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7" r:id="rId2"/>
    <p:sldId id="275" r:id="rId3"/>
    <p:sldId id="276" r:id="rId4"/>
    <p:sldId id="283" r:id="rId5"/>
    <p:sldId id="272" r:id="rId6"/>
    <p:sldId id="277" r:id="rId7"/>
    <p:sldId id="285" r:id="rId8"/>
    <p:sldId id="279" r:id="rId9"/>
    <p:sldId id="258" r:id="rId10"/>
    <p:sldId id="288" r:id="rId11"/>
    <p:sldId id="259" r:id="rId12"/>
    <p:sldId id="293" r:id="rId13"/>
    <p:sldId id="294" r:id="rId14"/>
    <p:sldId id="295" r:id="rId15"/>
    <p:sldId id="297" r:id="rId16"/>
    <p:sldId id="298" r:id="rId17"/>
    <p:sldId id="299" r:id="rId18"/>
    <p:sldId id="300" r:id="rId19"/>
    <p:sldId id="301" r:id="rId20"/>
    <p:sldId id="302" r:id="rId21"/>
    <p:sldId id="289" r:id="rId22"/>
    <p:sldId id="290" r:id="rId23"/>
    <p:sldId id="291" r:id="rId24"/>
    <p:sldId id="2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65" autoAdjust="0"/>
    <p:restoredTop sz="94660"/>
  </p:normalViewPr>
  <p:slideViewPr>
    <p:cSldViewPr snapToGrid="0">
      <p:cViewPr varScale="1">
        <p:scale>
          <a:sx n="71" d="100"/>
          <a:sy n="71" d="100"/>
        </p:scale>
        <p:origin x="42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81C5C-C12F-495B-9445-C1D6C07F4B38}" type="datetimeFigureOut">
              <a:rPr lang="en-IN" smtClean="0"/>
              <a:pPr/>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B94C-6FFC-4E11-971D-D734FBBED298}" type="slidenum">
              <a:rPr lang="en-IN" smtClean="0"/>
              <a:pPr/>
              <a:t>‹#›</a:t>
            </a:fld>
            <a:endParaRPr lang="en-IN"/>
          </a:p>
        </p:txBody>
      </p:sp>
    </p:spTree>
    <p:extLst>
      <p:ext uri="{BB962C8B-B14F-4D97-AF65-F5344CB8AC3E}">
        <p14:creationId xmlns:p14="http://schemas.microsoft.com/office/powerpoint/2010/main" val="2281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43843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95818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701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17766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20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971396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84020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33658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8099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16278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57639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10548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41519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42934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61198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25589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51C27D-F77E-41E5-830F-D282705896B1}" type="datetimeFigureOut">
              <a:rPr lang="en-IN" smtClean="0"/>
              <a:pPr/>
              <a:t>03-04-2023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4972B6-9915-48E6-9903-C6DF77AAE496}" type="slidenum">
              <a:rPr lang="en-IN" smtClean="0"/>
              <a:pPr/>
              <a:t>‹#›</a:t>
            </a:fld>
            <a:endParaRPr lang="en-IN"/>
          </a:p>
        </p:txBody>
      </p:sp>
    </p:spTree>
    <p:extLst>
      <p:ext uri="{BB962C8B-B14F-4D97-AF65-F5344CB8AC3E}">
        <p14:creationId xmlns:p14="http://schemas.microsoft.com/office/powerpoint/2010/main" val="13640621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6" y="416292"/>
            <a:ext cx="8911687" cy="1024581"/>
          </a:xfrm>
        </p:spPr>
        <p:txBody>
          <a:bodyPr/>
          <a:lstStyle/>
          <a:p>
            <a:r>
              <a:rPr lang="en-US" b="1" dirty="0"/>
              <a:t>About JVM </a:t>
            </a:r>
            <a:endParaRPr lang="en-IN" b="1" dirty="0"/>
          </a:p>
        </p:txBody>
      </p:sp>
      <p:sp>
        <p:nvSpPr>
          <p:cNvPr id="3" name="Content Placeholder 2"/>
          <p:cNvSpPr>
            <a:spLocks noGrp="1"/>
          </p:cNvSpPr>
          <p:nvPr>
            <p:ph idx="1"/>
          </p:nvPr>
        </p:nvSpPr>
        <p:spPr>
          <a:xfrm>
            <a:off x="2256703" y="1440873"/>
            <a:ext cx="8915400" cy="4641272"/>
          </a:xfrm>
        </p:spPr>
        <p:txBody>
          <a:bodyPr>
            <a:normAutofit fontScale="92500" lnSpcReduction="20000"/>
          </a:bodyPr>
          <a:lstStyle/>
          <a:p>
            <a:r>
              <a:rPr lang="en-US" sz="2200" dirty="0">
                <a:latin typeface="Calibri" panose="020F0502020204030204" pitchFamily="34" charset="0"/>
                <a:cs typeface="Calibri" panose="020F0502020204030204" pitchFamily="34" charset="0"/>
              </a:rPr>
              <a:t>JVM  stands for </a:t>
            </a:r>
            <a:r>
              <a:rPr lang="en-US" sz="2200" b="1" dirty="0">
                <a:solidFill>
                  <a:srgbClr val="FF0000"/>
                </a:solidFill>
                <a:latin typeface="Calibri" panose="020F0502020204030204" pitchFamily="34" charset="0"/>
                <a:cs typeface="Calibri" panose="020F0502020204030204" pitchFamily="34" charset="0"/>
              </a:rPr>
              <a:t>Java Virtual Machine</a:t>
            </a:r>
            <a:r>
              <a:rPr lang="en-US" sz="2200" dirty="0">
                <a:latin typeface="Calibri" panose="020F0502020204030204" pitchFamily="34" charset="0"/>
                <a:cs typeface="Calibri" panose="020F0502020204030204" pitchFamily="34" charset="0"/>
              </a:rPr>
              <a:t>. It  provides runtime environment in which java bytecode can be executed.</a:t>
            </a:r>
          </a:p>
          <a:p>
            <a:r>
              <a:rPr lang="en-US" sz="2200" dirty="0">
                <a:latin typeface="Calibri" panose="020F0502020204030204" pitchFamily="34" charset="0"/>
                <a:cs typeface="Calibri" panose="020F0502020204030204" pitchFamily="34" charset="0"/>
              </a:rPr>
              <a:t>JVM calls the main method present in Java code.</a:t>
            </a:r>
          </a:p>
          <a:p>
            <a:r>
              <a:rPr lang="en-IN" sz="2200" dirty="0">
                <a:latin typeface="Calibri" panose="020F0502020204030204" pitchFamily="34" charset="0"/>
                <a:cs typeface="Calibri" panose="020F0502020204030204" pitchFamily="34" charset="0"/>
              </a:rPr>
              <a:t>JVM is platform dependent.</a:t>
            </a:r>
          </a:p>
          <a:p>
            <a:r>
              <a:rPr lang="en-US" sz="2200" b="1" dirty="0">
                <a:latin typeface="Calibri" panose="020F0502020204030204" pitchFamily="34" charset="0"/>
                <a:cs typeface="Calibri" panose="020F0502020204030204" pitchFamily="34" charset="0"/>
              </a:rPr>
              <a:t>Some features of JVM are :</a:t>
            </a:r>
          </a:p>
          <a:p>
            <a:pPr>
              <a:buFont typeface="Arial" panose="020B0604020202020204" pitchFamily="34" charset="0"/>
              <a:buChar char="•"/>
            </a:pPr>
            <a:r>
              <a:rPr lang="en-IN" sz="2200" dirty="0">
                <a:latin typeface="Calibri" panose="020F0502020204030204" pitchFamily="34" charset="0"/>
                <a:cs typeface="Calibri" panose="020F0502020204030204" pitchFamily="34" charset="0"/>
              </a:rPr>
              <a:t>JVM converts byte code to machine language.</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It enables you to run applications  in your device.</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JVM runs the program by using libraries and files given by the Java Runtime Environment.</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It provides basic java functions like memory management, security, garbage collection, and more.</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The main functions of JVM include loading, initializing, and compiling the program.</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03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164" y="2411346"/>
            <a:ext cx="9592685" cy="1280890"/>
          </a:xfrm>
        </p:spPr>
        <p:txBody>
          <a:bodyPr/>
          <a:lstStyle/>
          <a:p>
            <a:r>
              <a:rPr lang="en-US" b="1" dirty="0"/>
              <a:t>Download and Install IDE for Java  </a:t>
            </a:r>
            <a:endParaRPr lang="en-IN" b="1" dirty="0"/>
          </a:p>
        </p:txBody>
      </p:sp>
    </p:spTree>
    <p:extLst>
      <p:ext uri="{BB962C8B-B14F-4D97-AF65-F5344CB8AC3E}">
        <p14:creationId xmlns:p14="http://schemas.microsoft.com/office/powerpoint/2010/main" val="227325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112" y="2626092"/>
            <a:ext cx="10178732" cy="1280890"/>
          </a:xfrm>
        </p:spPr>
        <p:txBody>
          <a:bodyPr/>
          <a:lstStyle/>
          <a:p>
            <a:r>
              <a:rPr lang="en-US" b="1" dirty="0"/>
              <a:t>Run a simple Java Program and it’s Output</a:t>
            </a:r>
            <a:endParaRPr lang="en-IN" b="1" dirty="0"/>
          </a:p>
        </p:txBody>
      </p:sp>
    </p:spTree>
    <p:extLst>
      <p:ext uri="{BB962C8B-B14F-4D97-AF65-F5344CB8AC3E}">
        <p14:creationId xmlns:p14="http://schemas.microsoft.com/office/powerpoint/2010/main" val="68910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70BCC-8FDA-4CB2-AE47-9FD9A0C14ED9}"/>
              </a:ext>
            </a:extLst>
          </p:cNvPr>
          <p:cNvSpPr>
            <a:spLocks noGrp="1"/>
          </p:cNvSpPr>
          <p:nvPr>
            <p:ph idx="1"/>
          </p:nvPr>
        </p:nvSpPr>
        <p:spPr>
          <a:xfrm>
            <a:off x="1722783" y="1789043"/>
            <a:ext cx="9781829" cy="4122179"/>
          </a:xfrm>
        </p:spPr>
        <p:txBody>
          <a:bodyPr/>
          <a:lstStyle/>
          <a:p>
            <a:pPr marL="0" indent="0" rtl="0">
              <a:spcBef>
                <a:spcPts val="0"/>
              </a:spcBef>
              <a:spcAft>
                <a:spcPts val="500"/>
              </a:spcAft>
              <a:buNone/>
            </a:pPr>
            <a:endParaRPr lang="en-US" dirty="0">
              <a:solidFill>
                <a:srgbClr val="703900"/>
              </a:solidFill>
              <a:latin typeface="Arial" panose="020B0604020202020204" pitchFamily="34" charset="0"/>
            </a:endParaRPr>
          </a:p>
          <a:p>
            <a:pPr rtl="0">
              <a:spcBef>
                <a:spcPts val="0"/>
              </a:spcBef>
              <a:spcAft>
                <a:spcPts val="500"/>
              </a:spcAft>
            </a:pPr>
            <a:r>
              <a:rPr lang="en-US" sz="1800" b="0" i="0" u="none" strike="noStrike" dirty="0">
                <a:effectLst/>
                <a:latin typeface="Arial" panose="020B0604020202020204" pitchFamily="34" charset="0"/>
              </a:rPr>
              <a:t> </a:t>
            </a:r>
            <a:r>
              <a:rPr lang="en-US" sz="2000" b="0" i="0" u="none" strike="noStrike" dirty="0">
                <a:effectLst/>
                <a:latin typeface="Arial" panose="020B0604020202020204" pitchFamily="34" charset="0"/>
              </a:rPr>
              <a:t>Whether class contains main() method or not and whether main() method is declared according to requirement or not these things won't be checked by compiler. At runtime, JVM is responsible to check these things.</a:t>
            </a:r>
            <a:endParaRPr lang="en-US" sz="2000" b="0" dirty="0">
              <a:effectLst/>
            </a:endParaRPr>
          </a:p>
          <a:p>
            <a:pPr rtl="0">
              <a:spcBef>
                <a:spcPts val="0"/>
              </a:spcBef>
              <a:spcAft>
                <a:spcPts val="500"/>
              </a:spcAft>
            </a:pPr>
            <a:r>
              <a:rPr lang="en-US" sz="2000" b="1" i="0" u="none" strike="noStrike" dirty="0">
                <a:effectLst/>
                <a:latin typeface="Arial" panose="020B0604020202020204" pitchFamily="34" charset="0"/>
              </a:rPr>
              <a:t> At runtime if JVM is unable to find required main() method then we will get runtime exception saying </a:t>
            </a:r>
            <a:r>
              <a:rPr lang="en-US" sz="2000" b="1" i="0" u="none" strike="noStrike" dirty="0" err="1">
                <a:solidFill>
                  <a:srgbClr val="FF0000"/>
                </a:solidFill>
                <a:effectLst/>
                <a:latin typeface="Arial" panose="020B0604020202020204" pitchFamily="34" charset="0"/>
              </a:rPr>
              <a:t>NoSuchMethodError:main</a:t>
            </a:r>
            <a:endParaRPr lang="en-US" sz="2000" b="0" dirty="0">
              <a:solidFill>
                <a:srgbClr val="FF0000"/>
              </a:solidFill>
              <a:effectLst/>
            </a:endParaRPr>
          </a:p>
          <a:p>
            <a:pPr marL="800100" lvl="2" indent="0">
              <a:spcBef>
                <a:spcPts val="0"/>
              </a:spcBef>
              <a:spcAft>
                <a:spcPts val="500"/>
              </a:spcAft>
              <a:buNone/>
            </a:pPr>
            <a:r>
              <a:rPr lang="en-US" sz="2000" b="1" i="0" u="none" strike="noStrike" dirty="0">
                <a:effectLst/>
                <a:latin typeface="Calibri" panose="020F0502020204030204" pitchFamily="34" charset="0"/>
                <a:cs typeface="Calibri" panose="020F0502020204030204" pitchFamily="34" charset="0"/>
              </a:rPr>
              <a:t>class Test</a:t>
            </a:r>
            <a:endParaRPr lang="en-US" sz="2000" b="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000" b="1" i="0" u="none" strike="noStrike" dirty="0">
                <a:effectLst/>
                <a:latin typeface="Calibri" panose="020F0502020204030204" pitchFamily="34" charset="0"/>
                <a:cs typeface="Calibri" panose="020F0502020204030204" pitchFamily="34" charset="0"/>
              </a:rPr>
              <a:t>}</a:t>
            </a:r>
            <a:endParaRPr lang="en-US" sz="2000" b="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000" b="1" i="0" u="none" strike="noStrike" dirty="0">
                <a:effectLst/>
                <a:latin typeface="Calibri" panose="020F0502020204030204" pitchFamily="34" charset="0"/>
                <a:cs typeface="Calibri" panose="020F0502020204030204" pitchFamily="34" charset="0"/>
              </a:rPr>
              <a:t>}</a:t>
            </a:r>
            <a:endParaRPr lang="en-US" sz="2000" b="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000" b="0" i="0" u="none" strike="noStrike" dirty="0" err="1">
                <a:effectLst/>
                <a:latin typeface="Calibri" panose="020F0502020204030204" pitchFamily="34" charset="0"/>
                <a:cs typeface="Calibri" panose="020F0502020204030204" pitchFamily="34" charset="0"/>
              </a:rPr>
              <a:t>RuntimeException</a:t>
            </a:r>
            <a:r>
              <a:rPr lang="en-US" sz="2000" b="0" i="0" u="none" strike="noStrike" dirty="0">
                <a:effectLst/>
                <a:latin typeface="Calibri" panose="020F0502020204030204" pitchFamily="34" charset="0"/>
                <a:cs typeface="Calibri" panose="020F0502020204030204" pitchFamily="34" charset="0"/>
              </a:rPr>
              <a:t>: </a:t>
            </a:r>
            <a:r>
              <a:rPr lang="en-US" sz="2000" b="0" i="0" u="none" strike="noStrike" dirty="0" err="1">
                <a:effectLst/>
                <a:latin typeface="Calibri" panose="020F0502020204030204" pitchFamily="34" charset="0"/>
                <a:cs typeface="Calibri" panose="020F0502020204030204" pitchFamily="34" charset="0"/>
              </a:rPr>
              <a:t>NoSuchMethodError:main</a:t>
            </a:r>
            <a:endParaRPr lang="en-US" sz="2000" b="0" dirty="0">
              <a:effectLst/>
              <a:latin typeface="Calibri" panose="020F0502020204030204" pitchFamily="34" charset="0"/>
              <a:cs typeface="Calibri" panose="020F0502020204030204" pitchFamily="34" charset="0"/>
            </a:endParaRPr>
          </a:p>
          <a:p>
            <a:endParaRPr lang="en-IN" dirty="0"/>
          </a:p>
        </p:txBody>
      </p:sp>
      <p:sp>
        <p:nvSpPr>
          <p:cNvPr id="4" name="Title 1">
            <a:extLst>
              <a:ext uri="{FF2B5EF4-FFF2-40B4-BE49-F238E27FC236}">
                <a16:creationId xmlns:a16="http://schemas.microsoft.com/office/drawing/2014/main" id="{A337DA8F-5F56-40FC-BDC5-0E92D04EB671}"/>
              </a:ext>
            </a:extLst>
          </p:cNvPr>
          <p:cNvSpPr>
            <a:spLocks noGrp="1"/>
          </p:cNvSpPr>
          <p:nvPr>
            <p:ph type="title"/>
          </p:nvPr>
        </p:nvSpPr>
        <p:spPr>
          <a:xfrm>
            <a:off x="1831903" y="625014"/>
            <a:ext cx="10178732" cy="1280890"/>
          </a:xfrm>
        </p:spPr>
        <p:txBody>
          <a:bodyPr/>
          <a:lstStyle/>
          <a:p>
            <a:r>
              <a:rPr lang="en-US" b="1" dirty="0"/>
              <a:t> About main() method</a:t>
            </a:r>
            <a:endParaRPr lang="en-IN" b="1" dirty="0"/>
          </a:p>
        </p:txBody>
      </p:sp>
    </p:spTree>
    <p:extLst>
      <p:ext uri="{BB962C8B-B14F-4D97-AF65-F5344CB8AC3E}">
        <p14:creationId xmlns:p14="http://schemas.microsoft.com/office/powerpoint/2010/main" val="282991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1FA965-1746-47BE-A574-9D908EA24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26" y="1020417"/>
            <a:ext cx="8874148" cy="3538593"/>
          </a:xfrm>
        </p:spPr>
      </p:pic>
      <p:sp>
        <p:nvSpPr>
          <p:cNvPr id="7" name="TextBox 6">
            <a:extLst>
              <a:ext uri="{FF2B5EF4-FFF2-40B4-BE49-F238E27FC236}">
                <a16:creationId xmlns:a16="http://schemas.microsoft.com/office/drawing/2014/main" id="{9FB5BB7F-D9ED-4801-9FB7-B5A1A25A6422}"/>
              </a:ext>
            </a:extLst>
          </p:cNvPr>
          <p:cNvSpPr txBox="1"/>
          <p:nvPr/>
        </p:nvSpPr>
        <p:spPr>
          <a:xfrm>
            <a:off x="2213113" y="4868119"/>
            <a:ext cx="8203096" cy="1731243"/>
          </a:xfrm>
          <a:prstGeom prst="rect">
            <a:avLst/>
          </a:prstGeom>
          <a:noFill/>
        </p:spPr>
        <p:txBody>
          <a:bodyPr wrap="square">
            <a:spAutoFit/>
          </a:bodyPr>
          <a:lstStyle/>
          <a:p>
            <a:pPr rtl="0">
              <a:spcBef>
                <a:spcPts val="0"/>
              </a:spcBef>
              <a:spcAft>
                <a:spcPts val="500"/>
              </a:spcAft>
            </a:pPr>
            <a:r>
              <a:rPr lang="en-US" sz="2000" i="0" u="none" strike="noStrike" dirty="0">
                <a:solidFill>
                  <a:srgbClr val="0B2000"/>
                </a:solidFill>
                <a:effectLst/>
                <a:latin typeface="Calibri" panose="020F0502020204030204" pitchFamily="34" charset="0"/>
                <a:cs typeface="Calibri" panose="020F0502020204030204" pitchFamily="34" charset="0"/>
              </a:rPr>
              <a:t>The above syntax is very strict if we perform any change we will get runtime</a:t>
            </a:r>
            <a:endParaRPr lang="en-US" sz="2000" dirty="0">
              <a:effectLst/>
              <a:latin typeface="Calibri" panose="020F0502020204030204" pitchFamily="34" charset="0"/>
              <a:cs typeface="Calibri" panose="020F0502020204030204" pitchFamily="34" charset="0"/>
            </a:endParaRPr>
          </a:p>
          <a:p>
            <a:pPr rtl="0">
              <a:spcBef>
                <a:spcPts val="0"/>
              </a:spcBef>
              <a:spcAft>
                <a:spcPts val="500"/>
              </a:spcAft>
            </a:pPr>
            <a:r>
              <a:rPr lang="en-US" sz="2000" i="0" u="none" strike="noStrike" dirty="0">
                <a:solidFill>
                  <a:srgbClr val="202E00"/>
                </a:solidFill>
                <a:effectLst/>
                <a:latin typeface="Calibri" panose="020F0502020204030204" pitchFamily="34" charset="0"/>
                <a:cs typeface="Calibri" panose="020F0502020204030204" pitchFamily="34" charset="0"/>
              </a:rPr>
              <a:t>exception saying </a:t>
            </a:r>
            <a:r>
              <a:rPr lang="en-US" sz="1800" b="1" i="0" u="none" strike="noStrike" dirty="0" err="1">
                <a:solidFill>
                  <a:srgbClr val="FF0000"/>
                </a:solidFill>
                <a:effectLst/>
                <a:latin typeface="Arial" panose="020B0604020202020204" pitchFamily="34" charset="0"/>
              </a:rPr>
              <a:t>NoSuchMethodError:main</a:t>
            </a:r>
            <a:r>
              <a:rPr lang="en-US" sz="1800" b="1" i="0" u="none" strike="noStrike" dirty="0">
                <a:solidFill>
                  <a:srgbClr val="202E00"/>
                </a:solidFill>
                <a:effectLst/>
                <a:latin typeface="Arial" panose="020B0604020202020204" pitchFamily="34" charset="0"/>
              </a:rPr>
              <a:t>.</a:t>
            </a:r>
          </a:p>
          <a:p>
            <a:pPr rtl="0">
              <a:spcBef>
                <a:spcPts val="0"/>
              </a:spcBef>
              <a:spcAft>
                <a:spcPts val="500"/>
              </a:spcAft>
            </a:pPr>
            <a:endParaRPr lang="en-US" b="0" dirty="0">
              <a:effectLst/>
            </a:endParaRPr>
          </a:p>
          <a:p>
            <a:br>
              <a:rPr lang="en-US" dirty="0"/>
            </a:br>
            <a:endParaRPr lang="en-IN" dirty="0"/>
          </a:p>
        </p:txBody>
      </p:sp>
    </p:spTree>
    <p:extLst>
      <p:ext uri="{BB962C8B-B14F-4D97-AF65-F5344CB8AC3E}">
        <p14:creationId xmlns:p14="http://schemas.microsoft.com/office/powerpoint/2010/main" val="17297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C8D7-1A85-4FC2-A631-EBECB575CC95}"/>
              </a:ext>
            </a:extLst>
          </p:cNvPr>
          <p:cNvSpPr>
            <a:spLocks noGrp="1"/>
          </p:cNvSpPr>
          <p:nvPr>
            <p:ph idx="1"/>
          </p:nvPr>
        </p:nvSpPr>
        <p:spPr>
          <a:xfrm>
            <a:off x="1775791" y="927652"/>
            <a:ext cx="9530038" cy="5222109"/>
          </a:xfrm>
        </p:spPr>
        <p:txBody>
          <a:bodyPr>
            <a:normAutofit fontScale="62500" lnSpcReduction="20000"/>
          </a:bodyPr>
          <a:lstStyle/>
          <a:p>
            <a:r>
              <a:rPr lang="en-US" sz="3400" b="1" i="0" u="none" strike="noStrike" dirty="0">
                <a:solidFill>
                  <a:srgbClr val="122800"/>
                </a:solidFill>
                <a:effectLst/>
                <a:latin typeface="Calibri" panose="020F0502020204030204" pitchFamily="34" charset="0"/>
                <a:cs typeface="Calibri" panose="020F0502020204030204" pitchFamily="34" charset="0"/>
              </a:rPr>
              <a:t> Even though the above syntax is very strict the following changes are acceptable. </a:t>
            </a:r>
          </a:p>
          <a:p>
            <a:pPr marL="0" indent="0">
              <a:buNone/>
            </a:pPr>
            <a:endParaRPr lang="en-US" sz="3400" b="1" i="0" u="none" strike="noStrike" dirty="0">
              <a:solidFill>
                <a:srgbClr val="122800"/>
              </a:solidFill>
              <a:effectLst/>
              <a:latin typeface="Calibri" panose="020F0502020204030204" pitchFamily="34" charset="0"/>
              <a:cs typeface="Calibri" panose="020F0502020204030204" pitchFamily="34" charset="0"/>
            </a:endParaRPr>
          </a:p>
          <a:p>
            <a:pPr>
              <a:buAutoNum type="arabicPeriod"/>
            </a:pPr>
            <a:r>
              <a:rPr lang="en-US" sz="3400" i="0" u="none" strike="noStrike" dirty="0">
                <a:solidFill>
                  <a:srgbClr val="232300"/>
                </a:solidFill>
                <a:effectLst/>
                <a:latin typeface="Calibri" panose="020F0502020204030204" pitchFamily="34" charset="0"/>
                <a:cs typeface="Calibri" panose="020F0502020204030204" pitchFamily="34" charset="0"/>
              </a:rPr>
              <a:t>The order of modifiers is not important that is instead of "public static" we can take "static public" also.</a:t>
            </a:r>
            <a:r>
              <a:rPr lang="en-US" sz="3400" dirty="0">
                <a:solidFill>
                  <a:srgbClr val="122800"/>
                </a:solidFill>
                <a:latin typeface="Calibri" panose="020F0502020204030204" pitchFamily="34" charset="0"/>
                <a:cs typeface="Calibri" panose="020F0502020204030204" pitchFamily="34" charset="0"/>
              </a:rPr>
              <a:t> </a:t>
            </a:r>
          </a:p>
          <a:p>
            <a:pPr marL="0" indent="0">
              <a:buNone/>
            </a:pPr>
            <a:endParaRPr lang="en-US" sz="3400" dirty="0">
              <a:solidFill>
                <a:srgbClr val="122800"/>
              </a:solidFill>
              <a:latin typeface="Calibri" panose="020F0502020204030204" pitchFamily="34" charset="0"/>
              <a:cs typeface="Calibri" panose="020F0502020204030204" pitchFamily="34" charset="0"/>
            </a:endParaRPr>
          </a:p>
          <a:p>
            <a:pPr marL="0" indent="0" rtl="0">
              <a:spcBef>
                <a:spcPts val="0"/>
              </a:spcBef>
              <a:spcAft>
                <a:spcPts val="500"/>
              </a:spcAft>
              <a:buNone/>
            </a:pPr>
            <a:r>
              <a:rPr lang="en-US" sz="3400" i="0" u="none" strike="noStrike" dirty="0">
                <a:solidFill>
                  <a:srgbClr val="231D00"/>
                </a:solidFill>
                <a:effectLst/>
                <a:latin typeface="Calibri" panose="020F0502020204030204" pitchFamily="34" charset="0"/>
                <a:cs typeface="Calibri" panose="020F0502020204030204" pitchFamily="34" charset="0"/>
              </a:rPr>
              <a:t>2. We can declare "String" in any acceptable form.</a:t>
            </a:r>
            <a:endParaRPr lang="en-US" sz="34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3400" i="0" u="none" strike="noStrike" dirty="0">
                <a:solidFill>
                  <a:srgbClr val="562C00"/>
                </a:solidFill>
                <a:effectLst/>
                <a:latin typeface="Calibri" panose="020F0502020204030204" pitchFamily="34" charset="0"/>
                <a:cs typeface="Calibri" panose="020F0502020204030204" pitchFamily="34" charset="0"/>
              </a:rPr>
              <a:t>main(String[] </a:t>
            </a:r>
            <a:r>
              <a:rPr lang="en-US" sz="3400" i="0" u="none" strike="noStrike" dirty="0" err="1">
                <a:solidFill>
                  <a:srgbClr val="562C00"/>
                </a:solidFill>
                <a:effectLst/>
                <a:latin typeface="Calibri" panose="020F0502020204030204" pitchFamily="34" charset="0"/>
                <a:cs typeface="Calibri" panose="020F0502020204030204" pitchFamily="34" charset="0"/>
              </a:rPr>
              <a:t>args</a:t>
            </a:r>
            <a:r>
              <a:rPr lang="en-US" sz="3400" i="0" u="none" strike="noStrike" dirty="0">
                <a:solidFill>
                  <a:srgbClr val="562C00"/>
                </a:solidFill>
                <a:effectLst/>
                <a:latin typeface="Calibri" panose="020F0502020204030204" pitchFamily="34" charset="0"/>
                <a:cs typeface="Calibri" panose="020F0502020204030204" pitchFamily="34" charset="0"/>
              </a:rPr>
              <a:t>)</a:t>
            </a:r>
            <a:endParaRPr lang="en-US" sz="34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3400" i="0" u="none" strike="noStrike" dirty="0">
                <a:solidFill>
                  <a:srgbClr val="2E3300"/>
                </a:solidFill>
                <a:effectLst/>
                <a:latin typeface="Calibri" panose="020F0502020204030204" pitchFamily="34" charset="0"/>
                <a:cs typeface="Calibri" panose="020F0502020204030204" pitchFamily="34" charset="0"/>
              </a:rPr>
              <a:t>main(String []</a:t>
            </a:r>
            <a:r>
              <a:rPr lang="en-US" sz="3400" i="0" u="none" strike="noStrike" dirty="0" err="1">
                <a:solidFill>
                  <a:srgbClr val="2E3300"/>
                </a:solidFill>
                <a:effectLst/>
                <a:latin typeface="Calibri" panose="020F0502020204030204" pitchFamily="34" charset="0"/>
                <a:cs typeface="Calibri" panose="020F0502020204030204" pitchFamily="34" charset="0"/>
              </a:rPr>
              <a:t>args</a:t>
            </a:r>
            <a:r>
              <a:rPr lang="en-US" sz="3400" i="0" u="none" strike="noStrike" dirty="0">
                <a:solidFill>
                  <a:srgbClr val="2E3300"/>
                </a:solidFill>
                <a:effectLst/>
                <a:latin typeface="Calibri" panose="020F0502020204030204" pitchFamily="34" charset="0"/>
                <a:cs typeface="Calibri" panose="020F0502020204030204" pitchFamily="34" charset="0"/>
              </a:rPr>
              <a:t>)</a:t>
            </a:r>
            <a:endParaRPr lang="en-US" sz="34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3400" i="0" u="none" strike="noStrike" dirty="0">
                <a:solidFill>
                  <a:srgbClr val="449700"/>
                </a:solidFill>
                <a:effectLst/>
                <a:latin typeface="Calibri" panose="020F0502020204030204" pitchFamily="34" charset="0"/>
                <a:cs typeface="Calibri" panose="020F0502020204030204" pitchFamily="34" charset="0"/>
              </a:rPr>
              <a:t>main(String </a:t>
            </a:r>
            <a:r>
              <a:rPr lang="en-US" sz="3400" i="0" u="none" strike="noStrike" dirty="0" err="1">
                <a:solidFill>
                  <a:srgbClr val="449700"/>
                </a:solidFill>
                <a:effectLst/>
                <a:latin typeface="Calibri" panose="020F0502020204030204" pitchFamily="34" charset="0"/>
                <a:cs typeface="Calibri" panose="020F0502020204030204" pitchFamily="34" charset="0"/>
              </a:rPr>
              <a:t>args</a:t>
            </a:r>
            <a:r>
              <a:rPr lang="en-US" sz="3400" i="0" u="none" strike="noStrike" dirty="0">
                <a:solidFill>
                  <a:srgbClr val="449700"/>
                </a:solidFill>
                <a:effectLst/>
                <a:latin typeface="Calibri" panose="020F0502020204030204" pitchFamily="34" charset="0"/>
                <a:cs typeface="Calibri" panose="020F0502020204030204" pitchFamily="34" charset="0"/>
              </a:rPr>
              <a:t>[])</a:t>
            </a:r>
          </a:p>
          <a:p>
            <a:pPr marL="0" indent="0">
              <a:buNone/>
            </a:pPr>
            <a:r>
              <a:rPr lang="en-US" sz="3400" i="0" u="none" strike="noStrike" dirty="0">
                <a:solidFill>
                  <a:srgbClr val="092400"/>
                </a:solidFill>
                <a:effectLst/>
                <a:latin typeface="Calibri" panose="020F0502020204030204" pitchFamily="34" charset="0"/>
                <a:cs typeface="Calibri" panose="020F0502020204030204" pitchFamily="34" charset="0"/>
              </a:rPr>
              <a:t>3. instead of '</a:t>
            </a:r>
            <a:r>
              <a:rPr lang="en-US" sz="3400" i="0" u="none" strike="noStrike" dirty="0" err="1">
                <a:solidFill>
                  <a:srgbClr val="092400"/>
                </a:solidFill>
                <a:effectLst/>
                <a:latin typeface="Calibri" panose="020F0502020204030204" pitchFamily="34" charset="0"/>
                <a:cs typeface="Calibri" panose="020F0502020204030204" pitchFamily="34" charset="0"/>
              </a:rPr>
              <a:t>args</a:t>
            </a:r>
            <a:r>
              <a:rPr lang="en-US" sz="3400" i="0" u="none" strike="noStrike" dirty="0">
                <a:solidFill>
                  <a:srgbClr val="092400"/>
                </a:solidFill>
                <a:effectLst/>
                <a:latin typeface="Calibri" panose="020F0502020204030204" pitchFamily="34" charset="0"/>
                <a:cs typeface="Calibri" panose="020F0502020204030204" pitchFamily="34" charset="0"/>
              </a:rPr>
              <a:t>' we can take any valid java identifier.</a:t>
            </a:r>
          </a:p>
          <a:p>
            <a:pPr marL="0" indent="0">
              <a:buNone/>
            </a:pPr>
            <a:endParaRPr lang="en-US" sz="3400" i="0" u="none" strike="noStrike" dirty="0">
              <a:solidFill>
                <a:srgbClr val="092400"/>
              </a:solidFill>
              <a:effectLst/>
              <a:latin typeface="Calibri" panose="020F0502020204030204" pitchFamily="34" charset="0"/>
              <a:cs typeface="Calibri" panose="020F0502020204030204" pitchFamily="34" charset="0"/>
            </a:endParaRPr>
          </a:p>
          <a:p>
            <a:pPr marL="0" indent="0" rtl="0">
              <a:spcBef>
                <a:spcPts val="0"/>
              </a:spcBef>
              <a:spcAft>
                <a:spcPts val="500"/>
              </a:spcAft>
              <a:buNone/>
            </a:pPr>
            <a:r>
              <a:rPr lang="en-US" sz="3400" i="0" u="none" strike="noStrike" dirty="0">
                <a:solidFill>
                  <a:srgbClr val="061A00"/>
                </a:solidFill>
                <a:effectLst/>
                <a:latin typeface="Calibri" panose="020F0502020204030204" pitchFamily="34" charset="0"/>
                <a:cs typeface="Calibri" panose="020F0502020204030204" pitchFamily="34" charset="0"/>
              </a:rPr>
              <a:t>4. we can replace String[] with var </a:t>
            </a:r>
            <a:r>
              <a:rPr lang="en-US" sz="3400" i="0" u="none" strike="noStrike" dirty="0" err="1">
                <a:solidFill>
                  <a:srgbClr val="061A00"/>
                </a:solidFill>
                <a:effectLst/>
                <a:latin typeface="Calibri" panose="020F0502020204030204" pitchFamily="34" charset="0"/>
                <a:cs typeface="Calibri" panose="020F0502020204030204" pitchFamily="34" charset="0"/>
              </a:rPr>
              <a:t>arg</a:t>
            </a:r>
            <a:r>
              <a:rPr lang="en-US" sz="3400" i="0" u="none" strike="noStrike" dirty="0">
                <a:solidFill>
                  <a:srgbClr val="061A00"/>
                </a:solidFill>
                <a:effectLst/>
                <a:latin typeface="Calibri" panose="020F0502020204030204" pitchFamily="34" charset="0"/>
                <a:cs typeface="Calibri" panose="020F0502020204030204" pitchFamily="34" charset="0"/>
              </a:rPr>
              <a:t> </a:t>
            </a:r>
            <a:r>
              <a:rPr lang="en-US" sz="3400" i="0" u="none" strike="noStrike" dirty="0" err="1">
                <a:solidFill>
                  <a:srgbClr val="061A00"/>
                </a:solidFill>
                <a:effectLst/>
                <a:latin typeface="Calibri" panose="020F0502020204030204" pitchFamily="34" charset="0"/>
                <a:cs typeface="Calibri" panose="020F0502020204030204" pitchFamily="34" charset="0"/>
              </a:rPr>
              <a:t>perameter</a:t>
            </a:r>
            <a:endParaRPr lang="en-US" sz="3400" dirty="0">
              <a:effectLst/>
              <a:latin typeface="Calibri" panose="020F0502020204030204" pitchFamily="34" charset="0"/>
              <a:cs typeface="Calibri" panose="020F0502020204030204" pitchFamily="34" charset="0"/>
            </a:endParaRPr>
          </a:p>
          <a:p>
            <a:pPr marL="0" indent="0" rtl="0">
              <a:spcBef>
                <a:spcPts val="0"/>
              </a:spcBef>
              <a:spcAft>
                <a:spcPts val="500"/>
              </a:spcAft>
              <a:buNone/>
            </a:pPr>
            <a:r>
              <a:rPr lang="en-US" sz="3400" b="1" i="0" u="none" strike="noStrike" dirty="0">
                <a:solidFill>
                  <a:srgbClr val="340000"/>
                </a:solidFill>
                <a:effectLst/>
                <a:latin typeface="Calibri" panose="020F0502020204030204" pitchFamily="34" charset="0"/>
                <a:cs typeface="Calibri" panose="020F0502020204030204" pitchFamily="34" charset="0"/>
              </a:rPr>
              <a:t>     main(String[] </a:t>
            </a:r>
            <a:r>
              <a:rPr lang="en-US" sz="3400" b="1" i="0" u="none" strike="noStrike" dirty="0" err="1">
                <a:solidFill>
                  <a:srgbClr val="340000"/>
                </a:solidFill>
                <a:effectLst/>
                <a:latin typeface="Calibri" panose="020F0502020204030204" pitchFamily="34" charset="0"/>
                <a:cs typeface="Calibri" panose="020F0502020204030204" pitchFamily="34" charset="0"/>
              </a:rPr>
              <a:t>args</a:t>
            </a:r>
            <a:r>
              <a:rPr lang="en-US" sz="3400" b="1" i="0" u="none" strike="noStrike" dirty="0">
                <a:solidFill>
                  <a:srgbClr val="340000"/>
                </a:solidFill>
                <a:effectLst/>
                <a:latin typeface="Calibri" panose="020F0502020204030204" pitchFamily="34" charset="0"/>
                <a:cs typeface="Calibri" panose="020F0502020204030204" pitchFamily="34" charset="0"/>
              </a:rPr>
              <a:t>) ==&gt; main(String... </a:t>
            </a:r>
            <a:r>
              <a:rPr lang="en-US" sz="3400" b="1" i="0" u="none" strike="noStrike" dirty="0" err="1">
                <a:solidFill>
                  <a:srgbClr val="340000"/>
                </a:solidFill>
                <a:effectLst/>
                <a:latin typeface="Calibri" panose="020F0502020204030204" pitchFamily="34" charset="0"/>
                <a:cs typeface="Calibri" panose="020F0502020204030204" pitchFamily="34" charset="0"/>
              </a:rPr>
              <a:t>args</a:t>
            </a:r>
            <a:r>
              <a:rPr lang="en-US" sz="3400" b="1" i="0" u="none" strike="noStrike" dirty="0">
                <a:solidFill>
                  <a:srgbClr val="340000"/>
                </a:solidFill>
                <a:effectLst/>
                <a:latin typeface="Calibri" panose="020F0502020204030204" pitchFamily="34" charset="0"/>
                <a:cs typeface="Calibri" panose="020F0502020204030204" pitchFamily="34" charset="0"/>
              </a:rPr>
              <a:t>)</a:t>
            </a:r>
            <a:endParaRPr lang="en-US" sz="3400" b="1" dirty="0">
              <a:effectLst/>
              <a:latin typeface="Calibri" panose="020F0502020204030204" pitchFamily="34" charset="0"/>
              <a:cs typeface="Calibri" panose="020F0502020204030204" pitchFamily="34" charset="0"/>
            </a:endParaRPr>
          </a:p>
          <a:p>
            <a:pPr marL="0" indent="0">
              <a:buNone/>
            </a:pPr>
            <a:br>
              <a:rPr lang="en-US" dirty="0"/>
            </a:br>
            <a:br>
              <a:rPr lang="en-US" dirty="0"/>
            </a:br>
            <a:br>
              <a:rPr lang="en-US" dirty="0"/>
            </a:br>
            <a:endParaRPr lang="en-IN" dirty="0"/>
          </a:p>
        </p:txBody>
      </p:sp>
    </p:spTree>
    <p:extLst>
      <p:ext uri="{BB962C8B-B14F-4D97-AF65-F5344CB8AC3E}">
        <p14:creationId xmlns:p14="http://schemas.microsoft.com/office/powerpoint/2010/main" val="32378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C8D7-1A85-4FC2-A631-EBECB575CC95}"/>
              </a:ext>
            </a:extLst>
          </p:cNvPr>
          <p:cNvSpPr>
            <a:spLocks noGrp="1"/>
          </p:cNvSpPr>
          <p:nvPr>
            <p:ph idx="1"/>
          </p:nvPr>
        </p:nvSpPr>
        <p:spPr>
          <a:xfrm>
            <a:off x="1974574" y="689113"/>
            <a:ext cx="9530038" cy="5724939"/>
          </a:xfrm>
        </p:spPr>
        <p:txBody>
          <a:bodyPr>
            <a:normAutofit/>
          </a:bodyPr>
          <a:lstStyle/>
          <a:p>
            <a:pPr rtl="0">
              <a:spcBef>
                <a:spcPts val="0"/>
              </a:spcBef>
              <a:spcAft>
                <a:spcPts val="500"/>
              </a:spcAft>
            </a:pPr>
            <a:r>
              <a:rPr lang="en-IN" sz="2800" b="1" dirty="0">
                <a:solidFill>
                  <a:srgbClr val="0E4300"/>
                </a:solidFill>
                <a:latin typeface="Calibri" panose="020F0502020204030204" pitchFamily="34" charset="0"/>
                <a:cs typeface="Calibri" panose="020F0502020204030204" pitchFamily="34" charset="0"/>
              </a:rPr>
              <a:t>W</a:t>
            </a:r>
            <a:r>
              <a:rPr lang="en-IN" sz="2800" b="1" i="0" u="none" strike="noStrike" dirty="0">
                <a:solidFill>
                  <a:srgbClr val="0E4300"/>
                </a:solidFill>
                <a:effectLst/>
                <a:latin typeface="Calibri" panose="020F0502020204030204" pitchFamily="34" charset="0"/>
                <a:cs typeface="Calibri" panose="020F0502020204030204" pitchFamily="34" charset="0"/>
              </a:rPr>
              <a:t>hich of the following are valid main method declarations?</a:t>
            </a:r>
            <a:endParaRPr lang="en-IN" sz="2800" b="1" dirty="0">
              <a:effectLst/>
              <a:latin typeface="Calibri" panose="020F0502020204030204" pitchFamily="34" charset="0"/>
              <a:cs typeface="Calibri" panose="020F0502020204030204" pitchFamily="34" charset="0"/>
            </a:endParaRPr>
          </a:p>
          <a:p>
            <a:pPr rtl="0">
              <a:spcBef>
                <a:spcPts val="0"/>
              </a:spcBef>
              <a:spcAft>
                <a:spcPts val="500"/>
              </a:spcAft>
              <a:buAutoNum type="arabicPeriod"/>
            </a:pPr>
            <a:r>
              <a:rPr lang="en-IN" sz="2800" i="0" u="none" strike="noStrike" dirty="0">
                <a:solidFill>
                  <a:srgbClr val="2B5C00"/>
                </a:solidFill>
                <a:effectLst/>
                <a:latin typeface="Calibri" panose="020F0502020204030204" pitchFamily="34" charset="0"/>
                <a:cs typeface="Calibri" panose="020F0502020204030204" pitchFamily="34" charset="0"/>
              </a:rPr>
              <a:t>public static void </a:t>
            </a:r>
            <a:r>
              <a:rPr lang="en-IN" sz="2800" dirty="0">
                <a:solidFill>
                  <a:srgbClr val="2B5C00"/>
                </a:solidFill>
                <a:latin typeface="Calibri" panose="020F0502020204030204" pitchFamily="34" charset="0"/>
                <a:cs typeface="Calibri" panose="020F0502020204030204" pitchFamily="34" charset="0"/>
              </a:rPr>
              <a:t>m</a:t>
            </a:r>
            <a:r>
              <a:rPr lang="en-IN" sz="2800" i="0" u="none" strike="noStrike" dirty="0">
                <a:solidFill>
                  <a:srgbClr val="2B5C00"/>
                </a:solidFill>
                <a:effectLst/>
                <a:latin typeface="Calibri" panose="020F0502020204030204" pitchFamily="34" charset="0"/>
                <a:cs typeface="Calibri" panose="020F0502020204030204" pitchFamily="34" charset="0"/>
              </a:rPr>
              <a:t>ain(String[] </a:t>
            </a:r>
            <a:r>
              <a:rPr lang="en-IN" sz="2800" i="0" u="none" strike="noStrike" dirty="0" err="1">
                <a:solidFill>
                  <a:srgbClr val="2B5C00"/>
                </a:solidFill>
                <a:effectLst/>
                <a:latin typeface="Calibri" panose="020F0502020204030204" pitchFamily="34" charset="0"/>
                <a:cs typeface="Calibri" panose="020F0502020204030204" pitchFamily="34" charset="0"/>
              </a:rPr>
              <a:t>args</a:t>
            </a:r>
            <a:r>
              <a:rPr lang="en-IN" sz="2800" i="0" u="none" strike="noStrike" dirty="0">
                <a:solidFill>
                  <a:srgbClr val="2B5C00"/>
                </a:solidFill>
                <a:effectLst/>
                <a:latin typeface="Calibri" panose="020F0502020204030204" pitchFamily="34" charset="0"/>
                <a:cs typeface="Calibri" panose="020F0502020204030204" pitchFamily="34" charset="0"/>
              </a:rPr>
              <a:t>) </a:t>
            </a:r>
          </a:p>
          <a:p>
            <a:pPr rtl="0">
              <a:spcBef>
                <a:spcPts val="0"/>
              </a:spcBef>
              <a:spcAft>
                <a:spcPts val="500"/>
              </a:spcAft>
              <a:buAutoNum type="arabicPeriod"/>
            </a:pPr>
            <a:r>
              <a:rPr lang="en-IN" sz="2800" i="0" u="none" strike="noStrike" dirty="0">
                <a:solidFill>
                  <a:srgbClr val="2B5C00"/>
                </a:solidFill>
                <a:effectLst/>
                <a:latin typeface="Calibri" panose="020F0502020204030204" pitchFamily="34" charset="0"/>
                <a:cs typeface="Calibri" panose="020F0502020204030204" pitchFamily="34" charset="0"/>
              </a:rPr>
              <a:t> public static int main(String[] </a:t>
            </a:r>
            <a:r>
              <a:rPr lang="en-IN" sz="2800" i="0" u="none" strike="noStrike" dirty="0" err="1">
                <a:solidFill>
                  <a:srgbClr val="2B5C00"/>
                </a:solidFill>
                <a:effectLst/>
                <a:latin typeface="Calibri" panose="020F0502020204030204" pitchFamily="34" charset="0"/>
                <a:cs typeface="Calibri" panose="020F0502020204030204" pitchFamily="34" charset="0"/>
              </a:rPr>
              <a:t>args</a:t>
            </a:r>
            <a:r>
              <a:rPr lang="en-IN" sz="2800" i="0" u="none" strike="noStrike" dirty="0">
                <a:solidFill>
                  <a:srgbClr val="2B5C00"/>
                </a:solidFill>
                <a:effectLst/>
                <a:latin typeface="Calibri" panose="020F0502020204030204" pitchFamily="34" charset="0"/>
                <a:cs typeface="Calibri" panose="020F0502020204030204" pitchFamily="34" charset="0"/>
              </a:rPr>
              <a:t>) </a:t>
            </a:r>
          </a:p>
          <a:p>
            <a:pPr rtl="0">
              <a:spcBef>
                <a:spcPts val="0"/>
              </a:spcBef>
              <a:spcAft>
                <a:spcPts val="500"/>
              </a:spcAft>
              <a:buAutoNum type="arabicPeriod"/>
            </a:pPr>
            <a:r>
              <a:rPr lang="en-IN" sz="2800" i="0" u="none" strike="noStrike" dirty="0">
                <a:solidFill>
                  <a:srgbClr val="2B5C00"/>
                </a:solidFill>
                <a:effectLst/>
                <a:latin typeface="Calibri" panose="020F0502020204030204" pitchFamily="34" charset="0"/>
                <a:cs typeface="Calibri" panose="020F0502020204030204" pitchFamily="34" charset="0"/>
              </a:rPr>
              <a:t> public static void main(String </a:t>
            </a:r>
            <a:r>
              <a:rPr lang="en-IN" sz="2800" i="0" u="none" strike="noStrike" dirty="0" err="1">
                <a:solidFill>
                  <a:srgbClr val="2B5C00"/>
                </a:solidFill>
                <a:effectLst/>
                <a:latin typeface="Calibri" panose="020F0502020204030204" pitchFamily="34" charset="0"/>
                <a:cs typeface="Calibri" panose="020F0502020204030204" pitchFamily="34" charset="0"/>
              </a:rPr>
              <a:t>args</a:t>
            </a:r>
            <a:r>
              <a:rPr lang="en-IN" sz="2800" i="0" u="none" strike="noStrike" dirty="0">
                <a:solidFill>
                  <a:srgbClr val="2B5C00"/>
                </a:solidFill>
                <a:effectLst/>
                <a:latin typeface="Calibri" panose="020F0502020204030204" pitchFamily="34" charset="0"/>
                <a:cs typeface="Calibri" panose="020F0502020204030204" pitchFamily="34" charset="0"/>
              </a:rPr>
              <a:t>)</a:t>
            </a:r>
            <a:endParaRPr lang="en-IN" sz="2800" dirty="0">
              <a:effectLst/>
              <a:latin typeface="Calibri" panose="020F0502020204030204" pitchFamily="34" charset="0"/>
              <a:cs typeface="Calibri" panose="020F0502020204030204" pitchFamily="34" charset="0"/>
            </a:endParaRPr>
          </a:p>
          <a:p>
            <a:pPr marL="0" indent="0" rtl="0">
              <a:spcBef>
                <a:spcPts val="0"/>
              </a:spcBef>
              <a:spcAft>
                <a:spcPts val="500"/>
              </a:spcAft>
              <a:buNone/>
            </a:pPr>
            <a:r>
              <a:rPr lang="en-IN" sz="2800" i="0" u="none" strike="noStrike" dirty="0">
                <a:solidFill>
                  <a:srgbClr val="385B00"/>
                </a:solidFill>
                <a:effectLst/>
                <a:latin typeface="Calibri" panose="020F0502020204030204" pitchFamily="34" charset="0"/>
                <a:cs typeface="Calibri" panose="020F0502020204030204" pitchFamily="34" charset="0"/>
              </a:rPr>
              <a:t>4. public static void main(String... </a:t>
            </a:r>
            <a:r>
              <a:rPr lang="en-IN" sz="2800" i="0" u="none" strike="noStrike" dirty="0" err="1">
                <a:solidFill>
                  <a:srgbClr val="385B00"/>
                </a:solidFill>
                <a:effectLst/>
                <a:latin typeface="Calibri" panose="020F0502020204030204" pitchFamily="34" charset="0"/>
                <a:cs typeface="Calibri" panose="020F0502020204030204" pitchFamily="34" charset="0"/>
              </a:rPr>
              <a:t>args</a:t>
            </a:r>
            <a:r>
              <a:rPr lang="en-IN" sz="2800" i="0" u="none" strike="noStrike" dirty="0">
                <a:solidFill>
                  <a:srgbClr val="385B00"/>
                </a:solidFill>
                <a:effectLst/>
                <a:latin typeface="Calibri" panose="020F0502020204030204" pitchFamily="34" charset="0"/>
                <a:cs typeface="Calibri" panose="020F0502020204030204" pitchFamily="34" charset="0"/>
              </a:rPr>
              <a:t>)</a:t>
            </a:r>
          </a:p>
          <a:p>
            <a:pPr marL="514350" indent="-514350" rtl="0">
              <a:spcBef>
                <a:spcPts val="0"/>
              </a:spcBef>
              <a:spcAft>
                <a:spcPts val="500"/>
              </a:spcAft>
              <a:buAutoNum type="arabicPeriod" startAt="6"/>
            </a:pPr>
            <a:endParaRPr lang="en-IN" sz="2800" dirty="0">
              <a:effectLst/>
              <a:latin typeface="Calibri" panose="020F0502020204030204" pitchFamily="34" charset="0"/>
              <a:cs typeface="Calibri" panose="020F0502020204030204" pitchFamily="34" charset="0"/>
            </a:endParaRPr>
          </a:p>
          <a:p>
            <a:pPr marL="0" indent="0" rtl="0">
              <a:spcBef>
                <a:spcPts val="0"/>
              </a:spcBef>
              <a:spcAft>
                <a:spcPts val="500"/>
              </a:spcAft>
              <a:buNone/>
            </a:pPr>
            <a:br>
              <a:rPr lang="en-IN" dirty="0"/>
            </a:br>
            <a:br>
              <a:rPr lang="en-US" dirty="0"/>
            </a:br>
            <a:endParaRPr lang="en-IN" dirty="0"/>
          </a:p>
        </p:txBody>
      </p:sp>
    </p:spTree>
    <p:extLst>
      <p:ext uri="{BB962C8B-B14F-4D97-AF65-F5344CB8AC3E}">
        <p14:creationId xmlns:p14="http://schemas.microsoft.com/office/powerpoint/2010/main" val="110944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C8D7-1A85-4FC2-A631-EBECB575CC95}"/>
              </a:ext>
            </a:extLst>
          </p:cNvPr>
          <p:cNvSpPr>
            <a:spLocks noGrp="1"/>
          </p:cNvSpPr>
          <p:nvPr>
            <p:ph idx="1"/>
          </p:nvPr>
        </p:nvSpPr>
        <p:spPr>
          <a:xfrm>
            <a:off x="1974574" y="689113"/>
            <a:ext cx="9530038" cy="5222109"/>
          </a:xfrm>
        </p:spPr>
        <p:txBody>
          <a:bodyPr>
            <a:normAutofit fontScale="70000" lnSpcReduction="20000"/>
          </a:bodyPr>
          <a:lstStyle/>
          <a:p>
            <a:pPr rtl="0">
              <a:spcBef>
                <a:spcPts val="0"/>
              </a:spcBef>
              <a:spcAft>
                <a:spcPts val="500"/>
              </a:spcAft>
            </a:pPr>
            <a:r>
              <a:rPr lang="en-US" sz="3100" b="1" i="0" u="none" strike="noStrike" dirty="0">
                <a:solidFill>
                  <a:srgbClr val="00B0F0"/>
                </a:solidFill>
                <a:effectLst/>
                <a:latin typeface="Calibri" panose="020F0502020204030204" pitchFamily="34" charset="0"/>
                <a:cs typeface="Calibri" panose="020F0502020204030204" pitchFamily="34" charset="0"/>
              </a:rPr>
              <a:t>Case 1</a:t>
            </a:r>
            <a:endParaRPr lang="en-US" sz="3100" b="1" dirty="0">
              <a:solidFill>
                <a:srgbClr val="00B0F0"/>
              </a:solidFill>
              <a:effectLst/>
              <a:latin typeface="Calibri" panose="020F0502020204030204" pitchFamily="34" charset="0"/>
              <a:cs typeface="Calibri" panose="020F0502020204030204" pitchFamily="34" charset="0"/>
            </a:endParaRPr>
          </a:p>
          <a:p>
            <a:pPr rtl="0">
              <a:spcBef>
                <a:spcPts val="0"/>
              </a:spcBef>
              <a:spcAft>
                <a:spcPts val="500"/>
              </a:spcAft>
            </a:pPr>
            <a:r>
              <a:rPr lang="en-US" sz="2900" b="0" i="0" u="none" strike="noStrike" dirty="0">
                <a:solidFill>
                  <a:srgbClr val="551D00"/>
                </a:solidFill>
                <a:effectLst/>
                <a:latin typeface="Calibri" panose="020F0502020204030204" pitchFamily="34" charset="0"/>
                <a:cs typeface="Calibri" panose="020F0502020204030204" pitchFamily="34" charset="0"/>
              </a:rPr>
              <a:t> Overloading of the main method is possible but JVM will always call String[] argument main method only.</a:t>
            </a:r>
            <a:endParaRPr lang="en-US" sz="2900" b="0" dirty="0">
              <a:effectLst/>
              <a:latin typeface="Calibri" panose="020F0502020204030204" pitchFamily="34" charset="0"/>
              <a:cs typeface="Calibri" panose="020F0502020204030204" pitchFamily="34" charset="0"/>
            </a:endParaRPr>
          </a:p>
          <a:p>
            <a:pPr rtl="0">
              <a:spcBef>
                <a:spcPts val="0"/>
              </a:spcBef>
              <a:spcAft>
                <a:spcPts val="500"/>
              </a:spcAft>
            </a:pPr>
            <a:r>
              <a:rPr lang="en-US" sz="2900" b="0" i="0" u="none" strike="noStrike" dirty="0">
                <a:solidFill>
                  <a:srgbClr val="722D00"/>
                </a:solidFill>
                <a:effectLst/>
                <a:latin typeface="Calibri" panose="020F0502020204030204" pitchFamily="34" charset="0"/>
                <a:cs typeface="Calibri" panose="020F0502020204030204" pitchFamily="34" charset="0"/>
              </a:rPr>
              <a:t> The other overloaded method we have to call explicitly then it will be executed just a normal method call</a:t>
            </a:r>
            <a:endParaRPr lang="en-US" sz="2900" dirty="0">
              <a:solidFill>
                <a:srgbClr val="722D00"/>
              </a:solidFill>
              <a:latin typeface="Calibri" panose="020F0502020204030204" pitchFamily="34" charset="0"/>
              <a:cs typeface="Calibri" panose="020F0502020204030204" pitchFamily="34" charset="0"/>
            </a:endParaRPr>
          </a:p>
          <a:p>
            <a:pPr marL="0" indent="0" rtl="0">
              <a:spcBef>
                <a:spcPts val="0"/>
              </a:spcBef>
              <a:spcAft>
                <a:spcPts val="500"/>
              </a:spcAft>
              <a:buNone/>
            </a:pPr>
            <a:r>
              <a:rPr lang="en-US" sz="2900" b="1" i="0" u="none" strike="noStrike" dirty="0">
                <a:solidFill>
                  <a:srgbClr val="4D2800"/>
                </a:solidFill>
                <a:effectLst/>
                <a:latin typeface="Calibri" panose="020F0502020204030204" pitchFamily="34" charset="0"/>
                <a:cs typeface="Calibri" panose="020F0502020204030204" pitchFamily="34" charset="0"/>
              </a:rPr>
              <a:t>          class Test {</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0" i="0" u="none" strike="noStrike" dirty="0">
                <a:solidFill>
                  <a:srgbClr val="4B2A00"/>
                </a:solidFill>
                <a:effectLst/>
                <a:latin typeface="Calibri" panose="020F0502020204030204" pitchFamily="34" charset="0"/>
                <a:cs typeface="Calibri" panose="020F0502020204030204" pitchFamily="34" charset="0"/>
              </a:rPr>
              <a:t>public static void main(String[] </a:t>
            </a:r>
            <a:r>
              <a:rPr lang="en-US" sz="2900" b="0" i="0" u="none" strike="noStrike" dirty="0" err="1">
                <a:solidFill>
                  <a:srgbClr val="4B2A00"/>
                </a:solidFill>
                <a:effectLst/>
                <a:latin typeface="Calibri" panose="020F0502020204030204" pitchFamily="34" charset="0"/>
                <a:cs typeface="Calibri" panose="020F0502020204030204" pitchFamily="34" charset="0"/>
              </a:rPr>
              <a:t>args</a:t>
            </a:r>
            <a:r>
              <a:rPr lang="en-US" sz="2900" b="0" i="0" u="none" strike="noStrike" dirty="0">
                <a:solidFill>
                  <a:srgbClr val="4B2A00"/>
                </a:solidFill>
                <a:effectLst/>
                <a:latin typeface="Calibri" panose="020F0502020204030204" pitchFamily="34" charset="0"/>
                <a:cs typeface="Calibri" panose="020F0502020204030204" pitchFamily="34" charset="0"/>
              </a:rPr>
              <a:t>)</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1" i="0" u="none" strike="noStrike" dirty="0">
                <a:solidFill>
                  <a:srgbClr val="7C2B00"/>
                </a:solidFill>
                <a:effectLst/>
                <a:latin typeface="Calibri" panose="020F0502020204030204" pitchFamily="34" charset="0"/>
                <a:cs typeface="Calibri" panose="020F0502020204030204" pitchFamily="34" charset="0"/>
              </a:rPr>
              <a:t>{</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0" i="0" u="none" strike="noStrike" dirty="0" err="1">
                <a:solidFill>
                  <a:srgbClr val="361B00"/>
                </a:solidFill>
                <a:effectLst/>
                <a:latin typeface="Calibri" panose="020F0502020204030204" pitchFamily="34" charset="0"/>
                <a:cs typeface="Calibri" panose="020F0502020204030204" pitchFamily="34" charset="0"/>
              </a:rPr>
              <a:t>System.out.println</a:t>
            </a:r>
            <a:r>
              <a:rPr lang="en-US" sz="2900" b="0" i="0" u="none" strike="noStrike" dirty="0">
                <a:solidFill>
                  <a:srgbClr val="361B00"/>
                </a:solidFill>
                <a:effectLst/>
                <a:latin typeface="Calibri" panose="020F0502020204030204" pitchFamily="34" charset="0"/>
                <a:cs typeface="Calibri" panose="020F0502020204030204" pitchFamily="34" charset="0"/>
              </a:rPr>
              <a:t>("String[]");</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0" i="0" u="none" strike="noStrike" dirty="0">
                <a:solidFill>
                  <a:srgbClr val="341700"/>
                </a:solidFill>
                <a:effectLst/>
                <a:latin typeface="Calibri" panose="020F0502020204030204" pitchFamily="34" charset="0"/>
                <a:cs typeface="Calibri" panose="020F0502020204030204" pitchFamily="34" charset="0"/>
              </a:rPr>
              <a:t>} </a:t>
            </a:r>
          </a:p>
          <a:p>
            <a:pPr marL="1371600" lvl="3" indent="0">
              <a:spcBef>
                <a:spcPts val="0"/>
              </a:spcBef>
              <a:spcAft>
                <a:spcPts val="500"/>
              </a:spcAft>
              <a:buNone/>
            </a:pPr>
            <a:r>
              <a:rPr lang="en-US" sz="2900" b="0" i="0" u="none" strike="noStrike" dirty="0">
                <a:solidFill>
                  <a:srgbClr val="260F00"/>
                </a:solidFill>
                <a:effectLst/>
                <a:latin typeface="Calibri" panose="020F0502020204030204" pitchFamily="34" charset="0"/>
                <a:cs typeface="Calibri" panose="020F0502020204030204" pitchFamily="34" charset="0"/>
              </a:rPr>
              <a:t>public static void main(int[] </a:t>
            </a:r>
            <a:r>
              <a:rPr lang="en-US" sz="2900" b="0" i="0" u="none" strike="noStrike" dirty="0" err="1">
                <a:solidFill>
                  <a:srgbClr val="260F00"/>
                </a:solidFill>
                <a:effectLst/>
                <a:latin typeface="Calibri" panose="020F0502020204030204" pitchFamily="34" charset="0"/>
                <a:cs typeface="Calibri" panose="020F0502020204030204" pitchFamily="34" charset="0"/>
              </a:rPr>
              <a:t>args</a:t>
            </a:r>
            <a:r>
              <a:rPr lang="en-US" sz="2900" b="0" i="0" u="none" strike="noStrike" dirty="0">
                <a:solidFill>
                  <a:srgbClr val="260F00"/>
                </a:solidFill>
                <a:effectLst/>
                <a:latin typeface="Calibri" panose="020F0502020204030204" pitchFamily="34" charset="0"/>
                <a:cs typeface="Calibri" panose="020F0502020204030204" pitchFamily="34" charset="0"/>
              </a:rPr>
              <a:t>)</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1" i="0" u="none" strike="noStrike" dirty="0">
                <a:solidFill>
                  <a:srgbClr val="581A00"/>
                </a:solidFill>
                <a:effectLst/>
                <a:latin typeface="Calibri" panose="020F0502020204030204" pitchFamily="34" charset="0"/>
                <a:cs typeface="Calibri" panose="020F0502020204030204" pitchFamily="34" charset="0"/>
              </a:rPr>
              <a:t>{</a:t>
            </a:r>
            <a:endParaRPr lang="en-US" sz="2900" b="0" dirty="0">
              <a:effectLst/>
              <a:latin typeface="Calibri" panose="020F0502020204030204" pitchFamily="34" charset="0"/>
              <a:cs typeface="Calibri" panose="020F0502020204030204" pitchFamily="34" charset="0"/>
            </a:endParaRPr>
          </a:p>
          <a:p>
            <a:pPr marL="1371600" lvl="3" indent="0">
              <a:spcBef>
                <a:spcPts val="0"/>
              </a:spcBef>
              <a:spcAft>
                <a:spcPts val="500"/>
              </a:spcAft>
              <a:buNone/>
            </a:pPr>
            <a:r>
              <a:rPr lang="en-US" sz="2900" b="0" i="0" u="none" strike="noStrike" dirty="0" err="1">
                <a:solidFill>
                  <a:srgbClr val="430C00"/>
                </a:solidFill>
                <a:effectLst/>
                <a:latin typeface="Calibri" panose="020F0502020204030204" pitchFamily="34" charset="0"/>
                <a:cs typeface="Calibri" panose="020F0502020204030204" pitchFamily="34" charset="0"/>
              </a:rPr>
              <a:t>System.out.println</a:t>
            </a:r>
            <a:r>
              <a:rPr lang="en-US" sz="2900" b="0" i="0" u="none" strike="noStrike" dirty="0">
                <a:solidFill>
                  <a:srgbClr val="430C00"/>
                </a:solidFill>
                <a:effectLst/>
                <a:latin typeface="Calibri" panose="020F0502020204030204" pitchFamily="34" charset="0"/>
                <a:cs typeface="Calibri" panose="020F0502020204030204" pitchFamily="34" charset="0"/>
              </a:rPr>
              <a:t>("int[]");</a:t>
            </a:r>
          </a:p>
          <a:p>
            <a:pPr marL="1371600" lvl="3" indent="0">
              <a:spcBef>
                <a:spcPts val="0"/>
              </a:spcBef>
              <a:spcAft>
                <a:spcPts val="500"/>
              </a:spcAft>
              <a:buNone/>
            </a:pPr>
            <a:r>
              <a:rPr lang="en-US" sz="2900" dirty="0">
                <a:solidFill>
                  <a:srgbClr val="430C00"/>
                </a:solidFill>
                <a:latin typeface="Calibri" panose="020F0502020204030204" pitchFamily="34" charset="0"/>
                <a:cs typeface="Calibri" panose="020F0502020204030204" pitchFamily="34" charset="0"/>
              </a:rPr>
              <a:t>}</a:t>
            </a:r>
          </a:p>
          <a:p>
            <a:pPr marL="914400" lvl="2" indent="0">
              <a:spcBef>
                <a:spcPts val="0"/>
              </a:spcBef>
              <a:spcAft>
                <a:spcPts val="500"/>
              </a:spcAft>
              <a:buNone/>
            </a:pPr>
            <a:r>
              <a:rPr lang="en-US" sz="2900" b="0" dirty="0">
                <a:effectLst/>
                <a:latin typeface="Calibri" panose="020F0502020204030204" pitchFamily="34" charset="0"/>
                <a:cs typeface="Calibri" panose="020F0502020204030204" pitchFamily="34" charset="0"/>
              </a:rPr>
              <a:t>}</a:t>
            </a:r>
          </a:p>
          <a:p>
            <a:pPr marL="0" indent="0" rtl="0">
              <a:spcBef>
                <a:spcPts val="0"/>
              </a:spcBef>
              <a:spcAft>
                <a:spcPts val="500"/>
              </a:spcAft>
              <a:buNone/>
            </a:pPr>
            <a:r>
              <a:rPr lang="en-US" sz="2200" b="0" i="0" u="none" strike="noStrike" dirty="0">
                <a:solidFill>
                  <a:srgbClr val="D3CD00"/>
                </a:solidFill>
                <a:effectLst/>
                <a:latin typeface="Calibri" panose="020F0502020204030204" pitchFamily="34" charset="0"/>
                <a:cs typeface="Calibri" panose="020F0502020204030204" pitchFamily="34" charset="0"/>
              </a:rPr>
              <a:t>               </a:t>
            </a:r>
            <a:endParaRPr lang="en-US" sz="2200" b="0" dirty="0">
              <a:effectLst/>
              <a:latin typeface="Calibri" panose="020F0502020204030204" pitchFamily="34" charset="0"/>
              <a:cs typeface="Calibri" panose="020F0502020204030204" pitchFamily="34" charset="0"/>
            </a:endParaRPr>
          </a:p>
          <a:p>
            <a:pPr marL="0" indent="0" rtl="0">
              <a:spcBef>
                <a:spcPts val="0"/>
              </a:spcBef>
              <a:spcAft>
                <a:spcPts val="500"/>
              </a:spcAft>
              <a:buNone/>
            </a:pPr>
            <a:r>
              <a:rPr lang="en-US" sz="2200" b="0" i="0" u="none" strike="noStrike" dirty="0">
                <a:solidFill>
                  <a:srgbClr val="904100"/>
                </a:solidFill>
                <a:effectLst/>
                <a:latin typeface="Calibri" panose="020F0502020204030204" pitchFamily="34" charset="0"/>
                <a:cs typeface="Calibri" panose="020F0502020204030204" pitchFamily="34" charset="0"/>
              </a:rPr>
              <a:t>                                                                    </a:t>
            </a:r>
            <a:br>
              <a:rPr lang="en-US" dirty="0"/>
            </a:br>
            <a:endParaRPr lang="en-IN" dirty="0"/>
          </a:p>
        </p:txBody>
      </p:sp>
    </p:spTree>
    <p:extLst>
      <p:ext uri="{BB962C8B-B14F-4D97-AF65-F5344CB8AC3E}">
        <p14:creationId xmlns:p14="http://schemas.microsoft.com/office/powerpoint/2010/main" val="2786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C8D7-1A85-4FC2-A631-EBECB575CC95}"/>
              </a:ext>
            </a:extLst>
          </p:cNvPr>
          <p:cNvSpPr>
            <a:spLocks noGrp="1"/>
          </p:cNvSpPr>
          <p:nvPr>
            <p:ph idx="1"/>
          </p:nvPr>
        </p:nvSpPr>
        <p:spPr>
          <a:xfrm>
            <a:off x="1974574" y="689113"/>
            <a:ext cx="9530038" cy="5222109"/>
          </a:xfrm>
        </p:spPr>
        <p:txBody>
          <a:bodyPr/>
          <a:lstStyle/>
          <a:p>
            <a:r>
              <a:rPr lang="en-US" sz="2800" b="1" i="0" u="none" strike="noStrike" dirty="0">
                <a:solidFill>
                  <a:srgbClr val="00B0F0"/>
                </a:solidFill>
                <a:effectLst/>
                <a:latin typeface="Calibri" panose="020F0502020204030204" pitchFamily="34" charset="0"/>
                <a:cs typeface="Calibri" panose="020F0502020204030204" pitchFamily="34" charset="0"/>
              </a:rPr>
              <a:t>Case 2</a:t>
            </a:r>
          </a:p>
          <a:p>
            <a:pPr rtl="0">
              <a:spcBef>
                <a:spcPts val="0"/>
              </a:spcBef>
              <a:spcAft>
                <a:spcPts val="500"/>
              </a:spcAft>
              <a:buFont typeface="Arial" panose="020B0604020202020204" pitchFamily="34" charset="0"/>
              <a:buChar char="•"/>
            </a:pPr>
            <a:r>
              <a:rPr lang="en-US" sz="2400" b="0" i="0" u="none" strike="noStrike" dirty="0">
                <a:solidFill>
                  <a:srgbClr val="1A3400"/>
                </a:solidFill>
                <a:effectLst/>
                <a:latin typeface="Calibri" panose="020F0502020204030204" pitchFamily="34" charset="0"/>
                <a:cs typeface="Calibri" panose="020F0502020204030204" pitchFamily="34" charset="0"/>
              </a:rPr>
              <a:t>From 1.7 version onwards to run a java program main method is mandatory. Hence, even though class contains static blocks they wont be executed if the class doesn't contain main() method.</a:t>
            </a:r>
            <a:endParaRPr lang="en-US" sz="2400" b="0" dirty="0">
              <a:effectLst/>
              <a:latin typeface="Calibri" panose="020F0502020204030204" pitchFamily="34" charset="0"/>
              <a:cs typeface="Calibri" panose="020F0502020204030204" pitchFamily="34" charset="0"/>
            </a:endParaRPr>
          </a:p>
          <a:p>
            <a:pPr marL="0" indent="0" rtl="0">
              <a:spcBef>
                <a:spcPts val="0"/>
              </a:spcBef>
              <a:spcAft>
                <a:spcPts val="500"/>
              </a:spcAft>
              <a:buNone/>
            </a:pPr>
            <a:r>
              <a:rPr lang="en-US" sz="2400" b="1" i="0" u="sng" strike="noStrike" dirty="0">
                <a:solidFill>
                  <a:srgbClr val="300B00"/>
                </a:solidFill>
                <a:effectLst/>
                <a:latin typeface="Calibri" panose="020F0502020204030204" pitchFamily="34" charset="0"/>
                <a:cs typeface="Calibri" panose="020F0502020204030204" pitchFamily="34" charset="0"/>
              </a:rPr>
              <a:t>Example</a:t>
            </a:r>
            <a:r>
              <a:rPr lang="en-US" sz="2400" b="0" i="0" u="none" strike="noStrike" dirty="0">
                <a:solidFill>
                  <a:srgbClr val="300B00"/>
                </a:solidFill>
                <a:effectLst/>
                <a:latin typeface="Calibri" panose="020F0502020204030204" pitchFamily="34" charset="0"/>
                <a:cs typeface="Calibri" panose="020F0502020204030204" pitchFamily="34" charset="0"/>
              </a:rPr>
              <a:t> </a:t>
            </a:r>
            <a:endParaRPr lang="en-US" sz="2400" b="0" dirty="0">
              <a:effectLst/>
              <a:latin typeface="Calibri" panose="020F0502020204030204" pitchFamily="34" charset="0"/>
              <a:cs typeface="Calibri" panose="020F0502020204030204" pitchFamily="34" charset="0"/>
            </a:endParaRPr>
          </a:p>
          <a:p>
            <a:pPr marL="1257300" lvl="3" indent="0">
              <a:spcBef>
                <a:spcPts val="0"/>
              </a:spcBef>
              <a:spcAft>
                <a:spcPts val="500"/>
              </a:spcAft>
              <a:buNone/>
            </a:pPr>
            <a:r>
              <a:rPr lang="en-US" sz="2400" b="1" i="0" u="none" strike="noStrike" dirty="0">
                <a:solidFill>
                  <a:srgbClr val="315600"/>
                </a:solidFill>
                <a:effectLst/>
                <a:latin typeface="Calibri" panose="020F0502020204030204" pitchFamily="34" charset="0"/>
                <a:cs typeface="Calibri" panose="020F0502020204030204" pitchFamily="34" charset="0"/>
              </a:rPr>
              <a:t>class Test</a:t>
            </a:r>
            <a:endParaRPr lang="en-US" sz="2400" b="0" dirty="0">
              <a:effectLst/>
              <a:latin typeface="Calibri" panose="020F0502020204030204" pitchFamily="34" charset="0"/>
              <a:cs typeface="Calibri" panose="020F0502020204030204" pitchFamily="34" charset="0"/>
            </a:endParaRPr>
          </a:p>
          <a:p>
            <a:pPr marL="1257300" lvl="3" indent="0">
              <a:spcBef>
                <a:spcPts val="0"/>
              </a:spcBef>
              <a:spcAft>
                <a:spcPts val="500"/>
              </a:spcAft>
              <a:buNone/>
            </a:pPr>
            <a:r>
              <a:rPr lang="en-US" sz="2400" b="0" i="0" u="none" strike="noStrike" dirty="0">
                <a:solidFill>
                  <a:srgbClr val="53B100"/>
                </a:solidFill>
                <a:effectLst/>
                <a:latin typeface="Calibri" panose="020F0502020204030204" pitchFamily="34" charset="0"/>
                <a:cs typeface="Calibri" panose="020F0502020204030204" pitchFamily="34" charset="0"/>
              </a:rPr>
              <a:t>{</a:t>
            </a:r>
            <a:endParaRPr lang="en-US" sz="2400" b="0" dirty="0">
              <a:effectLst/>
              <a:latin typeface="Calibri" panose="020F0502020204030204" pitchFamily="34" charset="0"/>
              <a:cs typeface="Calibri" panose="020F0502020204030204" pitchFamily="34" charset="0"/>
            </a:endParaRPr>
          </a:p>
          <a:p>
            <a:pPr marL="1714500" lvl="4" indent="0">
              <a:spcBef>
                <a:spcPts val="0"/>
              </a:spcBef>
              <a:spcAft>
                <a:spcPts val="500"/>
              </a:spcAft>
              <a:buNone/>
            </a:pPr>
            <a:r>
              <a:rPr lang="en-US" sz="2400" b="1" i="0" u="none" strike="noStrike" dirty="0">
                <a:solidFill>
                  <a:srgbClr val="1F8500"/>
                </a:solidFill>
                <a:effectLst/>
                <a:latin typeface="Calibri" panose="020F0502020204030204" pitchFamily="34" charset="0"/>
                <a:cs typeface="Calibri" panose="020F0502020204030204" pitchFamily="34" charset="0"/>
              </a:rPr>
              <a:t>static</a:t>
            </a:r>
            <a:endParaRPr lang="en-US" sz="2400" b="0" dirty="0">
              <a:effectLst/>
              <a:latin typeface="Calibri" panose="020F0502020204030204" pitchFamily="34" charset="0"/>
              <a:cs typeface="Calibri" panose="020F0502020204030204" pitchFamily="34" charset="0"/>
            </a:endParaRPr>
          </a:p>
          <a:p>
            <a:pPr marL="1714500" lvl="4" indent="0">
              <a:spcBef>
                <a:spcPts val="0"/>
              </a:spcBef>
              <a:spcAft>
                <a:spcPts val="500"/>
              </a:spcAft>
              <a:buNone/>
            </a:pPr>
            <a:r>
              <a:rPr lang="en-US" sz="2400" b="0" i="0" u="none" strike="noStrike" dirty="0">
                <a:solidFill>
                  <a:srgbClr val="54A700"/>
                </a:solidFill>
                <a:effectLst/>
                <a:latin typeface="Calibri" panose="020F0502020204030204" pitchFamily="34" charset="0"/>
                <a:cs typeface="Calibri" panose="020F0502020204030204" pitchFamily="34" charset="0"/>
              </a:rPr>
              <a:t>{</a:t>
            </a:r>
            <a:endParaRPr lang="en-US" sz="2400" b="0" dirty="0">
              <a:effectLst/>
              <a:latin typeface="Calibri" panose="020F0502020204030204" pitchFamily="34" charset="0"/>
              <a:cs typeface="Calibri" panose="020F0502020204030204" pitchFamily="34" charset="0"/>
            </a:endParaRPr>
          </a:p>
          <a:p>
            <a:pPr marL="1714500" lvl="4" indent="0">
              <a:spcBef>
                <a:spcPts val="0"/>
              </a:spcBef>
              <a:spcAft>
                <a:spcPts val="500"/>
              </a:spcAft>
              <a:buNone/>
            </a:pPr>
            <a:r>
              <a:rPr lang="en-US" sz="2400" b="0" i="0" u="none" strike="noStrike" dirty="0" err="1">
                <a:solidFill>
                  <a:srgbClr val="1A0200"/>
                </a:solidFill>
                <a:effectLst/>
                <a:latin typeface="Calibri" panose="020F0502020204030204" pitchFamily="34" charset="0"/>
                <a:cs typeface="Calibri" panose="020F0502020204030204" pitchFamily="34" charset="0"/>
              </a:rPr>
              <a:t>System.out.println</a:t>
            </a:r>
            <a:r>
              <a:rPr lang="en-US" sz="2400" b="0" i="0" u="none" strike="noStrike" dirty="0">
                <a:solidFill>
                  <a:srgbClr val="1A0200"/>
                </a:solidFill>
                <a:effectLst/>
                <a:latin typeface="Calibri" panose="020F0502020204030204" pitchFamily="34" charset="0"/>
                <a:cs typeface="Calibri" panose="020F0502020204030204" pitchFamily="34" charset="0"/>
              </a:rPr>
              <a:t>(“static block");</a:t>
            </a:r>
            <a:endParaRPr lang="en-US" sz="2400" b="0" dirty="0">
              <a:effectLst/>
              <a:latin typeface="Calibri" panose="020F0502020204030204" pitchFamily="34" charset="0"/>
              <a:cs typeface="Calibri" panose="020F0502020204030204" pitchFamily="34" charset="0"/>
            </a:endParaRPr>
          </a:p>
          <a:p>
            <a:pPr marL="1714500" lvl="4" indent="0">
              <a:spcBef>
                <a:spcPts val="0"/>
              </a:spcBef>
              <a:spcAft>
                <a:spcPts val="500"/>
              </a:spcAft>
              <a:buNone/>
            </a:pPr>
            <a:r>
              <a:rPr lang="en-US" sz="2400" b="0" i="0" u="none" strike="noStrike" dirty="0">
                <a:solidFill>
                  <a:srgbClr val="185800"/>
                </a:solidFill>
                <a:effectLst/>
                <a:latin typeface="Calibri" panose="020F0502020204030204" pitchFamily="34" charset="0"/>
                <a:cs typeface="Calibri" panose="020F0502020204030204" pitchFamily="34" charset="0"/>
              </a:rPr>
              <a:t>}</a:t>
            </a:r>
            <a:endParaRPr lang="en-US" sz="2400" b="0" dirty="0">
              <a:effectLst/>
              <a:latin typeface="Calibri" panose="020F0502020204030204" pitchFamily="34" charset="0"/>
              <a:cs typeface="Calibri" panose="020F0502020204030204" pitchFamily="34" charset="0"/>
            </a:endParaRPr>
          </a:p>
          <a:p>
            <a:pPr marL="1257300" lvl="3" indent="0">
              <a:spcBef>
                <a:spcPts val="0"/>
              </a:spcBef>
              <a:spcAft>
                <a:spcPts val="500"/>
              </a:spcAft>
              <a:buNone/>
            </a:pPr>
            <a:r>
              <a:rPr lang="en-US" sz="2400" b="0" i="0" u="none" strike="noStrike" dirty="0">
                <a:solidFill>
                  <a:srgbClr val="175100"/>
                </a:solidFill>
                <a:effectLst/>
                <a:latin typeface="Calibri" panose="020F0502020204030204" pitchFamily="34" charset="0"/>
                <a:cs typeface="Calibri" panose="020F0502020204030204" pitchFamily="34" charset="0"/>
              </a:rPr>
              <a:t>}</a:t>
            </a:r>
            <a:endParaRPr lang="en-US" sz="2400" b="1" dirty="0">
              <a:solidFill>
                <a:srgbClr val="00B0F0"/>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50409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F74B074-1CDA-4715-85EE-95CBDEEA5AD6}"/>
              </a:ext>
            </a:extLst>
          </p:cNvPr>
          <p:cNvGraphicFramePr>
            <a:graphicFrameLocks noGrp="1"/>
          </p:cNvGraphicFramePr>
          <p:nvPr>
            <p:ph idx="1"/>
            <p:extLst>
              <p:ext uri="{D42A27DB-BD31-4B8C-83A1-F6EECF244321}">
                <p14:modId xmlns:p14="http://schemas.microsoft.com/office/powerpoint/2010/main" val="840441477"/>
              </p:ext>
            </p:extLst>
          </p:nvPr>
        </p:nvGraphicFramePr>
        <p:xfrm>
          <a:off x="2125387" y="1524000"/>
          <a:ext cx="8915400" cy="3222928"/>
        </p:xfrm>
        <a:graphic>
          <a:graphicData uri="http://schemas.openxmlformats.org/drawingml/2006/table">
            <a:tbl>
              <a:tblPr firstRow="1" bandRow="1">
                <a:tableStyleId>{F5AB1C69-6EDB-4FF4-983F-18BD219EF322}</a:tableStyleId>
              </a:tblPr>
              <a:tblGrid>
                <a:gridCol w="4457700">
                  <a:extLst>
                    <a:ext uri="{9D8B030D-6E8A-4147-A177-3AD203B41FA5}">
                      <a16:colId xmlns:a16="http://schemas.microsoft.com/office/drawing/2014/main" val="3785710065"/>
                    </a:ext>
                  </a:extLst>
                </a:gridCol>
                <a:gridCol w="4457700">
                  <a:extLst>
                    <a:ext uri="{9D8B030D-6E8A-4147-A177-3AD203B41FA5}">
                      <a16:colId xmlns:a16="http://schemas.microsoft.com/office/drawing/2014/main" val="3540287880"/>
                    </a:ext>
                  </a:extLst>
                </a:gridCol>
              </a:tblGrid>
              <a:tr h="865366">
                <a:tc>
                  <a:txBody>
                    <a:bodyPr/>
                    <a:lstStyle/>
                    <a:p>
                      <a:r>
                        <a:rPr lang="en-IN" sz="2000" b="0" u="none" strike="noStrike" kern="1200" dirty="0">
                          <a:solidFill>
                            <a:schemeClr val="lt1"/>
                          </a:solidFill>
                          <a:effectLst/>
                        </a:rPr>
                        <a:t>                        1.6 version</a:t>
                      </a:r>
                      <a:endParaRPr lang="en-IN" sz="2000" dirty="0">
                        <a:latin typeface="Calibri" panose="020F0502020204030204" pitchFamily="34" charset="0"/>
                        <a:cs typeface="Calibri" panose="020F0502020204030204" pitchFamily="34" charset="0"/>
                      </a:endParaRPr>
                    </a:p>
                  </a:txBody>
                  <a:tcPr/>
                </a:tc>
                <a:tc>
                  <a:txBody>
                    <a:bodyPr/>
                    <a:lstStyle/>
                    <a:p>
                      <a:r>
                        <a:rPr lang="en-IN" sz="2000" b="0" u="none" strike="noStrike" kern="1200" dirty="0">
                          <a:solidFill>
                            <a:schemeClr val="lt1"/>
                          </a:solidFill>
                          <a:effectLst/>
                        </a:rPr>
                        <a:t>                     1.7 version</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63440139"/>
                  </a:ext>
                </a:extLst>
              </a:tr>
              <a:tr h="490331">
                <a:tc>
                  <a:txBody>
                    <a:bodyPr/>
                    <a:lstStyle/>
                    <a:p>
                      <a:r>
                        <a:rPr lang="en-IN" sz="2000" b="0" u="none" strike="noStrike" kern="1200" dirty="0" err="1">
                          <a:solidFill>
                            <a:schemeClr val="dk1"/>
                          </a:solidFill>
                          <a:effectLst/>
                        </a:rPr>
                        <a:t>javac</a:t>
                      </a:r>
                      <a:r>
                        <a:rPr lang="en-IN" sz="2000" b="0" u="none" strike="noStrike" kern="1200" dirty="0">
                          <a:solidFill>
                            <a:schemeClr val="dk1"/>
                          </a:solidFill>
                          <a:effectLst/>
                        </a:rPr>
                        <a:t> Test.java</a:t>
                      </a:r>
                      <a:endParaRPr lang="en-IN" sz="2000" b="0" dirty="0">
                        <a:latin typeface="Calibri" panose="020F0502020204030204" pitchFamily="34" charset="0"/>
                        <a:cs typeface="Calibri" panose="020F0502020204030204" pitchFamily="34" charset="0"/>
                      </a:endParaRPr>
                    </a:p>
                  </a:txBody>
                  <a:tcPr/>
                </a:tc>
                <a:tc>
                  <a:txBody>
                    <a:bodyPr/>
                    <a:lstStyle/>
                    <a:p>
                      <a:r>
                        <a:rPr lang="en-IN" sz="2000" b="0" u="none" strike="noStrike" kern="1200" dirty="0" err="1">
                          <a:solidFill>
                            <a:schemeClr val="dk1"/>
                          </a:solidFill>
                          <a:effectLst/>
                        </a:rPr>
                        <a:t>javac</a:t>
                      </a:r>
                      <a:r>
                        <a:rPr lang="en-IN" sz="2000" b="0" u="none" strike="noStrike" kern="1200" dirty="0">
                          <a:solidFill>
                            <a:schemeClr val="dk1"/>
                          </a:solidFill>
                          <a:effectLst/>
                        </a:rPr>
                        <a:t> Test.java</a:t>
                      </a:r>
                      <a:endParaRPr lang="en-IN" sz="20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1755670"/>
                  </a:ext>
                </a:extLst>
              </a:tr>
              <a:tr h="556591">
                <a:tc>
                  <a:txBody>
                    <a:bodyPr/>
                    <a:lstStyle/>
                    <a:p>
                      <a:r>
                        <a:rPr lang="en-IN" sz="2000" b="0" u="none" strike="noStrike" kern="1200" dirty="0">
                          <a:solidFill>
                            <a:schemeClr val="dk1"/>
                          </a:solidFill>
                          <a:effectLst/>
                        </a:rPr>
                        <a:t>java Test</a:t>
                      </a:r>
                      <a:endParaRPr lang="en-IN" sz="2000" b="0" dirty="0">
                        <a:latin typeface="Calibri" panose="020F0502020204030204" pitchFamily="34" charset="0"/>
                        <a:cs typeface="Calibri" panose="020F0502020204030204" pitchFamily="34" charset="0"/>
                      </a:endParaRPr>
                    </a:p>
                  </a:txBody>
                  <a:tcPr/>
                </a:tc>
                <a:tc>
                  <a:txBody>
                    <a:bodyPr/>
                    <a:lstStyle/>
                    <a:p>
                      <a:r>
                        <a:rPr lang="en-IN" sz="2000" b="0" u="none" strike="noStrike" kern="1200" dirty="0">
                          <a:solidFill>
                            <a:schemeClr val="dk1"/>
                          </a:solidFill>
                          <a:effectLst/>
                        </a:rPr>
                        <a:t>java Test</a:t>
                      </a:r>
                      <a:endParaRPr lang="en-IN" sz="20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17785976"/>
                  </a:ext>
                </a:extLst>
              </a:tr>
              <a:tr h="370840">
                <a:tc>
                  <a:txBody>
                    <a:bodyPr/>
                    <a:lstStyle/>
                    <a:p>
                      <a:pPr rtl="0"/>
                      <a:r>
                        <a:rPr lang="en-US" sz="2000" b="0" u="none" strike="noStrike" kern="1200" dirty="0">
                          <a:solidFill>
                            <a:schemeClr val="dk1"/>
                          </a:solidFill>
                          <a:effectLst/>
                        </a:rPr>
                        <a:t>output: static block</a:t>
                      </a:r>
                      <a:endParaRPr lang="en-US" sz="2000" b="0" dirty="0">
                        <a:effectLst/>
                      </a:endParaRPr>
                    </a:p>
                    <a:p>
                      <a:pPr rtl="0"/>
                      <a:r>
                        <a:rPr lang="en-US" sz="2000" b="1" u="none" strike="noStrike" kern="1200" dirty="0">
                          <a:solidFill>
                            <a:schemeClr val="dk1"/>
                          </a:solidFill>
                          <a:effectLst/>
                        </a:rPr>
                        <a:t>RE: </a:t>
                      </a:r>
                      <a:r>
                        <a:rPr lang="en-US" sz="2000" b="1" u="none" strike="noStrike" kern="1200" dirty="0" err="1">
                          <a:solidFill>
                            <a:schemeClr val="dk1"/>
                          </a:solidFill>
                          <a:effectLst/>
                        </a:rPr>
                        <a:t>NoSuchMethodError</a:t>
                      </a:r>
                      <a:r>
                        <a:rPr lang="en-US" sz="2000" b="1" u="none" strike="noStrike" kern="1200" dirty="0">
                          <a:solidFill>
                            <a:schemeClr val="dk1"/>
                          </a:solidFill>
                          <a:effectLst/>
                        </a:rPr>
                        <a:t>: main</a:t>
                      </a:r>
                      <a:endParaRPr lang="en-US" sz="2000" b="1" dirty="0">
                        <a:effectLst/>
                      </a:endParaRPr>
                    </a:p>
                    <a:p>
                      <a:br>
                        <a:rPr lang="en-US" sz="2000" b="0" dirty="0"/>
                      </a:br>
                      <a:endParaRPr lang="en-IN" sz="2000" b="0" dirty="0">
                        <a:latin typeface="Calibri" panose="020F0502020204030204" pitchFamily="34" charset="0"/>
                        <a:cs typeface="Calibri" panose="020F0502020204030204" pitchFamily="34" charset="0"/>
                      </a:endParaRPr>
                    </a:p>
                  </a:txBody>
                  <a:tcPr/>
                </a:tc>
                <a:tc>
                  <a:txBody>
                    <a:bodyPr/>
                    <a:lstStyle/>
                    <a:p>
                      <a:r>
                        <a:rPr lang="en-US" sz="2000" b="1" u="none" strike="noStrike" kern="1200" dirty="0">
                          <a:solidFill>
                            <a:schemeClr val="dk1"/>
                          </a:solidFill>
                          <a:effectLst/>
                        </a:rPr>
                        <a:t>Error: main method not found in class</a:t>
                      </a:r>
                      <a:endParaRPr lang="en-IN"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6397215"/>
                  </a:ext>
                </a:extLst>
              </a:tr>
            </a:tbl>
          </a:graphicData>
        </a:graphic>
      </p:graphicFrame>
    </p:spTree>
    <p:extLst>
      <p:ext uri="{BB962C8B-B14F-4D97-AF65-F5344CB8AC3E}">
        <p14:creationId xmlns:p14="http://schemas.microsoft.com/office/powerpoint/2010/main" val="252924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C8D7-1A85-4FC2-A631-EBECB575CC95}"/>
              </a:ext>
            </a:extLst>
          </p:cNvPr>
          <p:cNvSpPr>
            <a:spLocks noGrp="1"/>
          </p:cNvSpPr>
          <p:nvPr>
            <p:ph idx="1"/>
          </p:nvPr>
        </p:nvSpPr>
        <p:spPr>
          <a:xfrm>
            <a:off x="1974574" y="689113"/>
            <a:ext cx="9530038" cy="5222109"/>
          </a:xfrm>
        </p:spPr>
        <p:txBody>
          <a:bodyPr>
            <a:normAutofit fontScale="85000" lnSpcReduction="20000"/>
          </a:bodyPr>
          <a:lstStyle/>
          <a:p>
            <a:r>
              <a:rPr lang="en-US" sz="2800" b="1" i="0" u="none" strike="noStrike" dirty="0">
                <a:solidFill>
                  <a:srgbClr val="00B0F0"/>
                </a:solidFill>
                <a:effectLst/>
                <a:latin typeface="Calibri" panose="020F0502020204030204" pitchFamily="34" charset="0"/>
                <a:cs typeface="Calibri" panose="020F0502020204030204" pitchFamily="34" charset="0"/>
              </a:rPr>
              <a:t>Case 3 </a:t>
            </a:r>
            <a:endParaRPr lang="en-US" sz="2800" b="0" dirty="0">
              <a:effectLst/>
            </a:endParaRPr>
          </a:p>
          <a:p>
            <a:pPr marL="0" indent="0" rtl="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If the class contains main() method whether it is 1.6 or 1.7 version there is no change in execution sequence.</a:t>
            </a:r>
          </a:p>
          <a:p>
            <a:pPr marL="0" indent="0" rtl="0">
              <a:spcBef>
                <a:spcPts val="0"/>
              </a:spcBef>
              <a:spcAft>
                <a:spcPts val="500"/>
              </a:spcAft>
              <a:buNone/>
            </a:pPr>
            <a:r>
              <a:rPr lang="en-US" sz="2200" b="1" u="sng" dirty="0">
                <a:effectLst/>
                <a:latin typeface="Calibri" panose="020F0502020204030204" pitchFamily="34" charset="0"/>
                <a:cs typeface="Calibri" panose="020F0502020204030204" pitchFamily="34" charset="0"/>
              </a:rPr>
              <a:t>Example- s</a:t>
            </a:r>
          </a:p>
          <a:p>
            <a:pPr marL="400050" lvl="1"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class Test</a:t>
            </a:r>
            <a:endParaRPr lang="en-US" sz="2200" dirty="0">
              <a:effectLst/>
              <a:latin typeface="Calibri" panose="020F0502020204030204" pitchFamily="34" charset="0"/>
              <a:cs typeface="Calibri" panose="020F0502020204030204" pitchFamily="34" charset="0"/>
            </a:endParaRPr>
          </a:p>
          <a:p>
            <a:pPr marL="400050" lvl="1"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static</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err="1">
                <a:effectLst/>
                <a:latin typeface="Calibri" panose="020F0502020204030204" pitchFamily="34" charset="0"/>
                <a:cs typeface="Calibri" panose="020F0502020204030204" pitchFamily="34" charset="0"/>
              </a:rPr>
              <a:t>System.out.println</a:t>
            </a:r>
            <a:r>
              <a:rPr lang="en-US" sz="2200" i="0" u="none" strike="noStrike" dirty="0">
                <a:effectLst/>
                <a:latin typeface="Calibri" panose="020F0502020204030204" pitchFamily="34" charset="0"/>
                <a:cs typeface="Calibri" panose="020F0502020204030204" pitchFamily="34" charset="0"/>
              </a:rPr>
              <a:t>("static block");</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public static void main(String[] </a:t>
            </a:r>
            <a:r>
              <a:rPr lang="en-US" sz="2200" i="0" u="none" strike="noStrike" dirty="0" err="1">
                <a:effectLst/>
                <a:latin typeface="Calibri" panose="020F0502020204030204" pitchFamily="34" charset="0"/>
                <a:cs typeface="Calibri" panose="020F0502020204030204" pitchFamily="34" charset="0"/>
              </a:rPr>
              <a:t>args</a:t>
            </a:r>
            <a:r>
              <a:rPr lang="en-US" sz="2200" i="0" u="none" strike="noStrike" dirty="0">
                <a:effectLst/>
                <a:latin typeface="Calibri" panose="020F0502020204030204" pitchFamily="34" charset="0"/>
                <a:cs typeface="Calibri" panose="020F0502020204030204" pitchFamily="34" charset="0"/>
              </a:rPr>
              <a:t>)  </a:t>
            </a:r>
          </a:p>
          <a:p>
            <a:pPr marL="800100" lvl="2" indent="0">
              <a:spcBef>
                <a:spcPts val="0"/>
              </a:spcBef>
              <a:spcAft>
                <a:spcPts val="500"/>
              </a:spcAft>
              <a:buNone/>
            </a:pPr>
            <a:r>
              <a:rPr lang="en-US" sz="2200" i="0" u="none" strike="noStrike" dirty="0">
                <a:effectLst/>
                <a:latin typeface="Calibri" panose="020F0502020204030204" pitchFamily="34" charset="0"/>
                <a:cs typeface="Calibri" panose="020F0502020204030204" pitchFamily="34" charset="0"/>
              </a:rPr>
              <a:t>{</a:t>
            </a:r>
            <a:endParaRPr lang="en-US" sz="2200" dirty="0">
              <a:effectLst/>
              <a:latin typeface="Calibri" panose="020F0502020204030204" pitchFamily="34" charset="0"/>
              <a:cs typeface="Calibri" panose="020F0502020204030204" pitchFamily="34" charset="0"/>
            </a:endParaRPr>
          </a:p>
          <a:p>
            <a:pPr marL="800100" lvl="2" indent="0">
              <a:spcBef>
                <a:spcPts val="0"/>
              </a:spcBef>
              <a:spcAft>
                <a:spcPts val="500"/>
              </a:spcAft>
              <a:buNone/>
            </a:pPr>
            <a:r>
              <a:rPr lang="en-US" sz="2200" i="0" u="none" strike="noStrike" dirty="0" err="1">
                <a:effectLst/>
                <a:latin typeface="Calibri" panose="020F0502020204030204" pitchFamily="34" charset="0"/>
                <a:cs typeface="Calibri" panose="020F0502020204030204" pitchFamily="34" charset="0"/>
              </a:rPr>
              <a:t>System.out.println</a:t>
            </a:r>
            <a:r>
              <a:rPr lang="en-US" sz="2200" i="0" u="none" strike="noStrike" dirty="0">
                <a:effectLst/>
                <a:latin typeface="Calibri" panose="020F0502020204030204" pitchFamily="34" charset="0"/>
                <a:cs typeface="Calibri" panose="020F0502020204030204" pitchFamily="34" charset="0"/>
              </a:rPr>
              <a:t>(“main method");</a:t>
            </a:r>
          </a:p>
          <a:p>
            <a:pPr marL="800100" lvl="2" indent="0">
              <a:spcBef>
                <a:spcPts val="0"/>
              </a:spcBef>
              <a:spcAft>
                <a:spcPts val="500"/>
              </a:spcAft>
              <a:buNone/>
            </a:pPr>
            <a:r>
              <a:rPr lang="en-US" sz="2200" dirty="0">
                <a:effectLst/>
                <a:latin typeface="Calibri" panose="020F0502020204030204" pitchFamily="34" charset="0"/>
                <a:cs typeface="Calibri" panose="020F0502020204030204" pitchFamily="34" charset="0"/>
              </a:rPr>
              <a:t>}</a:t>
            </a:r>
          </a:p>
          <a:p>
            <a:pPr marL="400050" lvl="1" indent="0">
              <a:spcBef>
                <a:spcPts val="0"/>
              </a:spcBef>
              <a:spcAft>
                <a:spcPts val="500"/>
              </a:spcAft>
              <a:buNone/>
            </a:pPr>
            <a:r>
              <a:rPr lang="en-US" sz="2200" dirty="0">
                <a:effectLst/>
                <a:latin typeface="Calibri" panose="020F0502020204030204" pitchFamily="34" charset="0"/>
                <a:cs typeface="Calibri" panose="020F0502020204030204" pitchFamily="34" charset="0"/>
              </a:rPr>
              <a:t>}</a:t>
            </a:r>
          </a:p>
          <a:p>
            <a:pPr marL="0" indent="0">
              <a:buNone/>
            </a:pPr>
            <a:br>
              <a:rPr lang="en-US" sz="2800" dirty="0"/>
            </a:br>
            <a:endParaRPr lang="en-US" sz="2800" b="1" i="0" u="none" strike="noStrike" dirty="0">
              <a:solidFill>
                <a:srgbClr val="00B0F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789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8994" y="1662546"/>
            <a:ext cx="9404643" cy="3366654"/>
          </a:xfrm>
          <a:prstGeom prst="rect">
            <a:avLst/>
          </a:prstGeom>
        </p:spPr>
      </p:pic>
    </p:spTree>
    <p:extLst>
      <p:ext uri="{BB962C8B-B14F-4D97-AF65-F5344CB8AC3E}">
        <p14:creationId xmlns:p14="http://schemas.microsoft.com/office/powerpoint/2010/main" val="80405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7E2A9573-D6E8-466F-9C8D-94EB759E52D2}"/>
              </a:ext>
            </a:extLst>
          </p:cNvPr>
          <p:cNvGraphicFramePr>
            <a:graphicFrameLocks noGrp="1"/>
          </p:cNvGraphicFramePr>
          <p:nvPr>
            <p:ph idx="1"/>
            <p:extLst>
              <p:ext uri="{D42A27DB-BD31-4B8C-83A1-F6EECF244321}">
                <p14:modId xmlns:p14="http://schemas.microsoft.com/office/powerpoint/2010/main" val="215488642"/>
              </p:ext>
            </p:extLst>
          </p:nvPr>
        </p:nvGraphicFramePr>
        <p:xfrm>
          <a:off x="2178396" y="1417983"/>
          <a:ext cx="8915400" cy="3255838"/>
        </p:xfrm>
        <a:graphic>
          <a:graphicData uri="http://schemas.openxmlformats.org/drawingml/2006/table">
            <a:tbl>
              <a:tblPr firstRow="1" bandRow="1">
                <a:tableStyleId>{F5AB1C69-6EDB-4FF4-983F-18BD219EF322}</a:tableStyleId>
              </a:tblPr>
              <a:tblGrid>
                <a:gridCol w="4457700">
                  <a:extLst>
                    <a:ext uri="{9D8B030D-6E8A-4147-A177-3AD203B41FA5}">
                      <a16:colId xmlns:a16="http://schemas.microsoft.com/office/drawing/2014/main" val="3568318169"/>
                    </a:ext>
                  </a:extLst>
                </a:gridCol>
                <a:gridCol w="4457700">
                  <a:extLst>
                    <a:ext uri="{9D8B030D-6E8A-4147-A177-3AD203B41FA5}">
                      <a16:colId xmlns:a16="http://schemas.microsoft.com/office/drawing/2014/main" val="3230526330"/>
                    </a:ext>
                  </a:extLst>
                </a:gridCol>
              </a:tblGrid>
              <a:tr h="543118">
                <a:tc>
                  <a:txBody>
                    <a:bodyPr/>
                    <a:lstStyle/>
                    <a:p>
                      <a:r>
                        <a:rPr lang="en-IN" sz="2000" b="0" u="none" strike="noStrike" kern="1200" dirty="0">
                          <a:solidFill>
                            <a:schemeClr val="lt1"/>
                          </a:solidFill>
                          <a:effectLst/>
                        </a:rPr>
                        <a:t>                           1.6 version</a:t>
                      </a:r>
                      <a:endParaRPr lang="en-IN" sz="2000" dirty="0">
                        <a:latin typeface="Calibri" panose="020F0502020204030204" pitchFamily="34" charset="0"/>
                        <a:cs typeface="Calibri" panose="020F0502020204030204" pitchFamily="34" charset="0"/>
                      </a:endParaRPr>
                    </a:p>
                  </a:txBody>
                  <a:tcPr/>
                </a:tc>
                <a:tc>
                  <a:txBody>
                    <a:bodyPr/>
                    <a:lstStyle/>
                    <a:p>
                      <a:r>
                        <a:rPr lang="en-IN" sz="2000" b="0" u="none" strike="noStrike" kern="1200" dirty="0">
                          <a:solidFill>
                            <a:schemeClr val="lt1"/>
                          </a:solidFill>
                          <a:effectLst/>
                        </a:rPr>
                        <a:t>                 1.7 version</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029043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u="none" strike="noStrike" kern="1200" dirty="0" err="1">
                          <a:solidFill>
                            <a:schemeClr val="dk1"/>
                          </a:solidFill>
                          <a:effectLst/>
                        </a:rPr>
                        <a:t>javac</a:t>
                      </a:r>
                      <a:r>
                        <a:rPr lang="en-IN" sz="2000" b="0" u="none" strike="noStrike" kern="1200" dirty="0">
                          <a:solidFill>
                            <a:schemeClr val="dk1"/>
                          </a:solidFill>
                          <a:effectLst/>
                        </a:rPr>
                        <a:t> Test.java</a:t>
                      </a:r>
                      <a:endParaRPr lang="en-IN" sz="2000" b="0" dirty="0"/>
                    </a:p>
                    <a:p>
                      <a:endParaRPr lang="en-IN" sz="2000"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u="none" strike="noStrike" kern="1200" dirty="0" err="1">
                          <a:solidFill>
                            <a:schemeClr val="dk1"/>
                          </a:solidFill>
                          <a:effectLst/>
                        </a:rPr>
                        <a:t>javac</a:t>
                      </a:r>
                      <a:r>
                        <a:rPr lang="en-IN" sz="2000" b="0" u="none" strike="noStrike" kern="1200" dirty="0">
                          <a:solidFill>
                            <a:schemeClr val="dk1"/>
                          </a:solidFill>
                          <a:effectLst/>
                        </a:rPr>
                        <a:t> Test.java</a:t>
                      </a:r>
                      <a:endParaRPr lang="en-IN" sz="2000" b="0" dirty="0"/>
                    </a:p>
                    <a:p>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865840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u="none" strike="noStrike" kern="1200" dirty="0">
                          <a:solidFill>
                            <a:schemeClr val="dk1"/>
                          </a:solidFill>
                          <a:effectLst/>
                        </a:rPr>
                        <a:t>java Test</a:t>
                      </a:r>
                      <a:endParaRPr lang="en-IN" sz="2000" b="0" dirty="0"/>
                    </a:p>
                    <a:p>
                      <a:endParaRPr lang="en-IN" sz="2000"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u="none" strike="noStrike" kern="1200" dirty="0">
                          <a:solidFill>
                            <a:schemeClr val="dk1"/>
                          </a:solidFill>
                          <a:effectLst/>
                        </a:rPr>
                        <a:t>java Test</a:t>
                      </a:r>
                      <a:endParaRPr lang="en-IN" sz="2000" b="0" dirty="0"/>
                    </a:p>
                    <a:p>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7367278"/>
                  </a:ext>
                </a:extLst>
              </a:tr>
              <a:tr h="370840">
                <a:tc>
                  <a:txBody>
                    <a:bodyPr/>
                    <a:lstStyle/>
                    <a:p>
                      <a:pPr rtl="0"/>
                      <a:r>
                        <a:rPr lang="en-US" sz="2000" b="0" u="none" strike="noStrike" kern="1200" dirty="0">
                          <a:solidFill>
                            <a:schemeClr val="dk1"/>
                          </a:solidFill>
                          <a:effectLst/>
                        </a:rPr>
                        <a:t>output: static block</a:t>
                      </a:r>
                      <a:endParaRPr lang="en-US" sz="2000" b="0" dirty="0">
                        <a:effectLst/>
                      </a:endParaRPr>
                    </a:p>
                    <a:p>
                      <a:pPr rtl="0"/>
                      <a:r>
                        <a:rPr lang="en-US" sz="2000" b="0" u="none" strike="noStrike" kern="1200" dirty="0">
                          <a:solidFill>
                            <a:schemeClr val="dk1"/>
                          </a:solidFill>
                          <a:effectLst/>
                        </a:rPr>
                        <a:t>main method</a:t>
                      </a:r>
                      <a:endParaRPr lang="en-US" sz="2000" b="0" dirty="0">
                        <a:effectLst/>
                      </a:endParaRPr>
                    </a:p>
                    <a:p>
                      <a:br>
                        <a:rPr lang="en-US" sz="2000" dirty="0"/>
                      </a:br>
                      <a:endParaRPr lang="en-IN" sz="2000" dirty="0">
                        <a:latin typeface="Calibri" panose="020F0502020204030204" pitchFamily="34" charset="0"/>
                        <a:cs typeface="Calibri" panose="020F0502020204030204" pitchFamily="34" charset="0"/>
                      </a:endParaRPr>
                    </a:p>
                  </a:txBody>
                  <a:tcPr/>
                </a:tc>
                <a:tc>
                  <a:txBody>
                    <a:bodyPr/>
                    <a:lstStyle/>
                    <a:p>
                      <a:pPr rtl="0"/>
                      <a:r>
                        <a:rPr lang="en-US" sz="2000" b="0" u="none" strike="noStrike" kern="1200" dirty="0">
                          <a:solidFill>
                            <a:schemeClr val="dk1"/>
                          </a:solidFill>
                          <a:effectLst/>
                        </a:rPr>
                        <a:t>output: static block</a:t>
                      </a:r>
                      <a:endParaRPr lang="en-US" sz="2000" b="0" dirty="0">
                        <a:effectLst/>
                      </a:endParaRPr>
                    </a:p>
                    <a:p>
                      <a:pPr rtl="0"/>
                      <a:r>
                        <a:rPr lang="en-US" sz="2000" b="0" u="none" strike="noStrike" kern="1200" dirty="0">
                          <a:solidFill>
                            <a:schemeClr val="dk1"/>
                          </a:solidFill>
                          <a:effectLst/>
                        </a:rPr>
                        <a:t>main method</a:t>
                      </a:r>
                      <a:endParaRPr lang="en-US" sz="2000" b="0" dirty="0">
                        <a:effectLst/>
                      </a:endParaRPr>
                    </a:p>
                    <a:p>
                      <a:br>
                        <a:rPr lang="en-US" sz="2000" dirty="0"/>
                      </a:b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62256780"/>
                  </a:ext>
                </a:extLst>
              </a:tr>
            </a:tbl>
          </a:graphicData>
        </a:graphic>
      </p:graphicFrame>
    </p:spTree>
    <p:extLst>
      <p:ext uri="{BB962C8B-B14F-4D97-AF65-F5344CB8AC3E}">
        <p14:creationId xmlns:p14="http://schemas.microsoft.com/office/powerpoint/2010/main" val="373391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5010"/>
            <a:ext cx="8911687" cy="1280890"/>
          </a:xfrm>
        </p:spPr>
        <p:txBody>
          <a:bodyPr/>
          <a:lstStyle/>
          <a:p>
            <a:r>
              <a:rPr lang="en-US" b="1" dirty="0"/>
              <a:t>How to write comments in Java</a:t>
            </a:r>
            <a:endParaRPr lang="en-IN" b="1" dirty="0"/>
          </a:p>
        </p:txBody>
      </p:sp>
      <p:sp>
        <p:nvSpPr>
          <p:cNvPr id="3" name="Content Placeholder 2"/>
          <p:cNvSpPr>
            <a:spLocks noGrp="1"/>
          </p:cNvSpPr>
          <p:nvPr>
            <p:ph idx="1"/>
          </p:nvPr>
        </p:nvSpPr>
        <p:spPr>
          <a:xfrm>
            <a:off x="2589212" y="1485900"/>
            <a:ext cx="8915400" cy="4425322"/>
          </a:xfrm>
        </p:spPr>
        <p:txBody>
          <a:bodyPr>
            <a:normAutofit/>
          </a:bodyPr>
          <a:lstStyle/>
          <a:p>
            <a:r>
              <a:rPr lang="en-US" sz="2400" b="1" dirty="0">
                <a:latin typeface="Calibri" panose="020F0502020204030204" pitchFamily="34" charset="0"/>
                <a:cs typeface="Calibri" panose="020F0502020204030204" pitchFamily="34" charset="0"/>
              </a:rPr>
              <a:t> Comments</a:t>
            </a:r>
            <a:r>
              <a:rPr lang="en-US" sz="2400" dirty="0">
                <a:latin typeface="Calibri" panose="020F0502020204030204" pitchFamily="34" charset="0"/>
                <a:cs typeface="Calibri" panose="020F0502020204030204" pitchFamily="34" charset="0"/>
              </a:rPr>
              <a:t> are used in programs to make the code more understandable</a:t>
            </a:r>
          </a:p>
          <a:p>
            <a:r>
              <a:rPr lang="en-US" sz="2400" dirty="0">
                <a:latin typeface="Calibri" panose="020F0502020204030204" pitchFamily="34" charset="0"/>
                <a:cs typeface="Calibri" panose="020F0502020204030204" pitchFamily="34" charset="0"/>
              </a:rPr>
              <a:t>It makes easy to maintain the code and to find the errors easily.</a:t>
            </a:r>
          </a:p>
          <a:p>
            <a:r>
              <a:rPr lang="en-US" sz="2400" dirty="0">
                <a:latin typeface="Calibri" panose="020F0502020204030204" pitchFamily="34" charset="0"/>
                <a:cs typeface="Calibri" panose="020F0502020204030204" pitchFamily="34" charset="0"/>
              </a:rPr>
              <a:t>Comments are ignored by the compiler while compiling a code.</a:t>
            </a:r>
            <a:endParaRPr lang="en-IN"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There are three types of comments in Java:-</a:t>
            </a: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Single Line Comment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(ii)</a:t>
            </a:r>
            <a:r>
              <a:rPr lang="en-IN" sz="2400" dirty="0">
                <a:latin typeface="Calibri" panose="020F0502020204030204" pitchFamily="34" charset="0"/>
                <a:cs typeface="Calibri" panose="020F0502020204030204" pitchFamily="34" charset="0"/>
              </a:rPr>
              <a:t> Multi Line Comment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(iii)</a:t>
            </a:r>
            <a:r>
              <a:rPr lang="en-IN" sz="2400" dirty="0">
                <a:latin typeface="Calibri" panose="020F0502020204030204" pitchFamily="34" charset="0"/>
                <a:cs typeface="Calibri" panose="020F0502020204030204" pitchFamily="34" charset="0"/>
              </a:rPr>
              <a:t> Documentation Comment</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11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5564" y="748147"/>
            <a:ext cx="10169236" cy="5708071"/>
          </a:xfrm>
        </p:spPr>
        <p:txBody>
          <a:bodyPr>
            <a:normAutofit fontScale="25000" lnSpcReduction="20000"/>
          </a:bodyPr>
          <a:lstStyle/>
          <a:p>
            <a:r>
              <a:rPr lang="en-IN" sz="8000" dirty="0">
                <a:latin typeface="Calibri" panose="020F0502020204030204" pitchFamily="34" charset="0"/>
                <a:cs typeface="Calibri" panose="020F0502020204030204" pitchFamily="34" charset="0"/>
              </a:rPr>
              <a:t>Single Line Comments:-  It is used to comment only one line. </a:t>
            </a:r>
            <a:r>
              <a:rPr lang="en-US" sz="8000" dirty="0">
                <a:latin typeface="Calibri" panose="020F0502020204030204" pitchFamily="34" charset="0"/>
                <a:cs typeface="Calibri" panose="020F0502020204030204" pitchFamily="34" charset="0"/>
              </a:rPr>
              <a:t>Single line comments</a:t>
            </a:r>
          </a:p>
          <a:p>
            <a:pPr marL="0" indent="0">
              <a:buNone/>
            </a:pPr>
            <a:r>
              <a:rPr lang="en-US" sz="8000" dirty="0">
                <a:latin typeface="Calibri" panose="020F0502020204030204" pitchFamily="34" charset="0"/>
                <a:cs typeface="Calibri" panose="020F0502020204030204" pitchFamily="34" charset="0"/>
              </a:rPr>
              <a:t>     starts with two forward slashes </a:t>
            </a:r>
            <a:r>
              <a:rPr lang="en-US" sz="8000" b="1" dirty="0">
                <a:latin typeface="Calibri" panose="020F0502020204030204" pitchFamily="34" charset="0"/>
                <a:cs typeface="Calibri" panose="020F0502020204030204" pitchFamily="34" charset="0"/>
              </a:rPr>
              <a:t>(//)</a:t>
            </a:r>
            <a:r>
              <a:rPr lang="en-US" sz="8000" dirty="0">
                <a:latin typeface="Calibri" panose="020F0502020204030204" pitchFamily="34" charset="0"/>
                <a:cs typeface="Calibri" panose="020F0502020204030204" pitchFamily="34" charset="0"/>
              </a:rPr>
              <a:t>.</a:t>
            </a:r>
          </a:p>
          <a:p>
            <a:pPr marL="0" indent="0">
              <a:buNone/>
            </a:pPr>
            <a:r>
              <a:rPr lang="en-US" sz="8000"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rPr>
              <a:t>Syntax –  </a:t>
            </a:r>
            <a:r>
              <a:rPr lang="en-IN" sz="8000" dirty="0">
                <a:latin typeface="Calibri" panose="020F0502020204030204" pitchFamily="34" charset="0"/>
                <a:cs typeface="Calibri" panose="020F0502020204030204" pitchFamily="34" charset="0"/>
              </a:rPr>
              <a:t>// Single line comment here</a:t>
            </a:r>
          </a:p>
          <a:p>
            <a:pPr marL="0" indent="0">
              <a:buNone/>
            </a:pPr>
            <a:endParaRPr lang="en-US" sz="8000" dirty="0">
              <a:latin typeface="Calibri" panose="020F0502020204030204" pitchFamily="34" charset="0"/>
              <a:cs typeface="Calibri" panose="020F0502020204030204" pitchFamily="34" charset="0"/>
            </a:endParaRPr>
          </a:p>
          <a:p>
            <a:pPr fontAlgn="base"/>
            <a:r>
              <a:rPr lang="en-US" sz="8000" dirty="0">
                <a:latin typeface="Calibri" panose="020F0502020204030204" pitchFamily="34" charset="0"/>
                <a:cs typeface="Calibri" panose="020F0502020204030204" pitchFamily="34" charset="0"/>
              </a:rPr>
              <a:t> </a:t>
            </a:r>
            <a:r>
              <a:rPr lang="en-IN" sz="8000" dirty="0">
                <a:latin typeface="Calibri" panose="020F0502020204030204" pitchFamily="34" charset="0"/>
                <a:cs typeface="Calibri" panose="020F0502020204030204" pitchFamily="34" charset="0"/>
              </a:rPr>
              <a:t>Multi-line Comments:- It </a:t>
            </a:r>
            <a:r>
              <a:rPr lang="en-US" sz="8000" dirty="0">
                <a:latin typeface="Calibri" panose="020F0502020204030204" pitchFamily="34" charset="0"/>
                <a:cs typeface="Calibri" panose="020F0502020204030204" pitchFamily="34" charset="0"/>
              </a:rPr>
              <a:t>is used to comment multiple lines of code. Multi-line comments are placed between /* and */.  Any text between /* and */ is not executed by Java.</a:t>
            </a:r>
          </a:p>
          <a:p>
            <a:pPr marL="0" indent="0" fontAlgn="base">
              <a:buNone/>
            </a:pPr>
            <a:r>
              <a:rPr lang="en-US" sz="8000"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rPr>
              <a:t>Syntax- </a:t>
            </a:r>
            <a:r>
              <a:rPr lang="en-US" sz="8000" dirty="0">
                <a:latin typeface="Calibri" panose="020F0502020204030204" pitchFamily="34" charset="0"/>
                <a:cs typeface="Calibri" panose="020F0502020204030204" pitchFamily="34" charset="0"/>
              </a:rPr>
              <a:t>  /*Comment line 1</a:t>
            </a:r>
          </a:p>
          <a:p>
            <a:pPr marL="0" indent="0" fontAlgn="base">
              <a:buNone/>
            </a:pPr>
            <a:r>
              <a:rPr lang="en-US" sz="8000" dirty="0">
                <a:latin typeface="Calibri" panose="020F0502020204030204" pitchFamily="34" charset="0"/>
                <a:cs typeface="Calibri" panose="020F0502020204030204" pitchFamily="34" charset="0"/>
              </a:rPr>
              <a:t>                         comment line 2 </a:t>
            </a:r>
          </a:p>
          <a:p>
            <a:pPr marL="0" indent="0" fontAlgn="base">
              <a:buNone/>
            </a:pPr>
            <a:r>
              <a:rPr lang="en-US" sz="8000" dirty="0">
                <a:latin typeface="Calibri" panose="020F0502020204030204" pitchFamily="34" charset="0"/>
                <a:cs typeface="Calibri" panose="020F0502020204030204" pitchFamily="34" charset="0"/>
              </a:rPr>
              <a:t>                          Comment line 3*/</a:t>
            </a:r>
            <a:endParaRPr lang="en-IN" sz="8000" dirty="0">
              <a:latin typeface="Calibri" panose="020F0502020204030204" pitchFamily="34" charset="0"/>
              <a:cs typeface="Calibri" panose="020F0502020204030204" pitchFamily="34" charset="0"/>
            </a:endParaRPr>
          </a:p>
          <a:p>
            <a:pPr fontAlgn="base"/>
            <a:r>
              <a:rPr lang="en-IN" sz="8000" dirty="0">
                <a:latin typeface="Calibri" panose="020F0502020204030204" pitchFamily="34" charset="0"/>
                <a:cs typeface="Calibri" panose="020F0502020204030204" pitchFamily="34" charset="0"/>
              </a:rPr>
              <a:t>Documentation Comments:-  This type of comments  </a:t>
            </a:r>
            <a:r>
              <a:rPr lang="en-US" sz="8000" dirty="0">
                <a:latin typeface="Calibri" panose="020F0502020204030204" pitchFamily="34" charset="0"/>
                <a:cs typeface="Calibri" panose="020F0502020204030204" pitchFamily="34" charset="0"/>
              </a:rPr>
              <a:t>are usually used to write large programs for a project or software application that  it helps to create documentation.</a:t>
            </a:r>
          </a:p>
          <a:p>
            <a:pPr marL="0" indent="0" fontAlgn="base">
              <a:buNone/>
            </a:pPr>
            <a:r>
              <a:rPr lang="en-US" sz="8000" b="1" dirty="0">
                <a:latin typeface="Calibri" panose="020F0502020204030204" pitchFamily="34" charset="0"/>
                <a:cs typeface="Calibri" panose="020F0502020204030204" pitchFamily="34" charset="0"/>
              </a:rPr>
              <a:t>     Syntax-  </a:t>
            </a:r>
            <a:r>
              <a:rPr lang="en-US" sz="8000" dirty="0">
                <a:latin typeface="Calibri" panose="020F0502020204030204" pitchFamily="34" charset="0"/>
                <a:cs typeface="Calibri" panose="020F0502020204030204" pitchFamily="34" charset="0"/>
              </a:rPr>
              <a:t>/** Comment start</a:t>
            </a:r>
          </a:p>
          <a:p>
            <a:pPr marL="0" indent="0" fontAlgn="base">
              <a:buNone/>
            </a:pPr>
            <a:r>
              <a:rPr lang="en-US" sz="8000" dirty="0">
                <a:latin typeface="Calibri" panose="020F0502020204030204" pitchFamily="34" charset="0"/>
                <a:cs typeface="Calibri" panose="020F0502020204030204" pitchFamily="34" charset="0"/>
              </a:rPr>
              <a:t>                     *</a:t>
            </a:r>
          </a:p>
          <a:p>
            <a:pPr marL="0" indent="0" fontAlgn="base">
              <a:buNone/>
            </a:pPr>
            <a:r>
              <a:rPr lang="en-US" sz="8000" dirty="0">
                <a:latin typeface="Calibri" panose="020F0502020204030204" pitchFamily="34" charset="0"/>
                <a:cs typeface="Calibri" panose="020F0502020204030204" pitchFamily="34" charset="0"/>
              </a:rPr>
              <a:t>                     *comment ends*/</a:t>
            </a:r>
            <a:endParaRPr lang="en-IN" sz="8000" dirty="0">
              <a:latin typeface="Calibri" panose="020F0502020204030204" pitchFamily="34" charset="0"/>
              <a:cs typeface="Calibri" panose="020F0502020204030204" pitchFamily="34" charset="0"/>
            </a:endParaRPr>
          </a:p>
          <a:p>
            <a:pPr marL="0" indent="0" fontAlgn="base">
              <a:buNone/>
            </a:pPr>
            <a:endParaRPr lang="en-IN" dirty="0"/>
          </a:p>
          <a:p>
            <a:pPr marL="0" indent="0">
              <a:buNone/>
            </a:pPr>
            <a:r>
              <a:rPr lang="en-US" dirty="0"/>
              <a:t>  </a:t>
            </a:r>
          </a:p>
        </p:txBody>
      </p:sp>
    </p:spTree>
    <p:extLst>
      <p:ext uri="{BB962C8B-B14F-4D97-AF65-F5344CB8AC3E}">
        <p14:creationId xmlns:p14="http://schemas.microsoft.com/office/powerpoint/2010/main" val="78498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2" y="411444"/>
            <a:ext cx="8911687" cy="1280890"/>
          </a:xfrm>
        </p:spPr>
        <p:txBody>
          <a:bodyPr>
            <a:normAutofit/>
          </a:bodyPr>
          <a:lstStyle/>
          <a:p>
            <a:r>
              <a:rPr lang="en-US" sz="4000" b="1" dirty="0"/>
              <a:t>Identifiers </a:t>
            </a:r>
            <a:endParaRPr lang="en-IN" sz="4000" b="1" dirty="0"/>
          </a:p>
        </p:txBody>
      </p:sp>
      <p:sp>
        <p:nvSpPr>
          <p:cNvPr id="3" name="Content Placeholder 2"/>
          <p:cNvSpPr>
            <a:spLocks noGrp="1"/>
          </p:cNvSpPr>
          <p:nvPr>
            <p:ph idx="1"/>
          </p:nvPr>
        </p:nvSpPr>
        <p:spPr>
          <a:xfrm>
            <a:off x="2078182" y="1553787"/>
            <a:ext cx="9422717" cy="4750031"/>
          </a:xfrm>
        </p:spPr>
        <p:txBody>
          <a:bodyPr>
            <a:normAutofit/>
          </a:bodyPr>
          <a:lstStyle/>
          <a:p>
            <a:r>
              <a:rPr lang="en-US" sz="2000" dirty="0">
                <a:latin typeface="Calibri" panose="020F0502020204030204" pitchFamily="34" charset="0"/>
                <a:cs typeface="Calibri" panose="020F0502020204030204" pitchFamily="34" charset="0"/>
              </a:rPr>
              <a:t>Any name that we see in a Java program it can  be  class name, function name or the variable name,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 each of them are identifiers.</a:t>
            </a:r>
          </a:p>
          <a:p>
            <a:r>
              <a:rPr lang="en-US" sz="2000" dirty="0">
                <a:latin typeface="Calibri" panose="020F0502020204030204" pitchFamily="34" charset="0"/>
                <a:cs typeface="Calibri" panose="020F0502020204030204" pitchFamily="34" charset="0"/>
              </a:rPr>
              <a:t>Rules for using Identifiers:-</a:t>
            </a:r>
          </a:p>
          <a:p>
            <a:pPr marL="514350" indent="-514350">
              <a:buFont typeface="+mj-lt"/>
              <a:buAutoNum type="romanLcPeriod"/>
            </a:pPr>
            <a:r>
              <a:rPr lang="en-US" sz="2000" dirty="0">
                <a:latin typeface="Calibri" panose="020F0502020204030204" pitchFamily="34" charset="0"/>
                <a:cs typeface="Calibri" panose="020F0502020204030204" pitchFamily="34" charset="0"/>
              </a:rPr>
              <a:t>Allowed characters are </a:t>
            </a:r>
            <a:r>
              <a:rPr lang="pl-PL" sz="2000" dirty="0">
                <a:latin typeface="Calibri" panose="020F0502020204030204" pitchFamily="34" charset="0"/>
                <a:cs typeface="Calibri" panose="020F0502020204030204" pitchFamily="34" charset="0"/>
              </a:rPr>
              <a:t>(A to Z or a to z)</a:t>
            </a:r>
            <a:r>
              <a:rPr lang="en-US" sz="2000" dirty="0">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numbers (0-9) and </a:t>
            </a:r>
            <a:r>
              <a:rPr lang="en-US" sz="2000" dirty="0">
                <a:latin typeface="Calibri" panose="020F0502020204030204" pitchFamily="34" charset="0"/>
                <a:cs typeface="Calibri" panose="020F0502020204030204" pitchFamily="34" charset="0"/>
              </a:rPr>
              <a:t>special characters that are dollar sign(‘$’) and the underscore(‘_’).</a:t>
            </a:r>
          </a:p>
          <a:p>
            <a:pPr marL="514350" indent="-514350">
              <a:buFont typeface="+mj-lt"/>
              <a:buAutoNum type="romanLcPeriod"/>
            </a:pPr>
            <a:r>
              <a:rPr lang="en-US" sz="2000" dirty="0">
                <a:latin typeface="Calibri" panose="020F0502020204030204" pitchFamily="34" charset="0"/>
                <a:cs typeface="Calibri" panose="020F0502020204030204" pitchFamily="34" charset="0"/>
              </a:rPr>
              <a:t>We can not start name of the identifiers with digits. That means, we cannot give name of  variable as </a:t>
            </a:r>
            <a:r>
              <a:rPr lang="en-US" sz="2000" b="1" u="sng" dirty="0">
                <a:latin typeface="Calibri" panose="020F0502020204030204" pitchFamily="34" charset="0"/>
                <a:cs typeface="Calibri" panose="020F0502020204030204" pitchFamily="34" charset="0"/>
              </a:rPr>
              <a:t>67key</a:t>
            </a:r>
            <a:r>
              <a:rPr lang="en-US" sz="2000" dirty="0">
                <a:latin typeface="Calibri" panose="020F0502020204030204" pitchFamily="34" charset="0"/>
                <a:cs typeface="Calibri" panose="020F0502020204030204" pitchFamily="34" charset="0"/>
              </a:rPr>
              <a:t>. But we can use</a:t>
            </a:r>
            <a:r>
              <a:rPr lang="en-US" sz="2000" b="1" dirty="0">
                <a:latin typeface="Calibri" panose="020F0502020204030204" pitchFamily="34" charset="0"/>
                <a:cs typeface="Calibri" panose="020F0502020204030204" pitchFamily="34" charset="0"/>
              </a:rPr>
              <a:t> </a:t>
            </a:r>
            <a:r>
              <a:rPr lang="en-US" sz="2000" b="1" u="sng" dirty="0">
                <a:latin typeface="Calibri" panose="020F0502020204030204" pitchFamily="34" charset="0"/>
                <a:cs typeface="Calibri" panose="020F0502020204030204" pitchFamily="34" charset="0"/>
              </a:rPr>
              <a:t>key67</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as</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 valid .</a:t>
            </a:r>
          </a:p>
          <a:p>
            <a:pPr marL="514350" indent="-514350">
              <a:buFont typeface="+mj-lt"/>
              <a:buAutoNum type="romanLcPeriod"/>
            </a:pPr>
            <a:r>
              <a:rPr lang="en-IN" sz="2000" dirty="0">
                <a:latin typeface="Calibri" panose="020F0502020204030204" pitchFamily="34" charset="0"/>
                <a:cs typeface="Calibri" panose="020F0502020204030204" pitchFamily="34" charset="0"/>
              </a:rPr>
              <a:t>Identifiers are case sensitive.</a:t>
            </a:r>
            <a:endParaRPr lang="en-US" sz="2000" dirty="0">
              <a:latin typeface="Calibri" panose="020F0502020204030204" pitchFamily="34" charset="0"/>
              <a:cs typeface="Calibri" panose="020F0502020204030204" pitchFamily="34" charset="0"/>
            </a:endParaRPr>
          </a:p>
          <a:p>
            <a:pPr marL="400050" indent="-400050">
              <a:buFont typeface="+mj-lt"/>
              <a:buAutoNum type="romanLcPeriod"/>
            </a:pPr>
            <a:r>
              <a:rPr lang="en-US" sz="2000" dirty="0">
                <a:latin typeface="Calibri" panose="020F0502020204030204" pitchFamily="34" charset="0"/>
                <a:cs typeface="Calibri" panose="020F0502020204030204" pitchFamily="34" charset="0"/>
              </a:rPr>
              <a:t>We cannot be used reserved words(keyword)  as an identifier.</a:t>
            </a:r>
          </a:p>
          <a:p>
            <a:pPr marL="400050" indent="-400050">
              <a:buFont typeface="+mj-lt"/>
              <a:buAutoNum type="romanLcPeriod"/>
            </a:pP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797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8994" y="2036620"/>
            <a:ext cx="8915400" cy="2812472"/>
          </a:xfrm>
        </p:spPr>
        <p:txBody>
          <a:bodyPr>
            <a:normAutofit/>
          </a:bodyPr>
          <a:lstStyle/>
          <a:p>
            <a:pPr marL="0" indent="0">
              <a:buNone/>
            </a:pPr>
            <a:r>
              <a:rPr lang="en-US" dirty="0">
                <a:solidFill>
                  <a:srgbClr val="C00000"/>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v</a:t>
            </a:r>
            <a:r>
              <a:rPr lang="en-US" sz="2400"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There is no any  restriction on the length of the identifier in Java. But, it is advisable to keep the name of the identifier between 2 to 18.</a:t>
            </a:r>
          </a:p>
          <a:p>
            <a:pPr marL="0" indent="0">
              <a:buNone/>
            </a:pPr>
            <a:r>
              <a:rPr lang="en-US" sz="2400" dirty="0">
                <a:latin typeface="Calibri" panose="020F0502020204030204" pitchFamily="34" charset="0"/>
                <a:cs typeface="Calibri" panose="020F0502020204030204" pitchFamily="34" charset="0"/>
              </a:rPr>
              <a:t> </a:t>
            </a:r>
            <a:r>
              <a:rPr lang="en-US" sz="2400" dirty="0">
                <a:solidFill>
                  <a:srgbClr val="C00000"/>
                </a:solidFill>
                <a:latin typeface="Calibri" panose="020F0502020204030204" pitchFamily="34" charset="0"/>
                <a:cs typeface="Calibri" panose="020F0502020204030204" pitchFamily="34" charset="0"/>
              </a:rPr>
              <a:t>vi</a:t>
            </a:r>
            <a:r>
              <a:rPr lang="en-US" sz="2400" dirty="0">
                <a:latin typeface="Calibri" panose="020F0502020204030204" pitchFamily="34" charset="0"/>
                <a:cs typeface="Calibri" panose="020F0502020204030204" pitchFamily="34" charset="0"/>
              </a:rPr>
              <a:t>.  All predefined java class names we can use as identifiers.</a:t>
            </a:r>
          </a:p>
          <a:p>
            <a:pPr>
              <a:buNone/>
            </a:pP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15368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9162" y="839203"/>
            <a:ext cx="9297989" cy="5624946"/>
          </a:xfrm>
        </p:spPr>
        <p:txBody>
          <a:bodyPr>
            <a:normAutofit/>
          </a:bodyPr>
          <a:lstStyle/>
          <a:p>
            <a:pPr marL="0" indent="0">
              <a:buNone/>
            </a:pPr>
            <a:r>
              <a:rPr lang="en-US" sz="2800" b="1" u="sng" dirty="0">
                <a:latin typeface="Calibri" panose="020F0502020204030204" pitchFamily="34" charset="0"/>
                <a:cs typeface="Calibri" panose="020F0502020204030204" pitchFamily="34" charset="0"/>
              </a:rPr>
              <a:t>JVM Architecture </a:t>
            </a:r>
            <a:r>
              <a:rPr lang="en-US" sz="2800" b="1" dirty="0">
                <a:latin typeface="Calibri" panose="020F0502020204030204" pitchFamily="34" charset="0"/>
                <a:cs typeface="Calibri" panose="020F0502020204030204" pitchFamily="34" charset="0"/>
              </a:rPr>
              <a:t>–</a:t>
            </a:r>
          </a:p>
          <a:p>
            <a:pPr marL="0" indent="0">
              <a:buNone/>
            </a:pPr>
            <a:r>
              <a:rPr lang="en-US" dirty="0"/>
              <a:t> </a:t>
            </a:r>
            <a:r>
              <a:rPr lang="en-US" sz="2000" dirty="0">
                <a:latin typeface="Calibri" panose="020F0502020204030204" pitchFamily="34" charset="0"/>
                <a:cs typeface="Calibri" panose="020F0502020204030204" pitchFamily="34" charset="0"/>
              </a:rPr>
              <a:t>It provides runtime environment in which java bytecode can be executed.</a:t>
            </a:r>
            <a:r>
              <a:rPr lang="en-IN" sz="2000" dirty="0">
                <a:latin typeface="Calibri" panose="020F0502020204030204" pitchFamily="34" charset="0"/>
                <a:cs typeface="Calibri" panose="020F0502020204030204" pitchFamily="34" charset="0"/>
              </a:rPr>
              <a:t> i.e. (JVM is platform dependent)</a:t>
            </a:r>
          </a:p>
          <a:p>
            <a:r>
              <a:rPr lang="en-US" sz="2000" dirty="0">
                <a:latin typeface="Calibri" panose="020F0502020204030204" pitchFamily="34" charset="0"/>
                <a:cs typeface="Calibri" panose="020F0502020204030204" pitchFamily="34" charset="0"/>
              </a:rPr>
              <a:t>The JVM performs following operation:</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Loads code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Verifies code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Executes code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Provides runtime environment</a:t>
            </a:r>
          </a:p>
          <a:p>
            <a:pPr marL="0" indent="0">
              <a:buNone/>
            </a:pP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66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89907" y="901201"/>
            <a:ext cx="8911687" cy="1280890"/>
          </a:xfrm>
        </p:spPr>
        <p:txBody>
          <a:bodyPr>
            <a:normAutofit/>
          </a:bodyPr>
          <a:lstStyle/>
          <a:p>
            <a:r>
              <a:rPr lang="en-US" b="1" dirty="0">
                <a:latin typeface="Calibri" panose="020F0502020204030204" pitchFamily="34" charset="0"/>
                <a:cs typeface="Calibri" panose="020F0502020204030204" pitchFamily="34" charset="0"/>
              </a:rPr>
              <a:t>JVM,JDK,JRE</a:t>
            </a:r>
            <a:endParaRPr lang="en-IN"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482088" y="1981200"/>
            <a:ext cx="7479329" cy="3777622"/>
          </a:xfrm>
        </p:spPr>
        <p:txBody>
          <a:bodyPr/>
          <a:lstStyle/>
          <a:p>
            <a:r>
              <a:rPr lang="en-US" dirty="0">
                <a:latin typeface="Calibri" panose="020F0502020204030204" pitchFamily="34" charset="0"/>
                <a:cs typeface="Calibri" panose="020F0502020204030204" pitchFamily="34" charset="0"/>
              </a:rPr>
              <a:t>There are three core technology packages used in Java Programming: JDK, JVM, and JRE</a:t>
            </a:r>
            <a:endParaRPr lang="en-IN" dirty="0"/>
          </a:p>
        </p:txBody>
      </p:sp>
    </p:spTree>
    <p:extLst>
      <p:ext uri="{BB962C8B-B14F-4D97-AF65-F5344CB8AC3E}">
        <p14:creationId xmlns:p14="http://schemas.microsoft.com/office/powerpoint/2010/main" val="362278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252" y="568692"/>
            <a:ext cx="8911687" cy="1280890"/>
          </a:xfrm>
        </p:spPr>
        <p:txBody>
          <a:bodyPr>
            <a:normAutofit/>
          </a:bodyPr>
          <a:lstStyle/>
          <a:p>
            <a:r>
              <a:rPr lang="en-US" b="1" dirty="0">
                <a:latin typeface="Calibri" panose="020F0502020204030204" pitchFamily="34" charset="0"/>
                <a:cs typeface="Calibri" panose="020F0502020204030204" pitchFamily="34" charset="0"/>
              </a:rPr>
              <a:t>                                  JDK </a:t>
            </a:r>
            <a:endParaRPr lang="en-IN"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71252" y="1454727"/>
            <a:ext cx="8915400" cy="4959928"/>
          </a:xfrm>
        </p:spPr>
        <p:txBody>
          <a:bodyPr>
            <a:normAutofit/>
          </a:bodyPr>
          <a:lstStyle/>
          <a:p>
            <a:pPr marL="0" indent="0">
              <a:buNone/>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sp>
        <p:nvSpPr>
          <p:cNvPr id="5" name="Rounded Rectangle 4"/>
          <p:cNvSpPr/>
          <p:nvPr/>
        </p:nvSpPr>
        <p:spPr>
          <a:xfrm>
            <a:off x="3180484" y="1849765"/>
            <a:ext cx="6636328" cy="34567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8271164" y="2300260"/>
            <a:ext cx="1343891" cy="2555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491778" y="2300260"/>
            <a:ext cx="4641273" cy="2555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5798993" y="5269467"/>
            <a:ext cx="699655" cy="369332"/>
          </a:xfrm>
          <a:prstGeom prst="rect">
            <a:avLst/>
          </a:prstGeom>
          <a:noFill/>
        </p:spPr>
        <p:txBody>
          <a:bodyPr wrap="square" rtlCol="0">
            <a:spAutoFit/>
          </a:bodyPr>
          <a:lstStyle/>
          <a:p>
            <a:r>
              <a:rPr lang="en-US" b="1" dirty="0"/>
              <a:t>JRE</a:t>
            </a:r>
            <a:endParaRPr lang="en-IN" b="1" dirty="0"/>
          </a:p>
        </p:txBody>
      </p:sp>
      <p:sp>
        <p:nvSpPr>
          <p:cNvPr id="12" name="TextBox 11"/>
          <p:cNvSpPr txBox="1"/>
          <p:nvPr/>
        </p:nvSpPr>
        <p:spPr>
          <a:xfrm>
            <a:off x="4975080" y="5761314"/>
            <a:ext cx="299258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JDK(Java Development Kit)</a:t>
            </a:r>
            <a:endParaRPr lang="en-IN" b="1" dirty="0">
              <a:latin typeface="Calibri" panose="020F0502020204030204" pitchFamily="34" charset="0"/>
              <a:cs typeface="Calibri" panose="020F0502020204030204" pitchFamily="34" charset="0"/>
            </a:endParaRPr>
          </a:p>
        </p:txBody>
      </p:sp>
      <p:sp>
        <p:nvSpPr>
          <p:cNvPr id="14" name="TextBox 13"/>
          <p:cNvSpPr txBox="1"/>
          <p:nvPr/>
        </p:nvSpPr>
        <p:spPr>
          <a:xfrm>
            <a:off x="8396937" y="2779113"/>
            <a:ext cx="1108364" cy="1384995"/>
          </a:xfrm>
          <a:prstGeom prst="rect">
            <a:avLst/>
          </a:prstGeom>
          <a:noFill/>
        </p:spPr>
        <p:txBody>
          <a:bodyPr wrap="square" rtlCol="0">
            <a:spAutoFit/>
          </a:bodyPr>
          <a:lstStyle/>
          <a:p>
            <a:pPr algn="ctr"/>
            <a:r>
              <a:rPr lang="en-US" sz="1400" dirty="0" err="1"/>
              <a:t>Compiler,Debugger</a:t>
            </a:r>
            <a:r>
              <a:rPr lang="en-US" sz="1400" dirty="0"/>
              <a:t>        &amp; </a:t>
            </a:r>
          </a:p>
          <a:p>
            <a:pPr algn="ctr"/>
            <a:r>
              <a:rPr lang="en-US" sz="1400" dirty="0"/>
              <a:t>other </a:t>
            </a:r>
            <a:r>
              <a:rPr lang="en-US" sz="1050" dirty="0"/>
              <a:t>Development</a:t>
            </a:r>
            <a:r>
              <a:rPr lang="en-US" sz="1400" dirty="0"/>
              <a:t> Tools</a:t>
            </a:r>
            <a:endParaRPr lang="en-IN" sz="1400" dirty="0"/>
          </a:p>
        </p:txBody>
      </p:sp>
      <p:sp>
        <p:nvSpPr>
          <p:cNvPr id="15" name="Rectangle 14"/>
          <p:cNvSpPr/>
          <p:nvPr/>
        </p:nvSpPr>
        <p:spPr>
          <a:xfrm>
            <a:off x="6148820" y="2779113"/>
            <a:ext cx="1846119" cy="15980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341484" y="3116455"/>
            <a:ext cx="1460789"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Libraries &amp; compiled class files</a:t>
            </a:r>
            <a:endParaRPr lang="en-IN" sz="1600" dirty="0">
              <a:latin typeface="Calibri" panose="020F0502020204030204" pitchFamily="34" charset="0"/>
              <a:cs typeface="Calibri" panose="020F0502020204030204" pitchFamily="34" charset="0"/>
            </a:endParaRPr>
          </a:p>
        </p:txBody>
      </p:sp>
      <p:sp>
        <p:nvSpPr>
          <p:cNvPr id="4" name="Oval 3"/>
          <p:cNvSpPr/>
          <p:nvPr/>
        </p:nvSpPr>
        <p:spPr>
          <a:xfrm>
            <a:off x="3755664" y="2861424"/>
            <a:ext cx="1676400" cy="1086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198359" y="3208787"/>
            <a:ext cx="776721" cy="369332"/>
          </a:xfrm>
          <a:prstGeom prst="rect">
            <a:avLst/>
          </a:prstGeom>
          <a:noFill/>
        </p:spPr>
        <p:txBody>
          <a:bodyPr wrap="square" rtlCol="0">
            <a:spAutoFit/>
          </a:bodyPr>
          <a:lstStyle/>
          <a:p>
            <a:r>
              <a:rPr lang="en-US" b="1" dirty="0"/>
              <a:t>JVM</a:t>
            </a:r>
            <a:endParaRPr lang="en-IN" b="1" dirty="0"/>
          </a:p>
        </p:txBody>
      </p:sp>
    </p:spTree>
    <p:extLst>
      <p:ext uri="{BB962C8B-B14F-4D97-AF65-F5344CB8AC3E}">
        <p14:creationId xmlns:p14="http://schemas.microsoft.com/office/powerpoint/2010/main" val="408622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7141" y="633679"/>
            <a:ext cx="9648103" cy="5384749"/>
          </a:xfrm>
        </p:spPr>
        <p:txBody>
          <a:bodyPr>
            <a:normAutofit/>
          </a:bodyPr>
          <a:lstStyle/>
          <a:p>
            <a:pPr marL="0" indent="0">
              <a:buNone/>
            </a:pPr>
            <a:r>
              <a:rPr lang="en-US" sz="3600" b="1" u="sng" dirty="0"/>
              <a:t>JDK</a:t>
            </a:r>
            <a:r>
              <a:rPr lang="en-IN" sz="3600" b="1" u="sng" dirty="0"/>
              <a:t> </a:t>
            </a:r>
          </a:p>
          <a:p>
            <a:r>
              <a:rPr lang="en-US" sz="2000" dirty="0">
                <a:latin typeface="Calibri" panose="020F0502020204030204" pitchFamily="34" charset="0"/>
                <a:cs typeface="Calibri" panose="020F0502020204030204" pitchFamily="34" charset="0"/>
              </a:rPr>
              <a:t>Java Development Kit (JDK) is a complete software environment for building applications. It allows to read, write, and execute the java program.</a:t>
            </a:r>
          </a:p>
          <a:p>
            <a:r>
              <a:rPr lang="en-US" sz="2000" dirty="0">
                <a:latin typeface="Calibri" panose="020F0502020204030204" pitchFamily="34" charset="0"/>
                <a:cs typeface="Calibri" panose="020F0502020204030204" pitchFamily="34" charset="0"/>
              </a:rPr>
              <a:t>It is platform-dependent. Moreover, any user can easily install JDK on Operating systems like Unix, Mac, Windows, etc.</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JDK = Development Tools + JRE (Java Runtime Environment)</a:t>
            </a:r>
          </a:p>
          <a:p>
            <a:pPr marL="0" indent="0">
              <a:buNone/>
            </a:pPr>
            <a:r>
              <a:rPr lang="en-US" sz="3600" b="1" u="sng" dirty="0"/>
              <a:t>JRE</a:t>
            </a:r>
          </a:p>
          <a:p>
            <a:r>
              <a:rPr lang="en-US" sz="2000" dirty="0">
                <a:latin typeface="Calibri" panose="020F0502020204030204" pitchFamily="34" charset="0"/>
                <a:cs typeface="Calibri" panose="020F0502020204030204" pitchFamily="34" charset="0"/>
              </a:rPr>
              <a:t>JRE stands for Java Runtime Environment. JRE is software that includes JVM and class libraries to run java programs independently.</a:t>
            </a:r>
          </a:p>
          <a:p>
            <a:r>
              <a:rPr lang="en-US" sz="2000" b="1" dirty="0">
                <a:latin typeface="Calibri" panose="020F0502020204030204" pitchFamily="34" charset="0"/>
                <a:cs typeface="Calibri" panose="020F0502020204030204" pitchFamily="34" charset="0"/>
              </a:rPr>
              <a:t>JRE = JVM + Class Libraries </a:t>
            </a:r>
            <a:r>
              <a:rPr lang="en-US" sz="2000" dirty="0">
                <a:latin typeface="Calibri" panose="020F0502020204030204" pitchFamily="34" charset="0"/>
                <a:cs typeface="Calibri" panose="020F0502020204030204" pitchFamily="34" charset="0"/>
              </a:rPr>
              <a:t>(For Running the Java Applications) and </a:t>
            </a:r>
            <a:r>
              <a:rPr lang="en-IN" sz="2000" dirty="0">
                <a:latin typeface="Calibri" panose="020F0502020204030204" pitchFamily="34" charset="0"/>
                <a:cs typeface="Calibri" panose="020F0502020204030204" pitchFamily="34" charset="0"/>
              </a:rPr>
              <a:t>other files that  JVM uses at runtime</a:t>
            </a:r>
            <a:r>
              <a:rPr lang="en-US" sz="2000" b="1"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9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074" y="2092037"/>
            <a:ext cx="8991599" cy="2923310"/>
          </a:xfrm>
        </p:spPr>
        <p:txBody>
          <a:bodyPr>
            <a:normAutofit/>
          </a:bodyPr>
          <a:lstStyle/>
          <a:p>
            <a:pPr marL="0" indent="0">
              <a:buNone/>
            </a:pPr>
            <a:r>
              <a:rPr lang="en-US" sz="3600" b="1" dirty="0"/>
              <a:t>Difference between JVM, JRE, and JDK</a:t>
            </a:r>
          </a:p>
          <a:p>
            <a:pPr marL="0" indent="0">
              <a:buNone/>
            </a:pPr>
            <a:endParaRPr lang="en-IN" sz="3600" b="1" u="sng" dirty="0"/>
          </a:p>
        </p:txBody>
      </p:sp>
    </p:spTree>
    <p:extLst>
      <p:ext uri="{BB962C8B-B14F-4D97-AF65-F5344CB8AC3E}">
        <p14:creationId xmlns:p14="http://schemas.microsoft.com/office/powerpoint/2010/main" val="272545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164" y="2411346"/>
            <a:ext cx="9592685" cy="1280890"/>
          </a:xfrm>
        </p:spPr>
        <p:txBody>
          <a:bodyPr/>
          <a:lstStyle/>
          <a:p>
            <a:r>
              <a:rPr lang="en-US" b="1" dirty="0"/>
              <a:t>Download and Install Java(JDK) </a:t>
            </a:r>
            <a:endParaRPr lang="en-IN" b="1" dirty="0"/>
          </a:p>
        </p:txBody>
      </p:sp>
    </p:spTree>
    <p:extLst>
      <p:ext uri="{BB962C8B-B14F-4D97-AF65-F5344CB8AC3E}">
        <p14:creationId xmlns:p14="http://schemas.microsoft.com/office/powerpoint/2010/main" val="62051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976" y="444001"/>
            <a:ext cx="8911687" cy="1280890"/>
          </a:xfrm>
        </p:spPr>
        <p:txBody>
          <a:bodyPr>
            <a:normAutofit/>
          </a:bodyPr>
          <a:lstStyle/>
          <a:p>
            <a:r>
              <a:rPr lang="en-US" sz="3200" b="1" dirty="0"/>
              <a:t>How to Set Path java(why we need to set the path)</a:t>
            </a:r>
            <a:endParaRPr lang="en-IN" sz="3200" b="1" dirty="0"/>
          </a:p>
        </p:txBody>
      </p:sp>
      <p:sp>
        <p:nvSpPr>
          <p:cNvPr id="3" name="Content Placeholder 2"/>
          <p:cNvSpPr>
            <a:spLocks noGrp="1"/>
          </p:cNvSpPr>
          <p:nvPr>
            <p:ph idx="1"/>
          </p:nvPr>
        </p:nvSpPr>
        <p:spPr>
          <a:xfrm>
            <a:off x="2322263" y="1597063"/>
            <a:ext cx="8915400" cy="4928427"/>
          </a:xfrm>
        </p:spPr>
        <p:txBody>
          <a:bodyPr/>
          <a:lstStyle/>
          <a:p>
            <a:r>
              <a:rPr lang="en-US" sz="2400" dirty="0">
                <a:latin typeface="Calibri" panose="020F0502020204030204" pitchFamily="34" charset="0"/>
                <a:cs typeface="Calibri" panose="020F0502020204030204" pitchFamily="34" charset="0"/>
              </a:rPr>
              <a:t>There are two ways to set the path in Java:</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Temporary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Permanent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Temporary – </a:t>
            </a:r>
          </a:p>
          <a:p>
            <a:pPr marL="0" indent="0">
              <a:buNone/>
            </a:pPr>
            <a:r>
              <a:rPr lang="en-US" sz="2400" dirty="0">
                <a:latin typeface="Calibri" panose="020F0502020204030204" pitchFamily="34" charset="0"/>
                <a:cs typeface="Calibri" panose="020F0502020204030204" pitchFamily="34" charset="0"/>
              </a:rPr>
              <a:t>        Step 1. Save the java file in bin folder of JDK </a:t>
            </a:r>
          </a:p>
          <a:p>
            <a:pPr marL="0" indent="0">
              <a:buNone/>
            </a:pPr>
            <a:r>
              <a:rPr lang="en-US" sz="2400" dirty="0">
                <a:latin typeface="Calibri" panose="020F0502020204030204" pitchFamily="34" charset="0"/>
                <a:cs typeface="Calibri" panose="020F0502020204030204" pitchFamily="34" charset="0"/>
              </a:rPr>
              <a:t>        Step</a:t>
            </a:r>
            <a:r>
              <a:rPr lang="en-IN" sz="2400" dirty="0">
                <a:latin typeface="Calibri" panose="020F0502020204030204" pitchFamily="34" charset="0"/>
                <a:cs typeface="Calibri" panose="020F0502020204030204" pitchFamily="34" charset="0"/>
              </a:rPr>
              <a:t> 2. Open then  command prompt</a:t>
            </a:r>
          </a:p>
          <a:p>
            <a:pPr marL="0" indent="0">
              <a:buNone/>
            </a:pPr>
            <a:r>
              <a:rPr lang="en-US" sz="2400" dirty="0">
                <a:latin typeface="Calibri" panose="020F0502020204030204" pitchFamily="34" charset="0"/>
                <a:cs typeface="Calibri" panose="020F0502020204030204" pitchFamily="34" charset="0"/>
              </a:rPr>
              <a:t>        Step 3. Open path of the JDK/bin directory in command prompt.</a:t>
            </a:r>
          </a:p>
          <a:p>
            <a:pPr marL="0" indent="0">
              <a:buNone/>
            </a:pPr>
            <a:r>
              <a:rPr lang="en-US" sz="2400" dirty="0">
                <a:latin typeface="Calibri" panose="020F0502020204030204" pitchFamily="34" charset="0"/>
                <a:cs typeface="Calibri" panose="020F0502020204030204" pitchFamily="34" charset="0"/>
              </a:rPr>
              <a:t>        Step 4. Finally compile the java program and execute it.</a:t>
            </a:r>
          </a:p>
          <a:p>
            <a:pPr marL="0" indent="0">
              <a:buFont typeface="Wingdings" pitchFamily="2" charset="2"/>
              <a:buChar char="Ø"/>
            </a:pPr>
            <a:r>
              <a:rPr lang="en-US" sz="2400" dirty="0">
                <a:latin typeface="Calibri" panose="020F0502020204030204" pitchFamily="34" charset="0"/>
                <a:cs typeface="Calibri" panose="020F0502020204030204" pitchFamily="34" charset="0"/>
              </a:rPr>
              <a:t>Permanent –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91675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4870</TotalTime>
  <Words>1303</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Wisp</vt:lpstr>
      <vt:lpstr>About JVM </vt:lpstr>
      <vt:lpstr>PowerPoint Presentation</vt:lpstr>
      <vt:lpstr>PowerPoint Presentation</vt:lpstr>
      <vt:lpstr>JVM,JDK,JRE</vt:lpstr>
      <vt:lpstr>                                  JDK </vt:lpstr>
      <vt:lpstr>PowerPoint Presentation</vt:lpstr>
      <vt:lpstr>PowerPoint Presentation</vt:lpstr>
      <vt:lpstr>Download and Install Java(JDK) </vt:lpstr>
      <vt:lpstr>How to Set Path java(why we need to set the path)</vt:lpstr>
      <vt:lpstr>Download and Install IDE for Java  </vt:lpstr>
      <vt:lpstr>Run a simple Java Program and it’s Output</vt:lpstr>
      <vt:lpstr> About main()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write comments in Java</vt:lpstr>
      <vt:lpstr>PowerPoint Presentation</vt:lpstr>
      <vt:lpstr>Identifiers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Nishu Singh</dc:creator>
  <cp:lastModifiedBy>hp</cp:lastModifiedBy>
  <cp:revision>524</cp:revision>
  <dcterms:created xsi:type="dcterms:W3CDTF">2022-11-23T05:09:14Z</dcterms:created>
  <dcterms:modified xsi:type="dcterms:W3CDTF">2023-04-03T14:53:43Z</dcterms:modified>
</cp:coreProperties>
</file>