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80" r:id="rId2"/>
    <p:sldId id="281" r:id="rId3"/>
    <p:sldId id="28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3"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82" autoAdjust="0"/>
    <p:restoredTop sz="94660"/>
  </p:normalViewPr>
  <p:slideViewPr>
    <p:cSldViewPr snapToGrid="0">
      <p:cViewPr varScale="1">
        <p:scale>
          <a:sx n="71" d="100"/>
          <a:sy n="71" d="100"/>
        </p:scale>
        <p:origin x="42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81C5C-C12F-495B-9445-C1D6C07F4B38}" type="datetimeFigureOut">
              <a:rPr lang="en-IN" smtClean="0"/>
              <a:pPr/>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B94C-6FFC-4E11-971D-D734FBBED298}" type="slidenum">
              <a:rPr lang="en-IN" smtClean="0"/>
              <a:pPr/>
              <a:t>‹#›</a:t>
            </a:fld>
            <a:endParaRPr lang="en-IN"/>
          </a:p>
        </p:txBody>
      </p:sp>
    </p:spTree>
    <p:extLst>
      <p:ext uri="{BB962C8B-B14F-4D97-AF65-F5344CB8AC3E}">
        <p14:creationId xmlns:p14="http://schemas.microsoft.com/office/powerpoint/2010/main" val="2281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8712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8000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0851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718599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249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36142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45265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400531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6250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340321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13020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32047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84762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19927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293717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1C27D-F77E-41E5-830F-D282705896B1}" type="datetimeFigureOut">
              <a:rPr lang="en-IN" smtClean="0"/>
              <a:pPr/>
              <a:t>03-04-2023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4972B6-9915-48E6-9903-C6DF77AAE496}" type="slidenum">
              <a:rPr lang="en-IN" smtClean="0"/>
              <a:pPr/>
              <a:t>‹#›</a:t>
            </a:fld>
            <a:endParaRPr lang="en-IN"/>
          </a:p>
        </p:txBody>
      </p:sp>
    </p:spTree>
    <p:extLst>
      <p:ext uri="{BB962C8B-B14F-4D97-AF65-F5344CB8AC3E}">
        <p14:creationId xmlns:p14="http://schemas.microsoft.com/office/powerpoint/2010/main" val="7944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51C27D-F77E-41E5-830F-D282705896B1}" type="datetimeFigureOut">
              <a:rPr lang="en-IN" smtClean="0"/>
              <a:pPr/>
              <a:t>03-04-2023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4972B6-9915-48E6-9903-C6DF77AAE496}" type="slidenum">
              <a:rPr lang="en-IN" smtClean="0"/>
              <a:pPr/>
              <a:t>‹#›</a:t>
            </a:fld>
            <a:endParaRPr lang="en-IN"/>
          </a:p>
        </p:txBody>
      </p:sp>
    </p:spTree>
    <p:extLst>
      <p:ext uri="{BB962C8B-B14F-4D97-AF65-F5344CB8AC3E}">
        <p14:creationId xmlns:p14="http://schemas.microsoft.com/office/powerpoint/2010/main" val="29040354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6183"/>
            <a:ext cx="8911687" cy="761345"/>
          </a:xfrm>
        </p:spPr>
        <p:txBody>
          <a:bodyPr/>
          <a:lstStyle/>
          <a:p>
            <a:r>
              <a:rPr lang="en-US" b="1" dirty="0"/>
              <a:t>Type Casting</a:t>
            </a:r>
            <a:endParaRPr lang="en-IN" b="1" dirty="0"/>
          </a:p>
        </p:txBody>
      </p:sp>
      <p:sp>
        <p:nvSpPr>
          <p:cNvPr id="3" name="Content Placeholder 2"/>
          <p:cNvSpPr>
            <a:spLocks noGrp="1"/>
          </p:cNvSpPr>
          <p:nvPr>
            <p:ph idx="1"/>
          </p:nvPr>
        </p:nvSpPr>
        <p:spPr>
          <a:xfrm>
            <a:off x="2543935" y="1330036"/>
            <a:ext cx="8915400" cy="4572001"/>
          </a:xfrm>
        </p:spPr>
        <p:txBody>
          <a:bodyPr>
            <a:normAutofit/>
          </a:bodyPr>
          <a:lstStyle/>
          <a:p>
            <a:r>
              <a:rPr lang="en-US" sz="2200" dirty="0">
                <a:latin typeface="Calibri" panose="020F0502020204030204" pitchFamily="34" charset="0"/>
                <a:cs typeface="Calibri" panose="020F0502020204030204" pitchFamily="34" charset="0"/>
              </a:rPr>
              <a:t>Convert a value from one data type to another data type is known as type casting. By using casting data can not be changed but the data type is changed.</a:t>
            </a:r>
          </a:p>
          <a:p>
            <a:r>
              <a:rPr lang="en-US" sz="2200" dirty="0">
                <a:latin typeface="Calibri" panose="020F0502020204030204" pitchFamily="34" charset="0"/>
                <a:cs typeface="Calibri" panose="020F0502020204030204" pitchFamily="34" charset="0"/>
              </a:rPr>
              <a:t>There are two types of casting:-</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Implicit Casting (Widening casting)</a:t>
            </a:r>
          </a:p>
          <a:p>
            <a:pPr>
              <a:buFont typeface="Arial" panose="020B0604020202020204" pitchFamily="34" charset="0"/>
              <a:buChar char="•"/>
            </a:pPr>
            <a:r>
              <a:rPr lang="en-US" sz="2200" dirty="0">
                <a:latin typeface="Calibri" panose="020F0502020204030204" pitchFamily="34" charset="0"/>
                <a:cs typeface="Calibri" panose="020F0502020204030204" pitchFamily="34" charset="0"/>
              </a:rPr>
              <a:t>Explicit Casting( Narrowing casting)</a:t>
            </a:r>
          </a:p>
          <a:p>
            <a:pPr marL="0" indent="0">
              <a:buNone/>
            </a:pPr>
            <a:endParaRPr lang="en-US" sz="2200" dirty="0">
              <a:latin typeface="Calibri" panose="020F0502020204030204" pitchFamily="34" charset="0"/>
              <a:cs typeface="Calibri" panose="020F0502020204030204" pitchFamily="34" charset="0"/>
            </a:endParaRPr>
          </a:p>
          <a:p>
            <a:pPr marL="457200" indent="-457200">
              <a:buFont typeface="+mj-lt"/>
              <a:buAutoNum type="alphaLcPeriod"/>
            </a:pPr>
            <a:r>
              <a:rPr lang="en-US" sz="2200" dirty="0">
                <a:latin typeface="Calibri" panose="020F0502020204030204" pitchFamily="34" charset="0"/>
                <a:cs typeface="Calibri" panose="020F0502020204030204" pitchFamily="34" charset="0"/>
              </a:rPr>
              <a:t>Implicit Casting-  It convert lower data type into the higher one. It is also known as Widening Casting and  it is done automatically.        </a:t>
            </a:r>
          </a:p>
          <a:p>
            <a:pPr marL="0" indent="0">
              <a:buNone/>
            </a:pPr>
            <a:r>
              <a:rPr lang="en-US" sz="1050" dirty="0">
                <a:latin typeface="Calibri" panose="020F0502020204030204" pitchFamily="34" charset="0"/>
                <a:cs typeface="Calibri" panose="020F0502020204030204" pitchFamily="34" charset="0"/>
              </a:rPr>
              <a:t>                                                                                                                                                </a:t>
            </a:r>
          </a:p>
          <a:p>
            <a:pPr marL="0" indent="0">
              <a:buNone/>
            </a:pPr>
            <a:r>
              <a:rPr lang="en-US" sz="1050" dirty="0"/>
              <a:t>       </a:t>
            </a:r>
            <a:endParaRPr lang="en-US"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IN" dirty="0"/>
          </a:p>
        </p:txBody>
      </p:sp>
      <p:sp>
        <p:nvSpPr>
          <p:cNvPr id="4" name="Rectangle 3"/>
          <p:cNvSpPr/>
          <p:nvPr/>
        </p:nvSpPr>
        <p:spPr>
          <a:xfrm>
            <a:off x="3188171" y="5208656"/>
            <a:ext cx="6400800" cy="3879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byte-&gt;short-&gt;char-&gt; </a:t>
            </a:r>
            <a:r>
              <a:rPr lang="en-US" b="1" dirty="0" err="1">
                <a:solidFill>
                  <a:schemeClr val="tx1">
                    <a:lumMod val="95000"/>
                    <a:lumOff val="5000"/>
                  </a:schemeClr>
                </a:solidFill>
              </a:rPr>
              <a:t>int</a:t>
            </a:r>
            <a:r>
              <a:rPr lang="en-US" b="1" dirty="0">
                <a:solidFill>
                  <a:schemeClr val="tx1">
                    <a:lumMod val="95000"/>
                    <a:lumOff val="5000"/>
                  </a:schemeClr>
                </a:solidFill>
              </a:rPr>
              <a:t>-&gt;long-&gt;float-&gt;double</a:t>
            </a:r>
            <a:endParaRPr lang="en-IN" b="1" dirty="0">
              <a:solidFill>
                <a:schemeClr val="tx1">
                  <a:lumMod val="95000"/>
                  <a:lumOff val="5000"/>
                </a:schemeClr>
              </a:solidFill>
            </a:endParaRPr>
          </a:p>
        </p:txBody>
      </p:sp>
    </p:spTree>
    <p:extLst>
      <p:ext uri="{BB962C8B-B14F-4D97-AF65-F5344CB8AC3E}">
        <p14:creationId xmlns:p14="http://schemas.microsoft.com/office/powerpoint/2010/main" val="415135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4327" y="803564"/>
            <a:ext cx="9601200" cy="5537149"/>
          </a:xfrm>
        </p:spPr>
        <p:txBody>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4. </a:t>
            </a:r>
            <a:r>
              <a:rPr lang="en-US" sz="2400" b="1" dirty="0">
                <a:latin typeface="Calibri" panose="020F0502020204030204" pitchFamily="34" charset="0"/>
                <a:cs typeface="Calibri" panose="020F0502020204030204" pitchFamily="34" charset="0"/>
              </a:rPr>
              <a:t>Logical Operators </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Logical operators are used to performing logical operations (“AND”, “OR” and “NOT” operations). They are used in decision making. And it is combination of two or more than two relational operator. </a:t>
            </a:r>
            <a:r>
              <a:rPr lang="en-IN" sz="2000" dirty="0">
                <a:latin typeface="Calibri" panose="020F0502020204030204" pitchFamily="34" charset="0"/>
                <a:cs typeface="Calibri" panose="020F0502020204030204" pitchFamily="34" charset="0"/>
              </a:rPr>
              <a:t> Logical operators are</a:t>
            </a:r>
            <a:r>
              <a:rPr lang="en-IN"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dirty="0"/>
              <a:t>    </a:t>
            </a:r>
          </a:p>
          <a:p>
            <a:pPr marL="0" indent="0">
              <a:buNone/>
            </a:pPr>
            <a:r>
              <a:rPr lang="en-US" dirty="0"/>
              <a:t>              </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06975594"/>
              </p:ext>
            </p:extLst>
          </p:nvPr>
        </p:nvGraphicFramePr>
        <p:xfrm>
          <a:off x="2648527" y="2381339"/>
          <a:ext cx="8128000" cy="284182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58546446"/>
                    </a:ext>
                  </a:extLst>
                </a:gridCol>
                <a:gridCol w="4064000">
                  <a:extLst>
                    <a:ext uri="{9D8B030D-6E8A-4147-A177-3AD203B41FA5}">
                      <a16:colId xmlns:a16="http://schemas.microsoft.com/office/drawing/2014/main" val="1641505483"/>
                    </a:ext>
                  </a:extLst>
                </a:gridCol>
              </a:tblGrid>
              <a:tr h="672899">
                <a:tc>
                  <a:txBody>
                    <a:bodyPr/>
                    <a:lstStyle/>
                    <a:p>
                      <a:r>
                        <a:rPr lang="en-US" dirty="0"/>
                        <a:t>              Operators </a:t>
                      </a:r>
                      <a:endParaRPr lang="en-IN" dirty="0"/>
                    </a:p>
                  </a:txBody>
                  <a:tcPr/>
                </a:tc>
                <a:tc>
                  <a:txBody>
                    <a:bodyPr/>
                    <a:lstStyle/>
                    <a:p>
                      <a:r>
                        <a:rPr lang="en-US" dirty="0"/>
                        <a:t>            Description </a:t>
                      </a:r>
                      <a:endParaRPr lang="en-IN" dirty="0"/>
                    </a:p>
                  </a:txBody>
                  <a:tcPr/>
                </a:tc>
                <a:extLst>
                  <a:ext uri="{0D108BD9-81ED-4DB2-BD59-A6C34878D82A}">
                    <a16:rowId xmlns:a16="http://schemas.microsoft.com/office/drawing/2014/main" val="3023777751"/>
                  </a:ext>
                </a:extLst>
              </a:tr>
              <a:tr h="722975">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&amp;&amp; (Logical AND)</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returns True if both the operands are true, otherwise,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58311087"/>
                  </a:ext>
                </a:extLst>
              </a:tr>
              <a:tr h="722975">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||(Logical OR)</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returns True if either one</a:t>
                      </a:r>
                      <a:r>
                        <a:rPr lang="en-US" sz="1800" b="0" i="0" kern="1200" baseline="0" dirty="0">
                          <a:solidFill>
                            <a:schemeClr val="dk1"/>
                          </a:solidFill>
                          <a:effectLst/>
                          <a:latin typeface="Calibri" panose="020F0502020204030204" pitchFamily="34" charset="0"/>
                          <a:ea typeface="+mn-ea"/>
                          <a:cs typeface="Calibri" panose="020F0502020204030204" pitchFamily="34" charset="0"/>
                        </a:rPr>
                        <a:t> </a:t>
                      </a:r>
                      <a:r>
                        <a:rPr lang="en-US" sz="1800" b="0" i="0" kern="1200" dirty="0">
                          <a:solidFill>
                            <a:schemeClr val="dk1"/>
                          </a:solidFill>
                          <a:effectLst/>
                          <a:latin typeface="Calibri" panose="020F0502020204030204" pitchFamily="34" charset="0"/>
                          <a:ea typeface="+mn-ea"/>
                          <a:cs typeface="Calibri" panose="020F0502020204030204" pitchFamily="34" charset="0"/>
                        </a:rPr>
                        <a:t>operand are true, otherwise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33243396"/>
                  </a:ext>
                </a:extLst>
              </a:tr>
              <a:tr h="722975">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 (Logical NOT)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Return True if an operand is false (complements the operand)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9887071"/>
                  </a:ext>
                </a:extLst>
              </a:tr>
            </a:tbl>
          </a:graphicData>
        </a:graphic>
      </p:graphicFrame>
    </p:spTree>
    <p:extLst>
      <p:ext uri="{BB962C8B-B14F-4D97-AF65-F5344CB8AC3E}">
        <p14:creationId xmlns:p14="http://schemas.microsoft.com/office/powerpoint/2010/main" val="417588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364" y="415636"/>
            <a:ext cx="9961418" cy="5495586"/>
          </a:xfrm>
        </p:spPr>
        <p:txBody>
          <a:bodyPr>
            <a:normAutofit/>
          </a:bodyPr>
          <a:lstStyle/>
          <a:p>
            <a:pPr marL="0" indent="0">
              <a:buNone/>
            </a:pPr>
            <a:r>
              <a:rPr lang="en-US" sz="2000" dirty="0">
                <a:latin typeface="Calibri" panose="020F0502020204030204" pitchFamily="34" charset="0"/>
                <a:cs typeface="Calibri" panose="020F0502020204030204" pitchFamily="34" charset="0"/>
              </a:rPr>
              <a:t>Example:-  </a:t>
            </a:r>
          </a:p>
          <a:p>
            <a:pPr marL="0" indent="0">
              <a:buNone/>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2476621" y="943293"/>
            <a:ext cx="8572500" cy="5340350"/>
          </a:xfrm>
          <a:prstGeom prst="rect">
            <a:avLst/>
          </a:prstGeom>
          <a:noFill/>
          <a:ln w="9525">
            <a:noFill/>
            <a:miter lim="800000"/>
            <a:headEnd/>
            <a:tailEnd/>
          </a:ln>
          <a:effectLst/>
        </p:spPr>
      </p:pic>
    </p:spTree>
    <p:extLst>
      <p:ext uri="{BB962C8B-B14F-4D97-AF65-F5344CB8AC3E}">
        <p14:creationId xmlns:p14="http://schemas.microsoft.com/office/powerpoint/2010/main" val="308437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82" y="443345"/>
            <a:ext cx="9966758" cy="5999019"/>
          </a:xfrm>
        </p:spPr>
        <p:txBody>
          <a:bodyPr>
            <a:normAutofit/>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5. </a:t>
            </a:r>
            <a:r>
              <a:rPr lang="en-US" sz="2400" b="1" dirty="0">
                <a:latin typeface="Calibri" panose="020F0502020204030204" pitchFamily="34" charset="0"/>
                <a:cs typeface="Calibri" panose="020F0502020204030204" pitchFamily="34" charset="0"/>
              </a:rPr>
              <a:t>Assignment Operators :-</a:t>
            </a:r>
            <a:r>
              <a:rPr lang="en-US" sz="2000" dirty="0">
                <a:latin typeface="Calibri" panose="020F0502020204030204" pitchFamily="34" charset="0"/>
                <a:cs typeface="Calibri" panose="020F0502020204030204" pitchFamily="34" charset="0"/>
              </a:rPr>
              <a:t>An Assignment Operator is an operator used to assign a new value to a variable. Assignment</a:t>
            </a:r>
            <a:r>
              <a:rPr lang="en-IN" sz="2000" dirty="0">
                <a:latin typeface="Calibri" panose="020F0502020204030204" pitchFamily="34" charset="0"/>
                <a:cs typeface="Calibri" panose="020F0502020204030204" pitchFamily="34" charset="0"/>
              </a:rPr>
              <a:t> operators are:</a:t>
            </a:r>
            <a:r>
              <a:rPr lang="en-US" sz="2000" dirty="0">
                <a:latin typeface="Calibri" panose="020F0502020204030204" pitchFamily="34" charset="0"/>
                <a:cs typeface="Calibri" panose="020F0502020204030204" pitchFamily="34" charset="0"/>
              </a:rPr>
              <a:t> </a:t>
            </a:r>
          </a:p>
          <a:p>
            <a:pPr marL="0" indent="0">
              <a:buNone/>
            </a:pP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 This operator is used to </a:t>
            </a:r>
            <a:r>
              <a:rPr lang="en-US" sz="2000" dirty="0">
                <a:solidFill>
                  <a:schemeClr val="dk1"/>
                </a:solidFill>
                <a:latin typeface="Calibri" panose="020F0502020204030204" pitchFamily="34" charset="0"/>
                <a:cs typeface="Calibri" panose="020F0502020204030204" pitchFamily="34" charset="0"/>
              </a:rPr>
              <a:t>Assigns values from right side operands to left side operand.</a:t>
            </a:r>
            <a:endParaRPr lang="en-IN"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 </a:t>
            </a:r>
            <a:r>
              <a:rPr lang="en-US" sz="2000" dirty="0">
                <a:solidFill>
                  <a:schemeClr val="dk1"/>
                </a:solidFill>
                <a:latin typeface="Calibri" panose="020F0502020204030204" pitchFamily="34" charset="0"/>
                <a:cs typeface="Calibri" panose="020F0502020204030204" pitchFamily="34" charset="0"/>
              </a:rPr>
              <a:t>This is a combination of + and = operators( </a:t>
            </a:r>
            <a:r>
              <a:rPr lang="en-US" sz="2000" dirty="0">
                <a:latin typeface="Calibri" panose="020F0502020204030204" pitchFamily="34" charset="0"/>
                <a:cs typeface="Calibri" panose="020F0502020204030204" pitchFamily="34" charset="0"/>
              </a:rPr>
              <a:t>a += b</a:t>
            </a:r>
            <a:r>
              <a:rPr lang="en-US" sz="2000" dirty="0">
                <a:solidFill>
                  <a:schemeClr val="dk1"/>
                </a:solidFill>
                <a:latin typeface="Calibri" panose="020F0502020204030204" pitchFamily="34" charset="0"/>
                <a:cs typeface="Calibri" panose="020F0502020204030204" pitchFamily="34" charset="0"/>
              </a:rPr>
              <a:t> is equivalent to </a:t>
            </a:r>
            <a:r>
              <a:rPr lang="en-US" sz="2000" dirty="0">
                <a:latin typeface="Calibri" panose="020F0502020204030204" pitchFamily="34" charset="0"/>
                <a:cs typeface="Calibri" panose="020F0502020204030204" pitchFamily="34" charset="0"/>
              </a:rPr>
              <a:t>a =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Adding left operand with right operand and then assigning it to variable on the left.</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 subtracting  right operand from the left and then assigning it to variable on the left.</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 multiplying left operand with right operand and then assigning it to the variable on the left.</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 dividing left operand by right operand and then assigning it to a variable on the left.</a:t>
            </a: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 for assigning modulo of left operand by right operand (to divide the left-hand operator with right hand operator) and then assigning it to the variable on the left.  </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916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8691" y="332509"/>
            <a:ext cx="10127673" cy="6123709"/>
          </a:xfrm>
        </p:spPr>
        <p:txBody>
          <a:bodyPr/>
          <a:lstStyle/>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p>
          <a:p>
            <a:pPr marL="0" indent="0">
              <a:buNone/>
            </a:pPr>
            <a:endParaRPr lang="en-IN" dirty="0"/>
          </a:p>
        </p:txBody>
      </p:sp>
      <p:pic>
        <p:nvPicPr>
          <p:cNvPr id="5122" name="Picture 2"/>
          <p:cNvPicPr>
            <a:picLocks noChangeAspect="1" noChangeArrowheads="1"/>
          </p:cNvPicPr>
          <p:nvPr/>
        </p:nvPicPr>
        <p:blipFill>
          <a:blip r:embed="rId2"/>
          <a:srcRect/>
          <a:stretch>
            <a:fillRect/>
          </a:stretch>
        </p:blipFill>
        <p:spPr bwMode="auto">
          <a:xfrm>
            <a:off x="2547708" y="731520"/>
            <a:ext cx="8481848" cy="5622192"/>
          </a:xfrm>
          <a:prstGeom prst="rect">
            <a:avLst/>
          </a:prstGeom>
          <a:noFill/>
          <a:ln w="9525">
            <a:noFill/>
            <a:miter lim="800000"/>
            <a:headEnd/>
            <a:tailEnd/>
          </a:ln>
          <a:effectLst/>
        </p:spPr>
      </p:pic>
    </p:spTree>
    <p:extLst>
      <p:ext uri="{BB962C8B-B14F-4D97-AF65-F5344CB8AC3E}">
        <p14:creationId xmlns:p14="http://schemas.microsoft.com/office/powerpoint/2010/main" val="223922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199" y="346363"/>
            <a:ext cx="9933709" cy="6276109"/>
          </a:xfrm>
        </p:spPr>
        <p:txBody>
          <a:bodyPr>
            <a:normAutofit/>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6.</a:t>
            </a:r>
            <a:r>
              <a:rPr lang="en-US" sz="2400" b="1" dirty="0">
                <a:latin typeface="Calibri" panose="020F0502020204030204" pitchFamily="34" charset="0"/>
                <a:cs typeface="Calibri" panose="020F0502020204030204" pitchFamily="34" charset="0"/>
              </a:rPr>
              <a:t>Instance of Operator :- </a:t>
            </a:r>
            <a:r>
              <a:rPr lang="en-US" sz="2000" dirty="0">
                <a:latin typeface="Calibri" panose="020F0502020204030204" pitchFamily="34" charset="0"/>
                <a:cs typeface="Calibri" panose="020F0502020204030204" pitchFamily="34" charset="0"/>
              </a:rPr>
              <a:t>This operator is used to test, that an object is belongs to a class or not. The word instance means ‘object’. It returns true if the object is a member of the class and false if not.</a:t>
            </a:r>
          </a:p>
          <a:p>
            <a:pPr marL="0" indent="0">
              <a:buNone/>
            </a:pPr>
            <a:r>
              <a:rPr lang="en-US" sz="28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Example-</a:t>
            </a:r>
          </a:p>
          <a:p>
            <a:pPr marL="0" indent="0">
              <a:buNone/>
            </a:pPr>
            <a:r>
              <a:rPr lang="en-US" sz="2000" dirty="0">
                <a:latin typeface="Calibri" panose="020F0502020204030204" pitchFamily="34" charset="0"/>
                <a:cs typeface="Calibri" panose="020F0502020204030204" pitchFamily="34" charset="0"/>
              </a:rPr>
              <a:t>                       </a:t>
            </a:r>
            <a:endParaRPr lang="en-IN" sz="2000" dirty="0">
              <a:latin typeface="Calibri" panose="020F0502020204030204" pitchFamily="34" charset="0"/>
              <a:cs typeface="Calibri" panose="020F050202020403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3323371" y="2207173"/>
            <a:ext cx="8116089" cy="3220337"/>
          </a:xfrm>
          <a:prstGeom prst="rect">
            <a:avLst/>
          </a:prstGeom>
          <a:noFill/>
          <a:ln w="9525">
            <a:noFill/>
            <a:miter lim="800000"/>
            <a:headEnd/>
            <a:tailEnd/>
          </a:ln>
          <a:effectLst/>
        </p:spPr>
      </p:pic>
    </p:spTree>
    <p:extLst>
      <p:ext uri="{BB962C8B-B14F-4D97-AF65-F5344CB8AC3E}">
        <p14:creationId xmlns:p14="http://schemas.microsoft.com/office/powerpoint/2010/main" val="207585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467" y="457199"/>
            <a:ext cx="9963006" cy="6262256"/>
          </a:xfrm>
        </p:spPr>
        <p:txBody>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7</a:t>
            </a:r>
            <a:r>
              <a:rPr lang="en-US" sz="2000" b="1" dirty="0">
                <a:solidFill>
                  <a:schemeClr val="accent1">
                    <a:lumMod val="60000"/>
                    <a:lumOff val="40000"/>
                  </a:schemeClr>
                </a:solidFill>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Bitwise Operators :-</a:t>
            </a:r>
            <a:r>
              <a:rPr lang="en-US" dirty="0"/>
              <a:t> </a:t>
            </a:r>
            <a:r>
              <a:rPr lang="en-US" dirty="0">
                <a:latin typeface="Calibri" panose="020F0502020204030204" pitchFamily="34" charset="0"/>
                <a:cs typeface="Calibri" panose="020F0502020204030204" pitchFamily="34" charset="0"/>
              </a:rPr>
              <a:t>This operators  are used to perform operations on individual bits.  The individual bits of a number are considered in calculation and not the entire number itself. Bitwise </a:t>
            </a:r>
            <a:r>
              <a:rPr lang="en-IN" dirty="0">
                <a:latin typeface="Calibri" panose="020F0502020204030204" pitchFamily="34" charset="0"/>
                <a:cs typeface="Calibri" panose="020F0502020204030204" pitchFamily="34" charset="0"/>
              </a:rPr>
              <a:t>operators are:</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p>
          <a:p>
            <a:pPr marL="0" indent="0">
              <a:buNone/>
            </a:pP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117695104"/>
              </p:ext>
            </p:extLst>
          </p:nvPr>
        </p:nvGraphicFramePr>
        <p:xfrm>
          <a:off x="2910970" y="1484744"/>
          <a:ext cx="8128000" cy="4580777"/>
        </p:xfrm>
        <a:graphic>
          <a:graphicData uri="http://schemas.openxmlformats.org/drawingml/2006/table">
            <a:tbl>
              <a:tblPr firstRow="1" bandRow="1">
                <a:tableStyleId>{5C22544A-7EE6-4342-B048-85BDC9FD1C3A}</a:tableStyleId>
              </a:tblPr>
              <a:tblGrid>
                <a:gridCol w="3434412">
                  <a:extLst>
                    <a:ext uri="{9D8B030D-6E8A-4147-A177-3AD203B41FA5}">
                      <a16:colId xmlns:a16="http://schemas.microsoft.com/office/drawing/2014/main" val="3473522192"/>
                    </a:ext>
                  </a:extLst>
                </a:gridCol>
                <a:gridCol w="4693588">
                  <a:extLst>
                    <a:ext uri="{9D8B030D-6E8A-4147-A177-3AD203B41FA5}">
                      <a16:colId xmlns:a16="http://schemas.microsoft.com/office/drawing/2014/main" val="2682328303"/>
                    </a:ext>
                  </a:extLst>
                </a:gridCol>
              </a:tblGrid>
              <a:tr h="648857">
                <a:tc>
                  <a:txBody>
                    <a:bodyPr/>
                    <a:lstStyle/>
                    <a:p>
                      <a:r>
                        <a:rPr lang="en-US" dirty="0"/>
                        <a:t>                   Operators </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942998138"/>
                  </a:ext>
                </a:extLst>
              </a:tr>
              <a:tr h="559262">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&amp; (Bitwise AND)</a:t>
                      </a:r>
                      <a:endParaRPr lang="en-IN" sz="1800" b="0" dirty="0">
                        <a:latin typeface="Calibri" panose="020F0502020204030204" pitchFamily="34" charset="0"/>
                        <a:cs typeface="Calibri" panose="020F0502020204030204" pitchFamily="34" charset="0"/>
                      </a:endParaRPr>
                    </a:p>
                  </a:txBody>
                  <a:tcPr/>
                </a:tc>
                <a:tc>
                  <a:txBody>
                    <a:bodyPr/>
                    <a:lstStyle/>
                    <a:p>
                      <a:r>
                        <a:rPr lang="en-US" sz="1800" dirty="0">
                          <a:latin typeface="Calibri" panose="020F0502020204030204" pitchFamily="34" charset="0"/>
                          <a:cs typeface="Calibri" panose="020F0502020204030204" pitchFamily="34" charset="0"/>
                        </a:rPr>
                        <a:t> </a:t>
                      </a:r>
                      <a:r>
                        <a:rPr lang="en-US" sz="1800" b="0" i="0" kern="1200" dirty="0">
                          <a:solidFill>
                            <a:schemeClr val="dk1"/>
                          </a:solidFill>
                          <a:effectLst/>
                          <a:latin typeface="Calibri" panose="020F0502020204030204" pitchFamily="34" charset="0"/>
                          <a:ea typeface="+mn-ea"/>
                          <a:cs typeface="Calibri" panose="020F0502020204030204" pitchFamily="34" charset="0"/>
                        </a:rPr>
                        <a:t>This operator takes two numbers as operands .If both of the bits is 1, it gives 1. If either one  of the bits is not 1, it gives 0.</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9127833"/>
                  </a:ext>
                </a:extLst>
              </a:tr>
              <a:tr h="559262">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 (Bitwise OR)</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This operator takes two numbers as operands . If either one of the bits is 1, it gives 1. If not, it gives 0.</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60892598"/>
                  </a:ext>
                </a:extLst>
              </a:tr>
              <a:tr h="559262">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 (Bitwise XOR)</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This operator takes two numbers as operands .  If corresponding bits are different, it gives 1. If corresponding bits are the same, it gives 0.</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71522480"/>
                  </a:ext>
                </a:extLst>
              </a:tr>
              <a:tr h="559262">
                <a:tc>
                  <a:txBody>
                    <a:bodyPr/>
                    <a:lstStyle/>
                    <a:p>
                      <a:r>
                        <a:rPr lang="en-IN" sz="1800" b="0" i="0" kern="1200" dirty="0">
                          <a:solidFill>
                            <a:schemeClr val="dk1"/>
                          </a:solidFill>
                          <a:effectLst/>
                          <a:latin typeface="Calibri" panose="020F0502020204030204" pitchFamily="34" charset="0"/>
                          <a:ea typeface="+mn-ea"/>
                          <a:cs typeface="Calibri" panose="020F0502020204030204" pitchFamily="34" charset="0"/>
                        </a:rPr>
                        <a:t>          ~ (Bitwise Complement)</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This operator takes one number as an operand and It inverts the bit pattern. It makes every 1 to 0 and every 0 to 1</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04715573"/>
                  </a:ext>
                </a:extLst>
              </a:tr>
            </a:tbl>
          </a:graphicData>
        </a:graphic>
      </p:graphicFrame>
    </p:spTree>
    <p:extLst>
      <p:ext uri="{BB962C8B-B14F-4D97-AF65-F5344CB8AC3E}">
        <p14:creationId xmlns:p14="http://schemas.microsoft.com/office/powerpoint/2010/main" val="87428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2655" y="581891"/>
            <a:ext cx="9661957" cy="5329331"/>
          </a:xfrm>
        </p:spPr>
        <p:txBody>
          <a:bodyPr>
            <a:normAutofit/>
          </a:bodyPr>
          <a:lstStyle/>
          <a:p>
            <a:pPr marL="0" indent="0">
              <a:buNone/>
            </a:pPr>
            <a:r>
              <a:rPr lang="en-US" sz="2000" dirty="0">
                <a:latin typeface="Calibri" panose="020F0502020204030204" pitchFamily="34" charset="0"/>
                <a:cs typeface="Calibri" panose="020F0502020204030204" pitchFamily="34" charset="0"/>
              </a:rPr>
              <a:t>Example-</a:t>
            </a:r>
          </a:p>
          <a:p>
            <a:pPr marL="0" indent="0">
              <a:buNone/>
            </a:pPr>
            <a:r>
              <a:rPr lang="en-US" sz="2000" dirty="0">
                <a:latin typeface="Calibri" panose="020F0502020204030204" pitchFamily="34" charset="0"/>
                <a:cs typeface="Calibri" panose="020F0502020204030204" pitchFamily="34" charset="0"/>
              </a:rPr>
              <a:t> Assume if x = 50 and y = 11; now in binary format  as follows −</a:t>
            </a:r>
          </a:p>
          <a:p>
            <a:pPr marL="0" indent="0">
              <a:buNone/>
            </a:pPr>
            <a:r>
              <a:rPr lang="en-US" sz="2000" dirty="0">
                <a:latin typeface="Calibri" panose="020F0502020204030204" pitchFamily="34" charset="0"/>
                <a:cs typeface="Calibri" panose="020F0502020204030204" pitchFamily="34" charset="0"/>
              </a:rPr>
              <a:t>x = 00</a:t>
            </a:r>
            <a:r>
              <a:rPr lang="en-IN" dirty="0">
                <a:latin typeface="Calibri" panose="020F0502020204030204" pitchFamily="34" charset="0"/>
                <a:cs typeface="Calibri" panose="020F0502020204030204" pitchFamily="34" charset="0"/>
              </a:rPr>
              <a:t>110010.</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y = 0000</a:t>
            </a:r>
            <a:r>
              <a:rPr lang="en-IN" dirty="0">
                <a:latin typeface="Calibri" panose="020F0502020204030204" pitchFamily="34" charset="0"/>
                <a:cs typeface="Calibri" panose="020F0502020204030204" pitchFamily="34" charset="0"/>
              </a:rPr>
              <a:t>1011               </a:t>
            </a:r>
            <a:endParaRPr lang="en-US" sz="2000" dirty="0">
              <a:latin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84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018" y="346363"/>
            <a:ext cx="9315594" cy="6179127"/>
          </a:xfrm>
        </p:spPr>
        <p:txBody>
          <a:bodyPr/>
          <a:lstStyle/>
          <a:p>
            <a:pPr marL="0" indent="0">
              <a:buNone/>
            </a:pPr>
            <a:r>
              <a:rPr lang="en-US" dirty="0"/>
              <a:t>           </a:t>
            </a:r>
            <a:endParaRPr lang="en-IN" dirty="0"/>
          </a:p>
        </p:txBody>
      </p:sp>
      <p:pic>
        <p:nvPicPr>
          <p:cNvPr id="7170" name="Picture 2"/>
          <p:cNvPicPr>
            <a:picLocks noChangeAspect="1" noChangeArrowheads="1"/>
          </p:cNvPicPr>
          <p:nvPr/>
        </p:nvPicPr>
        <p:blipFill>
          <a:blip r:embed="rId2"/>
          <a:srcRect/>
          <a:stretch>
            <a:fillRect/>
          </a:stretch>
        </p:blipFill>
        <p:spPr bwMode="auto">
          <a:xfrm>
            <a:off x="2307645" y="865320"/>
            <a:ext cx="9112250" cy="5092700"/>
          </a:xfrm>
          <a:prstGeom prst="rect">
            <a:avLst/>
          </a:prstGeom>
          <a:noFill/>
          <a:ln w="9525">
            <a:noFill/>
            <a:miter lim="800000"/>
            <a:headEnd/>
            <a:tailEnd/>
          </a:ln>
          <a:effectLst/>
        </p:spPr>
      </p:pic>
    </p:spTree>
    <p:extLst>
      <p:ext uri="{BB962C8B-B14F-4D97-AF65-F5344CB8AC3E}">
        <p14:creationId xmlns:p14="http://schemas.microsoft.com/office/powerpoint/2010/main" val="658212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3491" y="748146"/>
            <a:ext cx="9850582" cy="5985164"/>
          </a:xfrm>
        </p:spPr>
        <p:txBody>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8</a:t>
            </a:r>
            <a:r>
              <a:rPr lang="en-US" sz="2000" b="1" dirty="0">
                <a:solidFill>
                  <a:schemeClr val="accent1">
                    <a:lumMod val="60000"/>
                    <a:lumOff val="40000"/>
                  </a:schemeClr>
                </a:solidFill>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Shift Operators </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This operator is used  to shift the bits of a number left or right by multiplying or dividing the numbers  by two respectively. They can be used when we have to multiply or divide a number by two. Shift </a:t>
            </a:r>
            <a:r>
              <a:rPr lang="en-IN" sz="2000" dirty="0">
                <a:latin typeface="Calibri" panose="020F0502020204030204" pitchFamily="34" charset="0"/>
                <a:cs typeface="Calibri" panose="020F0502020204030204" pitchFamily="34" charset="0"/>
              </a:rPr>
              <a:t>operators are:</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IN" sz="2000" dirty="0">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80333201"/>
              </p:ext>
            </p:extLst>
          </p:nvPr>
        </p:nvGraphicFramePr>
        <p:xfrm>
          <a:off x="2814782" y="2285230"/>
          <a:ext cx="8128000" cy="3270553"/>
        </p:xfrm>
        <a:graphic>
          <a:graphicData uri="http://schemas.openxmlformats.org/drawingml/2006/table">
            <a:tbl>
              <a:tblPr firstRow="1" bandRow="1">
                <a:tableStyleId>{5C22544A-7EE6-4342-B048-85BDC9FD1C3A}</a:tableStyleId>
              </a:tblPr>
              <a:tblGrid>
                <a:gridCol w="3156527">
                  <a:extLst>
                    <a:ext uri="{9D8B030D-6E8A-4147-A177-3AD203B41FA5}">
                      <a16:colId xmlns:a16="http://schemas.microsoft.com/office/drawing/2014/main" val="1189515179"/>
                    </a:ext>
                  </a:extLst>
                </a:gridCol>
                <a:gridCol w="4971473">
                  <a:extLst>
                    <a:ext uri="{9D8B030D-6E8A-4147-A177-3AD203B41FA5}">
                      <a16:colId xmlns:a16="http://schemas.microsoft.com/office/drawing/2014/main" val="4217584002"/>
                    </a:ext>
                  </a:extLst>
                </a:gridCol>
              </a:tblGrid>
              <a:tr h="893113">
                <a:tc>
                  <a:txBody>
                    <a:bodyPr/>
                    <a:lstStyle/>
                    <a:p>
                      <a:r>
                        <a:rPr lang="en-US" dirty="0"/>
                        <a:t>                Operators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1172567425"/>
                  </a:ext>
                </a:extLst>
              </a:tr>
              <a:tr h="735586">
                <a:tc>
                  <a:txBody>
                    <a:bodyPr/>
                    <a:lstStyle/>
                    <a:p>
                      <a:r>
                        <a:rPr lang="en-US" dirty="0">
                          <a:latin typeface="Calibri" panose="020F0502020204030204" pitchFamily="34" charset="0"/>
                          <a:cs typeface="Calibri" panose="020F0502020204030204" pitchFamily="34" charset="0"/>
                        </a:rPr>
                        <a:t>           </a:t>
                      </a:r>
                      <a:r>
                        <a:rPr lang="en-IN" sz="1800" b="0" i="0" kern="1200" dirty="0">
                          <a:solidFill>
                            <a:schemeClr val="dk1"/>
                          </a:solidFill>
                          <a:effectLst/>
                          <a:latin typeface="Calibri" panose="020F0502020204030204" pitchFamily="34" charset="0"/>
                          <a:ea typeface="+mn-ea"/>
                          <a:cs typeface="Calibri" panose="020F0502020204030204" pitchFamily="34" charset="0"/>
                        </a:rPr>
                        <a:t>&lt;&lt; </a:t>
                      </a:r>
                      <a:r>
                        <a:rPr lang="en-US" dirty="0">
                          <a:latin typeface="Calibri" panose="020F0502020204030204" pitchFamily="34" charset="0"/>
                          <a:cs typeface="Calibri" panose="020F0502020204030204" pitchFamily="34" charset="0"/>
                        </a:rPr>
                        <a:t>(Left Shift Operator)</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The left operands value is moved left by the number of bits specified by the right operand. For example,</a:t>
                      </a:r>
                      <a:r>
                        <a:rPr lang="en-US" sz="1800" b="0" i="0" kern="1200" baseline="0" dirty="0">
                          <a:solidFill>
                            <a:schemeClr val="dk1"/>
                          </a:solidFill>
                          <a:effectLst/>
                          <a:latin typeface="Calibri" panose="020F0502020204030204" pitchFamily="34" charset="0"/>
                          <a:ea typeface="+mn-ea"/>
                          <a:cs typeface="Calibri" panose="020F0502020204030204" pitchFamily="34" charset="0"/>
                        </a:rPr>
                        <a:t> </a:t>
                      </a:r>
                      <a:r>
                        <a:rPr lang="en-US" sz="1800" b="0" i="0" kern="1200" baseline="0" dirty="0" err="1">
                          <a:solidFill>
                            <a:schemeClr val="dk1"/>
                          </a:solidFill>
                          <a:effectLst/>
                          <a:latin typeface="Calibri" panose="020F0502020204030204" pitchFamily="34" charset="0"/>
                          <a:ea typeface="+mn-ea"/>
                          <a:cs typeface="Calibri" panose="020F0502020204030204" pitchFamily="34" charset="0"/>
                        </a:rPr>
                        <a:t>num</a:t>
                      </a:r>
                      <a:r>
                        <a:rPr lang="en-US" sz="1800" b="0" i="0" kern="1200" baseline="0" dirty="0">
                          <a:solidFill>
                            <a:schemeClr val="dk1"/>
                          </a:solidFill>
                          <a:effectLst/>
                          <a:latin typeface="Calibri" panose="020F0502020204030204" pitchFamily="34" charset="0"/>
                          <a:ea typeface="+mn-ea"/>
                          <a:cs typeface="Calibri" panose="020F0502020204030204" pitchFamily="34" charset="0"/>
                        </a:rPr>
                        <a:t>&lt;&lt;2, will shift the bits of </a:t>
                      </a:r>
                      <a:r>
                        <a:rPr lang="en-US" sz="1800" b="0" i="0" kern="1200" baseline="0" dirty="0" err="1">
                          <a:solidFill>
                            <a:schemeClr val="dk1"/>
                          </a:solidFill>
                          <a:effectLst/>
                          <a:latin typeface="Calibri" panose="020F0502020204030204" pitchFamily="34" charset="0"/>
                          <a:ea typeface="+mn-ea"/>
                          <a:cs typeface="Calibri" panose="020F0502020204030204" pitchFamily="34" charset="0"/>
                        </a:rPr>
                        <a:t>num</a:t>
                      </a:r>
                      <a:r>
                        <a:rPr lang="en-US" sz="1800" b="0" i="0" kern="1200" baseline="0" dirty="0">
                          <a:solidFill>
                            <a:schemeClr val="dk1"/>
                          </a:solidFill>
                          <a:effectLst/>
                          <a:latin typeface="Calibri" panose="020F0502020204030204" pitchFamily="34" charset="0"/>
                          <a:ea typeface="+mn-ea"/>
                          <a:cs typeface="Calibri" panose="020F0502020204030204" pitchFamily="34" charset="0"/>
                        </a:rPr>
                        <a:t>  to the left by two positions.</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478693"/>
                  </a:ext>
                </a:extLst>
              </a:tr>
              <a:tr h="976726">
                <a:tc>
                  <a:txBody>
                    <a:bodyPr/>
                    <a:lstStyle/>
                    <a:p>
                      <a:r>
                        <a:rPr lang="en-US" dirty="0">
                          <a:latin typeface="Calibri" panose="020F0502020204030204" pitchFamily="34" charset="0"/>
                          <a:cs typeface="Calibri" panose="020F0502020204030204" pitchFamily="34" charset="0"/>
                        </a:rPr>
                        <a:t>           &gt;&gt;(Right Shift Operator)</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The left operands value is moved right by the number of bits specified by the right operand. For example, </a:t>
                      </a:r>
                      <a:r>
                        <a:rPr lang="en-US" sz="1800" b="0" i="0" kern="1200" dirty="0" err="1">
                          <a:solidFill>
                            <a:schemeClr val="dk1"/>
                          </a:solidFill>
                          <a:effectLst/>
                          <a:latin typeface="Calibri" panose="020F0502020204030204" pitchFamily="34" charset="0"/>
                          <a:ea typeface="+mn-ea"/>
                          <a:cs typeface="Calibri" panose="020F0502020204030204" pitchFamily="34" charset="0"/>
                        </a:rPr>
                        <a:t>num</a:t>
                      </a:r>
                      <a:r>
                        <a:rPr lang="en-US" sz="1800" b="0" i="0" kern="1200" dirty="0">
                          <a:solidFill>
                            <a:schemeClr val="dk1"/>
                          </a:solidFill>
                          <a:effectLst/>
                          <a:latin typeface="Calibri" panose="020F0502020204030204" pitchFamily="34" charset="0"/>
                          <a:ea typeface="+mn-ea"/>
                          <a:cs typeface="Calibri" panose="020F0502020204030204" pitchFamily="34" charset="0"/>
                        </a:rPr>
                        <a:t> &gt;&gt;2, will shift the bits of </a:t>
                      </a:r>
                      <a:r>
                        <a:rPr lang="en-US" sz="1800" b="0" i="0" kern="1200" dirty="0" err="1">
                          <a:solidFill>
                            <a:schemeClr val="dk1"/>
                          </a:solidFill>
                          <a:effectLst/>
                          <a:latin typeface="Calibri" panose="020F0502020204030204" pitchFamily="34" charset="0"/>
                          <a:ea typeface="+mn-ea"/>
                          <a:cs typeface="Calibri" panose="020F0502020204030204" pitchFamily="34" charset="0"/>
                        </a:rPr>
                        <a:t>num</a:t>
                      </a:r>
                      <a:r>
                        <a:rPr lang="en-US" sz="1800" b="0" i="0" kern="1200" dirty="0">
                          <a:solidFill>
                            <a:schemeClr val="dk1"/>
                          </a:solidFill>
                          <a:effectLst/>
                          <a:latin typeface="Calibri" panose="020F0502020204030204" pitchFamily="34" charset="0"/>
                          <a:ea typeface="+mn-ea"/>
                          <a:cs typeface="Calibri" panose="020F0502020204030204" pitchFamily="34" charset="0"/>
                        </a:rPr>
                        <a:t> to the right by two positions.</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66991011"/>
                  </a:ext>
                </a:extLst>
              </a:tr>
            </a:tbl>
          </a:graphicData>
        </a:graphic>
      </p:graphicFrame>
    </p:spTree>
    <p:extLst>
      <p:ext uri="{BB962C8B-B14F-4D97-AF65-F5344CB8AC3E}">
        <p14:creationId xmlns:p14="http://schemas.microsoft.com/office/powerpoint/2010/main" val="233335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84909"/>
            <a:ext cx="9947564" cy="6151418"/>
          </a:xfrm>
        </p:spPr>
        <p:txBody>
          <a:bodyPr/>
          <a:lstStyle/>
          <a:p>
            <a:pPr marL="0" indent="0">
              <a:buNone/>
            </a:pPr>
            <a:r>
              <a:rPr lang="en-US" sz="2000" dirty="0">
                <a:latin typeface="Calibri" panose="020F0502020204030204" pitchFamily="34" charset="0"/>
                <a:cs typeface="Calibri" panose="020F0502020204030204" pitchFamily="34" charset="0"/>
              </a:rPr>
              <a:t>Example-</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IN" dirty="0"/>
          </a:p>
        </p:txBody>
      </p:sp>
      <p:pic>
        <p:nvPicPr>
          <p:cNvPr id="6146" name="Picture 2"/>
          <p:cNvPicPr>
            <a:picLocks noChangeAspect="1" noChangeArrowheads="1"/>
          </p:cNvPicPr>
          <p:nvPr/>
        </p:nvPicPr>
        <p:blipFill>
          <a:blip r:embed="rId2"/>
          <a:srcRect/>
          <a:stretch>
            <a:fillRect/>
          </a:stretch>
        </p:blipFill>
        <p:spPr bwMode="auto">
          <a:xfrm>
            <a:off x="2289153" y="1377195"/>
            <a:ext cx="8649238" cy="3867150"/>
          </a:xfrm>
          <a:prstGeom prst="rect">
            <a:avLst/>
          </a:prstGeom>
          <a:noFill/>
          <a:ln w="9525">
            <a:noFill/>
            <a:miter lim="800000"/>
            <a:headEnd/>
            <a:tailEnd/>
          </a:ln>
          <a:effectLst/>
        </p:spPr>
      </p:pic>
    </p:spTree>
    <p:extLst>
      <p:ext uri="{BB962C8B-B14F-4D97-AF65-F5344CB8AC3E}">
        <p14:creationId xmlns:p14="http://schemas.microsoft.com/office/powerpoint/2010/main" val="82823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0837"/>
            <a:ext cx="8915400" cy="6220691"/>
          </a:xfrm>
        </p:spPr>
        <p:txBody>
          <a:bodyPr>
            <a:normAutofit/>
          </a:bodyPr>
          <a:lstStyle/>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                       public class Main{</a:t>
            </a:r>
          </a:p>
          <a:p>
            <a:pPr marL="0" indent="0">
              <a:buNone/>
            </a:pPr>
            <a:r>
              <a:rPr lang="en-US" dirty="0">
                <a:latin typeface="Calibri" panose="020F0502020204030204" pitchFamily="34" charset="0"/>
                <a:cs typeface="Calibri" panose="020F0502020204030204" pitchFamily="34" charset="0"/>
              </a:rPr>
              <a:t>                                  public static void main(String[]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a=20;</a:t>
            </a:r>
          </a:p>
          <a:p>
            <a:pPr marL="0" indent="0">
              <a:buNone/>
            </a:pPr>
            <a:r>
              <a:rPr lang="en-US" dirty="0">
                <a:latin typeface="Calibri" panose="020F0502020204030204" pitchFamily="34" charset="0"/>
                <a:cs typeface="Calibri" panose="020F0502020204030204" pitchFamily="34" charset="0"/>
              </a:rPr>
              <a:t>                                         long b=a;</a:t>
            </a:r>
          </a:p>
          <a:p>
            <a:pPr marL="0" indent="0">
              <a:buNone/>
            </a:pPr>
            <a:r>
              <a:rPr lang="en-US" dirty="0">
                <a:latin typeface="Calibri" panose="020F0502020204030204" pitchFamily="34" charset="0"/>
                <a:cs typeface="Calibri" panose="020F0502020204030204" pitchFamily="34" charset="0"/>
              </a:rPr>
              <a:t>                                         double c=b;</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(a);</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(b);</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(c);</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endParaRPr lang="en-US" dirty="0">
              <a:solidFill>
                <a:schemeClr val="accent1"/>
              </a:solidFill>
              <a:latin typeface="Calibri" panose="020F0502020204030204" pitchFamily="34" charset="0"/>
              <a:cs typeface="Calibri" panose="020F0502020204030204" pitchFamily="34" charset="0"/>
            </a:endParaRPr>
          </a:p>
          <a:p>
            <a:pPr marL="0" indent="0">
              <a:buNone/>
            </a:pPr>
            <a:r>
              <a:rPr lang="en-US" dirty="0">
                <a:solidFill>
                  <a:schemeClr val="accent1"/>
                </a:solidFill>
                <a:latin typeface="Calibri" panose="020F0502020204030204" pitchFamily="34" charset="0"/>
                <a:cs typeface="Calibri" panose="020F0502020204030204" pitchFamily="34" charset="0"/>
              </a:rPr>
              <a:t>b.    </a:t>
            </a:r>
            <a:r>
              <a:rPr lang="en-US" dirty="0">
                <a:latin typeface="Calibri" panose="020F0502020204030204" pitchFamily="34" charset="0"/>
                <a:cs typeface="Calibri" panose="020F0502020204030204" pitchFamily="34" charset="0"/>
              </a:rPr>
              <a:t>Explicit Casting-  It convert higher data type into lower one. It is also known as Narrowing            Casting and It is done manually by programmer. But if we fail to do casting then compiler give error.</a:t>
            </a:r>
          </a:p>
          <a:p>
            <a:pPr marL="0" indent="0">
              <a:buNone/>
            </a:pPr>
            <a:r>
              <a:rPr lang="en-US" dirty="0"/>
              <a:t>      </a:t>
            </a:r>
          </a:p>
          <a:p>
            <a:pPr marL="0" indent="0">
              <a:buNone/>
            </a:pPr>
            <a:endParaRPr lang="en-IN" dirty="0"/>
          </a:p>
        </p:txBody>
      </p:sp>
      <p:sp>
        <p:nvSpPr>
          <p:cNvPr id="4" name="Rectangle 3"/>
          <p:cNvSpPr/>
          <p:nvPr/>
        </p:nvSpPr>
        <p:spPr>
          <a:xfrm>
            <a:off x="3589952" y="5523295"/>
            <a:ext cx="6400800" cy="38792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double-&gt;float-&gt;long-&gt; </a:t>
            </a:r>
            <a:r>
              <a:rPr lang="en-US" b="1" dirty="0" err="1">
                <a:solidFill>
                  <a:schemeClr val="tx1">
                    <a:lumMod val="95000"/>
                    <a:lumOff val="5000"/>
                  </a:schemeClr>
                </a:solidFill>
              </a:rPr>
              <a:t>int</a:t>
            </a:r>
            <a:r>
              <a:rPr lang="en-US" b="1" dirty="0">
                <a:solidFill>
                  <a:schemeClr val="tx1">
                    <a:lumMod val="95000"/>
                    <a:lumOff val="5000"/>
                  </a:schemeClr>
                </a:solidFill>
              </a:rPr>
              <a:t>-&gt;char-&gt;short-&gt;byte</a:t>
            </a:r>
            <a:endParaRPr lang="en-IN" b="1" dirty="0">
              <a:solidFill>
                <a:schemeClr val="tx1">
                  <a:lumMod val="95000"/>
                  <a:lumOff val="5000"/>
                </a:schemeClr>
              </a:solidFill>
            </a:endParaRPr>
          </a:p>
        </p:txBody>
      </p:sp>
    </p:spTree>
    <p:extLst>
      <p:ext uri="{BB962C8B-B14F-4D97-AF65-F5344CB8AC3E}">
        <p14:creationId xmlns:p14="http://schemas.microsoft.com/office/powerpoint/2010/main" val="186073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180" y="471710"/>
            <a:ext cx="8911687" cy="1280890"/>
          </a:xfrm>
        </p:spPr>
        <p:txBody>
          <a:bodyPr/>
          <a:lstStyle/>
          <a:p>
            <a:r>
              <a:rPr lang="en-US" b="1" dirty="0"/>
              <a:t>How to take input from user</a:t>
            </a:r>
            <a:endParaRPr lang="en-IN" b="1" dirty="0"/>
          </a:p>
        </p:txBody>
      </p:sp>
      <p:sp>
        <p:nvSpPr>
          <p:cNvPr id="3" name="Content Placeholder 2"/>
          <p:cNvSpPr>
            <a:spLocks noGrp="1"/>
          </p:cNvSpPr>
          <p:nvPr>
            <p:ph idx="1"/>
          </p:nvPr>
        </p:nvSpPr>
        <p:spPr>
          <a:xfrm>
            <a:off x="1997180" y="1510144"/>
            <a:ext cx="8915400" cy="4627419"/>
          </a:xfrm>
        </p:spPr>
        <p:txBody>
          <a:bodyPr/>
          <a:lstStyle/>
          <a:p>
            <a:r>
              <a:rPr lang="en-US" sz="2000" dirty="0">
                <a:latin typeface="Calibri" panose="020F0502020204030204" pitchFamily="34" charset="0"/>
                <a:cs typeface="Calibri" panose="020F0502020204030204" pitchFamily="34" charset="0"/>
              </a:rPr>
              <a:t>Java provides three classes: </a:t>
            </a:r>
            <a:r>
              <a:rPr lang="en-US" sz="2000" dirty="0" err="1">
                <a:latin typeface="Calibri" panose="020F0502020204030204" pitchFamily="34" charset="0"/>
                <a:cs typeface="Calibri" panose="020F0502020204030204" pitchFamily="34" charset="0"/>
              </a:rPr>
              <a:t>BufferedReader</a:t>
            </a:r>
            <a:r>
              <a:rPr lang="en-US" sz="2000" dirty="0">
                <a:latin typeface="Calibri" panose="020F0502020204030204" pitchFamily="34" charset="0"/>
                <a:cs typeface="Calibri" panose="020F0502020204030204" pitchFamily="34" charset="0"/>
              </a:rPr>
              <a:t>, Scanner and Console - to take input from  user.</a:t>
            </a:r>
          </a:p>
          <a:p>
            <a:pPr marL="0" indent="0">
              <a:buNone/>
            </a:pPr>
            <a:r>
              <a:rPr lang="en-US" sz="2400" b="1" dirty="0">
                <a:latin typeface="Calibri" panose="020F0502020204030204" pitchFamily="34" charset="0"/>
                <a:cs typeface="Calibri" panose="020F0502020204030204" pitchFamily="34" charset="0"/>
              </a:rPr>
              <a:t>1.   Scanner- </a:t>
            </a:r>
            <a:r>
              <a:rPr lang="en-US" sz="2000" dirty="0">
                <a:latin typeface="Calibri" panose="020F0502020204030204" pitchFamily="34" charset="0"/>
                <a:cs typeface="Calibri" panose="020F0502020204030204" pitchFamily="34" charset="0"/>
              </a:rPr>
              <a:t>Java </a:t>
            </a:r>
            <a:r>
              <a:rPr lang="en-US" sz="2000" b="1" dirty="0">
                <a:solidFill>
                  <a:srgbClr val="FF0000"/>
                </a:solidFill>
                <a:latin typeface="Calibri" panose="020F0502020204030204" pitchFamily="34" charset="0"/>
                <a:cs typeface="Calibri" panose="020F0502020204030204" pitchFamily="34" charset="0"/>
              </a:rPr>
              <a:t>Scanner </a:t>
            </a:r>
            <a:r>
              <a:rPr lang="en-US" sz="2000" b="1" dirty="0">
                <a:latin typeface="Calibri" panose="020F0502020204030204" pitchFamily="34" charset="0"/>
                <a:cs typeface="Calibri" panose="020F0502020204030204" pitchFamily="34" charset="0"/>
              </a:rPr>
              <a:t>class</a:t>
            </a:r>
            <a:r>
              <a:rPr lang="en-US" sz="2000" dirty="0">
                <a:latin typeface="Calibri" panose="020F0502020204030204" pitchFamily="34" charset="0"/>
                <a:cs typeface="Calibri" panose="020F0502020204030204" pitchFamily="34" charset="0"/>
              </a:rPr>
              <a:t> allows the user to take input from the user. It belongs to </a:t>
            </a:r>
            <a:r>
              <a:rPr lang="en-US" sz="2000" b="1" dirty="0" err="1">
                <a:solidFill>
                  <a:srgbClr val="FF0000"/>
                </a:solidFill>
                <a:latin typeface="Calibri" panose="020F0502020204030204" pitchFamily="34" charset="0"/>
                <a:cs typeface="Calibri" panose="020F0502020204030204" pitchFamily="34" charset="0"/>
              </a:rPr>
              <a:t>java.util</a:t>
            </a:r>
            <a:r>
              <a:rPr lang="en-US" sz="2000" dirty="0">
                <a:latin typeface="Calibri" panose="020F0502020204030204" pitchFamily="34" charset="0"/>
                <a:cs typeface="Calibri" panose="020F0502020204030204" pitchFamily="34" charset="0"/>
              </a:rPr>
              <a:t> package. It is the easiest way to take  input from user.</a:t>
            </a:r>
          </a:p>
          <a:p>
            <a:pPr>
              <a:buFont typeface="Arial" panose="020B0604020202020204" pitchFamily="34" charset="0"/>
              <a:buChar char="•"/>
            </a:pPr>
            <a:r>
              <a:rPr lang="en-IN" sz="2000" dirty="0">
                <a:latin typeface="Calibri" panose="020F0502020204030204" pitchFamily="34" charset="0"/>
                <a:cs typeface="Calibri" panose="020F0502020204030204" pitchFamily="34" charset="0"/>
              </a:rPr>
              <a:t>To use the Scanner we need to import the Scanner Class </a:t>
            </a:r>
            <a:r>
              <a:rPr lang="en-IN" sz="2000" dirty="0" err="1">
                <a:latin typeface="Calibri" panose="020F0502020204030204" pitchFamily="34" charset="0"/>
                <a:cs typeface="Calibri" panose="020F0502020204030204" pitchFamily="34" charset="0"/>
              </a:rPr>
              <a:t>i.e</a:t>
            </a:r>
            <a:r>
              <a:rPr lang="en-IN" sz="2000" dirty="0">
                <a:latin typeface="Calibri" panose="020F0502020204030204" pitchFamily="34" charset="0"/>
                <a:cs typeface="Calibri" panose="020F0502020204030204" pitchFamily="34" charset="0"/>
              </a:rPr>
              <a:t>  belongs to </a:t>
            </a:r>
            <a:r>
              <a:rPr lang="en-IN" sz="2000" dirty="0" err="1">
                <a:latin typeface="Calibri" panose="020F0502020204030204" pitchFamily="34" charset="0"/>
                <a:cs typeface="Calibri" panose="020F0502020204030204" pitchFamily="34" charset="0"/>
              </a:rPr>
              <a:t>java.util</a:t>
            </a:r>
            <a:r>
              <a:rPr lang="en-IN" sz="2000" dirty="0">
                <a:latin typeface="Calibri" panose="020F0502020204030204" pitchFamily="34" charset="0"/>
                <a:cs typeface="Calibri" panose="020F0502020204030204" pitchFamily="34" charset="0"/>
              </a:rPr>
              <a:t> package.</a:t>
            </a:r>
            <a:endParaRPr lang="en-US" sz="2000" b="1" dirty="0">
              <a:solidFill>
                <a:srgbClr val="FF0000"/>
              </a:solidFill>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Syntax</a:t>
            </a:r>
            <a:r>
              <a:rPr lang="en-US" sz="2000" dirty="0">
                <a:latin typeface="Calibri" panose="020F0502020204030204" pitchFamily="34" charset="0"/>
                <a:cs typeface="Calibri" panose="020F0502020204030204" pitchFamily="34" charset="0"/>
              </a:rPr>
              <a:t>-   import </a:t>
            </a:r>
            <a:r>
              <a:rPr lang="en-US" sz="2000" dirty="0" err="1">
                <a:latin typeface="Calibri" panose="020F0502020204030204" pitchFamily="34" charset="0"/>
                <a:cs typeface="Calibri" panose="020F0502020204030204" pitchFamily="34" charset="0"/>
              </a:rPr>
              <a:t>java.util.Sacnner</a:t>
            </a:r>
            <a:r>
              <a:rPr lang="en-US" sz="20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cs typeface="Calibri" panose="020F0502020204030204" pitchFamily="34" charset="0"/>
              </a:rPr>
              <a:t>Then, we need to create an object of the Scanner Class with the </a:t>
            </a:r>
            <a:r>
              <a:rPr lang="en-US" sz="2000" dirty="0" err="1">
                <a:latin typeface="Calibri" panose="020F0502020204030204" pitchFamily="34" charset="0"/>
                <a:cs typeface="Calibri" panose="020F0502020204030204" pitchFamily="34" charset="0"/>
              </a:rPr>
              <a:t>new.We</a:t>
            </a:r>
            <a:r>
              <a:rPr lang="en-US" sz="2000" dirty="0">
                <a:latin typeface="Calibri" panose="020F0502020204030204" pitchFamily="34" charset="0"/>
                <a:cs typeface="Calibri" panose="020F0502020204030204" pitchFamily="34" charset="0"/>
              </a:rPr>
              <a:t> can use the object to take input from the user.</a:t>
            </a:r>
          </a:p>
          <a:p>
            <a:pPr marL="0" indent="0">
              <a:buNone/>
            </a:pPr>
            <a:r>
              <a:rPr lang="en-US" sz="2000" b="1" dirty="0">
                <a:latin typeface="Calibri" panose="020F0502020204030204" pitchFamily="34" charset="0"/>
                <a:cs typeface="Calibri" panose="020F0502020204030204" pitchFamily="34" charset="0"/>
              </a:rPr>
              <a:t>      Syntax</a:t>
            </a:r>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Scanner </a:t>
            </a:r>
            <a:r>
              <a:rPr lang="en-IN" sz="2000" dirty="0" err="1">
                <a:latin typeface="Calibri" panose="020F0502020204030204" pitchFamily="34" charset="0"/>
                <a:cs typeface="Calibri" panose="020F0502020204030204" pitchFamily="34" charset="0"/>
              </a:rPr>
              <a:t>object_name</a:t>
            </a:r>
            <a:r>
              <a:rPr lang="en-IN" sz="2000" dirty="0">
                <a:latin typeface="Calibri" panose="020F0502020204030204" pitchFamily="34" charset="0"/>
                <a:cs typeface="Calibri" panose="020F0502020204030204" pitchFamily="34" charset="0"/>
              </a:rPr>
              <a:t> = </a:t>
            </a:r>
            <a:r>
              <a:rPr lang="en-IN" sz="2000" b="1" dirty="0">
                <a:latin typeface="Calibri" panose="020F0502020204030204" pitchFamily="34" charset="0"/>
                <a:cs typeface="Calibri" panose="020F0502020204030204" pitchFamily="34" charset="0"/>
              </a:rPr>
              <a:t>new </a:t>
            </a:r>
            <a:r>
              <a:rPr lang="en-IN" sz="2000" dirty="0">
                <a:latin typeface="Calibri" panose="020F0502020204030204" pitchFamily="34" charset="0"/>
                <a:cs typeface="Calibri" panose="020F0502020204030204" pitchFamily="34" charset="0"/>
              </a:rPr>
              <a:t> Scanner(System.in);</a:t>
            </a:r>
            <a:r>
              <a:rPr lang="en-IN" sz="2000" dirty="0"/>
              <a:t>  </a:t>
            </a:r>
          </a:p>
          <a:p>
            <a:pPr marL="0" indent="0">
              <a:buNone/>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Example- Scanner sc = new Scanner(</a:t>
            </a:r>
            <a:r>
              <a:rPr lang="en-US" sz="2000" dirty="0" err="1">
                <a:latin typeface="Calibri" panose="020F0502020204030204" pitchFamily="34" charset="0"/>
                <a:cs typeface="Calibri" panose="020F0502020204030204" pitchFamily="34" charset="0"/>
              </a:rPr>
              <a:t>System.in</a:t>
            </a:r>
            <a:r>
              <a:rPr lang="en-US" sz="20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7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9502" y="692727"/>
            <a:ext cx="8915400" cy="5999018"/>
          </a:xfrm>
        </p:spPr>
        <p:txBody>
          <a:bodyPr>
            <a:normAutofit/>
          </a:bodyPr>
          <a:lstStyle/>
          <a:p>
            <a:r>
              <a:rPr lang="en-US" sz="2400" b="1" u="sng" dirty="0"/>
              <a:t>Methods of  Scanner Class </a:t>
            </a:r>
          </a:p>
          <a:p>
            <a:pPr marL="0" indent="0">
              <a:buNone/>
            </a:pPr>
            <a:r>
              <a:rPr lang="en-US" sz="2400" b="1" u="sng" dirty="0"/>
              <a:t>   </a:t>
            </a:r>
          </a:p>
        </p:txBody>
      </p:sp>
      <p:graphicFrame>
        <p:nvGraphicFramePr>
          <p:cNvPr id="4" name="Table 3"/>
          <p:cNvGraphicFramePr>
            <a:graphicFrameLocks noGrp="1"/>
          </p:cNvGraphicFramePr>
          <p:nvPr>
            <p:extLst>
              <p:ext uri="{D42A27DB-BD31-4B8C-83A1-F6EECF244321}">
                <p14:modId xmlns:p14="http://schemas.microsoft.com/office/powerpoint/2010/main" val="2178663860"/>
              </p:ext>
            </p:extLst>
          </p:nvPr>
        </p:nvGraphicFramePr>
        <p:xfrm>
          <a:off x="2073564" y="1362518"/>
          <a:ext cx="8128000" cy="477556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80101233"/>
                    </a:ext>
                  </a:extLst>
                </a:gridCol>
                <a:gridCol w="4064000">
                  <a:extLst>
                    <a:ext uri="{9D8B030D-6E8A-4147-A177-3AD203B41FA5}">
                      <a16:colId xmlns:a16="http://schemas.microsoft.com/office/drawing/2014/main" val="3573675512"/>
                    </a:ext>
                  </a:extLst>
                </a:gridCol>
              </a:tblGrid>
              <a:tr h="665820">
                <a:tc>
                  <a:txBody>
                    <a:bodyPr/>
                    <a:lstStyle/>
                    <a:p>
                      <a:pPr algn="ctr"/>
                      <a:r>
                        <a:rPr lang="en-IN" sz="2000" b="1" i="0" kern="1200" dirty="0">
                          <a:solidFill>
                            <a:schemeClr val="lt1"/>
                          </a:solidFill>
                          <a:effectLst/>
                          <a:latin typeface="Calibri" panose="020F0502020204030204" pitchFamily="34" charset="0"/>
                          <a:ea typeface="+mn-ea"/>
                          <a:cs typeface="Calibri" panose="020F0502020204030204" pitchFamily="34" charset="0"/>
                        </a:rPr>
                        <a:t>Method</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                 </a:t>
                      </a:r>
                      <a:r>
                        <a:rPr lang="en-IN" sz="2000" b="1" i="0" kern="1200" dirty="0">
                          <a:solidFill>
                            <a:schemeClr val="lt1"/>
                          </a:solidFill>
                          <a:effectLst/>
                          <a:latin typeface="Calibri" panose="020F0502020204030204" pitchFamily="34" charset="0"/>
                          <a:ea typeface="+mn-ea"/>
                          <a:cs typeface="Calibri" panose="020F0502020204030204" pitchFamily="34" charset="0"/>
                        </a:rPr>
                        <a:t>Description</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15097399"/>
                  </a:ext>
                </a:extLst>
              </a:tr>
              <a:tr h="412349">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nextInt</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fontAlgn="t"/>
                      <a:r>
                        <a:rPr lang="en-US" sz="2000" dirty="0">
                          <a:effectLst/>
                          <a:latin typeface="Calibri" panose="020F0502020204030204" pitchFamily="34" charset="0"/>
                          <a:cs typeface="Calibri" panose="020F0502020204030204" pitchFamily="34" charset="0"/>
                        </a:rPr>
                        <a:t> </a:t>
                      </a:r>
                      <a:r>
                        <a:rPr lang="en-US" sz="2000" dirty="0" err="1">
                          <a:effectLst/>
                          <a:latin typeface="Calibri" panose="020F0502020204030204" pitchFamily="34" charset="0"/>
                          <a:cs typeface="Calibri" panose="020F0502020204030204" pitchFamily="34" charset="0"/>
                        </a:rPr>
                        <a:t>int</a:t>
                      </a:r>
                      <a:r>
                        <a:rPr lang="en-US" sz="2000" dirty="0">
                          <a:effectLst/>
                          <a:latin typeface="Calibri" panose="020F0502020204030204" pitchFamily="34" charset="0"/>
                          <a:cs typeface="Calibri" panose="020F0502020204030204" pitchFamily="34" charset="0"/>
                        </a:rPr>
                        <a:t> value from the user</a:t>
                      </a:r>
                    </a:p>
                  </a:txBody>
                  <a:tcPr marL="76200" marR="76200" marT="76200" marB="76200"/>
                </a:tc>
                <a:extLst>
                  <a:ext uri="{0D108BD9-81ED-4DB2-BD59-A6C34878D82A}">
                    <a16:rowId xmlns:a16="http://schemas.microsoft.com/office/drawing/2014/main" val="4110390743"/>
                  </a:ext>
                </a:extLst>
              </a:tr>
              <a:tr h="344077">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nextByte</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byte</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64074625"/>
                  </a:ext>
                </a:extLst>
              </a:tr>
              <a:tr h="478858">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nextShort</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short</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7056877"/>
                  </a:ext>
                </a:extLst>
              </a:tr>
              <a:tr h="438953">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nextLong</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long</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2241529"/>
                  </a:ext>
                </a:extLst>
              </a:tr>
              <a:tr h="518762">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nextFloat</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b="0" i="0" kern="1200" dirty="0">
                          <a:solidFill>
                            <a:schemeClr val="dk1"/>
                          </a:solidFill>
                          <a:effectLst/>
                          <a:latin typeface="Calibri" panose="020F0502020204030204" pitchFamily="34" charset="0"/>
                          <a:ea typeface="+mn-ea"/>
                          <a:cs typeface="Calibri" panose="020F0502020204030204" pitchFamily="34" charset="0"/>
                        </a:rPr>
                        <a:t>float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45921554"/>
                  </a:ext>
                </a:extLst>
              </a:tr>
              <a:tr h="45367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0" i="0" kern="1200" dirty="0" err="1">
                          <a:solidFill>
                            <a:schemeClr val="dk1"/>
                          </a:solidFill>
                          <a:effectLst/>
                          <a:latin typeface="Calibri" panose="020F0502020204030204" pitchFamily="34" charset="0"/>
                          <a:ea typeface="+mn-ea"/>
                          <a:cs typeface="Calibri" panose="020F0502020204030204" pitchFamily="34" charset="0"/>
                        </a:rPr>
                        <a:t>nextDouble</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double</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67487162"/>
                  </a:ext>
                </a:extLst>
              </a:tr>
              <a:tr h="48490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0" i="0" kern="1200" dirty="0" err="1">
                          <a:solidFill>
                            <a:schemeClr val="dk1"/>
                          </a:solidFill>
                          <a:effectLst/>
                          <a:latin typeface="Calibri" panose="020F0502020204030204" pitchFamily="34" charset="0"/>
                          <a:ea typeface="+mn-ea"/>
                          <a:cs typeface="Calibri" panose="020F0502020204030204" pitchFamily="34" charset="0"/>
                        </a:rPr>
                        <a:t>nextBoolean</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err="1">
                          <a:latin typeface="Calibri" panose="020F0502020204030204" pitchFamily="34" charset="0"/>
                          <a:cs typeface="Calibri" panose="020F0502020204030204" pitchFamily="34" charset="0"/>
                        </a:rPr>
                        <a:t>boolean</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13148524"/>
                  </a:ext>
                </a:extLst>
              </a:tr>
              <a:tr h="484909">
                <a:tc>
                  <a:txBody>
                    <a:bodyPr/>
                    <a:lstStyle/>
                    <a:p>
                      <a:pPr algn="ctr"/>
                      <a:r>
                        <a:rPr lang="en-IN" sz="2000" b="0" i="0" kern="1200" dirty="0">
                          <a:solidFill>
                            <a:schemeClr val="dk1"/>
                          </a:solidFill>
                          <a:effectLst/>
                          <a:latin typeface="Calibri" panose="020F0502020204030204" pitchFamily="34" charset="0"/>
                          <a:ea typeface="+mn-ea"/>
                          <a:cs typeface="Calibri" panose="020F0502020204030204" pitchFamily="34" charset="0"/>
                        </a:rPr>
                        <a:t>next()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A character or word</a:t>
                      </a:r>
                      <a:r>
                        <a:rPr lang="en-US" sz="2000" baseline="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value from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1822950"/>
                  </a:ext>
                </a:extLst>
              </a:tr>
              <a:tr h="351162">
                <a:tc>
                  <a:txBody>
                    <a:bodyPr/>
                    <a:lstStyle/>
                    <a:p>
                      <a:pPr algn="ctr"/>
                      <a:r>
                        <a:rPr lang="en-IN" sz="2000" b="0" i="0" kern="1200" dirty="0" err="1">
                          <a:solidFill>
                            <a:schemeClr val="dk1"/>
                          </a:solidFill>
                          <a:effectLst/>
                          <a:latin typeface="Calibri" panose="020F0502020204030204" pitchFamily="34" charset="0"/>
                          <a:ea typeface="+mn-ea"/>
                          <a:cs typeface="Calibri" panose="020F0502020204030204" pitchFamily="34" charset="0"/>
                        </a:rPr>
                        <a:t>nextLine</a:t>
                      </a:r>
                      <a:r>
                        <a:rPr lang="en-IN" sz="2000" b="0" i="0" kern="1200" dirty="0">
                          <a:solidFill>
                            <a:schemeClr val="dk1"/>
                          </a:solidFill>
                          <a:effectLst/>
                          <a:latin typeface="Calibri" panose="020F0502020204030204" pitchFamily="34" charset="0"/>
                          <a:ea typeface="+mn-ea"/>
                          <a:cs typeface="Calibri" panose="020F0502020204030204" pitchFamily="34" charset="0"/>
                        </a:rPr>
                        <a:t>()</a:t>
                      </a:r>
                      <a:endParaRPr lang="en-IN" sz="2000"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String</a:t>
                      </a:r>
                      <a:r>
                        <a:rPr lang="en-US" sz="2000" b="0" i="0" kern="1200" dirty="0">
                          <a:solidFill>
                            <a:schemeClr val="dk1"/>
                          </a:solidFill>
                          <a:effectLst/>
                          <a:latin typeface="Calibri" panose="020F0502020204030204" pitchFamily="34" charset="0"/>
                          <a:ea typeface="+mn-ea"/>
                          <a:cs typeface="Calibri" panose="020F0502020204030204" pitchFamily="34" charset="0"/>
                        </a:rPr>
                        <a:t> value from the user</a:t>
                      </a:r>
                      <a:endParaRPr lang="en-IN"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5998461"/>
                  </a:ext>
                </a:extLst>
              </a:tr>
            </a:tbl>
          </a:graphicData>
        </a:graphic>
      </p:graphicFrame>
    </p:spTree>
    <p:extLst>
      <p:ext uri="{BB962C8B-B14F-4D97-AF65-F5344CB8AC3E}">
        <p14:creationId xmlns:p14="http://schemas.microsoft.com/office/powerpoint/2010/main" val="50552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43345"/>
            <a:ext cx="8915400" cy="5467877"/>
          </a:xfrm>
        </p:spPr>
        <p:txBody>
          <a:bodyPr/>
          <a:lstStyle/>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                       public class Main{</a:t>
            </a:r>
          </a:p>
          <a:p>
            <a:pPr marL="0" indent="0">
              <a:buNone/>
            </a:pPr>
            <a:r>
              <a:rPr lang="en-US" dirty="0">
                <a:latin typeface="Calibri" panose="020F0502020204030204" pitchFamily="34" charset="0"/>
                <a:cs typeface="Calibri" panose="020F0502020204030204" pitchFamily="34" charset="0"/>
              </a:rPr>
              <a:t>                                  public static void main(String[]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double d=678.23 ;</a:t>
            </a:r>
          </a:p>
          <a:p>
            <a:pPr marL="0" indent="0">
              <a:buNone/>
            </a:pPr>
            <a:r>
              <a:rPr lang="en-US" dirty="0">
                <a:latin typeface="Calibri" panose="020F0502020204030204" pitchFamily="34" charset="0"/>
                <a:cs typeface="Calibri" panose="020F0502020204030204" pitchFamily="34" charset="0"/>
              </a:rPr>
              <a:t>                                         long l = </a:t>
            </a:r>
            <a:r>
              <a:rPr lang="en-US" b="1" dirty="0">
                <a:latin typeface="Calibri" panose="020F0502020204030204" pitchFamily="34" charset="0"/>
                <a:cs typeface="Calibri" panose="020F0502020204030204" pitchFamily="34" charset="0"/>
              </a:rPr>
              <a:t>(long)</a:t>
            </a:r>
            <a:r>
              <a:rPr lang="en-US" dirty="0">
                <a:latin typeface="Calibri" panose="020F0502020204030204" pitchFamily="34" charset="0"/>
                <a:cs typeface="Calibri" panose="020F0502020204030204" pitchFamily="34" charset="0"/>
              </a:rPr>
              <a:t>d;</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(d);</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(l);</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endParaRPr lang="en-US" dirty="0">
              <a:solidFill>
                <a:schemeClr val="accent1"/>
              </a:solidFill>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7498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89" y="305455"/>
            <a:ext cx="8911687" cy="1280890"/>
          </a:xfrm>
        </p:spPr>
        <p:txBody>
          <a:bodyPr>
            <a:normAutofit/>
          </a:bodyPr>
          <a:lstStyle/>
          <a:p>
            <a:r>
              <a:rPr lang="en-US" b="1" dirty="0"/>
              <a:t>Operators</a:t>
            </a:r>
            <a:endParaRPr lang="en-IN" b="1" dirty="0"/>
          </a:p>
        </p:txBody>
      </p:sp>
      <p:sp>
        <p:nvSpPr>
          <p:cNvPr id="3" name="Content Placeholder 2"/>
          <p:cNvSpPr>
            <a:spLocks noGrp="1"/>
          </p:cNvSpPr>
          <p:nvPr>
            <p:ph idx="1"/>
          </p:nvPr>
        </p:nvSpPr>
        <p:spPr>
          <a:xfrm>
            <a:off x="2482088" y="945899"/>
            <a:ext cx="8911687" cy="5233227"/>
          </a:xfrm>
        </p:spPr>
        <p:txBody>
          <a:bodyPr>
            <a:normAutofit/>
          </a:bodyPr>
          <a:lstStyle/>
          <a:p>
            <a:r>
              <a:rPr lang="en-US" sz="2000" dirty="0">
                <a:latin typeface="Calibri" panose="020F0502020204030204" pitchFamily="34" charset="0"/>
                <a:cs typeface="Calibri" panose="020F0502020204030204" pitchFamily="34" charset="0"/>
              </a:rPr>
              <a:t>Operators  is a symbol that is used to perform operations </a:t>
            </a:r>
            <a:r>
              <a:rPr lang="en-IN" sz="2000" dirty="0">
                <a:latin typeface="Calibri" panose="020F0502020204030204" pitchFamily="34" charset="0"/>
                <a:cs typeface="Calibri" panose="020F0502020204030204" pitchFamily="34" charset="0"/>
              </a:rPr>
              <a:t>on variables and values. </a:t>
            </a:r>
            <a:r>
              <a:rPr lang="en-US" sz="2000" dirty="0">
                <a:latin typeface="Calibri" panose="020F0502020204030204" pitchFamily="34" charset="0"/>
                <a:cs typeface="Calibri" panose="020F0502020204030204" pitchFamily="34" charset="0"/>
              </a:rPr>
              <a:t>Each operator performs specific operations. Let us consider an example 5 + 1 = 6 here, 5 and 1 are </a:t>
            </a:r>
            <a:r>
              <a:rPr lang="en-US" sz="2000" b="1" dirty="0">
                <a:latin typeface="Calibri" panose="020F0502020204030204" pitchFamily="34" charset="0"/>
                <a:cs typeface="Calibri" panose="020F0502020204030204" pitchFamily="34" charset="0"/>
              </a:rPr>
              <a:t>operands,</a:t>
            </a:r>
            <a:r>
              <a:rPr lang="en-US" sz="2000" dirty="0">
                <a:latin typeface="Calibri" panose="020F0502020204030204" pitchFamily="34" charset="0"/>
                <a:cs typeface="Calibri" panose="020F0502020204030204" pitchFamily="34" charset="0"/>
              </a:rPr>
              <a:t> and the symbol + (plus) is called the </a:t>
            </a:r>
            <a:r>
              <a:rPr lang="en-US" sz="2000" b="1" dirty="0">
                <a:latin typeface="Calibri" panose="020F0502020204030204" pitchFamily="34" charset="0"/>
                <a:cs typeface="Calibri" panose="020F0502020204030204" pitchFamily="34" charset="0"/>
              </a:rPr>
              <a:t>operator</a:t>
            </a:r>
            <a:r>
              <a:rPr lang="en-US" sz="2000" dirty="0">
                <a:latin typeface="Calibri" panose="020F0502020204030204" pitchFamily="34" charset="0"/>
                <a:cs typeface="Calibri" panose="020F0502020204030204" pitchFamily="34" charset="0"/>
              </a:rPr>
              <a:t>.</a:t>
            </a:r>
          </a:p>
          <a:p>
            <a:r>
              <a:rPr lang="en-IN"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Types of Operators in Java:-</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Unary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Arithmetic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Relational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Logical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Assignment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Shift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Bitwise Operators</a:t>
            </a:r>
          </a:p>
          <a:p>
            <a:pPr fontAlgn="base">
              <a:buFont typeface="Arial" panose="020B0604020202020204" pitchFamily="34" charset="0"/>
              <a:buChar char="•"/>
            </a:pPr>
            <a:r>
              <a:rPr lang="en-US" sz="2000" dirty="0">
                <a:latin typeface="Calibri" panose="020F0502020204030204" pitchFamily="34" charset="0"/>
                <a:cs typeface="Calibri" panose="020F0502020204030204" pitchFamily="34" charset="0"/>
              </a:rPr>
              <a:t>Instance of Operator</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10695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49381"/>
            <a:ext cx="9297988" cy="6442363"/>
          </a:xfrm>
        </p:spPr>
        <p:txBody>
          <a:bodyPr/>
          <a:lstStyle/>
          <a:p>
            <a:pPr>
              <a:buFont typeface="+mj-lt"/>
              <a:buAutoNum type="arabicPeriod"/>
            </a:pPr>
            <a:r>
              <a:rPr lang="en-US" sz="2400" b="1" dirty="0">
                <a:latin typeface="Calibri" panose="020F0502020204030204" pitchFamily="34" charset="0"/>
                <a:cs typeface="Calibri" panose="020F0502020204030204" pitchFamily="34" charset="0"/>
              </a:rPr>
              <a:t>Unary Operators:</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operator requires only a single operand and  this operator is used to increment or decrement the value, negating a value or inverting a </a:t>
            </a:r>
            <a:r>
              <a:rPr lang="en-US" dirty="0" err="1">
                <a:latin typeface="Calibri" panose="020F0502020204030204" pitchFamily="34" charset="0"/>
                <a:cs typeface="Calibri" panose="020F0502020204030204" pitchFamily="34" charset="0"/>
              </a:rPr>
              <a:t>boolean</a:t>
            </a:r>
            <a:r>
              <a:rPr lang="en-US" dirty="0">
                <a:latin typeface="Calibri" panose="020F0502020204030204" pitchFamily="34" charset="0"/>
                <a:cs typeface="Calibri" panose="020F0502020204030204" pitchFamily="34" charset="0"/>
              </a:rPr>
              <a:t> value. </a:t>
            </a:r>
            <a:r>
              <a:rPr lang="en-IN" dirty="0">
                <a:latin typeface="Calibri" panose="020F0502020204030204" pitchFamily="34" charset="0"/>
                <a:cs typeface="Calibri" panose="020F0502020204030204" pitchFamily="34" charset="0"/>
              </a:rPr>
              <a:t>Unary operators are:</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a:t>
            </a:r>
            <a:r>
              <a:rPr lang="en-IN" dirty="0">
                <a:solidFill>
                  <a:schemeClr val="dk1"/>
                </a:solidFill>
                <a:latin typeface="Calibri" panose="020F0502020204030204" pitchFamily="34" charset="0"/>
                <a:cs typeface="Calibri" panose="020F0502020204030204" pitchFamily="34" charset="0"/>
              </a:rPr>
              <a:t>Increment operator)</a:t>
            </a:r>
            <a:r>
              <a:rPr lang="en-US" dirty="0">
                <a:latin typeface="Calibri" panose="020F0502020204030204" pitchFamily="34" charset="0"/>
                <a:cs typeface="Calibri" panose="020F0502020204030204" pitchFamily="34" charset="0"/>
              </a:rPr>
              <a:t> -  </a:t>
            </a:r>
            <a:r>
              <a:rPr lang="en-IN" dirty="0">
                <a:solidFill>
                  <a:schemeClr val="dk1"/>
                </a:solidFill>
                <a:latin typeface="Calibri" panose="020F0502020204030204" pitchFamily="34" charset="0"/>
                <a:cs typeface="Calibri" panose="020F0502020204030204" pitchFamily="34" charset="0"/>
              </a:rPr>
              <a:t>Increments value by 1.</a:t>
            </a:r>
            <a:r>
              <a:rPr lang="en-US" dirty="0">
                <a:latin typeface="Calibri" panose="020F0502020204030204" pitchFamily="34" charset="0"/>
                <a:cs typeface="Calibri" panose="020F0502020204030204" pitchFamily="34" charset="0"/>
              </a:rPr>
              <a:t> There are two types of                         increment, i.e., post-increment (a++) and pre-increment (++a)</a:t>
            </a:r>
            <a:endParaRPr lang="en-IN"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a:t>
            </a:r>
            <a:r>
              <a:rPr lang="en-IN" dirty="0">
                <a:solidFill>
                  <a:schemeClr val="dk1"/>
                </a:solidFill>
                <a:latin typeface="Calibri" panose="020F0502020204030204" pitchFamily="34" charset="0"/>
                <a:cs typeface="Calibri" panose="020F0502020204030204" pitchFamily="34" charset="0"/>
              </a:rPr>
              <a:t>Decrement operator) -   decrements value by 1.There are two types of decrement ,i.e., post-decrement(a--) and pre-decrement(--a)</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  !(</a:t>
            </a:r>
            <a:r>
              <a:rPr lang="en-IN" dirty="0">
                <a:solidFill>
                  <a:schemeClr val="dk1"/>
                </a:solidFill>
                <a:latin typeface="Calibri" panose="020F0502020204030204" pitchFamily="34" charset="0"/>
                <a:cs typeface="Calibri" panose="020F0502020204030204" pitchFamily="34" charset="0"/>
              </a:rPr>
              <a:t>Logical  Not  operator) -  </a:t>
            </a:r>
            <a:r>
              <a:rPr lang="en-US" dirty="0">
                <a:latin typeface="Calibri" panose="020F0502020204030204" pitchFamily="34" charset="0"/>
                <a:cs typeface="Calibri" panose="020F0502020204030204" pitchFamily="34" charset="0"/>
              </a:rPr>
              <a:t> </a:t>
            </a:r>
            <a:r>
              <a:rPr lang="en-US" dirty="0">
                <a:solidFill>
                  <a:schemeClr val="dk1"/>
                </a:solidFill>
                <a:latin typeface="Calibri" panose="020F0502020204030204" pitchFamily="34" charset="0"/>
                <a:cs typeface="Calibri" panose="020F0502020204030204" pitchFamily="34" charset="0"/>
              </a:rPr>
              <a:t>used for inverting a </a:t>
            </a:r>
            <a:r>
              <a:rPr lang="en-US" dirty="0" err="1">
                <a:solidFill>
                  <a:schemeClr val="dk1"/>
                </a:solidFill>
                <a:latin typeface="Calibri" panose="020F0502020204030204" pitchFamily="34" charset="0"/>
                <a:cs typeface="Calibri" panose="020F0502020204030204" pitchFamily="34" charset="0"/>
              </a:rPr>
              <a:t>boolean</a:t>
            </a:r>
            <a:r>
              <a:rPr lang="en-US" dirty="0">
                <a:solidFill>
                  <a:schemeClr val="dk1"/>
                </a:solidFill>
                <a:latin typeface="Calibri" panose="020F0502020204030204" pitchFamily="34" charset="0"/>
                <a:cs typeface="Calibri" panose="020F0502020204030204" pitchFamily="34" charset="0"/>
              </a:rPr>
              <a:t> value.</a:t>
            </a:r>
          </a:p>
          <a:p>
            <a:pPr marL="0" indent="0">
              <a:buNone/>
            </a:pPr>
            <a:r>
              <a:rPr lang="en-US" dirty="0">
                <a:solidFill>
                  <a:schemeClr val="dk1"/>
                </a:solidFill>
                <a:latin typeface="Calibri" panose="020F0502020204030204" pitchFamily="34" charset="0"/>
                <a:cs typeface="Calibri" panose="020F0502020204030204" pitchFamily="34" charset="0"/>
              </a:rPr>
              <a:t>      Example :-</a:t>
            </a:r>
            <a:endParaRPr lang="en-US" dirty="0">
              <a:latin typeface="Calibri" panose="020F0502020204030204" pitchFamily="34" charset="0"/>
              <a:cs typeface="Calibri" panose="020F0502020204030204" pitchFamily="34" charset="0"/>
            </a:endParaRPr>
          </a:p>
          <a:p>
            <a:pPr marL="0" indent="0">
              <a:buNone/>
            </a:pPr>
            <a:r>
              <a:rPr lang="en-US" dirty="0"/>
              <a:t>                        </a:t>
            </a:r>
          </a:p>
          <a:p>
            <a:pPr marL="0" indent="0">
              <a:buNone/>
            </a:pPr>
            <a:endParaRPr lang="en-US" dirty="0"/>
          </a:p>
          <a:p>
            <a:pPr>
              <a:buFont typeface="+mj-lt"/>
              <a:buAutoNum type="arabicPeriod"/>
            </a:pPr>
            <a:endParaRPr lang="en-US" dirty="0"/>
          </a:p>
          <a:p>
            <a:pPr>
              <a:buFont typeface="+mj-lt"/>
              <a:buAutoNum type="arabicPeriod"/>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p>
          <a:p>
            <a:pPr>
              <a:buFont typeface="+mj-lt"/>
              <a:buAutoNum type="arabicPeriod"/>
            </a:pPr>
            <a:endParaRPr lang="en-US" dirty="0">
              <a:latin typeface="Calibri" panose="020F0502020204030204" pitchFamily="34" charset="0"/>
              <a:cs typeface="Calibri" panose="020F0502020204030204" pitchFamily="34" charset="0"/>
            </a:endParaRPr>
          </a:p>
          <a:p>
            <a:pPr>
              <a:buFont typeface="+mj-lt"/>
              <a:buAutoNum type="arabicPeriod"/>
            </a:pPr>
            <a:endParaRPr lang="en-US" dirty="0">
              <a:latin typeface="Calibri" panose="020F0502020204030204" pitchFamily="34" charset="0"/>
              <a:cs typeface="Calibri" panose="020F0502020204030204" pitchFamily="34" charset="0"/>
            </a:endParaRPr>
          </a:p>
          <a:p>
            <a:pPr>
              <a:buFont typeface="+mj-lt"/>
              <a:buAutoNum type="arabicPeriod"/>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a:buFont typeface="+mj-lt"/>
              <a:buAutoNum type="arabicPeriod"/>
            </a:pPr>
            <a:endParaRPr lang="en-IN" dirty="0"/>
          </a:p>
        </p:txBody>
      </p:sp>
      <p:pic>
        <p:nvPicPr>
          <p:cNvPr id="1026" name="Picture 2"/>
          <p:cNvPicPr>
            <a:picLocks noChangeAspect="1" noChangeArrowheads="1"/>
          </p:cNvPicPr>
          <p:nvPr/>
        </p:nvPicPr>
        <p:blipFill>
          <a:blip r:embed="rId2"/>
          <a:srcRect/>
          <a:stretch>
            <a:fillRect/>
          </a:stretch>
        </p:blipFill>
        <p:spPr bwMode="auto">
          <a:xfrm>
            <a:off x="3979218" y="3455801"/>
            <a:ext cx="6501698" cy="3121572"/>
          </a:xfrm>
          <a:prstGeom prst="rect">
            <a:avLst/>
          </a:prstGeom>
          <a:noFill/>
          <a:ln w="9525">
            <a:noFill/>
            <a:miter lim="800000"/>
            <a:headEnd/>
            <a:tailEnd/>
          </a:ln>
          <a:effectLst/>
        </p:spPr>
      </p:pic>
    </p:spTree>
    <p:extLst>
      <p:ext uri="{BB962C8B-B14F-4D97-AF65-F5344CB8AC3E}">
        <p14:creationId xmlns:p14="http://schemas.microsoft.com/office/powerpoint/2010/main" val="68334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5518" y="386876"/>
            <a:ext cx="9408824" cy="6276109"/>
          </a:xfrm>
        </p:spPr>
        <p:txBody>
          <a:bodyPr/>
          <a:lstStyle/>
          <a:p>
            <a:pPr marL="0" indent="0">
              <a:buNone/>
            </a:pPr>
            <a:r>
              <a:rPr lang="en-US" sz="2000" b="1" dirty="0">
                <a:solidFill>
                  <a:schemeClr val="accent1">
                    <a:lumMod val="60000"/>
                    <a:lumOff val="40000"/>
                  </a:schemeClr>
                </a:solidFill>
              </a:rPr>
              <a:t>2</a:t>
            </a:r>
            <a:r>
              <a:rPr lang="en-US" b="1" dirty="0">
                <a:solidFill>
                  <a:schemeClr val="accent1">
                    <a:lumMod val="60000"/>
                    <a:lumOff val="40000"/>
                  </a:schemeClr>
                </a:solidFill>
              </a:rPr>
              <a:t>. </a:t>
            </a:r>
            <a:r>
              <a:rPr lang="en-IN" sz="2400" b="1" dirty="0">
                <a:latin typeface="Calibri" panose="020F0502020204030204" pitchFamily="34" charset="0"/>
                <a:cs typeface="Calibri" panose="020F0502020204030204" pitchFamily="34" charset="0"/>
              </a:rPr>
              <a:t>Arithmetic Operators </a:t>
            </a:r>
            <a:r>
              <a:rPr lang="en-IN"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This operator requires at least two operand  to perform  operations. This operators are used to performing addition, subtraction, multiplication, division, and modulus.</a:t>
            </a:r>
            <a:r>
              <a:rPr lang="en-IN" sz="2000" dirty="0">
                <a:latin typeface="Calibri" panose="020F0502020204030204" pitchFamily="34" charset="0"/>
                <a:cs typeface="Calibri" panose="020F0502020204030204" pitchFamily="34" charset="0"/>
              </a:rPr>
              <a:t> Arithmetic operators are:</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p>
          <a:p>
            <a:pPr marL="0" indent="0">
              <a:buNone/>
            </a:pPr>
            <a:endParaRPr lang="en-IN" b="1"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94077709"/>
              </p:ext>
            </p:extLst>
          </p:nvPr>
        </p:nvGraphicFramePr>
        <p:xfrm>
          <a:off x="2967801" y="1694270"/>
          <a:ext cx="8622146" cy="4266716"/>
        </p:xfrm>
        <a:graphic>
          <a:graphicData uri="http://schemas.openxmlformats.org/drawingml/2006/table">
            <a:tbl>
              <a:tblPr firstRow="1" bandRow="1">
                <a:tableStyleId>{5C22544A-7EE6-4342-B048-85BDC9FD1C3A}</a:tableStyleId>
              </a:tblPr>
              <a:tblGrid>
                <a:gridCol w="3828474">
                  <a:extLst>
                    <a:ext uri="{9D8B030D-6E8A-4147-A177-3AD203B41FA5}">
                      <a16:colId xmlns:a16="http://schemas.microsoft.com/office/drawing/2014/main" val="624444237"/>
                    </a:ext>
                  </a:extLst>
                </a:gridCol>
                <a:gridCol w="4793672">
                  <a:extLst>
                    <a:ext uri="{9D8B030D-6E8A-4147-A177-3AD203B41FA5}">
                      <a16:colId xmlns:a16="http://schemas.microsoft.com/office/drawing/2014/main" val="2001007461"/>
                    </a:ext>
                  </a:extLst>
                </a:gridCol>
              </a:tblGrid>
              <a:tr h="735061">
                <a:tc>
                  <a:txBody>
                    <a:bodyPr/>
                    <a:lstStyle/>
                    <a:p>
                      <a:r>
                        <a:rPr lang="en-US" sz="1800" dirty="0">
                          <a:latin typeface="Calibri" panose="020F0502020204030204" pitchFamily="34" charset="0"/>
                          <a:cs typeface="Calibri" panose="020F0502020204030204" pitchFamily="34" charset="0"/>
                        </a:rPr>
                        <a:t>                      Operators</a:t>
                      </a:r>
                      <a:endParaRPr lang="en-IN" sz="1800" dirty="0">
                        <a:latin typeface="Calibri" panose="020F0502020204030204" pitchFamily="34" charset="0"/>
                        <a:cs typeface="Calibri" panose="020F0502020204030204" pitchFamily="34" charset="0"/>
                      </a:endParaRPr>
                    </a:p>
                  </a:txBody>
                  <a:tcPr/>
                </a:tc>
                <a:tc>
                  <a:txBody>
                    <a:bodyPr/>
                    <a:lstStyle/>
                    <a:p>
                      <a:r>
                        <a:rPr lang="en-US" sz="1800" dirty="0">
                          <a:latin typeface="Calibri" panose="020F0502020204030204" pitchFamily="34" charset="0"/>
                          <a:cs typeface="Calibri" panose="020F0502020204030204" pitchFamily="34" charset="0"/>
                        </a:rPr>
                        <a:t>            Meaning</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99353299"/>
                  </a:ext>
                </a:extLst>
              </a:tr>
              <a:tr h="514641">
                <a:tc>
                  <a:txBody>
                    <a:bodyPr/>
                    <a:lstStyle/>
                    <a:p>
                      <a:r>
                        <a:rPr lang="en-US" sz="1800" dirty="0">
                          <a:latin typeface="Calibri" panose="020F0502020204030204" pitchFamily="34" charset="0"/>
                          <a:cs typeface="Calibri" panose="020F0502020204030204" pitchFamily="34" charset="0"/>
                        </a:rPr>
                        <a:t>                   +(Addition)</a:t>
                      </a:r>
                      <a:endParaRPr lang="en-IN" sz="180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add the value of the operands.</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1331778"/>
                  </a:ext>
                </a:extLst>
              </a:tr>
              <a:tr h="514641">
                <a:tc>
                  <a:txBody>
                    <a:bodyPr/>
                    <a:lstStyle/>
                    <a:p>
                      <a:r>
                        <a:rPr lang="en-US" sz="1800" b="0" dirty="0">
                          <a:latin typeface="Calibri" panose="020F0502020204030204" pitchFamily="34" charset="0"/>
                          <a:cs typeface="Calibri" panose="020F0502020204030204" pitchFamily="34" charset="0"/>
                        </a:rPr>
                        <a:t>                  -(</a:t>
                      </a:r>
                      <a:r>
                        <a:rPr lang="en-IN" sz="1800" b="0" i="0" kern="1200" dirty="0">
                          <a:solidFill>
                            <a:schemeClr val="dk1"/>
                          </a:solidFill>
                          <a:effectLst/>
                          <a:latin typeface="Calibri" panose="020F0502020204030204" pitchFamily="34" charset="0"/>
                          <a:ea typeface="+mn-ea"/>
                          <a:cs typeface="Calibri" panose="020F0502020204030204" pitchFamily="34" charset="0"/>
                        </a:rPr>
                        <a:t> Subtraction </a:t>
                      </a:r>
                      <a:r>
                        <a:rPr lang="en-US" sz="1800" b="0" dirty="0">
                          <a:latin typeface="Calibri" panose="020F0502020204030204" pitchFamily="34" charset="0"/>
                          <a:cs typeface="Calibri" panose="020F0502020204030204" pitchFamily="34" charset="0"/>
                        </a:rPr>
                        <a:t>)</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subtract second operands from first</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2563964"/>
                  </a:ext>
                </a:extLst>
              </a:tr>
              <a:tr h="514641">
                <a:tc>
                  <a:txBody>
                    <a:bodyPr/>
                    <a:lstStyle/>
                    <a:p>
                      <a:r>
                        <a:rPr lang="en-US" sz="1800" dirty="0">
                          <a:latin typeface="Calibri" panose="020F0502020204030204" pitchFamily="34" charset="0"/>
                          <a:cs typeface="Calibri" panose="020F0502020204030204" pitchFamily="34" charset="0"/>
                        </a:rPr>
                        <a:t>                 </a:t>
                      </a:r>
                      <a:r>
                        <a:rPr lang="en-US" sz="1800" b="0" dirty="0">
                          <a:latin typeface="Calibri" panose="020F0502020204030204" pitchFamily="34" charset="0"/>
                          <a:cs typeface="Calibri" panose="020F0502020204030204" pitchFamily="34" charset="0"/>
                        </a:rPr>
                        <a:t>*(</a:t>
                      </a:r>
                      <a:r>
                        <a:rPr lang="en-IN" sz="1800" b="0" i="0" kern="1200" dirty="0">
                          <a:solidFill>
                            <a:schemeClr val="dk1"/>
                          </a:solidFill>
                          <a:effectLst/>
                          <a:latin typeface="Calibri" panose="020F0502020204030204" pitchFamily="34" charset="0"/>
                          <a:ea typeface="+mn-ea"/>
                          <a:cs typeface="Calibri" panose="020F0502020204030204" pitchFamily="34" charset="0"/>
                        </a:rPr>
                        <a:t>Multiplication</a:t>
                      </a:r>
                      <a:r>
                        <a:rPr lang="en-US" sz="1800" b="0" dirty="0">
                          <a:latin typeface="Calibri" panose="020F0502020204030204" pitchFamily="34" charset="0"/>
                          <a:cs typeface="Calibri" panose="020F0502020204030204" pitchFamily="34" charset="0"/>
                        </a:rPr>
                        <a:t>)</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multiply the value of the operands.</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63252263"/>
                  </a:ext>
                </a:extLst>
              </a:tr>
              <a:tr h="993866">
                <a:tc>
                  <a:txBody>
                    <a:bodyPr/>
                    <a:lstStyle/>
                    <a:p>
                      <a:r>
                        <a:rPr lang="en-US" sz="1800" dirty="0">
                          <a:latin typeface="Calibri" panose="020F0502020204030204" pitchFamily="34" charset="0"/>
                          <a:cs typeface="Calibri" panose="020F0502020204030204" pitchFamily="34" charset="0"/>
                        </a:rPr>
                        <a:t>               </a:t>
                      </a:r>
                      <a:r>
                        <a:rPr lang="en-US" sz="1800" baseline="0" dirty="0">
                          <a:latin typeface="Calibri" panose="020F0502020204030204" pitchFamily="34" charset="0"/>
                          <a:cs typeface="Calibri" panose="020F0502020204030204" pitchFamily="34" charset="0"/>
                        </a:rPr>
                        <a:t>    </a:t>
                      </a:r>
                      <a:r>
                        <a:rPr lang="en-US" sz="1800" b="0" dirty="0">
                          <a:latin typeface="Calibri" panose="020F0502020204030204" pitchFamily="34" charset="0"/>
                          <a:cs typeface="Calibri" panose="020F0502020204030204" pitchFamily="34" charset="0"/>
                        </a:rPr>
                        <a:t>/(</a:t>
                      </a:r>
                      <a:r>
                        <a:rPr lang="en-IN" sz="1800" b="0" i="0" kern="1200" dirty="0">
                          <a:solidFill>
                            <a:schemeClr val="dk1"/>
                          </a:solidFill>
                          <a:effectLst/>
                          <a:latin typeface="Calibri" panose="020F0502020204030204" pitchFamily="34" charset="0"/>
                          <a:ea typeface="+mn-ea"/>
                          <a:cs typeface="Calibri" panose="020F0502020204030204" pitchFamily="34" charset="0"/>
                        </a:rPr>
                        <a:t> Division</a:t>
                      </a:r>
                      <a:r>
                        <a:rPr lang="en-US" sz="1800" b="0" dirty="0">
                          <a:latin typeface="Calibri" panose="020F0502020204030204" pitchFamily="34" charset="0"/>
                          <a:cs typeface="Calibri" panose="020F0502020204030204" pitchFamily="34" charset="0"/>
                        </a:rPr>
                        <a:t>)</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This operator performs division and returns the quotient value of the division.</a:t>
                      </a:r>
                      <a:r>
                        <a:rPr lang="en-IN" sz="1800" b="0" i="0" kern="1200" dirty="0">
                          <a:solidFill>
                            <a:schemeClr val="dk1"/>
                          </a:solidFill>
                          <a:effectLst/>
                          <a:latin typeface="Calibri" panose="020F0502020204030204" pitchFamily="34" charset="0"/>
                          <a:ea typeface="+mn-ea"/>
                          <a:cs typeface="Calibri" panose="020F0502020204030204" pitchFamily="34" charset="0"/>
                        </a:rPr>
                        <a:t>(</a:t>
                      </a:r>
                      <a:r>
                        <a:rPr lang="en-US" sz="1800" b="0" i="0" kern="1200" dirty="0">
                          <a:solidFill>
                            <a:schemeClr val="dk1"/>
                          </a:solidFill>
                          <a:effectLst/>
                          <a:latin typeface="Calibri" panose="020F0502020204030204" pitchFamily="34" charset="0"/>
                          <a:ea typeface="+mn-ea"/>
                          <a:cs typeface="Calibri" panose="020F0502020204030204" pitchFamily="34" charset="0"/>
                        </a:rPr>
                        <a:t> Divide the left hand operator with right hand operator)</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02001580"/>
                  </a:ext>
                </a:extLst>
              </a:tr>
              <a:tr h="993866">
                <a:tc>
                  <a:txBody>
                    <a:bodyPr/>
                    <a:lstStyle/>
                    <a:p>
                      <a:r>
                        <a:rPr lang="en-US" sz="1800" dirty="0">
                          <a:latin typeface="Calibri" panose="020F0502020204030204" pitchFamily="34" charset="0"/>
                          <a:cs typeface="Calibri" panose="020F0502020204030204" pitchFamily="34" charset="0"/>
                        </a:rPr>
                        <a:t>                  </a:t>
                      </a:r>
                      <a:r>
                        <a:rPr lang="en-US" sz="1800" b="0" dirty="0">
                          <a:latin typeface="Calibri" panose="020F0502020204030204" pitchFamily="34" charset="0"/>
                          <a:cs typeface="Calibri" panose="020F0502020204030204" pitchFamily="34" charset="0"/>
                        </a:rPr>
                        <a:t>%(</a:t>
                      </a:r>
                      <a:r>
                        <a:rPr lang="en-IN" sz="1800" b="0" i="0" kern="1200" dirty="0">
                          <a:solidFill>
                            <a:schemeClr val="dk1"/>
                          </a:solidFill>
                          <a:effectLst/>
                          <a:latin typeface="Calibri" panose="020F0502020204030204" pitchFamily="34" charset="0"/>
                          <a:ea typeface="+mn-ea"/>
                          <a:cs typeface="Calibri" panose="020F0502020204030204" pitchFamily="34" charset="0"/>
                        </a:rPr>
                        <a:t>Modulus</a:t>
                      </a:r>
                      <a:r>
                        <a:rPr lang="en-US" sz="1800" b="0" dirty="0">
                          <a:latin typeface="Calibri" panose="020F0502020204030204" pitchFamily="34" charset="0"/>
                          <a:cs typeface="Calibri" panose="020F0502020204030204" pitchFamily="34" charset="0"/>
                        </a:rPr>
                        <a:t>)</a:t>
                      </a:r>
                      <a:endParaRPr lang="en-IN" sz="1800" b="0"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This</a:t>
                      </a:r>
                      <a:r>
                        <a:rPr lang="en-US" sz="1800" b="0" i="0" kern="1200" baseline="0" dirty="0">
                          <a:solidFill>
                            <a:schemeClr val="dk1"/>
                          </a:solidFill>
                          <a:effectLst/>
                          <a:latin typeface="Calibri" panose="020F0502020204030204" pitchFamily="34" charset="0"/>
                          <a:ea typeface="+mn-ea"/>
                          <a:cs typeface="Calibri" panose="020F0502020204030204" pitchFamily="34" charset="0"/>
                        </a:rPr>
                        <a:t> </a:t>
                      </a:r>
                      <a:r>
                        <a:rPr lang="en-US" sz="1800" b="0" i="0" kern="1200" dirty="0">
                          <a:solidFill>
                            <a:schemeClr val="dk1"/>
                          </a:solidFill>
                          <a:effectLst/>
                          <a:latin typeface="Calibri" panose="020F0502020204030204" pitchFamily="34" charset="0"/>
                          <a:ea typeface="+mn-ea"/>
                          <a:cs typeface="Calibri" panose="020F0502020204030204" pitchFamily="34" charset="0"/>
                        </a:rPr>
                        <a:t>operator returns the remainder after dividing the two operands.(Divides left hand operand by right hand operand)</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71784041"/>
                  </a:ext>
                </a:extLst>
              </a:tr>
            </a:tbl>
          </a:graphicData>
        </a:graphic>
      </p:graphicFrame>
    </p:spTree>
    <p:extLst>
      <p:ext uri="{BB962C8B-B14F-4D97-AF65-F5344CB8AC3E}">
        <p14:creationId xmlns:p14="http://schemas.microsoft.com/office/powerpoint/2010/main" val="368750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5673" y="263236"/>
            <a:ext cx="9703521" cy="6234546"/>
          </a:xfrm>
        </p:spPr>
        <p:txBody>
          <a:bodyPr/>
          <a:lstStyle/>
          <a:p>
            <a:pPr marL="0" indent="0">
              <a:buNone/>
            </a:pPr>
            <a:r>
              <a:rPr lang="en-US" sz="2000"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2408972" y="861137"/>
            <a:ext cx="8540367" cy="5391150"/>
          </a:xfrm>
          <a:prstGeom prst="rect">
            <a:avLst/>
          </a:prstGeom>
          <a:noFill/>
          <a:ln w="9525">
            <a:noFill/>
            <a:miter lim="800000"/>
            <a:headEnd/>
            <a:tailEnd/>
          </a:ln>
          <a:effectLst/>
        </p:spPr>
      </p:pic>
    </p:spTree>
    <p:extLst>
      <p:ext uri="{BB962C8B-B14F-4D97-AF65-F5344CB8AC3E}">
        <p14:creationId xmlns:p14="http://schemas.microsoft.com/office/powerpoint/2010/main" val="67420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1818" y="415636"/>
            <a:ext cx="9772794" cy="5495586"/>
          </a:xfrm>
        </p:spPr>
        <p:txBody>
          <a:bodyPr/>
          <a:lstStyle/>
          <a:p>
            <a:pPr marL="0" indent="0">
              <a:buNone/>
            </a:pPr>
            <a:r>
              <a:rPr lang="en-US" sz="2400" b="1" dirty="0">
                <a:solidFill>
                  <a:schemeClr val="accent1">
                    <a:lumMod val="60000"/>
                    <a:lumOff val="40000"/>
                  </a:schemeClr>
                </a:solidFill>
                <a:latin typeface="Calibri" panose="020F0502020204030204" pitchFamily="34" charset="0"/>
                <a:cs typeface="Calibri" panose="020F0502020204030204" pitchFamily="34" charset="0"/>
              </a:rPr>
              <a:t>3. </a:t>
            </a:r>
            <a:r>
              <a:rPr lang="en-US" sz="2400" b="1" dirty="0">
                <a:latin typeface="Calibri" panose="020F0502020204030204" pitchFamily="34" charset="0"/>
                <a:cs typeface="Calibri" panose="020F0502020204030204" pitchFamily="34" charset="0"/>
              </a:rPr>
              <a:t>Relational Operators </a:t>
            </a:r>
            <a:r>
              <a:rPr lang="en-US"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This operators compare the values and  </a:t>
            </a:r>
            <a:r>
              <a:rPr lang="en-IN" sz="2000" dirty="0">
                <a:latin typeface="Calibri" panose="020F0502020204030204" pitchFamily="34" charset="0"/>
                <a:cs typeface="Calibri" panose="020F0502020204030204" pitchFamily="34" charset="0"/>
              </a:rPr>
              <a:t>returns a </a:t>
            </a:r>
            <a:r>
              <a:rPr lang="en-IN" sz="2000" dirty="0" err="1">
                <a:latin typeface="Calibri" panose="020F0502020204030204" pitchFamily="34" charset="0"/>
                <a:cs typeface="Calibri" panose="020F0502020204030204" pitchFamily="34" charset="0"/>
              </a:rPr>
              <a:t>boolean</a:t>
            </a:r>
            <a:r>
              <a:rPr lang="en-IN" sz="2000" dirty="0">
                <a:latin typeface="Calibri" panose="020F0502020204030204" pitchFamily="34" charset="0"/>
                <a:cs typeface="Calibri" panose="020F0502020204030204" pitchFamily="34" charset="0"/>
              </a:rPr>
              <a:t> value. Relational operators are:</a:t>
            </a:r>
            <a:endParaRPr lang="en-US" sz="2000" dirty="0">
              <a:latin typeface="Calibri" panose="020F0502020204030204" pitchFamily="34" charset="0"/>
              <a:cs typeface="Calibri" panose="020F0502020204030204" pitchFamily="34" charset="0"/>
            </a:endParaRPr>
          </a:p>
          <a:p>
            <a:pPr marL="0" indent="0">
              <a:buNone/>
            </a:pP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80395472"/>
              </p:ext>
            </p:extLst>
          </p:nvPr>
        </p:nvGraphicFramePr>
        <p:xfrm>
          <a:off x="2554215" y="1205345"/>
          <a:ext cx="8709530" cy="5367251"/>
        </p:xfrm>
        <a:graphic>
          <a:graphicData uri="http://schemas.openxmlformats.org/drawingml/2006/table">
            <a:tbl>
              <a:tblPr firstRow="1" bandRow="1">
                <a:tableStyleId>{5C22544A-7EE6-4342-B048-85BDC9FD1C3A}</a:tableStyleId>
              </a:tblPr>
              <a:tblGrid>
                <a:gridCol w="3706113">
                  <a:extLst>
                    <a:ext uri="{9D8B030D-6E8A-4147-A177-3AD203B41FA5}">
                      <a16:colId xmlns:a16="http://schemas.microsoft.com/office/drawing/2014/main" val="2214716601"/>
                    </a:ext>
                  </a:extLst>
                </a:gridCol>
                <a:gridCol w="5003417">
                  <a:extLst>
                    <a:ext uri="{9D8B030D-6E8A-4147-A177-3AD203B41FA5}">
                      <a16:colId xmlns:a16="http://schemas.microsoft.com/office/drawing/2014/main" val="2361838430"/>
                    </a:ext>
                  </a:extLst>
                </a:gridCol>
              </a:tblGrid>
              <a:tr h="318654">
                <a:tc>
                  <a:txBody>
                    <a:bodyPr/>
                    <a:lstStyle/>
                    <a:p>
                      <a:r>
                        <a:rPr lang="en-US" dirty="0">
                          <a:latin typeface="Calibri" panose="020F0502020204030204" pitchFamily="34" charset="0"/>
                          <a:cs typeface="Calibri" panose="020F0502020204030204" pitchFamily="34" charset="0"/>
                        </a:rPr>
                        <a:t>                        Operators</a:t>
                      </a:r>
                      <a:endParaRPr lang="en-IN" dirty="0">
                        <a:latin typeface="Calibri" panose="020F0502020204030204" pitchFamily="34" charset="0"/>
                        <a:cs typeface="Calibri" panose="020F0502020204030204" pitchFamily="34" charset="0"/>
                      </a:endParaRPr>
                    </a:p>
                  </a:txBody>
                  <a:tcPr/>
                </a:tc>
                <a:tc>
                  <a:txBody>
                    <a:bodyPr/>
                    <a:lstStyle/>
                    <a:p>
                      <a:r>
                        <a:rPr lang="en-US" dirty="0"/>
                        <a:t>                 Description</a:t>
                      </a:r>
                      <a:endParaRPr lang="en-IN" dirty="0"/>
                    </a:p>
                  </a:txBody>
                  <a:tcPr/>
                </a:tc>
                <a:extLst>
                  <a:ext uri="{0D108BD9-81ED-4DB2-BD59-A6C34878D82A}">
                    <a16:rowId xmlns:a16="http://schemas.microsoft.com/office/drawing/2014/main" val="169334461"/>
                  </a:ext>
                </a:extLst>
              </a:tr>
              <a:tr h="526473">
                <a:tc>
                  <a:txBody>
                    <a:bodyPr/>
                    <a:lstStyle/>
                    <a:p>
                      <a:r>
                        <a:rPr lang="en-US" dirty="0">
                          <a:latin typeface="Calibri" panose="020F0502020204030204" pitchFamily="34" charset="0"/>
                          <a:cs typeface="Calibri" panose="020F0502020204030204" pitchFamily="34" charset="0"/>
                        </a:rPr>
                        <a:t>                   &lt;(</a:t>
                      </a:r>
                      <a:r>
                        <a:rPr lang="en-IN" sz="1800" b="0" i="0" kern="1200" dirty="0">
                          <a:solidFill>
                            <a:schemeClr val="dk1"/>
                          </a:solidFill>
                          <a:effectLst/>
                          <a:latin typeface="Calibri" panose="020F0502020204030204" pitchFamily="34" charset="0"/>
                          <a:ea typeface="+mn-ea"/>
                          <a:cs typeface="Calibri" panose="020F0502020204030204" pitchFamily="34" charset="0"/>
                        </a:rPr>
                        <a:t>Less than</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it returns True, if the value of the left operand is less than the value of the right operand,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61800034"/>
                  </a:ext>
                </a:extLst>
              </a:tr>
              <a:tr h="512618">
                <a:tc>
                  <a:txBody>
                    <a:bodyPr/>
                    <a:lstStyle/>
                    <a:p>
                      <a:r>
                        <a:rPr lang="en-US" dirty="0">
                          <a:latin typeface="Calibri" panose="020F0502020204030204" pitchFamily="34" charset="0"/>
                          <a:cs typeface="Calibri" panose="020F0502020204030204" pitchFamily="34" charset="0"/>
                        </a:rPr>
                        <a:t>                  &gt;(</a:t>
                      </a:r>
                      <a:r>
                        <a:rPr lang="en-IN" sz="1800" b="0" i="0" kern="1200" dirty="0">
                          <a:solidFill>
                            <a:schemeClr val="dk1"/>
                          </a:solidFill>
                          <a:effectLst/>
                          <a:latin typeface="Calibri" panose="020F0502020204030204" pitchFamily="34" charset="0"/>
                          <a:ea typeface="+mn-ea"/>
                          <a:cs typeface="Calibri" panose="020F0502020204030204" pitchFamily="34" charset="0"/>
                        </a:rPr>
                        <a:t>Greater than</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 it returns True, if the value of the left operand is greater than the value of the right operand,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6898677"/>
                  </a:ext>
                </a:extLst>
              </a:tr>
              <a:tr h="526473">
                <a:tc>
                  <a:txBody>
                    <a:bodyPr/>
                    <a:lstStyle/>
                    <a:p>
                      <a:r>
                        <a:rPr lang="en-US" dirty="0">
                          <a:latin typeface="Calibri" panose="020F0502020204030204" pitchFamily="34" charset="0"/>
                          <a:cs typeface="Calibri" panose="020F0502020204030204" pitchFamily="34" charset="0"/>
                        </a:rPr>
                        <a:t>         &lt;=(</a:t>
                      </a:r>
                      <a:r>
                        <a:rPr lang="en-US" sz="1800" b="0" i="0" kern="1200" dirty="0">
                          <a:solidFill>
                            <a:schemeClr val="dk1"/>
                          </a:solidFill>
                          <a:effectLst/>
                          <a:latin typeface="Calibri" panose="020F0502020204030204" pitchFamily="34" charset="0"/>
                          <a:ea typeface="+mn-ea"/>
                          <a:cs typeface="Calibri" panose="020F0502020204030204" pitchFamily="34" charset="0"/>
                        </a:rPr>
                        <a:t>Less than or equal to</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It returns True, if the value of the left operand is less than or equal to the value of the right operand,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20217294"/>
                  </a:ext>
                </a:extLst>
              </a:tr>
              <a:tr h="978131">
                <a:tc>
                  <a:txBody>
                    <a:bodyPr/>
                    <a:lstStyle/>
                    <a:p>
                      <a:r>
                        <a:rPr lang="en-US" dirty="0">
                          <a:latin typeface="Calibri" panose="020F0502020204030204" pitchFamily="34" charset="0"/>
                          <a:cs typeface="Calibri" panose="020F0502020204030204" pitchFamily="34" charset="0"/>
                        </a:rPr>
                        <a:t>      &gt;=(</a:t>
                      </a:r>
                      <a:r>
                        <a:rPr lang="en-US" sz="1800" b="0" i="0" kern="1200" dirty="0">
                          <a:solidFill>
                            <a:schemeClr val="dk1"/>
                          </a:solidFill>
                          <a:effectLst/>
                          <a:latin typeface="Calibri" panose="020F0502020204030204" pitchFamily="34" charset="0"/>
                          <a:ea typeface="+mn-ea"/>
                          <a:cs typeface="Calibri" panose="020F0502020204030204" pitchFamily="34" charset="0"/>
                        </a:rPr>
                        <a:t>Greater than or equal to</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it returns True, if the value of the left operand is greater than or equal to the value of the right operand,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10671054"/>
                  </a:ext>
                </a:extLst>
              </a:tr>
              <a:tr h="561109">
                <a:tc>
                  <a:txBody>
                    <a:bodyPr/>
                    <a:lstStyle/>
                    <a:p>
                      <a:r>
                        <a:rPr lang="en-US" dirty="0">
                          <a:latin typeface="Calibri" panose="020F0502020204030204" pitchFamily="34" charset="0"/>
                          <a:cs typeface="Calibri" panose="020F0502020204030204" pitchFamily="34" charset="0"/>
                        </a:rPr>
                        <a:t>                 ==(</a:t>
                      </a:r>
                      <a:r>
                        <a:rPr lang="en-IN" sz="1800" b="0" i="0" kern="1200" dirty="0">
                          <a:solidFill>
                            <a:schemeClr val="dk1"/>
                          </a:solidFill>
                          <a:effectLst/>
                          <a:latin typeface="Calibri" panose="020F0502020204030204" pitchFamily="34" charset="0"/>
                          <a:ea typeface="+mn-ea"/>
                          <a:cs typeface="Calibri" panose="020F0502020204030204" pitchFamily="34" charset="0"/>
                        </a:rPr>
                        <a:t>equals to</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it returns True, if two operands are equal,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2242398"/>
                  </a:ext>
                </a:extLst>
              </a:tr>
              <a:tr h="370840">
                <a:tc>
                  <a:txBody>
                    <a:bodyPr/>
                    <a:lstStyle/>
                    <a:p>
                      <a:r>
                        <a:rPr lang="en-US" dirty="0">
                          <a:latin typeface="Calibri" panose="020F0502020204030204" pitchFamily="34" charset="0"/>
                          <a:cs typeface="Calibri" panose="020F0502020204030204" pitchFamily="34" charset="0"/>
                        </a:rPr>
                        <a:t>              !=(</a:t>
                      </a:r>
                      <a:r>
                        <a:rPr lang="en-IN" sz="1800" b="0" i="0" kern="1200" dirty="0">
                          <a:solidFill>
                            <a:schemeClr val="dk1"/>
                          </a:solidFill>
                          <a:effectLst/>
                          <a:latin typeface="Calibri" panose="020F0502020204030204" pitchFamily="34" charset="0"/>
                          <a:ea typeface="+mn-ea"/>
                          <a:cs typeface="Calibri" panose="020F0502020204030204" pitchFamily="34" charset="0"/>
                        </a:rPr>
                        <a:t>not equals to</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it returns True, if two operands are not equal, else it returns False.</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83168124"/>
                  </a:ext>
                </a:extLst>
              </a:tr>
            </a:tbl>
          </a:graphicData>
        </a:graphic>
      </p:graphicFrame>
    </p:spTree>
    <p:extLst>
      <p:ext uri="{BB962C8B-B14F-4D97-AF65-F5344CB8AC3E}">
        <p14:creationId xmlns:p14="http://schemas.microsoft.com/office/powerpoint/2010/main" val="225930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5564" y="443345"/>
            <a:ext cx="9939048" cy="5467877"/>
          </a:xfrm>
        </p:spPr>
        <p:txBody>
          <a:bodyPr/>
          <a:lstStyle/>
          <a:p>
            <a:pPr marL="0" indent="0">
              <a:buNone/>
            </a:pPr>
            <a:r>
              <a:rPr lang="en-US" dirty="0">
                <a:latin typeface="Calibri" panose="020F0502020204030204" pitchFamily="34" charset="0"/>
                <a:cs typeface="Calibri" panose="020F0502020204030204" pitchFamily="34" charset="0"/>
              </a:rPr>
              <a:t>Example:-  </a:t>
            </a:r>
          </a:p>
          <a:p>
            <a:pPr marL="0" indent="0">
              <a:buNone/>
            </a:pPr>
            <a:r>
              <a:rPr lang="en-US" dirty="0"/>
              <a:t>            </a:t>
            </a:r>
            <a:endParaRPr lang="en-IN" dirty="0"/>
          </a:p>
        </p:txBody>
      </p:sp>
      <p:pic>
        <p:nvPicPr>
          <p:cNvPr id="3074" name="Picture 2"/>
          <p:cNvPicPr>
            <a:picLocks noChangeAspect="1" noChangeArrowheads="1"/>
          </p:cNvPicPr>
          <p:nvPr/>
        </p:nvPicPr>
        <p:blipFill>
          <a:blip r:embed="rId2"/>
          <a:srcRect/>
          <a:stretch>
            <a:fillRect/>
          </a:stretch>
        </p:blipFill>
        <p:spPr bwMode="auto">
          <a:xfrm>
            <a:off x="2760838" y="582131"/>
            <a:ext cx="8445500" cy="5835650"/>
          </a:xfrm>
          <a:prstGeom prst="rect">
            <a:avLst/>
          </a:prstGeom>
          <a:noFill/>
          <a:ln w="9525">
            <a:noFill/>
            <a:miter lim="800000"/>
            <a:headEnd/>
            <a:tailEnd/>
          </a:ln>
          <a:effectLst/>
        </p:spPr>
      </p:pic>
    </p:spTree>
    <p:extLst>
      <p:ext uri="{BB962C8B-B14F-4D97-AF65-F5344CB8AC3E}">
        <p14:creationId xmlns:p14="http://schemas.microsoft.com/office/powerpoint/2010/main" val="3631105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2258</TotalTime>
  <Words>1715</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Wingdings 3</vt:lpstr>
      <vt:lpstr>Wisp</vt:lpstr>
      <vt:lpstr>Type Casting</vt:lpstr>
      <vt:lpstr>PowerPoint Presentation</vt:lpstr>
      <vt:lpstr>PowerPoint Presentation</vt:lpstr>
      <vt:lpstr>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take input from user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Nishu Singh</dc:creator>
  <cp:lastModifiedBy>hp</cp:lastModifiedBy>
  <cp:revision>368</cp:revision>
  <dcterms:created xsi:type="dcterms:W3CDTF">2022-11-23T05:09:14Z</dcterms:created>
  <dcterms:modified xsi:type="dcterms:W3CDTF">2023-04-03T14:57:45Z</dcterms:modified>
</cp:coreProperties>
</file>