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charts/chart1.xml" ContentType="application/vnd.openxmlformats-officedocument.drawingml.chart+xml"/>
  <Override PartName="/ppt/notesSlides/notesSlide11.xml" ContentType="application/vnd.openxmlformats-officedocument.presentationml.notesSlide+xml"/>
  <Override PartName="/ppt/slides/slide11.xml" ContentType="application/vnd.openxmlformats-officedocument.presentationml.slide+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400" b="0" i="0" u="none" strike="noStrike" baseline="0">
                <a:solidFill>
                  <a:srgbClr val="595959"/>
                </a:solidFill>
                <a:latin typeface="Droid Sans"/>
                <a:ea typeface="Droid Sans"/>
                <a:cs typeface="Lucida Sans"/>
              </a:defRPr>
            </a:pPr>
            <a:r>
              <a:rPr lang="zh-CN"/>
              <a:t>Employee Performance Analysis </a:t>
            </a:r>
          </a:p>
        </c:rich>
      </c:tx>
      <c:layout/>
      <c:overlay val="0"/>
      <c:spPr>
        <a:noFill/>
        <a:ln>
          <a:noFill/>
        </a:ln>
      </c:spPr>
    </c:title>
    <c:autoTitleDeleted val="1"/>
    <c:plotArea>
      <c:layout/>
      <c:barChart>
        <c:barDir val="col"/>
        <c:grouping val="clustered"/>
        <c:varyColors val="0"/>
        <c:ser>
          <c:idx val="0"/>
          <c:order val="0"/>
          <c:tx>
            <c:v>Performance Level </c:v>
          </c:tx>
          <c:spPr>
            <a:solidFill>
              <a:srgbClr val="4F81B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v>Performance Level </c:v>
          </c:tx>
          <c:spPr>
            <a:solidFill>
              <a:srgbClr val="C0504D"/>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C0504D"/>
                </a:solidFill>
                <a:prstDash val="sysDash"/>
              </a:ln>
            </c:spPr>
            <c:trendlineType val="exp"/>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v>Performance Level </c:v>
          </c:tx>
          <c:spPr>
            <a:solidFill>
              <a:srgbClr val="9BBB59"/>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trendline>
            <c:spPr>
              <a:ln w="12700">
                <a:solidFill>
                  <a:srgbClr val="9BBB59"/>
                </a:solidFill>
                <a:prstDash val="sysDash"/>
              </a:ln>
            </c:spPr>
            <c:trendlineType val="linear"/>
            <c:dispRSqr val="0"/>
            <c:dispEq val="0"/>
          </c:trendline>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v>Performance Level </c:v>
          </c:tx>
          <c:spPr>
            <a:solidFill>
              <a:srgbClr val="8064A2"/>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v>Performance Level </c:v>
          </c:tx>
          <c:spPr>
            <a:solidFill>
              <a:srgbClr val="4BACC6"/>
            </a:solidFill>
            <a:ln>
              <a:noFill/>
            </a:ln>
          </c:spPr>
          <c:invertIfNegative val="0"/>
          <c:dLbls>
            <c:txPr>
              <a:bodyPr/>
              <a:lstStyle/>
              <a:p>
                <a:pPr>
                  <a:defRPr sz="1000" b="0" i="0" u="none" strike="noStrike" baseline="0">
                    <a:solidFill>
                      <a:srgbClr val="000000"/>
                    </a:solidFill>
                    <a:latin typeface="Droid Sans"/>
                    <a:ea typeface="Droid Sans"/>
                    <a:cs typeface="Lucida Sans"/>
                  </a:defRPr>
                </a:pPr>
                <a:endParaRPr lang="zh-CN"/>
              </a:p>
            </c:txPr>
            <c:numFmt formatCode="General" sourceLinked="0"/>
            <c:showLegendKey val="0"/>
            <c:showVal val="1"/>
            <c:showCatName val="0"/>
            <c:showSerName val="0"/>
            <c:showPercent val="0"/>
            <c:showBubbleSize val="0"/>
            <c:showLeaderLines val="0"/>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overlap val="-27"/>
        <c:gapWidth val="219"/>
        <c:axId val="0"/>
        <c:axId val="1"/>
      </c:barChart>
      <c:catAx>
        <c:axId val="0"/>
        <c:scaling>
          <c:orientation val="minMax"/>
        </c:scaling>
        <c:delete val="0"/>
        <c:axPos val="b"/>
        <c:majorTickMark val="none"/>
        <c:minorTickMark val="none"/>
        <c:tickLblPos val="nextTo"/>
        <c:spPr>
          <a:ln w="12700">
            <a:solidFill>
              <a:srgbClr val="D9D9D9"/>
            </a:solidFill>
            <a:prstDash val="solid"/>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auto val="1"/>
        <c:lblOffset val="100"/>
        <c:lblAlgn val="ctr"/>
        <c:noMultiLvlLbl val="0"/>
        <c:crossAx val="1"/>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800" b="0" i="0" u="none" strike="noStrike" baseline="0">
                <a:solidFill>
                  <a:srgbClr val="595959"/>
                </a:solidFill>
                <a:latin typeface="Droid Sans"/>
                <a:ea typeface="Droid Sans"/>
                <a:cs typeface="Lucida Sans"/>
              </a:defRPr>
            </a:pPr>
            <a:endParaRPr lang="zh-CN"/>
          </a:p>
        </c:txPr>
        <c:crosses val="autoZero"/>
        <c:crossBetween val="between"/>
        <c:crossAx val="0"/>
      </c:valAx>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pieChart>
        <c:varyColors val="1"/>
        <c:ser>
          <c:idx val="0"/>
          <c:order val="0"/>
          <c:tx>
            <c:v>HIGH</c:v>
          </c:tx>
          <c:explosion val="25"/>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286A7C"/>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firstSliceAng val="0"/>
      </c:pieChart>
      <c:spPr>
        <a:noFill/>
        <a:ln>
          <a:noFill/>
        </a:ln>
      </c:spPr>
    </c:plotArea>
    <c:legend>
      <c:legendPos val="b"/>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solidFill>
      <a:srgbClr val="FFFFFF"/>
    </a:solidFill>
    <a:ln w="12700">
      <a:solidFill>
        <a:srgbClr val="D9D9D9"/>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9/3/2024</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42704304"/>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087841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7926970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199543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8724974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4195331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2914678"/>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78433442"/>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7756299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14894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56159151"/>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87289521"/>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44342488"/>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80471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41349810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186004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26698659"/>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4825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4841027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522633"/>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66"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165"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164"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63"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62"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61"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60"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59"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58"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57"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52" name="文本框"/>
          <p:cNvSpPr>
            <a:spLocks xmlns:a="http://schemas.openxmlformats.org/drawingml/2006/main" noGrp="1"/>
          </p:cNvSpPr>
          <p:nvPr>
            <p:ph type="title"/>
          </p:nvPr>
        </p:nvSpPr>
        <p:spPr>
          <a:xfrm xmlns:a="http://schemas.openxmlformats.org/drawingml/2006/main" rot="0">
            <a:off x="755332" y="385444"/>
            <a:ext cx="10681335" cy="723901"/>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3" name="文本框"/>
          <p:cNvSpPr>
            <a:spLocks xmlns:a="http://schemas.openxmlformats.org/drawingml/2006/main" noGrp="1"/>
          </p:cNvSpPr>
          <p:nvPr>
            <p:ph type="body" idx="1"/>
          </p:nvPr>
        </p:nvSpPr>
        <p:spPr>
          <a:xfrm xmlns:a="http://schemas.openxmlformats.org/drawingml/2006/main" rot="0">
            <a:off x="609600" y="1577340"/>
            <a:ext cx="10972800" cy="2667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54"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p>
        </p:txBody>
      </p:sp>
      <p:sp>
        <p:nvSpPr>
          <p:cNvPr id="15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5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85528512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86793318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814857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4460842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874907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930014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884392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6174425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534728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72776703"/>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2.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slideLayout" Target="../slideLayouts/slideLayout13.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14.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1371653" y="3259604"/>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SHWINI 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31221</a:t>
            </a:r>
            <a:r>
              <a:rPr lang="en-US" altLang="zh-CN" sz="2400" b="0" i="0" u="none" strike="noStrike" kern="1200" cap="none" spc="0" baseline="0">
                <a:solidFill>
                  <a:schemeClr val="tx1"/>
                </a:solidFill>
                <a:latin typeface="Calibri" pitchFamily="0" charset="0"/>
                <a:ea typeface="宋体" pitchFamily="0" charset="0"/>
                <a:cs typeface="Calibri" pitchFamily="0" charset="0"/>
              </a:rPr>
              <a:t>0</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r>
              <a:rPr lang="en-US" altLang="zh-CN" sz="2400" b="0" i="0" u="none" strike="noStrike" kern="1200" cap="none" spc="0" baseline="0">
                <a:solidFill>
                  <a:schemeClr val="tx1"/>
                </a:solidFill>
                <a:latin typeface="Calibri" pitchFamily="0" charset="0"/>
                <a:ea typeface="宋体" pitchFamily="0" charset="0"/>
                <a:cs typeface="Calibri" pitchFamily="0" charset="0"/>
              </a:rPr>
              <a:t>7</a:t>
            </a:r>
            <a:r>
              <a:rPr lang="en-US" altLang="zh-CN" sz="2400" b="0" i="0" u="none" strike="noStrike" kern="1200" cap="none" spc="0" baseline="0">
                <a:solidFill>
                  <a:schemeClr val="tx1"/>
                </a:solidFill>
                <a:latin typeface="Calibri" pitchFamily="0" charset="0"/>
                <a:ea typeface="宋体" pitchFamily="0" charset="0"/>
                <a:cs typeface="Calibri" pitchFamily="0" charset="0"/>
              </a:rPr>
              <a:t>9</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I</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B.COM </a:t>
            </a:r>
            <a:r>
              <a:rPr lang="en-US" altLang="zh-CN" sz="2400" b="0" i="0" u="none" strike="noStrike" kern="1200" cap="none" spc="0" baseline="0">
                <a:solidFill>
                  <a:schemeClr val="tx1"/>
                </a:solidFill>
                <a:latin typeface="Calibri" pitchFamily="0" charset="0"/>
                <a:ea typeface="宋体" pitchFamily="0" charset="0"/>
                <a:cs typeface="Calibri" pitchFamily="0" charset="0"/>
              </a:rPr>
              <a:t>(General) </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r>
              <a:rPr lang="en-US" altLang="zh-CN" sz="2400" b="0" i="0" u="none" strike="noStrike" kern="1200" cap="none" spc="0" baseline="0">
                <a:solidFill>
                  <a:schemeClr val="tx1"/>
                </a:solidFill>
                <a:latin typeface="Calibri" pitchFamily="0" charset="0"/>
                <a:ea typeface="宋体" pitchFamily="0" charset="0"/>
                <a:cs typeface="Calibri" pitchFamily="0" charset="0"/>
              </a:rPr>
              <a:t>A</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BHAKTAVATSALAM MEMORIAL COLLEGE 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8529338"/>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1"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2"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矩形"/>
          <p:cNvSpPr>
            <a:spLocks/>
          </p:cNvSpPr>
          <p:nvPr/>
        </p:nvSpPr>
        <p:spPr>
          <a:xfrm rot="0">
            <a:off x="739774" y="291147"/>
            <a:ext cx="3303904"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4" name="曲线"/>
          <p:cNvSpPr>
            <a:spLocks/>
          </p:cNvSpPr>
          <p:nvPr/>
        </p:nvSpPr>
        <p:spPr>
          <a:xfrm flipV="1" rot="10800000">
            <a:off x="659480" y="1600200"/>
            <a:ext cx="9172816" cy="2987625"/>
          </a:xfrm>
          <a:custGeom>
            <a:gdLst>
              <a:gd name="T1" fmla="*/ 0 w 21600"/>
              <a:gd name="T2" fmla="*/ -21600 h 21600"/>
              <a:gd name="T3" fmla="*/ 21600 w 21600"/>
              <a:gd name="T4" fmla="*/ 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DATA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Drafted the data from the </a:t>
            </a:r>
            <a:r>
              <a:rPr lang="en-US" altLang="zh-CN" sz="1800" b="0" i="0" u="none" strike="noStrike" kern="1200" cap="none" spc="0" baseline="0">
                <a:solidFill>
                  <a:schemeClr val="tx1"/>
                </a:solidFill>
                <a:latin typeface="Calibri" pitchFamily="0" charset="0"/>
                <a:ea typeface="宋体" pitchFamily="0" charset="0"/>
                <a:cs typeface="Calibri" pitchFamily="0" charset="0"/>
              </a:rPr>
              <a:t>edunet</a:t>
            </a:r>
            <a:r>
              <a:rPr lang="en-US" altLang="zh-CN" sz="1800" b="0" i="0" u="none" strike="noStrike" kern="1200" cap="none" spc="0" baseline="0">
                <a:solidFill>
                  <a:schemeClr val="tx1"/>
                </a:solidFill>
                <a:latin typeface="Calibri" pitchFamily="0" charset="0"/>
                <a:ea typeface="宋体" pitchFamily="0" charset="0"/>
                <a:cs typeface="Calibri" pitchFamily="0" charset="0"/>
              </a:rPr>
              <a:t> dataset.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FEATURE COLLECTION:</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0" i="0" u="none" strike="noStrike" kern="1200" cap="none" spc="0" baseline="0">
                <a:solidFill>
                  <a:schemeClr val="tx1"/>
                </a:solidFill>
                <a:latin typeface="Calibri" pitchFamily="0" charset="0"/>
                <a:ea typeface="宋体" pitchFamily="0" charset="0"/>
                <a:cs typeface="Calibri" pitchFamily="0" charset="0"/>
              </a:rPr>
              <a:t>Business unit, Gender unit, First name, Performance score.</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PERFORMANCE LEVEL:</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Exceeds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Fully meets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Needs improvements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PIP</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6723066"/>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文本框"/>
          <p:cNvSpPr>
            <a:spLocks noGrp="1"/>
          </p:cNvSpPr>
          <p:nvPr>
            <p:ph type="title"/>
          </p:nvPr>
        </p:nvSpPr>
        <p:spPr>
          <a:xfrm rot="0">
            <a:off x="755332" y="385444"/>
            <a:ext cx="2437130" cy="14611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151" name="图表"/>
          <p:cNvGraphicFramePr/>
          <p:nvPr/>
        </p:nvGraphicFramePr>
        <p:xfrm>
          <a:off x="1339762" y="1847330"/>
          <a:ext cx="8276388" cy="4353678"/>
        </p:xfrm>
        <a:graphic>
          <a:graphicData uri="http://schemas.openxmlformats.org/drawingml/2006/chart">
            <c:chart xmlns:c="http://schemas.openxmlformats.org/drawingml/2006/chart" r:id="rId2"/>
          </a:graphicData>
        </a:graphic>
      </p:graphicFrame>
    </p:spTree>
    <p:extLst>
      <p:ext uri="{BB962C8B-B14F-4D97-AF65-F5344CB8AC3E}">
        <p14:creationId xmlns:p14="http://schemas.microsoft.com/office/powerpoint/2010/main" val="2128348789"/>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7"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graphicFrame>
        <p:nvGraphicFramePr>
          <p:cNvPr id="168" name="图表"/>
          <p:cNvGraphicFramePr/>
          <p:nvPr/>
        </p:nvGraphicFramePr>
        <p:xfrm>
          <a:off x="609600" y="1577340"/>
          <a:ext cx="4335779" cy="3095235"/>
        </p:xfrm>
        <a:graphic>
          <a:graphicData uri="http://schemas.openxmlformats.org/drawingml/2006/chart">
            <c:chart xmlns:c="http://schemas.openxmlformats.org/drawingml/2006/chart" r:id="rId1"/>
          </a:graphicData>
        </a:graphic>
      </p:graphicFrame>
    </p:spTree>
    <p:extLst>
      <p:ext uri="{BB962C8B-B14F-4D97-AF65-F5344CB8AC3E}">
        <p14:creationId xmlns:p14="http://schemas.microsoft.com/office/powerpoint/2010/main" val="183045798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23901"/>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170" name="矩形"/>
          <p:cNvSpPr>
            <a:spLocks/>
          </p:cNvSpPr>
          <p:nvPr/>
        </p:nvSpPr>
        <p:spPr>
          <a:xfrm rot="0">
            <a:off x="781708" y="1509028"/>
            <a:ext cx="9505291"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Times New Roman" pitchFamily="18" charset="0"/>
                <a:ea typeface="宋体" pitchFamily="0" charset="0"/>
                <a:cs typeface="Times New Roman"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83034452"/>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4825"/>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1217522" y="2123271"/>
            <a:ext cx="8593228" cy="20916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SCORE BASED APPROACH</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631722158"/>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9375113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7991475" y="2933700"/>
            <a:ext cx="2762249" cy="3257550"/>
            <a:chOff x="7991475" y="2933700"/>
            <a:chExt cx="2762249" cy="3257550"/>
          </a:xfrm>
        </p:grpSpPr>
        <p:sp>
          <p:nvSpPr>
            <p:cNvPr id="10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0"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flipV="1" rot="10800000">
            <a:off x="762000" y="2200037"/>
            <a:ext cx="6934200" cy="16916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5308007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7" name="组合"/>
          <p:cNvGrpSpPr>
            <a:grpSpLocks/>
          </p:cNvGrpSpPr>
          <p:nvPr/>
        </p:nvGrpSpPr>
        <p:grpSpPr>
          <a:xfrm>
            <a:off x="8658225" y="2647950"/>
            <a:ext cx="3533775" cy="3810000"/>
            <a:chOff x="8658225" y="2647950"/>
            <a:chExt cx="3533775" cy="3810000"/>
          </a:xfrm>
        </p:grpSpPr>
        <p:sp>
          <p:nvSpPr>
            <p:cNvPr id="11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5"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6"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8"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9"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0"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1" name="矩形"/>
          <p:cNvSpPr>
            <a:spLocks/>
          </p:cNvSpPr>
          <p:nvPr/>
        </p:nvSpPr>
        <p:spPr>
          <a:xfrm rot="0">
            <a:off x="739774" y="1676400"/>
            <a:ext cx="8023225" cy="32918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This project focuses on developing a comprehensive tool to </a:t>
            </a:r>
            <a:r>
              <a:rPr lang="en-US" altLang="zh-CN" sz="1800" b="0" i="0" u="none" strike="noStrike" kern="1200" cap="none" spc="0" baseline="0">
                <a:solidFill>
                  <a:schemeClr val="tx1"/>
                </a:solidFill>
                <a:latin typeface="Calibri" pitchFamily="0" charset="0"/>
                <a:ea typeface="宋体" pitchFamily="0" charset="0"/>
                <a:cs typeface="Calibri" pitchFamily="0" charset="0"/>
              </a:rPr>
              <a:t>analyze</a:t>
            </a:r>
            <a:r>
              <a:rPr lang="en-US" altLang="zh-CN" sz="1800" b="0" i="0" u="none" strike="noStrike" kern="1200" cap="none" spc="0" baseline="0">
                <a:solidFill>
                  <a:schemeClr val="tx1"/>
                </a:solidFill>
                <a:latin typeface="Calibri" pitchFamily="0" charset="0"/>
                <a:ea typeface="宋体" pitchFamily="0" charset="0"/>
                <a:cs typeface="Calibri" pitchFamily="0" charset="0"/>
              </a:rPr>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US" altLang="zh-CN" sz="1800" b="0" i="0" u="none" strike="noStrike" kern="1200" cap="none" spc="0" baseline="0">
                <a:solidFill>
                  <a:schemeClr val="tx1"/>
                </a:solidFill>
                <a:latin typeface="Times New Roman" pitchFamily="18" charset="0"/>
                <a:ea typeface="宋体" pitchFamily="0" charset="0"/>
                <a:cs typeface="Times New Roman" pitchFamily="18" charset="0"/>
              </a:rPr>
              <a:t>goals</a:t>
            </a:r>
            <a:r>
              <a:rPr lang="en-US" altLang="zh-CN" sz="1800" b="0" i="0" u="none" strike="noStrike" kern="1200" cap="none" spc="0" baseline="0">
                <a:solidFill>
                  <a:schemeClr val="tx1"/>
                </a:solidFill>
                <a:latin typeface="Calibri" pitchFamily="0" charset="0"/>
                <a:ea typeface="宋体" pitchFamily="0" charset="0"/>
                <a:cs typeface="Calibri" pitchFamily="0" charset="0"/>
              </a:rPr>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756209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4" name="文本框"/>
          <p:cNvSpPr>
            <a:spLocks noGrp="1"/>
          </p:cNvSpPr>
          <p:nvPr>
            <p:ph type="title"/>
          </p:nvPr>
        </p:nvSpPr>
        <p:spPr>
          <a:xfrm rot="0">
            <a:off x="699452" y="891793"/>
            <a:ext cx="5014595" cy="4991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6"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699452" y="1676400"/>
            <a:ext cx="8278496" cy="1691639"/>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Managers and Team Leaders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HR Professionals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Executives</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285750" indent="-285750" algn="l">
              <a:lnSpc>
                <a:spcPct val="100000"/>
              </a:lnSpc>
              <a:spcBef>
                <a:spcPts val="0"/>
              </a:spcBef>
              <a:spcAft>
                <a:spcPts val="0"/>
              </a:spcAft>
              <a:buFont typeface="Wingdings" pitchFamily="2" charset="2"/>
              <a:buChar char="Ø"/>
            </a:pPr>
            <a:r>
              <a:rPr lang="en-US" altLang="zh-CN" sz="1800" b="0" i="0" u="none" strike="noStrike" kern="1200" cap="none" spc="0" baseline="0">
                <a:solidFill>
                  <a:schemeClr val="tx1"/>
                </a:solidFill>
                <a:latin typeface="Calibri" pitchFamily="0" charset="0"/>
                <a:ea typeface="宋体" pitchFamily="0" charset="0"/>
                <a:cs typeface="Calibri" pitchFamily="0" charset="0"/>
              </a:rPr>
              <a:t> Employees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4650523"/>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28"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29" name="文本框"/>
          <p:cNvSpPr>
            <a:spLocks noGrp="1"/>
          </p:cNvSpPr>
          <p:nvPr>
            <p:ph type="title"/>
          </p:nvPr>
        </p:nvSpPr>
        <p:spPr>
          <a:xfrm rot="0">
            <a:off x="533400" y="901064"/>
            <a:ext cx="9763125" cy="5467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0"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1" name="文本框"/>
          <p:cNvSpPr>
            <a:spLocks noGrp="1"/>
          </p:cNvSpPr>
          <p:nvPr>
            <p:ph type="sldNum" idx="7"/>
          </p:nvPr>
        </p:nvSpPr>
        <p:spPr>
          <a:xfrm rot="0">
            <a:off x="11353418" y="6473336"/>
            <a:ext cx="151129" cy="191770"/>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2" name="矩形"/>
          <p:cNvSpPr>
            <a:spLocks/>
          </p:cNvSpPr>
          <p:nvPr/>
        </p:nvSpPr>
        <p:spPr>
          <a:xfrm rot="0">
            <a:off x="3124200" y="1600200"/>
            <a:ext cx="6934198" cy="2225041"/>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3918705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3" name="文本框"/>
          <p:cNvSpPr>
            <a:spLocks noGrp="1"/>
          </p:cNvSpPr>
          <p:nvPr>
            <p:ph type="title"/>
          </p:nvPr>
        </p:nvSpPr>
        <p:spPr>
          <a:xfrm rot="0">
            <a:off x="755332" y="385444"/>
            <a:ext cx="10681335" cy="297180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EMPLOYEE DATASET: KAGGLE</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26</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FEATURES TAKEN: 8</a:t>
            </a:r>
            <a:br>
              <a:rPr lang="zh-CN" altLang="en-US" sz="2000" b="1" i="0" u="none" strike="noStrike" kern="0" cap="none" spc="0" baseline="0">
                <a:solidFill>
                  <a:schemeClr val="tx1"/>
                </a:solidFill>
                <a:latin typeface="Trebuchet MS" pitchFamily="0" charset="0"/>
                <a:ea typeface="宋体" pitchFamily="0" charset="0"/>
                <a:cs typeface="Trebuchet MS" pitchFamily="0" charset="0"/>
              </a:rPr>
            </a:br>
            <a:r>
              <a:rPr lang="en-US" altLang="zh-CN" sz="2000" b="1" i="0" u="none" strike="noStrike" kern="0" cap="none" spc="0" baseline="0">
                <a:solidFill>
                  <a:schemeClr val="tx1"/>
                </a:solidFill>
                <a:latin typeface="Trebuchet MS" pitchFamily="0" charset="0"/>
                <a:ea typeface="宋体" pitchFamily="0" charset="0"/>
                <a:cs typeface="Trebuchet MS" pitchFamily="0" charset="0"/>
              </a:rPr>
              <a:t>FIELD NAMES: BUSINESS UNIT, FIRST NAME, GENDER CODE AND PERFORMANCE SCORE</a:t>
            </a:r>
            <a:br>
              <a:rPr lang="zh-CN" altLang="en-US" sz="2000" b="0"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5720695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4"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5" name="曲线"/>
          <p:cNvSpPr>
            <a:spLocks/>
          </p:cNvSpPr>
          <p:nvPr/>
        </p:nvSpPr>
        <p:spPr>
          <a:xfrm flipH="1" rot="0">
            <a:off x="2533649" y="1891261"/>
            <a:ext cx="7162800" cy="3833814"/>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chemeClr val="bg1"/>
          </a:solidFill>
          <a:ln cmpd="sng" cap="flat">
            <a:noFill/>
            <a:prstDash val="solid"/>
            <a:miter/>
          </a:ln>
        </p:spPr>
        <p:txBody>
          <a:bodyPr vert="horz" wrap="square" lIns="0" tIns="0" rIns="0" bIns="0" anchor="t" anchorCtr="0">
            <a:prstTxWarp prst="textNoShape"/>
          </a:bodyPr>
          <a:lstStyle/>
          <a:p>
            <a:pPr marL="0" indent="0" algn="l">
              <a:lnSpc>
                <a:spcPct val="100000"/>
              </a:lnSpc>
              <a:spcBef>
                <a:spcPts val="0"/>
              </a:spcBef>
              <a:spcAft>
                <a:spcPts val="0"/>
              </a:spcAft>
              <a:buNone/>
            </a:pPr>
            <a:r>
              <a:rPr lang="en-US" altLang="zh-CN" sz="1800" b="1" i="0" u="none" strike="noStrike" kern="1200" cap="none" spc="0" baseline="0">
                <a:solidFill>
                  <a:schemeClr val="tx1"/>
                </a:solidFill>
                <a:latin typeface="Calibri" pitchFamily="0" charset="0"/>
                <a:ea typeface="宋体" pitchFamily="0" charset="0"/>
                <a:cs typeface="Calibri" pitchFamily="0" charset="0"/>
              </a:rPr>
              <a:t>Aggregation</a:t>
            </a:r>
            <a:r>
              <a:rPr lang="en-US" altLang="zh-CN" sz="1800" b="0" i="0" u="none" strike="noStrike" kern="1200" cap="none" spc="0" baseline="0">
                <a:solidFill>
                  <a:schemeClr val="tx1"/>
                </a:solidFill>
                <a:latin typeface="Calibri" pitchFamily="0" charset="0"/>
                <a:ea typeface="宋体" pitchFamily="0" charset="0"/>
                <a:cs typeface="Calibri" pitchFamily="0" charset="0"/>
              </a:rPr>
              <a:t>: Our Excel sheet compiles comprehensive employee performance data, segmented by key metrics such as productivity, efficiency, and goal achievement.</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endParaRPr lang="en-US" altLang="zh-CN" sz="18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alibri" pitchFamily="0" charset="0"/>
                <a:ea typeface="宋体" pitchFamily="0" charset="0"/>
                <a:cs typeface="Calibri" pitchFamily="0" charset="0"/>
              </a:rPr>
              <a:t> </a:t>
            </a:r>
            <a:r>
              <a:rPr lang="en-US" altLang="zh-CN" sz="1800" b="1" i="0" u="none" strike="noStrike" kern="1200" cap="none" spc="0" baseline="0">
                <a:solidFill>
                  <a:schemeClr val="tx1"/>
                </a:solidFill>
                <a:latin typeface="Calibri" pitchFamily="0" charset="0"/>
                <a:ea typeface="宋体" pitchFamily="0" charset="0"/>
                <a:cs typeface="Calibri" pitchFamily="0" charset="0"/>
              </a:rPr>
              <a:t>Dynamic Dashboards</a:t>
            </a:r>
            <a:r>
              <a:rPr lang="en-US" altLang="zh-CN" sz="1800" b="0" i="0" u="none" strike="noStrike" kern="1200" cap="none" spc="0" baseline="0">
                <a:solidFill>
                  <a:schemeClr val="tx1"/>
                </a:solidFill>
                <a:latin typeface="Calibri" pitchFamily="0" charset="0"/>
                <a:ea typeface="宋体" pitchFamily="0" charset="0"/>
                <a:cs typeface="Calibri" pitchFamily="0" charset="0"/>
              </a:rPr>
              <a:t>: The sheet includes interactive dashboards with real-time filtering options, allowing quick comparisons and insights into individual and team performance trends.</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pic>
        <p:nvPicPr>
          <p:cNvPr id="136" name="图片"/>
          <p:cNvPicPr>
            <a:picLocks/>
          </p:cNvPicPr>
          <p:nvPr/>
        </p:nvPicPr>
        <p:blipFill>
          <a:blip r:embed="rId1" cstate="print"/>
          <a:stretch>
            <a:fillRect/>
          </a:stretch>
        </p:blipFill>
        <p:spPr>
          <a:xfrm rot="0">
            <a:off x="66675" y="3597351"/>
            <a:ext cx="2466975" cy="3203496"/>
          </a:xfrm>
          <a:prstGeom prst="rect"/>
          <a:noFill/>
          <a:ln w="12700" cmpd="sng" cap="flat">
            <a:noFill/>
            <a:prstDash val="solid"/>
            <a:miter/>
          </a:ln>
        </p:spPr>
      </p:pic>
      <p:sp>
        <p:nvSpPr>
          <p:cNvPr id="137"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THE "WOW" IN OUR SOLUTION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9" name="矩形"/>
          <p:cNvSpPr>
            <a:spLocks/>
          </p:cNvSpPr>
          <p:nvPr/>
        </p:nvSpPr>
        <p:spPr>
          <a:xfrm rot="0">
            <a:off x="2438400" y="2427266"/>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79191743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0</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0</cp:revision>
  <dcterms:created xsi:type="dcterms:W3CDTF">2024-03-28T17:07:22Z</dcterms:created>
  <dcterms:modified xsi:type="dcterms:W3CDTF">2024-09-03T07:44:07Z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dbd24395ee3640168a818cf23031cecc</vt:lpwstr>
  </property>
</Properties>
</file>