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>
            <a:extLst>
              <a:ext uri="{FF2B5EF4-FFF2-40B4-BE49-F238E27FC236}">
                <a16:creationId xmlns:a16="http://schemas.microsoft.com/office/drawing/2014/main" id="{8B5E71B2-F561-1F58-2D24-BFF769CDB77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EE6C68D7-19D5-39C4-D7A3-4EC799163CA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6905621" y="0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C483BC3-98FC-414F-9409-6FCE66DB6983}" type="datetime1">
              <a:rPr lang="en-IN"/>
              <a:pPr lvl="0"/>
              <a:t>30-08-2025</a:t>
            </a:fld>
            <a:endParaRPr lang="en-IN"/>
          </a:p>
        </p:txBody>
      </p:sp>
      <p:sp>
        <p:nvSpPr>
          <p:cNvPr id="10" name="Slide Image Placeholder 3">
            <a:extLst>
              <a:ext uri="{FF2B5EF4-FFF2-40B4-BE49-F238E27FC236}">
                <a16:creationId xmlns:a16="http://schemas.microsoft.com/office/drawing/2014/main" id="{79301790-E527-05AE-A444-53F2BCF2B6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38603" y="857250"/>
            <a:ext cx="4114800" cy="2314574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1" name="Notes Placeholder 4">
            <a:extLst>
              <a:ext uri="{FF2B5EF4-FFF2-40B4-BE49-F238E27FC236}">
                <a16:creationId xmlns:a16="http://schemas.microsoft.com/office/drawing/2014/main" id="{315D9D63-209B-769E-D661-E60AD861E3A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1219196" y="3300417"/>
            <a:ext cx="9753603" cy="2700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5A8D755B-5E74-8E49-FBD9-434D870F774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6513508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FF29D6CA-4468-6A68-3CB7-767F648141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6905621" y="6513508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27B8951-9B04-4C1A-B6D1-1DB16D1B85AA}" type="slidenum">
              <a:t>‹#›</a:t>
            </a:fld>
            <a:endParaRPr lang="en-IN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DA0F3-1068-4DDA-B6BA-83B176595354}" type="datetimeFigureOut">
              <a:t>8/30/2025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6B96-0F79-40F6-BE31-E6CED80D61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2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9FBBB4-0892-7C0B-CD80-E3FB3286FB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9C128-261B-0507-3841-6EED01AD60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CE9CD-8A26-9CBA-690E-8150AA9972B2}"/>
              </a:ext>
            </a:extLst>
          </p:cNvPr>
          <p:cNvSpPr txBox="1">
            <a:spLocks noGrp="1"/>
          </p:cNvSpPr>
          <p:nvPr/>
        </p:nvSpPr>
        <p:spPr>
          <a:xfrm>
            <a:off x="6905621" y="6513508"/>
            <a:ext cx="5283202" cy="34449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522B35-C8B0-40A1-9B53-C3C28FCB90F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BEB87E40-4BD9-46FA-B8D7-12CE319BC2A4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399491CC-5076-A88E-6D00-15D53CB11E4F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6A5410B4-A36B-30E7-4B64-272F9FA38530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4D9BD285-C0BD-9E4F-E4F2-BDC41F6F1156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12156A90-3F0B-2D8C-19F8-D3FE72E6E0F6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CE33B49F-BD57-1F5D-ABF8-4AE36ADE8CE2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FE26C1CA-C3AF-7548-B22F-A36E593682BE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3359D940-22D1-8F93-D62E-C8AF8343FBCA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EC6B0A58-F654-11AE-6258-E40695E3FBB5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A476A450-DD71-9C51-EB91-8CC7B4E06D01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14527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1D81C585-12F6-3D3C-FE0E-00E282AA359B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3D87C39E-081C-0FEC-947C-1D8999B64BE3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E53FD500-901B-1D2B-8B28-3BEEFF64E04C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23BD2D6E-1458-574C-2F74-1EDCA6FDF83B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66142593-46C5-94A3-4C5E-01559153DEED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55146A05-BE7E-AA5F-D1EF-657B175E0406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77E286FA-092A-EA80-63EF-ACB7A2B86741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46B1BB42-F9B9-B4B6-7816-2C47C018E47D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25010E5D-B8E4-1D37-11D9-27B0C1F4026E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EB5DA7DE-219B-F741-99F5-931790371161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832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E108521F-B842-9255-BDC3-A6D31E85AE29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D737E2E2-19ED-B9E4-CFEF-69735E597433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C6DDB14E-8D38-DD82-3933-EA2E2CBAE515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9A34D7AB-03E3-8B9D-D6D6-A63F52AB15A0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9CDAED2F-B2F8-D3E1-6E0D-C8BA1F333D02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3402673D-4076-E973-F7CE-0EFD2B796035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DA166047-12A9-C346-6229-FC1698E4749D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8A1B4E66-AC80-E169-A303-1DE905F4FFA5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C28B3998-0AD0-1A6B-8DD7-76CFAFB4E02A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67DB5707-00CA-3DEA-7C96-9E0B3DA8C22D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233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DB4AFCCA-FDC2-C5D7-BE3D-85508F92358E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12EA9AFA-7D43-D27B-5E1C-B194DAD10F1A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88841ACE-0CE7-4860-84FD-352AB4CF07F6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90B43AE0-62FD-E694-92DC-41C00681DDCF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AE349CBA-971E-603B-FCF3-417C6720FA3C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6B292CA9-85C5-EF6C-BFF0-D3C9B4682E6D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6EE83AAE-35B2-DB9D-DA43-D9A1814E849E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EE4DEEE5-3EF0-0223-483D-7505A1C9B296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6148E6E4-F03D-2FCB-8419-ED255874F0CA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E7E8F26E-637E-30E1-C2F5-44016D897775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89061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2647E407-0AB5-8E72-A782-84ABF8C9195B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899D49C5-DAC6-78B9-87D0-37964C399DAC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1AB53CD4-5312-2E5C-8BE4-47961447C6BA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5DE3B354-8F2E-95C3-D66F-D073BBC309EF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775A6BB9-97E1-D6F3-2576-1334F9492C9C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EED8BDBB-0EB9-5547-01DC-A937A4185970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61DBA78F-B86D-DC59-F276-491860D69763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CFD00A30-FEA0-986D-5911-7B3B82F53F99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37DF0639-CB9B-A6DC-3D18-A3293663138C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4EB8F029-5BCA-13C4-8AF5-AB064221C4B6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241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C479802F-27B3-5F32-B3F1-C470F0E8FD8F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FE8A1363-A042-E31C-C82C-8365F32C479C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DD9BCBF3-B8A8-8E15-6CDE-C5FFB761C3A3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BFEBE563-68EE-8FD2-A3CD-5446B8191B6C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AD8F29B1-D7E3-6407-270F-0311C3DF8E3A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D59F98FC-D65B-D38C-D769-1557C363E504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1B024EDA-064A-FF0A-F63F-37F80AABF7E3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1969479B-925E-D061-2831-D596759E8D17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23EE1F8F-01A0-B188-8AD5-5A2CB5A6E92E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5E58A7EA-623C-4AC4-37AF-93739F353534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1841200B-102A-5B26-C415-B63049E50C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endParaRPr lang="en-US"/>
          </a:p>
        </p:txBody>
      </p:sp>
      <p:sp>
        <p:nvSpPr>
          <p:cNvPr id="13" name="Holder 3">
            <a:extLst>
              <a:ext uri="{FF2B5EF4-FFF2-40B4-BE49-F238E27FC236}">
                <a16:creationId xmlns:a16="http://schemas.microsoft.com/office/drawing/2014/main" id="{29B43EF3-1D8C-9F60-638A-1D48E6F6C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C711467A-1441-16E6-D144-E1FBAA0D0BB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145276" y="6377940"/>
            <a:ext cx="390144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sp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Holder 5">
            <a:extLst>
              <a:ext uri="{FF2B5EF4-FFF2-40B4-BE49-F238E27FC236}">
                <a16:creationId xmlns:a16="http://schemas.microsoft.com/office/drawing/2014/main" id="{95A80496-2FB4-A134-6EE4-B190F05A10F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09603" y="6377940"/>
            <a:ext cx="280416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91CCA4E0-916B-415B-9271-9B9051ABE46C}" type="datetime1">
              <a:rPr lang="en-US"/>
              <a:pPr lvl="0"/>
              <a:t>8/30/2025</a:t>
            </a:fld>
            <a:endParaRPr lang="en-US"/>
          </a:p>
        </p:txBody>
      </p:sp>
      <p:sp>
        <p:nvSpPr>
          <p:cNvPr id="16" name="Holder 6">
            <a:extLst>
              <a:ext uri="{FF2B5EF4-FFF2-40B4-BE49-F238E27FC236}">
                <a16:creationId xmlns:a16="http://schemas.microsoft.com/office/drawing/2014/main" id="{A9882604-A9D7-5F46-5367-93BBFAEB94B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10" baseline="0">
                <a:solidFill>
                  <a:srgbClr val="2D936B"/>
                </a:solidFill>
                <a:uFillTx/>
                <a:latin typeface="Trebuchet MS"/>
                <a:cs typeface="Trebuchet MS"/>
              </a:defRPr>
            </a:lvl1pPr>
          </a:lstStyle>
          <a:p>
            <a:pPr lvl="0"/>
            <a:fld id="{9C9E69D1-B3CC-4E3B-9238-D1A781E9170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800" b="1" i="0" u="none" strike="noStrike" kern="0" cap="none" spc="0" baseline="0">
          <a:solidFill>
            <a:srgbClr val="000000"/>
          </a:solidFill>
          <a:uFillTx/>
          <a:latin typeface="Trebuchet MS"/>
          <a:cs typeface="Trebuchet MS"/>
        </a:defRPr>
      </a:lvl1pPr>
    </p:titleStyle>
    <p:body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0" cap="none" spc="0" baseline="0">
          <a:solidFill>
            <a:srgbClr val="000000"/>
          </a:solidFill>
          <a:uFillTx/>
          <a:latin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1E332B40-7EE5-EE8A-87E5-415FD3005BDD}"/>
              </a:ext>
            </a:extLst>
          </p:cNvPr>
          <p:cNvGrpSpPr/>
          <p:nvPr/>
        </p:nvGrpSpPr>
        <p:grpSpPr>
          <a:xfrm>
            <a:off x="876296" y="990596"/>
            <a:ext cx="1743074" cy="1333507"/>
            <a:chOff x="876296" y="990596"/>
            <a:chExt cx="1743074" cy="1333507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7B9C889E-FC5A-EEE7-89A9-2B1EA45D0447}"/>
                </a:ext>
              </a:extLst>
            </p:cNvPr>
            <p:cNvSpPr/>
            <p:nvPr/>
          </p:nvSpPr>
          <p:spPr>
            <a:xfrm>
              <a:off x="876296" y="1266828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CBFEB7F-360F-E55B-E386-CAF474B81B16}"/>
                </a:ext>
              </a:extLst>
            </p:cNvPr>
            <p:cNvSpPr/>
            <p:nvPr/>
          </p:nvSpPr>
          <p:spPr>
            <a:xfrm>
              <a:off x="1971674" y="990596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55272C02-4843-76F7-AE4E-4CE63C42D42E}"/>
              </a:ext>
            </a:extLst>
          </p:cNvPr>
          <p:cNvSpPr/>
          <p:nvPr/>
        </p:nvSpPr>
        <p:spPr>
          <a:xfrm>
            <a:off x="3752853" y="1190621"/>
            <a:ext cx="1666878" cy="1438278"/>
          </a:xfrm>
          <a:custGeom>
            <a:avLst/>
            <a:gdLst>
              <a:gd name="f0" fmla="val w"/>
              <a:gd name="f1" fmla="val h"/>
              <a:gd name="f2" fmla="val 0"/>
              <a:gd name="f3" fmla="val 1666875"/>
              <a:gd name="f4" fmla="val 1438275"/>
              <a:gd name="f5" fmla="val 1307338"/>
              <a:gd name="f6" fmla="val 359537"/>
              <a:gd name="f7" fmla="val 719074"/>
              <a:gd name="f8" fmla="*/ f0 1 1666875"/>
              <a:gd name="f9" fmla="*/ f1 1 143827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666875"/>
              <a:gd name="f16" fmla="*/ f13 1 143827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666875" h="143827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D0A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7440BB8-7CC0-9E1F-6A6F-77D7CB0F1274}"/>
              </a:ext>
            </a:extLst>
          </p:cNvPr>
          <p:cNvSpPr/>
          <p:nvPr/>
        </p:nvSpPr>
        <p:spPr>
          <a:xfrm>
            <a:off x="3800475" y="5229225"/>
            <a:ext cx="723903" cy="619121"/>
          </a:xfrm>
          <a:custGeom>
            <a:avLst/>
            <a:gdLst>
              <a:gd name="f0" fmla="val w"/>
              <a:gd name="f1" fmla="val h"/>
              <a:gd name="f2" fmla="val 0"/>
              <a:gd name="f3" fmla="val 723900"/>
              <a:gd name="f4" fmla="val 619125"/>
              <a:gd name="f5" fmla="val 569087"/>
              <a:gd name="f6" fmla="val 154812"/>
              <a:gd name="f7" fmla="val 309625"/>
              <a:gd name="f8" fmla="*/ f0 1 723900"/>
              <a:gd name="f9" fmla="*/ f1 1 61912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723900"/>
              <a:gd name="f16" fmla="*/ f13 1 61912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723900" h="61912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57AC647-5D9A-928B-B21B-95F2FD9B6D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3" y="19668"/>
            <a:ext cx="7629525" cy="100155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3213731" lvl="0">
              <a:spcBef>
                <a:spcPts val="130"/>
              </a:spcBef>
            </a:pPr>
            <a:r>
              <a:rPr lang="en-US" sz="3200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Digital Portfolio </a:t>
            </a:r>
            <a:br>
              <a:rPr lang="en-US" sz="3200">
                <a:solidFill>
                  <a:srgbClr val="0F0F0F"/>
                </a:solidFill>
                <a:latin typeface="Roboto" pitchFamily="2"/>
              </a:rPr>
            </a:br>
            <a:endParaRPr lang="en-US" sz="3200" b="0" spc="15"/>
          </a:p>
        </p:txBody>
      </p:sp>
      <p:pic>
        <p:nvPicPr>
          <p:cNvPr id="8" name="object 9">
            <a:extLst>
              <a:ext uri="{FF2B5EF4-FFF2-40B4-BE49-F238E27FC236}">
                <a16:creationId xmlns:a16="http://schemas.microsoft.com/office/drawing/2014/main" id="{B8BE26EE-8493-AFCD-EE9E-EF2277DA2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11">
            <a:extLst>
              <a:ext uri="{FF2B5EF4-FFF2-40B4-BE49-F238E27FC236}">
                <a16:creationId xmlns:a16="http://schemas.microsoft.com/office/drawing/2014/main" id="{B37A68E7-A820-6A7A-04C3-40BAB469555C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6053A2-E78A-414C-8A7E-05D040CDD65C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075D7C03-351C-15C9-E993-570CE939D44C}"/>
              </a:ext>
            </a:extLst>
          </p:cNvPr>
          <p:cNvSpPr txBox="1"/>
          <p:nvPr/>
        </p:nvSpPr>
        <p:spPr>
          <a:xfrm>
            <a:off x="676271" y="2628899"/>
            <a:ext cx="8610603" cy="2308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STUDENT NAME: </a:t>
            </a:r>
            <a:r>
              <a:rPr lang="en-IN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C. Ashwini 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REGISTER NO AND NMID: </a:t>
            </a:r>
            <a:r>
              <a:rPr lang="en-IN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astvu30430424u18003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DEPARTMENT: </a:t>
            </a:r>
            <a:r>
              <a:rPr lang="en-IN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Computer science 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COLLEGE: </a:t>
            </a:r>
            <a:r>
              <a:rPr lang="en-IN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Arignar Anna Govt. Arts College (W), Walajapet, Ranipet Dist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UNIVERSITY : TIRUVALLUR UNIVERSITY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</a:t>
            </a:r>
            <a:endParaRPr lang="en-IN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39DEFB0-3DEE-3CF7-BD98-8DA6ACDFB4F8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US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US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US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US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US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2792407-40E8-B975-DBB6-FFDB49B321C1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BD9FC34-61BD-BC34-385B-57616BBBE47A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9C0F646-0A0C-DBC0-E1F7-3B5CAE75BE85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43A9C50B-16AB-A0F4-30CD-78C99016B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553" y="2566985"/>
            <a:ext cx="2466978" cy="34194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D83BAB6B-A2EC-F308-5475-43FF75C2AA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654939"/>
            <a:ext cx="8480429" cy="67069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IN" sz="4250" spc="15"/>
              <a:t>RESULTS AND SCREENSHOTS</a:t>
            </a:r>
            <a:endParaRPr lang="en-IN" sz="425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88A4E20-66C2-C870-BB67-DD17C7747AFC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B368EE7-F26D-482B-AAED-0260CCD6CA35}" type="slidenum">
              <a:t>10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D14E6E-D6A0-4B5C-574B-0082CB294E24}"/>
              </a:ext>
            </a:extLst>
          </p:cNvPr>
          <p:cNvSpPr txBox="1"/>
          <p:nvPr/>
        </p:nvSpPr>
        <p:spPr>
          <a:xfrm>
            <a:off x="2743200" y="2354698"/>
            <a:ext cx="8534022" cy="954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D0D0D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A5C79-4878-F8D5-38F5-29EC3948C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9" y="1546113"/>
            <a:ext cx="2308375" cy="51468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0AD6B840-67F9-4352-BB0E-96882799E0AA}"/>
              </a:ext>
            </a:extLst>
          </p:cNvPr>
          <p:cNvSpPr txBox="1"/>
          <p:nvPr/>
        </p:nvSpPr>
        <p:spPr>
          <a:xfrm>
            <a:off x="3105659" y="1857374"/>
            <a:ext cx="6018169" cy="45243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70C0"/>
                </a:solidFill>
                <a:uFillTx/>
                <a:latin typeface="Calibri"/>
              </a:rPr>
              <a:t>Results of Digital Portfolio</a:t>
            </a:r>
            <a:endParaRPr lang="en-IN" sz="1800" b="1" i="0" u="none" strike="noStrike" kern="1200" cap="none" spc="0" baseline="0">
              <a:solidFill>
                <a:srgbClr val="0070C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     1.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Showcase of Skills – The portfolio successfully demonstrates my knowledge of HTML, CSS, and JavaScript through creative and interactive design.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    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2. Project Presentation – Both projects (Learning Platforms Showcase and Interactive Quiz) are displayed in a structured and user-friendly manner.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    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3. Enhanced User Experience – Colorful effects, animations, and responsive layout make the portfolio attractive and engaging.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    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4. Practical Application – The interactive quiz allows real-time user interaction and score display, proving the functionality of my coding skills.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    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5. Accessibility &amp; Sharing – The portfolio can be easily shared with teachers, recruiters, or peers, making it a useful tool for academic and career growth.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13871E77-9ED4-FB82-7D1E-8D96287CDB98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2F70CD8-DF2D-9D82-CEF4-9C2532BB422F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7620D561-0675-22E9-885E-5B459F15DE9F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286436EC-1DC0-9821-B48D-1EE0B5A45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object 7">
            <a:extLst>
              <a:ext uri="{FF2B5EF4-FFF2-40B4-BE49-F238E27FC236}">
                <a16:creationId xmlns:a16="http://schemas.microsoft.com/office/drawing/2014/main" id="{F83D78A2-DF56-5191-9C8D-06FF18DCE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4578665" cy="7521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IN"/>
              <a:t>CONCLUSION</a:t>
            </a: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8EE48248-516E-368B-36E3-F8A261F927B2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EBC241-B580-4956-9ED2-9E2C702B0F6A}" type="slidenum">
              <a:t>11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67861-731D-CD21-2542-527D6B286780}"/>
              </a:ext>
            </a:extLst>
          </p:cNvPr>
          <p:cNvSpPr txBox="1"/>
          <p:nvPr/>
        </p:nvSpPr>
        <p:spPr>
          <a:xfrm>
            <a:off x="2283960" y="1305342"/>
            <a:ext cx="6100072" cy="42473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B0F0"/>
                </a:solidFill>
                <a:uFillTx/>
                <a:latin typeface="Calibri"/>
              </a:rPr>
              <a:t>Conclusion</a:t>
            </a:r>
            <a:endParaRPr lang="en-IN" sz="1800" b="1" i="0" u="none" strike="noStrike" kern="1200" cap="none" spc="0" baseline="0">
              <a:solidFill>
                <a:srgbClr val="00B0F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The digital portfolio has been an effective platform to showcase my learning, creativity, and technical skills. By integrating HTML, CSS, and JavaScript, I was able to design a colorful, interactive, and user-friendly portfolio. It not only highlights my projects—such as the Learning Platforms Showcase and the Interactive Quiz—but also reflects my ability to apply web development concepts in a practical way.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This project helped me improve my design thinking, coding, and problem-solving skills, while also creating a professional space that can be shared with teachers, recruiters, and peers. Overall, the digital portfolio fulfills its purpose as a creative representation of knowledge, projects, and achievements.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EB66E34-C8B2-E32D-BD1F-EC6D27EBE37A}"/>
              </a:ext>
            </a:extLst>
          </p:cNvPr>
          <p:cNvSpPr/>
          <p:nvPr/>
        </p:nvSpPr>
        <p:spPr>
          <a:xfrm>
            <a:off x="2581031" y="2506855"/>
            <a:ext cx="6371978" cy="1844289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Times New Roman" pitchFamily="18"/>
              </a:rPr>
              <a:t>                           </a:t>
            </a:r>
            <a:r>
              <a:rPr lang="en-IN" sz="2400" b="1" i="0" u="none" strike="noStrike" kern="1200" cap="none" spc="0" baseline="0">
                <a:solidFill>
                  <a:srgbClr val="404040"/>
                </a:solidFill>
                <a:uFillTx/>
                <a:latin typeface="Times New Roman" pitchFamily="18"/>
                <a:cs typeface="Times New Roman" pitchFamily="18"/>
              </a:rPr>
              <a:t>Frontend web development 🖥️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400" b="1" i="0" u="none" strike="noStrike" kern="1200" cap="none" spc="0" baseline="0">
              <a:solidFill>
                <a:srgbClr val="404040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b="1" i="0" u="none" strike="noStrike" kern="1200" cap="none" spc="0" baseline="0">
                <a:solidFill>
                  <a:srgbClr val="404040"/>
                </a:solidFill>
                <a:uFillTx/>
                <a:latin typeface="Times New Roman" pitchFamily="18"/>
                <a:cs typeface="Times New Roman" pitchFamily="18"/>
              </a:rPr>
              <a:t>                            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b="1" i="0" u="none" strike="noStrike" kern="1200" cap="none" spc="0" baseline="0">
                <a:solidFill>
                  <a:srgbClr val="404040"/>
                </a:solidFill>
                <a:uFillTx/>
                <a:latin typeface="Times New Roman" pitchFamily="18"/>
                <a:cs typeface="Times New Roman" pitchFamily="18"/>
              </a:rPr>
              <a:t>                           </a:t>
            </a:r>
            <a:r>
              <a:rPr lang="en-IN" sz="2400" b="1" i="0" u="sng" strike="noStrike" kern="1200" cap="none" spc="0" baseline="0">
                <a:solidFill>
                  <a:srgbClr val="C00000"/>
                </a:solidFill>
                <a:uFillTx/>
                <a:latin typeface="Times New Roman" pitchFamily="18"/>
                <a:cs typeface="Times New Roman" pitchFamily="18"/>
              </a:rPr>
              <a:t>My</a:t>
            </a:r>
            <a:r>
              <a:rPr lang="en-IN" sz="2400" b="1" i="0" u="none" strike="noStrike" kern="1200" cap="none" spc="0" baseline="0">
                <a:solidFill>
                  <a:srgbClr val="C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en-IN" sz="2400" b="1" i="0" u="sng" strike="noStrike" kern="1200" cap="none" spc="0" baseline="0">
                <a:solidFill>
                  <a:srgbClr val="C00000"/>
                </a:solidFill>
                <a:uFillTx/>
                <a:latin typeface="Times New Roman" pitchFamily="18"/>
                <a:cs typeface="Times New Roman" pitchFamily="18"/>
              </a:rPr>
              <a:t>Digital</a:t>
            </a:r>
            <a:r>
              <a:rPr lang="en-IN" sz="2400" b="1" i="0" u="none" strike="noStrike" kern="1200" cap="none" spc="0" baseline="0">
                <a:solidFill>
                  <a:srgbClr val="C00000"/>
                </a:solidFill>
                <a:uFillTx/>
                <a:latin typeface="Times New Roman" pitchFamily="18"/>
                <a:cs typeface="Times New Roman" pitchFamily="18"/>
              </a:rPr>
              <a:t> </a:t>
            </a:r>
            <a:r>
              <a:rPr lang="en-IN" sz="2400" b="1" i="0" u="sng" strike="noStrike" kern="1200" cap="none" spc="0" baseline="0">
                <a:solidFill>
                  <a:srgbClr val="C00000"/>
                </a:solidFill>
                <a:uFillTx/>
                <a:latin typeface="Times New Roman" pitchFamily="18"/>
                <a:cs typeface="Times New Roman" pitchFamily="18"/>
              </a:rPr>
              <a:t>Portfolio </a:t>
            </a:r>
            <a:endParaRPr lang="en-IN" sz="2400" b="1" i="0" u="none" strike="noStrike" kern="1200" cap="none" spc="0" baseline="0">
              <a:solidFill>
                <a:srgbClr val="40404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D1CABEA3-D424-F923-6EA3-1FEFEEBA44D5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C8789BD-6B13-84DB-3089-17F8AB47ADD8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C295D65-1A7F-4A06-F129-A27A2E17BE89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72AD8E2-52B1-A41B-F18A-C72AE413F6BA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730711D6-26B4-5E81-8B55-A4202C25C372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ED9FB946-4245-CC12-FCCC-22068329076D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F3DCB49F-557E-243A-FE6C-935AC8E9C752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8AB1C470-0057-5F3C-A0CE-BEDD8FA4686A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A180EA7B-7F07-7F42-53D3-847E473BF669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53A40F93-5C86-B942-2B55-2C24E51129BA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78E16210-CC10-2679-56E3-F6B5AA131C59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907D2201-671A-66FF-B517-F3F600DD2542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54593CF2-994A-2F26-3AC2-A010976030FE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01CC718-BC27-E693-C4A9-A3E1993C6BAB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D8C7006-7F4B-708C-C973-1495DA5563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3909690" cy="678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4250" spc="5"/>
              <a:t>PROJECT</a:t>
            </a:r>
            <a:r>
              <a:rPr lang="en-US" sz="4250" spc="-85"/>
              <a:t> </a:t>
            </a:r>
            <a:r>
              <a:rPr lang="en-US" sz="4250" spc="25"/>
              <a:t>TITLE</a:t>
            </a:r>
            <a:endParaRPr lang="en-US" sz="4250"/>
          </a:p>
        </p:txBody>
      </p:sp>
      <p:grpSp>
        <p:nvGrpSpPr>
          <p:cNvPr id="18" name="object 18">
            <a:extLst>
              <a:ext uri="{FF2B5EF4-FFF2-40B4-BE49-F238E27FC236}">
                <a16:creationId xmlns:a16="http://schemas.microsoft.com/office/drawing/2014/main" id="{4FEC3BC0-A1DA-EB02-5D8F-D478EB7CE8C5}"/>
              </a:ext>
            </a:extLst>
          </p:cNvPr>
          <p:cNvGrpSpPr/>
          <p:nvPr/>
        </p:nvGrpSpPr>
        <p:grpSpPr>
          <a:xfrm>
            <a:off x="466728" y="6410328"/>
            <a:ext cx="3705221" cy="295278"/>
            <a:chOff x="466728" y="6410328"/>
            <a:chExt cx="3705221" cy="295278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0A2147F8-5305-8005-E9D3-580B78D99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271" y="6467478"/>
              <a:ext cx="2143125" cy="20002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3A8A034A-DA09-80C0-234D-99C805FED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2">
            <a:extLst>
              <a:ext uri="{FF2B5EF4-FFF2-40B4-BE49-F238E27FC236}">
                <a16:creationId xmlns:a16="http://schemas.microsoft.com/office/drawing/2014/main" id="{D4E68976-A1BF-5684-38D5-A6AEE06869B1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028CB7-DC9A-464A-A388-44C6FDD08AA9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2291CAF-5A35-F306-CFE0-F792A634C003}"/>
              </a:ext>
            </a:extLst>
          </p:cNvPr>
          <p:cNvSpPr/>
          <p:nvPr/>
        </p:nvSpPr>
        <p:spPr>
          <a:xfrm>
            <a:off x="-76196" y="28575"/>
            <a:ext cx="1248171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E997BC31-707C-DAEC-C3A8-BAA498E4805F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A33BA32-E88D-8530-F2D3-70D4A21F7365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2E9449A-EFA2-3E49-06E1-36C54ECD63CB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9697A2A0-0D55-496F-A411-2E068FB4E3D8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0F37469F-AA08-366F-645C-B8A3CEED26EE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B3B7727A-D7A3-E7A3-839B-099E8D659C6C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91313AD3-A7C7-BC5E-D02F-99674552E166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948E212D-4AD9-7445-5443-F22CE8A04C5A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41563DBB-DF7C-840D-78EA-BCE6AB532487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07D8BCA8-6496-A30F-88BB-DAB172232A97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8AFB9B83-4554-B976-E796-F38C99515030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C98774AD-F701-2104-B053-C8AD78375864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US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US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US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US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US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9C7C8F1-470A-2696-9F8B-6117114D8A52}"/>
              </a:ext>
            </a:extLst>
          </p:cNvPr>
          <p:cNvSpPr/>
          <p:nvPr/>
        </p:nvSpPr>
        <p:spPr>
          <a:xfrm>
            <a:off x="7362821" y="447671"/>
            <a:ext cx="361946" cy="361946"/>
          </a:xfrm>
          <a:custGeom>
            <a:avLst/>
            <a:gdLst>
              <a:gd name="f0" fmla="val w"/>
              <a:gd name="f1" fmla="val h"/>
              <a:gd name="f2" fmla="val 0"/>
              <a:gd name="f3" fmla="val 361950"/>
              <a:gd name="f4" fmla="val 180975"/>
              <a:gd name="f5" fmla="val 132864"/>
              <a:gd name="f6" fmla="val 6464"/>
              <a:gd name="f7" fmla="val 89633"/>
              <a:gd name="f8" fmla="val 24708"/>
              <a:gd name="f9" fmla="val 53006"/>
              <a:gd name="f10" fmla="val 229085"/>
              <a:gd name="f11" fmla="val 272316"/>
              <a:gd name="f12" fmla="val 308943"/>
              <a:gd name="f13" fmla="val 337241"/>
              <a:gd name="f14" fmla="val 355485"/>
              <a:gd name="f15" fmla="*/ f0 1 361950"/>
              <a:gd name="f16" fmla="*/ f1 1 361950"/>
              <a:gd name="f17" fmla="val f2"/>
              <a:gd name="f18" fmla="val f3"/>
              <a:gd name="f19" fmla="+- f18 0 f17"/>
              <a:gd name="f20" fmla="*/ f19 1 361950"/>
              <a:gd name="f21" fmla="*/ f17 1 f20"/>
              <a:gd name="f22" fmla="*/ f18 1 f20"/>
              <a:gd name="f23" fmla="*/ f21 f15 1"/>
              <a:gd name="f24" fmla="*/ f22 f15 1"/>
              <a:gd name="f25" fmla="*/ f22 f16 1"/>
              <a:gd name="f26" fmla="*/ f2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6" r="f24" b="f25"/>
            <a:pathLst>
              <a:path w="361950" h="36195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9"/>
                </a:lnTo>
                <a:lnTo>
                  <a:pt x="f8" y="f7"/>
                </a:lnTo>
                <a:lnTo>
                  <a:pt x="f6" y="f5"/>
                </a:lnTo>
                <a:lnTo>
                  <a:pt x="f2" y="f4"/>
                </a:lnTo>
                <a:lnTo>
                  <a:pt x="f6" y="f10"/>
                </a:lnTo>
                <a:lnTo>
                  <a:pt x="f8" y="f11"/>
                </a:lnTo>
                <a:lnTo>
                  <a:pt x="f9" y="f12"/>
                </a:lnTo>
                <a:lnTo>
                  <a:pt x="f7" y="f13"/>
                </a:lnTo>
                <a:lnTo>
                  <a:pt x="f5" y="f14"/>
                </a:lnTo>
                <a:lnTo>
                  <a:pt x="f4" y="f3"/>
                </a:lnTo>
                <a:lnTo>
                  <a:pt x="f10" y="f14"/>
                </a:lnTo>
                <a:lnTo>
                  <a:pt x="f11" y="f13"/>
                </a:lnTo>
                <a:lnTo>
                  <a:pt x="f12" y="f12"/>
                </a:lnTo>
                <a:lnTo>
                  <a:pt x="f13" y="f11"/>
                </a:lnTo>
                <a:lnTo>
                  <a:pt x="f14" y="f10"/>
                </a:lnTo>
                <a:lnTo>
                  <a:pt x="f3" y="f4"/>
                </a:lnTo>
                <a:lnTo>
                  <a:pt x="f14" y="f5"/>
                </a:lnTo>
                <a:lnTo>
                  <a:pt x="f13" y="f7"/>
                </a:lnTo>
                <a:lnTo>
                  <a:pt x="f12" y="f9"/>
                </a:lnTo>
                <a:lnTo>
                  <a:pt x="f11" y="f8"/>
                </a:lnTo>
                <a:lnTo>
                  <a:pt x="f10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EBEBE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A8A567EF-1794-36DF-29B7-3B410EE9428E}"/>
              </a:ext>
            </a:extLst>
          </p:cNvPr>
          <p:cNvSpPr/>
          <p:nvPr/>
        </p:nvSpPr>
        <p:spPr>
          <a:xfrm>
            <a:off x="11010903" y="5610228"/>
            <a:ext cx="647696" cy="647696"/>
          </a:xfrm>
          <a:custGeom>
            <a:avLst/>
            <a:gdLst>
              <a:gd name="f0" fmla="val w"/>
              <a:gd name="f1" fmla="val h"/>
              <a:gd name="f2" fmla="val 0"/>
              <a:gd name="f3" fmla="val 647700"/>
              <a:gd name="f4" fmla="val 323850"/>
              <a:gd name="f5" fmla="val 276003"/>
              <a:gd name="f6" fmla="val 3511"/>
              <a:gd name="f7" fmla="val 230332"/>
              <a:gd name="f8" fmla="val 13711"/>
              <a:gd name="f9" fmla="val 187340"/>
              <a:gd name="f10" fmla="val 30099"/>
              <a:gd name="f11" fmla="val 147528"/>
              <a:gd name="f12" fmla="val 52175"/>
              <a:gd name="f13" fmla="val 111397"/>
              <a:gd name="f14" fmla="val 79436"/>
              <a:gd name="f15" fmla="val 79448"/>
              <a:gd name="f16" fmla="val 111381"/>
              <a:gd name="f17" fmla="val 52184"/>
              <a:gd name="f18" fmla="val 147511"/>
              <a:gd name="f19" fmla="val 30106"/>
              <a:gd name="f20" fmla="val 187324"/>
              <a:gd name="f21" fmla="val 13714"/>
              <a:gd name="f22" fmla="val 230319"/>
              <a:gd name="f23" fmla="val 3512"/>
              <a:gd name="f24" fmla="val 275994"/>
              <a:gd name="f25" fmla="val 371705"/>
              <a:gd name="f26" fmla="val 417380"/>
              <a:gd name="f27" fmla="val 460375"/>
              <a:gd name="f28" fmla="val 500188"/>
              <a:gd name="f29" fmla="val 536318"/>
              <a:gd name="f30" fmla="val 568263"/>
              <a:gd name="f31" fmla="val 595524"/>
              <a:gd name="f32" fmla="val 617600"/>
              <a:gd name="f33" fmla="val 633988"/>
              <a:gd name="f34" fmla="val 644188"/>
              <a:gd name="f35" fmla="val 371696"/>
              <a:gd name="f36" fmla="val 417367"/>
              <a:gd name="f37" fmla="val 460359"/>
              <a:gd name="f38" fmla="val 500171"/>
              <a:gd name="f39" fmla="val 536302"/>
              <a:gd name="f40" fmla="val 568251"/>
              <a:gd name="f41" fmla="val 595515"/>
              <a:gd name="f42" fmla="val 617593"/>
              <a:gd name="f43" fmla="val 633985"/>
              <a:gd name="f44" fmla="val 644187"/>
              <a:gd name="f45" fmla="*/ f0 1 647700"/>
              <a:gd name="f46" fmla="*/ f1 1 647700"/>
              <a:gd name="f47" fmla="val f2"/>
              <a:gd name="f48" fmla="val f3"/>
              <a:gd name="f49" fmla="+- f48 0 f47"/>
              <a:gd name="f50" fmla="*/ f49 1 647700"/>
              <a:gd name="f51" fmla="*/ f47 1 f50"/>
              <a:gd name="f52" fmla="*/ f48 1 f50"/>
              <a:gd name="f53" fmla="*/ f51 f45 1"/>
              <a:gd name="f54" fmla="*/ f52 f45 1"/>
              <a:gd name="f55" fmla="*/ f52 f46 1"/>
              <a:gd name="f56" fmla="*/ f51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6" r="f54" b="f55"/>
            <a:pathLst>
              <a:path w="647700" h="64770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" y="f4"/>
                </a:lnTo>
                <a:lnTo>
                  <a:pt x="f23" y="f25"/>
                </a:lnTo>
                <a:lnTo>
                  <a:pt x="f21" y="f26"/>
                </a:lnTo>
                <a:lnTo>
                  <a:pt x="f19" y="f27"/>
                </a:lnTo>
                <a:lnTo>
                  <a:pt x="f17" y="f28"/>
                </a:lnTo>
                <a:lnTo>
                  <a:pt x="f15" y="f29"/>
                </a:lnTo>
                <a:lnTo>
                  <a:pt x="f13" y="f30"/>
                </a:lnTo>
                <a:lnTo>
                  <a:pt x="f11" y="f31"/>
                </a:lnTo>
                <a:lnTo>
                  <a:pt x="f9" y="f32"/>
                </a:lnTo>
                <a:lnTo>
                  <a:pt x="f7" y="f33"/>
                </a:lnTo>
                <a:lnTo>
                  <a:pt x="f5" y="f34"/>
                </a:lnTo>
                <a:lnTo>
                  <a:pt x="f4" y="f3"/>
                </a:lnTo>
                <a:lnTo>
                  <a:pt x="f35" y="f34"/>
                </a:lnTo>
                <a:lnTo>
                  <a:pt x="f36" y="f33"/>
                </a:lnTo>
                <a:lnTo>
                  <a:pt x="f37" y="f32"/>
                </a:lnTo>
                <a:lnTo>
                  <a:pt x="f38" y="f31"/>
                </a:lnTo>
                <a:lnTo>
                  <a:pt x="f39" y="f30"/>
                </a:lnTo>
                <a:lnTo>
                  <a:pt x="f40" y="f29"/>
                </a:lnTo>
                <a:lnTo>
                  <a:pt x="f41" y="f28"/>
                </a:lnTo>
                <a:lnTo>
                  <a:pt x="f42" y="f27"/>
                </a:lnTo>
                <a:lnTo>
                  <a:pt x="f43" y="f26"/>
                </a:lnTo>
                <a:lnTo>
                  <a:pt x="f44" y="f25"/>
                </a:lnTo>
                <a:lnTo>
                  <a:pt x="f3" y="f4"/>
                </a:lnTo>
                <a:lnTo>
                  <a:pt x="f44" y="f24"/>
                </a:lnTo>
                <a:lnTo>
                  <a:pt x="f43" y="f22"/>
                </a:lnTo>
                <a:lnTo>
                  <a:pt x="f42" y="f20"/>
                </a:lnTo>
                <a:lnTo>
                  <a:pt x="f41" y="f18"/>
                </a:lnTo>
                <a:lnTo>
                  <a:pt x="f40" y="f16"/>
                </a:lnTo>
                <a:lnTo>
                  <a:pt x="f39" y="f14"/>
                </a:lnTo>
                <a:lnTo>
                  <a:pt x="f38" y="f12"/>
                </a:lnTo>
                <a:lnTo>
                  <a:pt x="f37" y="f10"/>
                </a:lnTo>
                <a:lnTo>
                  <a:pt x="f36" y="f8"/>
                </a:lnTo>
                <a:lnTo>
                  <a:pt x="f35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7" name="object 17">
            <a:extLst>
              <a:ext uri="{FF2B5EF4-FFF2-40B4-BE49-F238E27FC236}">
                <a16:creationId xmlns:a16="http://schemas.microsoft.com/office/drawing/2014/main" id="{C31ED3D5-EDF5-C8F8-DFDC-822DDC4E3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0" y="6134096"/>
            <a:ext cx="247646" cy="247646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18" name="object 18">
            <a:extLst>
              <a:ext uri="{FF2B5EF4-FFF2-40B4-BE49-F238E27FC236}">
                <a16:creationId xmlns:a16="http://schemas.microsoft.com/office/drawing/2014/main" id="{FF4B5B7C-FA87-5E80-F27C-3DF5799C72D7}"/>
              </a:ext>
            </a:extLst>
          </p:cNvPr>
          <p:cNvGrpSpPr/>
          <p:nvPr/>
        </p:nvGrpSpPr>
        <p:grpSpPr>
          <a:xfrm>
            <a:off x="47621" y="3819521"/>
            <a:ext cx="4124328" cy="3009893"/>
            <a:chOff x="47621" y="3819521"/>
            <a:chExt cx="4124328" cy="3009893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332F058F-A791-7136-31E4-ECB1147F2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3624C97A-0F38-722B-E4AD-31BB0274C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21" y="3819521"/>
              <a:ext cx="1733546" cy="300989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A49D2434-C508-8C33-5B01-3EC5C67BA8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445385"/>
            <a:ext cx="2357122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US" spc="25"/>
              <a:t>A</a:t>
            </a:r>
            <a:r>
              <a:rPr lang="en-US" spc="-5"/>
              <a:t>G</a:t>
            </a:r>
            <a:r>
              <a:rPr lang="en-US" spc="-35"/>
              <a:t>E</a:t>
            </a:r>
            <a:r>
              <a:rPr lang="en-US" spc="15"/>
              <a:t>N</a:t>
            </a:r>
            <a:r>
              <a:rPr lang="en-US"/>
              <a:t>DA</a:t>
            </a: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824A0332-8C20-4CFC-0DB2-763E71ADF7DA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FAB81-569F-4D81-B4DB-BD2268C243F8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9240C1-0962-6A6B-67B1-00D5DE7D69C8}"/>
              </a:ext>
            </a:extLst>
          </p:cNvPr>
          <p:cNvSpPr txBox="1"/>
          <p:nvPr/>
        </p:nvSpPr>
        <p:spPr>
          <a:xfrm>
            <a:off x="2509808" y="1041529"/>
            <a:ext cx="5029200" cy="48320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D0D0D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Problem Statement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Project Overview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End Users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Tools and Technologies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Portfolio design and Layout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Features and Functionality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Results and Screenshots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Conclusion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Github Link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8B6D5E60-83A5-5EC0-1E6A-EF6E05DDEC04}"/>
              </a:ext>
            </a:extLst>
          </p:cNvPr>
          <p:cNvGrpSpPr/>
          <p:nvPr/>
        </p:nvGrpSpPr>
        <p:grpSpPr>
          <a:xfrm>
            <a:off x="8016608" y="2974378"/>
            <a:ext cx="3596755" cy="3333518"/>
            <a:chOff x="8016608" y="2974378"/>
            <a:chExt cx="3596755" cy="3333518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6FD908DB-FC78-47BD-5B95-3321A6DB33FC}"/>
                </a:ext>
              </a:extLst>
            </p:cNvPr>
            <p:cNvSpPr/>
            <p:nvPr/>
          </p:nvSpPr>
          <p:spPr>
            <a:xfrm>
              <a:off x="9790188" y="5459891"/>
              <a:ext cx="595329" cy="46786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9F04F47-3919-57ED-B6AE-F972C0540402}"/>
                </a:ext>
              </a:extLst>
            </p:cNvPr>
            <p:cNvSpPr/>
            <p:nvPr/>
          </p:nvSpPr>
          <p:spPr>
            <a:xfrm>
              <a:off x="9790188" y="6005733"/>
              <a:ext cx="235650" cy="18519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A66F2A49-C14E-6CD0-2236-F48867D98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6608" y="2974378"/>
              <a:ext cx="3596755" cy="3333518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50DD752D-38A3-AAD5-3FFE-4CB98D1C7AF2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5147987-8B2D-73B1-1240-087D3FC0C2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4069" y="575057"/>
            <a:ext cx="5636891" cy="678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  <a:tabLst>
                <a:tab pos="2727956" algn="l"/>
              </a:tabLst>
            </a:pPr>
            <a:r>
              <a:rPr lang="en-US" sz="4250" spc="-20"/>
              <a:t>P</a:t>
            </a:r>
            <a:r>
              <a:rPr lang="en-US" sz="4250" spc="15"/>
              <a:t>ROB</a:t>
            </a:r>
            <a:r>
              <a:rPr lang="en-US" sz="4250" spc="55"/>
              <a:t>L</a:t>
            </a:r>
            <a:r>
              <a:rPr lang="en-US" sz="4250" spc="-20"/>
              <a:t>E</a:t>
            </a:r>
            <a:r>
              <a:rPr lang="en-US" sz="4250" spc="20"/>
              <a:t>M</a:t>
            </a:r>
            <a:r>
              <a:rPr lang="en-US" sz="4250"/>
              <a:t>	</a:t>
            </a:r>
            <a:r>
              <a:rPr lang="en-US" sz="4250" spc="10"/>
              <a:t>S</a:t>
            </a:r>
            <a:r>
              <a:rPr lang="en-US" sz="4250" spc="-370"/>
              <a:t>T</a:t>
            </a:r>
            <a:r>
              <a:rPr lang="en-US" sz="4250" spc="-375"/>
              <a:t>A</a:t>
            </a:r>
            <a:r>
              <a:rPr lang="en-US" sz="4250" spc="15"/>
              <a:t>T</a:t>
            </a:r>
            <a:r>
              <a:rPr lang="en-US" sz="4250" spc="-10"/>
              <a:t>E</a:t>
            </a:r>
            <a:r>
              <a:rPr lang="en-US" sz="4250" spc="-20"/>
              <a:t>ME</a:t>
            </a:r>
            <a:r>
              <a:rPr lang="en-US" sz="4250" spc="10"/>
              <a:t>NT</a:t>
            </a:r>
            <a:endParaRPr lang="en-US" sz="4250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89CF0CD5-1413-A20A-AB8A-93E6C7B9E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10">
            <a:extLst>
              <a:ext uri="{FF2B5EF4-FFF2-40B4-BE49-F238E27FC236}">
                <a16:creationId xmlns:a16="http://schemas.microsoft.com/office/drawing/2014/main" id="{F9B5CA50-1B85-92AC-EE61-9BFE648AB070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E7387C-357A-422D-998F-A0CB23D091B8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46049469-ED43-349C-93BB-CF51737480B3}"/>
              </a:ext>
            </a:extLst>
          </p:cNvPr>
          <p:cNvSpPr txBox="1"/>
          <p:nvPr/>
        </p:nvSpPr>
        <p:spPr>
          <a:xfrm rot="10799991">
            <a:off x="1637607" y="2151730"/>
            <a:ext cx="6614001" cy="25545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spAutoFit/>
          </a:bodyPr>
          <a:lstStyle/>
          <a:p>
            <a:pPr marL="457200" marR="0" lvl="1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1" u="none" strike="noStrike" kern="1200" cap="none" spc="0" baseline="0">
                <a:solidFill>
                  <a:srgbClr val="404040"/>
                </a:solidFill>
                <a:uFillTx/>
                <a:latin typeface="Calibri"/>
              </a:rPr>
              <a:t>The objective of this project is to design and develop a digital portfolio website that showcases my skills, achievements, and projects in an interactive and visually appealing </a:t>
            </a:r>
            <a:r>
              <a:rPr lang="en-IN" sz="2000" b="1" i="1" u="none" strike="noStrike" kern="1200" cap="none" spc="0" baseline="0">
                <a:solidFill>
                  <a:srgbClr val="404040"/>
                </a:solidFill>
                <a:uFillTx/>
                <a:latin typeface="Calibri"/>
              </a:rPr>
              <a:t>manner.</a:t>
            </a:r>
          </a:p>
          <a:p>
            <a:pPr marL="457200" marR="0" lvl="1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000" b="1" i="1" u="none" strike="noStrike" kern="1200" cap="none" spc="0" baseline="0">
              <a:solidFill>
                <a:srgbClr val="1E1C11"/>
              </a:solidFill>
              <a:uFillTx/>
              <a:latin typeface="Calibri"/>
            </a:endParaRPr>
          </a:p>
          <a:p>
            <a:pPr marL="457200" marR="0" lvl="1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1" u="none" strike="noStrike" kern="1200" cap="none" spc="0" baseline="0">
                <a:solidFill>
                  <a:srgbClr val="191919"/>
                </a:solidFill>
                <a:uFillTx/>
                <a:latin typeface="Calibri"/>
              </a:rPr>
              <a:t>The portfolio will be created using HTML, CSS, and JavaScript with separate coding files for structure, design, and functionality.</a:t>
            </a:r>
            <a:endParaRPr lang="en-US" sz="2000" b="1" i="1" u="none" strike="noStrike" kern="1200" cap="none" spc="0" baseline="0">
              <a:solidFill>
                <a:srgbClr val="191919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F28BA2E2-761F-5FAA-7ED3-3B56B2850463}"/>
              </a:ext>
            </a:extLst>
          </p:cNvPr>
          <p:cNvGrpSpPr/>
          <p:nvPr/>
        </p:nvGrpSpPr>
        <p:grpSpPr>
          <a:xfrm>
            <a:off x="7747903" y="1695453"/>
            <a:ext cx="3533771" cy="3810003"/>
            <a:chOff x="7747903" y="1695453"/>
            <a:chExt cx="3533771" cy="3810003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EBB5272C-312F-CD10-4C9E-FC9A810EEC8D}"/>
                </a:ext>
              </a:extLst>
            </p:cNvPr>
            <p:cNvSpPr/>
            <p:nvPr/>
          </p:nvSpPr>
          <p:spPr>
            <a:xfrm>
              <a:off x="8443222" y="4410078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23ECCE1-B1D7-15F8-CA11-C49DEF7538CA}"/>
                </a:ext>
              </a:extLst>
            </p:cNvPr>
            <p:cNvSpPr/>
            <p:nvPr/>
          </p:nvSpPr>
          <p:spPr>
            <a:xfrm>
              <a:off x="8443222" y="4943475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C0695E73-77E2-739E-DB71-A5AC7F87F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47903" y="1695453"/>
              <a:ext cx="3533771" cy="381000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1584F92E-818D-EAD2-5BD3-AC0E4385F77E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E53B87D-52B9-AC47-55CC-1208A51C87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5263515" cy="678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  <a:tabLst>
                <a:tab pos="2642872" algn="l"/>
              </a:tabLst>
            </a:pPr>
            <a:r>
              <a:rPr lang="en-US" sz="4250" spc="5"/>
              <a:t>PROJECT	</a:t>
            </a:r>
            <a:r>
              <a:rPr lang="en-US" sz="4250" spc="-20"/>
              <a:t>OVERVIEW</a:t>
            </a:r>
            <a:endParaRPr lang="en-US" sz="4250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A1575950-BEFB-4F6F-AF2F-B4BBAA203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10">
            <a:extLst>
              <a:ext uri="{FF2B5EF4-FFF2-40B4-BE49-F238E27FC236}">
                <a16:creationId xmlns:a16="http://schemas.microsoft.com/office/drawing/2014/main" id="{306CB6D9-456B-D939-C827-9B6CC3157D92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D77D8F-2EE2-4B7B-A067-84740DB2126B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83535F4-63E1-6EBB-6693-4F2EB86E2ABD}"/>
              </a:ext>
            </a:extLst>
          </p:cNvPr>
          <p:cNvSpPr txBox="1"/>
          <p:nvPr/>
        </p:nvSpPr>
        <p:spPr>
          <a:xfrm>
            <a:off x="910321" y="1914826"/>
            <a:ext cx="6100072" cy="29238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It highlights two major projects:</a:t>
            </a:r>
            <a:endParaRPr lang="en-IN" sz="1800" b="1" i="0" u="none" strike="noStrike" kern="1200" cap="none" spc="0" baseline="0">
              <a:solidFill>
                <a:srgbClr val="C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1" i="0" u="none" strike="noStrike" kern="1200" cap="none" spc="0" baseline="0">
              <a:solidFill>
                <a:srgbClr val="C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                             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1.</a:t>
            </a:r>
            <a:r>
              <a:rPr lang="en-US" sz="2000" b="0" i="0" u="none" strike="noStrike" kern="1200" cap="none" spc="0" baseline="0">
                <a:solidFill>
                  <a:srgbClr val="1F497D"/>
                </a:solidFill>
                <a:uFillTx/>
                <a:latin typeface="Calibri"/>
              </a:rPr>
              <a:t> Project 1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– 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                            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Learning Platforms Showcase Features links and logos of W3Schools and Edunet, two learning platforms I have used to enhance my technical knowledge.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              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2. </a:t>
            </a:r>
            <a:r>
              <a:rPr lang="en-US" sz="2000" b="0" i="0" u="none" strike="noStrike" kern="1200" cap="none" spc="0" baseline="0">
                <a:solidFill>
                  <a:srgbClr val="1F497D"/>
                </a:solidFill>
                <a:uFillTx/>
                <a:latin typeface="Calibri"/>
              </a:rPr>
              <a:t>Project 2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– 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   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                            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Interactive Quiz Application This project highlights my ability to use HTML, CSS, and JavaScript to create interactive and user-friendly applications.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40A5FEC-9479-9BF4-D074-6285D6546E95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F5DAD44-B90D-9599-8D0E-289B26E32FD4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38409AA-FCF3-B885-118D-5CCBD70961AB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DFB892D-0382-25DD-4B2E-D59004173B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451" y="891796"/>
            <a:ext cx="5014597" cy="5181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3200" spc="25"/>
              <a:t>W</a:t>
            </a:r>
            <a:r>
              <a:rPr lang="en-US" sz="3200" spc="-20"/>
              <a:t>H</a:t>
            </a:r>
            <a:r>
              <a:rPr lang="en-US" sz="3200" spc="20"/>
              <a:t>O</a:t>
            </a:r>
            <a:r>
              <a:rPr lang="en-US" sz="3200" spc="-235"/>
              <a:t> </a:t>
            </a:r>
            <a:r>
              <a:rPr lang="en-US" sz="3200" spc="-10"/>
              <a:t>AR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10"/>
              <a:t>T</a:t>
            </a:r>
            <a:r>
              <a:rPr lang="en-US" sz="3200" spc="-15"/>
              <a:t>H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20"/>
              <a:t>E</a:t>
            </a:r>
            <a:r>
              <a:rPr lang="en-US" sz="3200" spc="30"/>
              <a:t>N</a:t>
            </a:r>
            <a:r>
              <a:rPr lang="en-US" sz="3200" spc="15"/>
              <a:t>D</a:t>
            </a:r>
            <a:r>
              <a:rPr lang="en-US" sz="3200" spc="-45"/>
              <a:t> </a:t>
            </a:r>
            <a:r>
              <a:rPr lang="en-US" sz="3200"/>
              <a:t>U</a:t>
            </a:r>
            <a:r>
              <a:rPr lang="en-US" sz="3200" spc="10"/>
              <a:t>S</a:t>
            </a:r>
            <a:r>
              <a:rPr lang="en-US" sz="3200" spc="-25"/>
              <a:t>E</a:t>
            </a:r>
            <a:r>
              <a:rPr lang="en-US" sz="3200" spc="-10"/>
              <a:t>R</a:t>
            </a:r>
            <a:r>
              <a:rPr lang="en-US" sz="3200" spc="5"/>
              <a:t>S?</a:t>
            </a:r>
            <a:endParaRPr lang="en-US" sz="320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125ACB8A-F772-CB0E-2E00-400286982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3" y="6172200"/>
            <a:ext cx="2181228" cy="4857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8">
            <a:extLst>
              <a:ext uri="{FF2B5EF4-FFF2-40B4-BE49-F238E27FC236}">
                <a16:creationId xmlns:a16="http://schemas.microsoft.com/office/drawing/2014/main" id="{83A3F8AF-A8CA-515A-3831-DF42BAD38822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B6B500-1C2A-4C0B-A871-061C73E05079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EB197322-E3BE-29B3-E5A2-FB9448BF2DF9}"/>
              </a:ext>
            </a:extLst>
          </p:cNvPr>
          <p:cNvSpPr txBox="1"/>
          <p:nvPr/>
        </p:nvSpPr>
        <p:spPr>
          <a:xfrm>
            <a:off x="2381253" y="1647885"/>
            <a:ext cx="5511564" cy="45243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1. </a:t>
            </a:r>
            <a:r>
              <a:rPr lang="en-IN" sz="1800" b="0" i="0" u="none" strike="noStrike" kern="1200" cap="none" spc="0" baseline="0">
                <a:solidFill>
                  <a:srgbClr val="D99694"/>
                </a:solidFill>
                <a:uFillTx/>
                <a:latin typeface="Calibri"/>
              </a:rPr>
              <a:t>Teachers / Instructors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– to evaluate your skills, projects, and learning progress. 2. </a:t>
            </a:r>
            <a:r>
              <a:rPr lang="en-IN" sz="1800" b="0" i="0" u="none" strike="noStrike" kern="1200" cap="none" spc="0" baseline="0">
                <a:solidFill>
                  <a:srgbClr val="D99694"/>
                </a:solidFill>
                <a:uFillTx/>
                <a:latin typeface="Calibri"/>
              </a:rPr>
              <a:t>Employers / Recruiters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– to check your technical ability, creativity, and problem-solving skills when you apply for jobs or internships. 3.</a:t>
            </a:r>
            <a:r>
              <a:rPr lang="en-IN" sz="1800" b="0" i="0" u="none" strike="noStrike" kern="1200" cap="none" spc="0" baseline="0">
                <a:solidFill>
                  <a:srgbClr val="D99694"/>
                </a:solidFill>
                <a:uFillTx/>
                <a:latin typeface="Calibri"/>
              </a:rPr>
              <a:t> Clients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– if you are freelancing, they can see your past work before hiring you.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4. </a:t>
            </a:r>
            <a:r>
              <a:rPr lang="en-IN" sz="1800" b="0" i="0" u="none" strike="noStrike" kern="1200" cap="none" spc="0" baseline="0">
                <a:solidFill>
                  <a:srgbClr val="D99694"/>
                </a:solidFill>
                <a:uFillTx/>
                <a:latin typeface="Calibri"/>
              </a:rPr>
              <a:t>Peers / Classmates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– to share knowledge, ideas, and collaborative learning. 5.</a:t>
            </a:r>
            <a:r>
              <a:rPr lang="en-IN" sz="1800" b="0" i="0" u="none" strike="noStrike" kern="1200" cap="none" spc="0" baseline="0">
                <a:solidFill>
                  <a:srgbClr val="D99694"/>
                </a:solidFill>
                <a:uFillTx/>
                <a:latin typeface="Calibri"/>
              </a:rPr>
              <a:t> The creator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– to track your growth, reflect on your learning, and maintain a personal record of achievements.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974A4B35-9C2B-B141-0A6E-95D7EFF62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571" y="1144965"/>
            <a:ext cx="2695578" cy="32480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A8D37569-C55F-F1CC-00E3-3C457CFA84AE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246F0B3-5A10-0FA3-77A6-69F74CAD2B6D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70545DA-88DE-5D4D-7C61-D3C6E7657848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3CAE383-0975-0FD3-7992-5F683EAECF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8168" y="857314"/>
            <a:ext cx="9763121" cy="5753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IN" sz="3600" spc="10"/>
              <a:t>TOOLS AND TECHNIQUES</a:t>
            </a:r>
            <a:endParaRPr lang="en-IN" sz="3600"/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F0065FB6-7C90-7759-0006-1B1C8C354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object 9">
            <a:extLst>
              <a:ext uri="{FF2B5EF4-FFF2-40B4-BE49-F238E27FC236}">
                <a16:creationId xmlns:a16="http://schemas.microsoft.com/office/drawing/2014/main" id="{91BD6B3C-6582-D66E-E20C-CCA2448867E6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E734DF-5390-4EA9-9B27-6B385B65E4AF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1967504-9BDF-F27F-26B7-3073622B1E02}"/>
              </a:ext>
            </a:extLst>
          </p:cNvPr>
          <p:cNvSpPr txBox="1"/>
          <p:nvPr/>
        </p:nvSpPr>
        <p:spPr>
          <a:xfrm>
            <a:off x="1412409" y="1166838"/>
            <a:ext cx="6100072" cy="42473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2060"/>
                </a:solidFill>
                <a:uFillTx/>
                <a:latin typeface="Calibri"/>
              </a:rPr>
              <a:t>Tools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1. HTML, CSS, JavaScript               2. Code Editors (VS Code, Sublime Text, Notepad++)               3. Graphics Tools (Canva, Photoshop, Figma)               4. Version Control (Git, GitHub)               5. Web Hosting Platforms (GitHub Pages, Netlify)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2060"/>
                </a:solidFill>
                <a:uFillTx/>
                <a:latin typeface="Calibri"/>
              </a:rPr>
              <a:t>  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2060"/>
                </a:solidFill>
                <a:uFillTx/>
                <a:latin typeface="Calibri"/>
              </a:rPr>
              <a:t>Techniques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1. Responsive Design 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2. Colorful Effects &amp; Animations </a:t>
            </a: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3. Navigation &amp; Linking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4. Interactivity 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 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5. Content Organization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ACCDF10D-A052-FB66-6717-B6CB9CF81694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C1D5D90E-9AED-2043-A9D1-29DA627B5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object 9">
            <a:extLst>
              <a:ext uri="{FF2B5EF4-FFF2-40B4-BE49-F238E27FC236}">
                <a16:creationId xmlns:a16="http://schemas.microsoft.com/office/drawing/2014/main" id="{C3FF7FAC-DDC1-6D19-F52F-1D5F7D37E427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46062D5-717D-43F7-86C5-88B2CC1102DD}" type="slidenum">
              <a:t>8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F710536F-D22A-DB55-3083-8A60BE8DACC2}"/>
              </a:ext>
            </a:extLst>
          </p:cNvPr>
          <p:cNvSpPr txBox="1"/>
          <p:nvPr/>
        </p:nvSpPr>
        <p:spPr>
          <a:xfrm>
            <a:off x="739777" y="291144"/>
            <a:ext cx="8794754" cy="6290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000" b="1" i="0" u="none" strike="noStrike" kern="1200" cap="none" spc="1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POTFOLIO DESIGN AND LAYOUT</a:t>
            </a:r>
            <a:endParaRPr lang="en-IN" sz="40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85E8244-E324-847F-24AC-70ED6024ECDC}"/>
              </a:ext>
            </a:extLst>
          </p:cNvPr>
          <p:cNvSpPr/>
          <p:nvPr/>
        </p:nvSpPr>
        <p:spPr>
          <a:xfrm>
            <a:off x="10058400" y="525139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CA387350-D4B5-DABA-2C2D-C239051D054B}"/>
              </a:ext>
            </a:extLst>
          </p:cNvPr>
          <p:cNvSpPr txBox="1"/>
          <p:nvPr/>
        </p:nvSpPr>
        <p:spPr>
          <a:xfrm>
            <a:off x="1916125" y="998634"/>
            <a:ext cx="6100072" cy="53553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C0504D"/>
                </a:solidFill>
                <a:uFillTx/>
                <a:latin typeface="Calibri"/>
              </a:rPr>
              <a:t>Design</a:t>
            </a:r>
            <a:endParaRPr lang="en-IN" sz="1800" b="1" i="0" u="none" strike="noStrike" kern="1200" cap="none" spc="0" baseline="0">
              <a:solidFill>
                <a:srgbClr val="C0504D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Use colorful themes with proper contrast to highlight sections. 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Apply consistent fonts and styles to maintain professionalism.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Include visual elements like logos, icons, and images to make it engaging.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Add animations and transitions for an interactive feel.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1" i="0" u="none" strike="noStrike" kern="1200" cap="none" spc="0" baseline="0">
              <a:solidFill>
                <a:srgbClr val="C0504D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C0504D"/>
                </a:solidFill>
                <a:uFillTx/>
                <a:latin typeface="Calibri"/>
              </a:rPr>
              <a:t>Layout</a:t>
            </a:r>
            <a:endParaRPr lang="en-IN" sz="1800" b="1" i="0" u="none" strike="noStrike" kern="1200" cap="none" spc="0" baseline="0">
              <a:solidFill>
                <a:srgbClr val="C0504D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Header Section – Name, title, and navigation menu.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About Section – Short introduction and objectives.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Projects Section –Project 1: Learning platforms showcase (W3Schools &amp; Edunet).Project 2: Interactive quiz with score display.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Skills Section – List of technical skills/tools used.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A261-D7A2-9521-A072-1C2389ABC8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IN"/>
              <a:t>FEATURES AND FUNCTIONALITY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5AC4C003-4A73-86EA-CA48-97DDDB3D4E9F}"/>
              </a:ext>
            </a:extLst>
          </p:cNvPr>
          <p:cNvSpPr txBox="1"/>
          <p:nvPr/>
        </p:nvSpPr>
        <p:spPr>
          <a:xfrm>
            <a:off x="2334902" y="1143630"/>
            <a:ext cx="6576831" cy="56323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Features: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1.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Attractive UI – colorful themes, animations, and responsive design.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2. Navigation Menu – easy movement between sections (Home, About, Projects, Contact).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3. Project Showcase – with links, images, and short descriptions.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4. Interactive Elements – quiz, hover effects, clickable buttons.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5. Multimedia Support – images, icons, and possibly videos.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Functionality: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1.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Responsive Design – works on mobile, tablet, and desktop.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2. Interactive Quiz – users can attempt questions and view scores.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3. Link Integration – direct links to W3Schools and Edunet platforms.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4. Dynamic Effects – animations and transitions using CSS/JavaScript.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5. User Engagement – score display, clickable projects, and smooth scrolling.</a:t>
            </a: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Ashwini Karthikeyan</cp:lastModifiedBy>
  <cp:revision>26</cp:revision>
  <dcterms:created xsi:type="dcterms:W3CDTF">2024-03-29T15:07:22Z</dcterms:created>
  <dcterms:modified xsi:type="dcterms:W3CDTF">2025-08-30T13:22:22Z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