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12192000"/>
  <p:notesSz cx="6858000" cy="9144000"/>
  <p:embeddedFontLst>
    <p:embeddedFont>
      <p:font typeface="Lexend SemiBold"/>
      <p:regular r:id="rId48"/>
      <p:bold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Montserrat Medium"/>
      <p:regular r:id="rId54"/>
      <p:bold r:id="rId55"/>
      <p:italic r:id="rId56"/>
      <p:boldItalic r:id="rId57"/>
    </p:embeddedFont>
    <p:embeddedFont>
      <p:font typeface="Montserrat Light"/>
      <p:regular r:id="rId58"/>
      <p:bold r:id="rId59"/>
      <p:italic r:id="rId60"/>
      <p:boldItalic r:id="rId61"/>
    </p:embeddedFont>
    <p:embeddedFont>
      <p:font typeface="Lexend Medium"/>
      <p:regular r:id="rId62"/>
      <p:bold r:id="rId63"/>
    </p:embeddedFont>
    <p:embeddedFont>
      <p:font typeface="Lexend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6" roundtripDataSignature="AMtx7mh3GAzcVtSxy9Dq9koa1c/h7WmG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7FFD29-725F-4D9F-8446-D5CC4B110B81}">
  <a:tblStyle styleId="{977FFD29-725F-4D9F-8446-D5CC4B110B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exendSemiBold-regular.fntdata"/><Relationship Id="rId47" Type="http://schemas.openxmlformats.org/officeDocument/2006/relationships/slide" Target="slides/slide41.xml"/><Relationship Id="rId49" Type="http://schemas.openxmlformats.org/officeDocument/2006/relationships/font" Target="fonts/Lexend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exendMedium-regular.fntdata"/><Relationship Id="rId61" Type="http://schemas.openxmlformats.org/officeDocument/2006/relationships/font" Target="fonts/MontserratLight-boldItalic.fntdata"/><Relationship Id="rId20" Type="http://schemas.openxmlformats.org/officeDocument/2006/relationships/slide" Target="slides/slide14.xml"/><Relationship Id="rId64" Type="http://schemas.openxmlformats.org/officeDocument/2006/relationships/font" Target="fonts/Lexend-regular.fntdata"/><Relationship Id="rId63" Type="http://schemas.openxmlformats.org/officeDocument/2006/relationships/font" Target="fonts/LexendMedium-bold.fntdata"/><Relationship Id="rId22" Type="http://schemas.openxmlformats.org/officeDocument/2006/relationships/slide" Target="slides/slide16.xml"/><Relationship Id="rId66" Type="http://customschemas.google.com/relationships/presentationmetadata" Target="metadata"/><Relationship Id="rId21" Type="http://schemas.openxmlformats.org/officeDocument/2006/relationships/slide" Target="slides/slide15.xml"/><Relationship Id="rId65" Type="http://schemas.openxmlformats.org/officeDocument/2006/relationships/font" Target="fonts/Lexen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Montserrat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54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57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Medium-italic.fntdata"/><Relationship Id="rId15" Type="http://schemas.openxmlformats.org/officeDocument/2006/relationships/slide" Target="slides/slide9.xml"/><Relationship Id="rId59" Type="http://schemas.openxmlformats.org/officeDocument/2006/relationships/font" Target="fonts/MontserratLight-bold.fntdata"/><Relationship Id="rId14" Type="http://schemas.openxmlformats.org/officeDocument/2006/relationships/slide" Target="slides/slide8.xml"/><Relationship Id="rId58" Type="http://schemas.openxmlformats.org/officeDocument/2006/relationships/font" Target="fonts/Montserrat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0ea82813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tune the threshold tau</a:t>
            </a:r>
            <a:endParaRPr/>
          </a:p>
        </p:txBody>
      </p:sp>
      <p:sp>
        <p:nvSpPr>
          <p:cNvPr id="164" name="Google Shape;164;g200ea82813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0ea828131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smaller models can achieve same FPR, no point of using bigger models</a:t>
            </a:r>
            <a:endParaRPr/>
          </a:p>
        </p:txBody>
      </p:sp>
      <p:sp>
        <p:nvSpPr>
          <p:cNvPr id="175" name="Google Shape;175;g200ea828131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edac4614_1_3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worst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data is not linearly </a:t>
            </a:r>
            <a:r>
              <a:rPr lang="en-US"/>
              <a:t>separable</a:t>
            </a:r>
            <a:r>
              <a:rPr lang="en-US"/>
              <a:t>, and decision boundary is complex, are small models still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if the queries in real time differ </a:t>
            </a:r>
            <a:r>
              <a:rPr lang="en-US"/>
              <a:t>significantly from the test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saving are in few MBs at best, do we get similar results on bigger 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BF using model-hashes isn’t explained in detail</a:t>
            </a:r>
            <a:endParaRPr/>
          </a:p>
        </p:txBody>
      </p:sp>
      <p:sp>
        <p:nvSpPr>
          <p:cNvPr id="186" name="Google Shape;186;g1ededac4614_1_3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0ea82813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00ea82813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0ea828131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00ea828131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0ea828131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00ea828131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0ea82813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00ea828131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deed2060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edeed2060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deed2060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edeed2060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eed2060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edeed2060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00ea82813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used for scenarios where false positives are tolerable, and there is incentive on knowing what doesn’t belong to the set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e.g. if a key is not in database, save accessing cold storage, false positives will just lead to some extra accesses</a:t>
            </a:r>
            <a:endParaRPr sz="1600"/>
          </a:p>
        </p:txBody>
      </p:sp>
      <p:sp>
        <p:nvSpPr>
          <p:cNvPr id="54" name="Google Shape;54;g200ea828131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0ea82813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00ea82813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00ea828131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00ea828131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0ea828131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00ea828131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dedac4614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ededac4614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00ea828131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00ea828131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dedac4614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1ededac4614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ededac4614_1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dedac4614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ededac4614_1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ededac4614_1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dedac4614_1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ededac4614_1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ededac4614_1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dedac4614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ededac4614_1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H(t) to be probability that a non-key query from D has a score less than or equal to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non key queries are chosen uniformly at random, non key query distribution would be the same as non key distribution, hence above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assume that H(t) is known in the theoretical analysis below</a:t>
            </a:r>
            <a:endParaRPr/>
          </a:p>
        </p:txBody>
      </p:sp>
      <p:sp>
        <p:nvSpPr>
          <p:cNvPr id="357" name="Google Shape;357;g1ededac4614_1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0ea82813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so how are bloom filters designed?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k hash functions and bit array of size 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initially everything is 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mention how keys are inserted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once a bit is set to 1, it is not undone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give lookup examples of colors</a:t>
            </a:r>
            <a:endParaRPr sz="1600"/>
          </a:p>
        </p:txBody>
      </p:sp>
      <p:sp>
        <p:nvSpPr>
          <p:cNvPr id="74" name="Google Shape;74;g200ea82813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dedac4614_1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1ededac4614_1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ededac4614_1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dedac4614_1_2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1ededac4614_1_2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numerator G(ti) − G(ti−1) is the fraction of keys in the ith 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denominator H(ti) − H(ti−1) is the probability of a non-key query being in the ith region.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intuitive terms, the false positive rate for a region is proportional to the ratio of the key density (fraction of keys) to non-key density (fraction of non-key queries)</a:t>
            </a:r>
            <a:endParaRPr/>
          </a:p>
        </p:txBody>
      </p:sp>
      <p:sp>
        <p:nvSpPr>
          <p:cNvPr id="383" name="Google Shape;383;g1ededac4614_1_2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dedac4614_1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ededac4614_1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ededac4614_1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dedac4614_1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1ededac4614_1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1ededac4614_1_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ededac4614_1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ededac4614_1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1ededac4614_1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ededac4614_1_3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ededac4614_1_3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ededac4614_1_3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dedac4614_1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1ededac4614_1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 : space discretization parameter, k: thresholds or partitions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divide the score space F [0, 1] into N consecutive small segments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this provides us a discretization of the score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larger N more closely approximating the real interval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k, we can find a set of k approximately optimal thresholds using dynamic programming, where the solution is approximate due to our discretization of the score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other models use heuristics their parameter estimation times are smaller</a:t>
            </a:r>
            <a:endParaRPr/>
          </a:p>
        </p:txBody>
      </p:sp>
      <p:sp>
        <p:nvSpPr>
          <p:cNvPr id="431" name="Google Shape;431;g1ededac4614_1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dedac4614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ededac4614_1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ededac4614_1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dedac4614_1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ededac4614_1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 can set the fprs of two regions to get equivalent sandwiched bloom filters, i.e. same FPR and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comparisons on compute time are missing</a:t>
            </a:r>
            <a:endParaRPr/>
          </a:p>
        </p:txBody>
      </p:sp>
      <p:sp>
        <p:nvSpPr>
          <p:cNvPr id="445" name="Google Shape;445;g1ededac4614_1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ededac4614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ededac4614_1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formulation of the partitioned bloom filter as an optimization problem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partitioned Bloom filters, it seems to be more prone to resizing upon insertions compared with using a single Bloom filter, because of smaller filters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identifying scenarios when query distribution doesn’t come from same distribution D</a:t>
            </a:r>
            <a:endParaRPr/>
          </a:p>
        </p:txBody>
      </p:sp>
      <p:sp>
        <p:nvSpPr>
          <p:cNvPr id="453" name="Google Shape;453;g1ededac4614_1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0ea82813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how to get an approximation for the FPR of bloom filters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to minimise f, set gradient to 0 and find optimal k</a:t>
            </a:r>
            <a:endParaRPr sz="1600"/>
          </a:p>
        </p:txBody>
      </p:sp>
      <p:sp>
        <p:nvSpPr>
          <p:cNvPr id="84" name="Google Shape;84;g200ea82813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ededac4614_1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ededac4614_1_3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/>
              <a:t>try </a:t>
            </a:r>
            <a:r>
              <a:rPr lang="en-US" sz="1600"/>
              <a:t>partitioning</a:t>
            </a:r>
            <a:r>
              <a:rPr lang="en-US" sz="1600"/>
              <a:t> the data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we have seen bucketing, and here partitioning scores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/>
              <a:t>use multiple models instead of 1 model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RMI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use coarse grained models to get a rough estimate and then tune further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65" name="Google Shape;465;g1ededac4614_1_3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ededac4614_1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1ededac4614_1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1ededac4614_1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0ea82813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for a fixed size bit array, false positives grow with number of keys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increasing m, size of bit array, reduces false positives significantly</a:t>
            </a:r>
            <a:endParaRPr sz="1800"/>
          </a:p>
        </p:txBody>
      </p:sp>
      <p:sp>
        <p:nvSpPr>
          <p:cNvPr id="98" name="Google Shape;98;g200ea82813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0ea82813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00ea82813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0ea82813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make use of nature of data, difference between keys and non keys</a:t>
            </a:r>
            <a:endParaRPr/>
          </a:p>
        </p:txBody>
      </p:sp>
      <p:sp>
        <p:nvSpPr>
          <p:cNvPr id="124" name="Google Shape;124;g200ea82813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0ea828131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 we have access to historic data we can create a dataset like</a:t>
            </a:r>
            <a:endParaRPr/>
          </a:p>
        </p:txBody>
      </p:sp>
      <p:sp>
        <p:nvSpPr>
          <p:cNvPr id="133" name="Google Shape;133;g200ea828131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0ea82813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need backup bloom filter because switching to a ML model introduces inaccuracies and consequently false negatives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 the bloom filter to remove the false negatives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FPR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00ea82813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/>
          <p:nvPr>
            <p:ph type="title"/>
          </p:nvPr>
        </p:nvSpPr>
        <p:spPr>
          <a:xfrm>
            <a:off x="838200" y="204016"/>
            <a:ext cx="10515600" cy="919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52"/>
          <p:cNvSpPr txBox="1"/>
          <p:nvPr>
            <p:ph idx="1" type="body"/>
          </p:nvPr>
        </p:nvSpPr>
        <p:spPr>
          <a:xfrm>
            <a:off x="838200" y="1252401"/>
            <a:ext cx="10515600" cy="42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052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Montserrat Medium"/>
              <a:buChar char="•"/>
              <a:defRPr i="0" sz="3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2"/>
          <p:cNvSpPr txBox="1"/>
          <p:nvPr/>
        </p:nvSpPr>
        <p:spPr>
          <a:xfrm>
            <a:off x="10992108" y="6153949"/>
            <a:ext cx="726017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1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2"/>
          <p:cNvSpPr txBox="1"/>
          <p:nvPr>
            <p:ph idx="2" type="body"/>
          </p:nvPr>
        </p:nvSpPr>
        <p:spPr>
          <a:xfrm>
            <a:off x="9104852" y="6168167"/>
            <a:ext cx="2201672" cy="255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2"/>
          <p:cNvSpPr txBox="1"/>
          <p:nvPr/>
        </p:nvSpPr>
        <p:spPr>
          <a:xfrm>
            <a:off x="10992108" y="6153948"/>
            <a:ext cx="450849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3"/>
          <p:cNvSpPr txBox="1"/>
          <p:nvPr/>
        </p:nvSpPr>
        <p:spPr>
          <a:xfrm>
            <a:off x="10992108" y="6153949"/>
            <a:ext cx="726017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3"/>
          <p:cNvSpPr txBox="1"/>
          <p:nvPr>
            <p:ph idx="1" type="body"/>
          </p:nvPr>
        </p:nvSpPr>
        <p:spPr>
          <a:xfrm>
            <a:off x="9104852" y="6168167"/>
            <a:ext cx="2201672" cy="255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3"/>
          <p:cNvSpPr txBox="1"/>
          <p:nvPr/>
        </p:nvSpPr>
        <p:spPr>
          <a:xfrm>
            <a:off x="10992108" y="6153948"/>
            <a:ext cx="450849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4"/>
          <p:cNvSpPr txBox="1"/>
          <p:nvPr>
            <p:ph type="title"/>
          </p:nvPr>
        </p:nvSpPr>
        <p:spPr>
          <a:xfrm>
            <a:off x="838200" y="1865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4400"/>
              <a:buFont typeface="Montserrat Medium"/>
              <a:buNone/>
              <a:defRPr i="0" sz="4400" u="none" cap="none" strike="noStrike">
                <a:solidFill>
                  <a:srgbClr val="1D1B1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4"/>
          <p:cNvSpPr txBox="1"/>
          <p:nvPr/>
        </p:nvSpPr>
        <p:spPr>
          <a:xfrm>
            <a:off x="10992108" y="6153949"/>
            <a:ext cx="726017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4"/>
          <p:cNvSpPr txBox="1"/>
          <p:nvPr>
            <p:ph idx="1" type="body"/>
          </p:nvPr>
        </p:nvSpPr>
        <p:spPr>
          <a:xfrm>
            <a:off x="9104852" y="6168167"/>
            <a:ext cx="2201672" cy="255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4"/>
          <p:cNvSpPr txBox="1"/>
          <p:nvPr/>
        </p:nvSpPr>
        <p:spPr>
          <a:xfrm>
            <a:off x="10992108" y="6153948"/>
            <a:ext cx="450849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5"/>
          <p:cNvSpPr txBox="1"/>
          <p:nvPr>
            <p:ph idx="1" type="body"/>
          </p:nvPr>
        </p:nvSpPr>
        <p:spPr>
          <a:xfrm>
            <a:off x="838200" y="1738126"/>
            <a:ext cx="5117466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5"/>
          <p:cNvSpPr txBox="1"/>
          <p:nvPr>
            <p:ph idx="2" type="body"/>
          </p:nvPr>
        </p:nvSpPr>
        <p:spPr>
          <a:xfrm>
            <a:off x="838200" y="2284299"/>
            <a:ext cx="5117466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5"/>
          <p:cNvSpPr txBox="1"/>
          <p:nvPr>
            <p:ph idx="3" type="body"/>
          </p:nvPr>
        </p:nvSpPr>
        <p:spPr>
          <a:xfrm>
            <a:off x="6236336" y="1738126"/>
            <a:ext cx="5117466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5"/>
          <p:cNvSpPr txBox="1"/>
          <p:nvPr>
            <p:ph idx="4" type="body"/>
          </p:nvPr>
        </p:nvSpPr>
        <p:spPr>
          <a:xfrm>
            <a:off x="6236336" y="2284299"/>
            <a:ext cx="5117466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5"/>
          <p:cNvSpPr txBox="1"/>
          <p:nvPr/>
        </p:nvSpPr>
        <p:spPr>
          <a:xfrm>
            <a:off x="10992108" y="6153949"/>
            <a:ext cx="726017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5"/>
          <p:cNvSpPr txBox="1"/>
          <p:nvPr>
            <p:ph idx="5" type="body"/>
          </p:nvPr>
        </p:nvSpPr>
        <p:spPr>
          <a:xfrm>
            <a:off x="9104852" y="6168167"/>
            <a:ext cx="2201672" cy="255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5"/>
          <p:cNvSpPr txBox="1"/>
          <p:nvPr/>
        </p:nvSpPr>
        <p:spPr>
          <a:xfrm>
            <a:off x="10992108" y="6153948"/>
            <a:ext cx="450849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6"/>
          <p:cNvSpPr txBox="1"/>
          <p:nvPr/>
        </p:nvSpPr>
        <p:spPr>
          <a:xfrm>
            <a:off x="10992108" y="6153949"/>
            <a:ext cx="726017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6"/>
          <p:cNvSpPr txBox="1"/>
          <p:nvPr>
            <p:ph idx="1" type="body"/>
          </p:nvPr>
        </p:nvSpPr>
        <p:spPr>
          <a:xfrm>
            <a:off x="9104852" y="6168167"/>
            <a:ext cx="2201672" cy="255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6"/>
          <p:cNvSpPr txBox="1"/>
          <p:nvPr/>
        </p:nvSpPr>
        <p:spPr>
          <a:xfrm>
            <a:off x="10992108" y="6153948"/>
            <a:ext cx="450849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endParaRPr b="1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0" y="5778500"/>
            <a:ext cx="12192000" cy="1079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0"/>
          <p:cNvSpPr/>
          <p:nvPr/>
        </p:nvSpPr>
        <p:spPr>
          <a:xfrm flipH="1" rot="10800000">
            <a:off x="0" y="5761566"/>
            <a:ext cx="12192000" cy="6773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12" name="Google Shape;12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51659" y="168459"/>
            <a:ext cx="748239" cy="748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13" name="Google Shape;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77772" y="6452351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4" name="Google Shape;1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6138309"/>
            <a:ext cx="1741688" cy="47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31.png"/><Relationship Id="rId7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8.png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8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/>
        </p:nvSpPr>
        <p:spPr>
          <a:xfrm>
            <a:off x="3199050" y="2160825"/>
            <a:ext cx="5793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Learned </a:t>
            </a:r>
            <a:r>
              <a:rPr b="1" lang="en-US" sz="5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Bloom Filters</a:t>
            </a:r>
            <a:endParaRPr b="1" sz="5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"/>
          <p:cNvSpPr txBox="1"/>
          <p:nvPr/>
        </p:nvSpPr>
        <p:spPr>
          <a:xfrm>
            <a:off x="3562825" y="4039450"/>
            <a:ext cx="5793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Ashwini Ainchwar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30th January, 2023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0ea828131_0_37"/>
          <p:cNvSpPr txBox="1"/>
          <p:nvPr/>
        </p:nvSpPr>
        <p:spPr>
          <a:xfrm>
            <a:off x="4601925" y="32684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200ea828131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0" y="2204423"/>
            <a:ext cx="2331475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00ea828131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576" y="2769175"/>
            <a:ext cx="2331475" cy="34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00ea828131_0_37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D1B10"/>
                </a:solidFill>
                <a:latin typeface="Lexend"/>
                <a:ea typeface="Lexend"/>
                <a:cs typeface="Lexend"/>
                <a:sym typeface="Lexend"/>
              </a:rPr>
              <a:t>Bloom filters as a Classification Problem Contd.</a:t>
            </a:r>
            <a:endParaRPr sz="2600">
              <a:solidFill>
                <a:srgbClr val="1D1B1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g200ea828131_0_37"/>
          <p:cNvSpPr txBox="1"/>
          <p:nvPr/>
        </p:nvSpPr>
        <p:spPr>
          <a:xfrm>
            <a:off x="1720225" y="1266463"/>
            <a:ext cx="549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𝜏</a:t>
            </a:r>
            <a:r>
              <a:rPr lang="en-US"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 is a hyperparameter tuned as per desired FPR p*</a:t>
            </a:r>
            <a:endParaRPr sz="16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1" name="Google Shape;171;g200ea828131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4150" y="2204413"/>
            <a:ext cx="3379375" cy="11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00ea828131_0_37"/>
          <p:cNvSpPr txBox="1"/>
          <p:nvPr/>
        </p:nvSpPr>
        <p:spPr>
          <a:xfrm>
            <a:off x="2252500" y="3973300"/>
            <a:ext cx="70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size of overflow bloom filter will scale with the FNR of model</a:t>
            </a:r>
            <a:endParaRPr sz="18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0ea828131_0_41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00ea828131_0_41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Are bigger models better?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9" name="Google Shape;179;g200ea828131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50" y="961775"/>
            <a:ext cx="4927026" cy="3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200ea828131_0_41"/>
          <p:cNvSpPr txBox="1"/>
          <p:nvPr/>
        </p:nvSpPr>
        <p:spPr>
          <a:xfrm>
            <a:off x="962625" y="4557525"/>
            <a:ext cx="61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Learned Bloom filter improves memory footprint at a wide range of FPRs. (Here W is the RNN width and E is the embedding size for each character.)</a:t>
            </a:r>
            <a:endParaRPr/>
          </a:p>
        </p:txBody>
      </p:sp>
      <p:sp>
        <p:nvSpPr>
          <p:cNvPr id="181" name="Google Shape;181;g200ea828131_0_41"/>
          <p:cNvSpPr txBox="1"/>
          <p:nvPr/>
        </p:nvSpPr>
        <p:spPr>
          <a:xfrm>
            <a:off x="7499250" y="2280275"/>
            <a:ext cx="386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~ 15% size reduction for FPR of 0.1%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~ 36% size reduction for FPR of 1%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2" name="Google Shape;182;g200ea828131_0_41"/>
          <p:cNvSpPr txBox="1"/>
          <p:nvPr/>
        </p:nvSpPr>
        <p:spPr>
          <a:xfrm>
            <a:off x="7321475" y="3111575"/>
            <a:ext cx="492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3" name="Google Shape;183;g200ea828131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725" y="343213"/>
            <a:ext cx="339575" cy="3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dedac4614_1_309"/>
          <p:cNvSpPr txBox="1"/>
          <p:nvPr/>
        </p:nvSpPr>
        <p:spPr>
          <a:xfrm>
            <a:off x="3839925" y="35623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ededac4614_1_309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Strengths &amp; Weaknesses</a:t>
            </a:r>
            <a:endParaRPr sz="2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" name="Google Shape;190;g1ededac4614_1_309"/>
          <p:cNvSpPr txBox="1"/>
          <p:nvPr/>
        </p:nvSpPr>
        <p:spPr>
          <a:xfrm>
            <a:off x="723900" y="1476550"/>
            <a:ext cx="1107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small models are also pretty powerful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realistic worst case analysis is missing 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space-fpr </a:t>
            </a: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trade off</a:t>
            </a: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on bigger datasets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g1ededac4614_1_309"/>
          <p:cNvSpPr txBox="1"/>
          <p:nvPr/>
        </p:nvSpPr>
        <p:spPr>
          <a:xfrm>
            <a:off x="5753125" y="1391000"/>
            <a:ext cx="120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3"/>
                </a:solidFill>
              </a:rPr>
              <a:t>👍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192" name="Google Shape;192;g1ededac4614_1_309"/>
          <p:cNvSpPr txBox="1"/>
          <p:nvPr/>
        </p:nvSpPr>
        <p:spPr>
          <a:xfrm>
            <a:off x="5257800" y="2264225"/>
            <a:ext cx="57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👎</a:t>
            </a:r>
            <a:endParaRPr/>
          </a:p>
        </p:txBody>
      </p:sp>
      <p:sp>
        <p:nvSpPr>
          <p:cNvPr id="193" name="Google Shape;193;g1ededac4614_1_309"/>
          <p:cNvSpPr txBox="1"/>
          <p:nvPr/>
        </p:nvSpPr>
        <p:spPr>
          <a:xfrm>
            <a:off x="5257800" y="313745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👎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0ea828131_0_45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00ea828131_0_45"/>
          <p:cNvSpPr txBox="1"/>
          <p:nvPr/>
        </p:nvSpPr>
        <p:spPr>
          <a:xfrm>
            <a:off x="975525" y="1951500"/>
            <a:ext cx="997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Montserrat"/>
                <a:ea typeface="Montserrat"/>
                <a:cs typeface="Montserrat"/>
                <a:sym typeface="Montserrat"/>
              </a:rPr>
              <a:t>A Model for Learned Bloom Filters, and Optimizing by Sandwiching</a:t>
            </a:r>
            <a:endParaRPr sz="3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0ea828131_0_49"/>
          <p:cNvSpPr txBox="1"/>
          <p:nvPr/>
        </p:nvSpPr>
        <p:spPr>
          <a:xfrm>
            <a:off x="3839925" y="2811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00ea828131_0_49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False Positive Probability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" name="Google Shape;206;g200ea828131_0_49"/>
          <p:cNvSpPr txBox="1"/>
          <p:nvPr/>
        </p:nvSpPr>
        <p:spPr>
          <a:xfrm>
            <a:off x="2748800" y="891775"/>
            <a:ext cx="663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FPR for bloom filters</a:t>
            </a:r>
            <a:r>
              <a:rPr lang="en-US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≠</a:t>
            </a:r>
            <a:r>
              <a:rPr lang="en-US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FPR for learned bloom filters</a:t>
            </a:r>
            <a:endParaRPr sz="20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" name="Google Shape;207;g200ea828131_0_49"/>
          <p:cNvSpPr txBox="1"/>
          <p:nvPr/>
        </p:nvSpPr>
        <p:spPr>
          <a:xfrm>
            <a:off x="9160950" y="836575"/>
            <a:ext cx="43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🤔</a:t>
            </a:r>
            <a:endParaRPr sz="2500"/>
          </a:p>
        </p:txBody>
      </p:sp>
      <p:graphicFrame>
        <p:nvGraphicFramePr>
          <p:cNvPr id="208" name="Google Shape;208;g200ea828131_0_49"/>
          <p:cNvGraphicFramePr/>
          <p:nvPr/>
        </p:nvGraphicFramePr>
        <p:xfrm>
          <a:off x="952500" y="17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{977FFD29-725F-4D9F-8446-D5CC4B110B81}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D1B10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FPR for bloom filters</a:t>
                      </a:r>
                      <a:endParaRPr>
                        <a:solidFill>
                          <a:srgbClr val="1D1B1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1D1B10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FPR for learned bloom filters</a:t>
                      </a:r>
                      <a:endParaRPr sz="1800">
                        <a:solidFill>
                          <a:srgbClr val="1D1B10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exend"/>
                        <a:buAutoNum type="arabicPeriod"/>
                      </a:pPr>
                      <a:r>
                        <a:rPr lang="en-US" sz="1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number of hash functions (k)</a:t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exend"/>
                        <a:buAutoNum type="arabicPeriod"/>
                      </a:pPr>
                      <a:r>
                        <a:rPr lang="en-US" sz="1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bits per key</a:t>
                      </a:r>
                      <a:r>
                        <a:rPr lang="en-US" sz="1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(m/n)</a:t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exend"/>
                        <a:buAutoNum type="arabicPeriod"/>
                      </a:pPr>
                      <a:r>
                        <a:rPr lang="en-US" sz="1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nature of hash functions</a:t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exend"/>
                        <a:buAutoNum type="arabicPeriod"/>
                      </a:pPr>
                      <a:r>
                        <a:rPr lang="en-US" sz="1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evaluated empirically on a set</a:t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 </a:t>
                      </a:r>
                      <a:r>
                        <a:rPr lang="en-US" sz="1800">
                          <a:solidFill>
                            <a:srgbClr val="666666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no. of false positives / size of set</a:t>
                      </a:r>
                      <a:endParaRPr sz="1800">
                        <a:solidFill>
                          <a:srgbClr val="666666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Lexend"/>
                        <a:buAutoNum type="arabicPeriod"/>
                      </a:pPr>
                      <a:r>
                        <a:rPr lang="en-US" sz="1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unbounded on test set if distribution of queries differ significantly</a:t>
                      </a:r>
                      <a:endParaRPr sz="1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g200ea828131_0_49"/>
          <p:cNvSpPr txBox="1"/>
          <p:nvPr/>
        </p:nvSpPr>
        <p:spPr>
          <a:xfrm>
            <a:off x="1309975" y="4171475"/>
            <a:ext cx="9724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e.g. |U| = </a:t>
            </a: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[0, 10^6]</a:t>
            </a:r>
            <a:r>
              <a:rPr i="1"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, |K| = 1000 out of which 500 elements are in the range [1000, 2000] 	assuming learned f(x) ~ 0.5 if x ∈ [1000, 2000] and 0 outside, a reasonable 𝝉 might be 0.4</a:t>
            </a:r>
            <a:endParaRPr i="1"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FPR for a Q distributed over [1000, 2000] &gt;&gt; FPR for Q distributed over [0, 10^6</a:t>
            </a: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]</a:t>
            </a:r>
            <a:endParaRPr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assuming uniform distribution</a:t>
            </a:r>
            <a:endParaRPr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0ea828131_0_53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00ea828131_0_53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Limitations of learned bloom filters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g200ea828131_0_53"/>
          <p:cNvSpPr txBox="1"/>
          <p:nvPr/>
        </p:nvSpPr>
        <p:spPr>
          <a:xfrm>
            <a:off x="801575" y="1171700"/>
            <a:ext cx="10611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Good choice when the query stream can be modeled as coming from a fixed distribution, which can be sampled during the construction.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Insertions have larger impact on false positive probability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this is because of limited size of overflow bloom filter</a:t>
            </a:r>
            <a:endParaRPr sz="18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Cannot handle deletions</a:t>
            </a:r>
            <a:endParaRPr sz="18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Retraining requires storage and access to original dataset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0ea828131_0_57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00ea828131_0_57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Deeper look into size of LBF 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3" name="Google Shape;223;g200ea828131_0_57"/>
          <p:cNvSpPr txBox="1"/>
          <p:nvPr/>
        </p:nvSpPr>
        <p:spPr>
          <a:xfrm>
            <a:off x="1515500" y="802950"/>
            <a:ext cx="93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Goal</a:t>
            </a:r>
            <a:r>
              <a:rPr b="1"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: derive size of model which can perform better than a standard Bloom filter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4" name="Google Shape;224;g200ea828131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600" y="26670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00ea828131_0_57"/>
          <p:cNvPicPr preferRelativeResize="0"/>
          <p:nvPr/>
        </p:nvPicPr>
        <p:blipFill rotWithShape="1">
          <a:blip r:embed="rId4">
            <a:alphaModFix/>
          </a:blip>
          <a:srcRect b="37496" l="0" r="0" t="0"/>
          <a:stretch/>
        </p:blipFill>
        <p:spPr>
          <a:xfrm>
            <a:off x="3431050" y="1417050"/>
            <a:ext cx="5329899" cy="43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00ea828131_0_57"/>
          <p:cNvSpPr txBox="1"/>
          <p:nvPr/>
        </p:nvSpPr>
        <p:spPr>
          <a:xfrm>
            <a:off x="3183700" y="1179250"/>
            <a:ext cx="7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1️⃣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deed20602_0_0"/>
          <p:cNvSpPr txBox="1"/>
          <p:nvPr/>
        </p:nvSpPr>
        <p:spPr>
          <a:xfrm>
            <a:off x="3839925" y="3573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deed20602_0_0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Deeper look into size of LBF 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33" name="Google Shape;233;g1edeed206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600" y="26670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edeed20602_0_0"/>
          <p:cNvPicPr preferRelativeResize="0"/>
          <p:nvPr/>
        </p:nvPicPr>
        <p:blipFill rotWithShape="1">
          <a:blip r:embed="rId4">
            <a:alphaModFix/>
          </a:blip>
          <a:srcRect b="-840" l="0" r="0" t="61007"/>
          <a:stretch/>
        </p:blipFill>
        <p:spPr>
          <a:xfrm>
            <a:off x="3066475" y="1703150"/>
            <a:ext cx="6211201" cy="36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edeed20602_0_0"/>
          <p:cNvSpPr txBox="1"/>
          <p:nvPr/>
        </p:nvSpPr>
        <p:spPr>
          <a:xfrm>
            <a:off x="2685750" y="1226550"/>
            <a:ext cx="7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2️⃣</a:t>
            </a:r>
            <a:endParaRPr sz="3000"/>
          </a:p>
        </p:txBody>
      </p:sp>
      <p:sp>
        <p:nvSpPr>
          <p:cNvPr id="236" name="Google Shape;236;g1edeed20602_0_0"/>
          <p:cNvSpPr txBox="1"/>
          <p:nvPr/>
        </p:nvSpPr>
        <p:spPr>
          <a:xfrm>
            <a:off x="1515500" y="955350"/>
            <a:ext cx="93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Goal</a:t>
            </a:r>
            <a:r>
              <a:rPr b="1"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: derive size of model which can perform better than a standard Bloom filter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deed20602_0_13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edeed20602_0_13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Deeper look into size of LBF 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" name="Google Shape;243;g1edeed20602_0_13"/>
          <p:cNvSpPr txBox="1"/>
          <p:nvPr/>
        </p:nvSpPr>
        <p:spPr>
          <a:xfrm>
            <a:off x="1515500" y="955350"/>
            <a:ext cx="93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Goal</a:t>
            </a:r>
            <a:r>
              <a:rPr b="1"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: derive size of model which can perform better than a standard Bloom filter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4" name="Google Shape;244;g1edeed2060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600" y="26670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edeed20602_0_13"/>
          <p:cNvPicPr preferRelativeResize="0"/>
          <p:nvPr/>
        </p:nvPicPr>
        <p:blipFill rotWithShape="1">
          <a:blip r:embed="rId4">
            <a:alphaModFix/>
          </a:blip>
          <a:srcRect b="11308" l="0" r="0" t="0"/>
          <a:stretch/>
        </p:blipFill>
        <p:spPr>
          <a:xfrm>
            <a:off x="3693975" y="1572763"/>
            <a:ext cx="5326600" cy="39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edeed20602_0_13"/>
          <p:cNvSpPr txBox="1"/>
          <p:nvPr/>
        </p:nvSpPr>
        <p:spPr>
          <a:xfrm>
            <a:off x="3399525" y="1316888"/>
            <a:ext cx="7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3️⃣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deed20602_0_26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edeed20602_0_26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Deeper look into size of LBF </a:t>
            </a:r>
            <a:endParaRPr sz="20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3" name="Google Shape;253;g1edeed20602_0_26"/>
          <p:cNvSpPr txBox="1"/>
          <p:nvPr/>
        </p:nvSpPr>
        <p:spPr>
          <a:xfrm>
            <a:off x="1515500" y="955350"/>
            <a:ext cx="93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Goal</a:t>
            </a:r>
            <a:r>
              <a:rPr b="1"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: derive size of model which can perform better than a standard Bloom filter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54" name="Google Shape;254;g1edeed2060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600" y="266700"/>
            <a:ext cx="46170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edeed20602_0_26"/>
          <p:cNvPicPr preferRelativeResize="0"/>
          <p:nvPr/>
        </p:nvPicPr>
        <p:blipFill rotWithShape="1">
          <a:blip r:embed="rId4">
            <a:alphaModFix/>
          </a:blip>
          <a:srcRect b="7910" l="0" r="0" t="0"/>
          <a:stretch/>
        </p:blipFill>
        <p:spPr>
          <a:xfrm>
            <a:off x="3367150" y="1971850"/>
            <a:ext cx="5583450" cy="36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edeed20602_0_26"/>
          <p:cNvSpPr txBox="1"/>
          <p:nvPr/>
        </p:nvSpPr>
        <p:spPr>
          <a:xfrm>
            <a:off x="3367150" y="1525450"/>
            <a:ext cx="371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E7FCD"/>
                </a:solidFill>
                <a:latin typeface="Lexend"/>
                <a:ea typeface="Lexend"/>
                <a:cs typeface="Lexend"/>
                <a:sym typeface="Lexend"/>
              </a:rPr>
              <a:t>example</a:t>
            </a:r>
            <a:endParaRPr sz="1700">
              <a:solidFill>
                <a:srgbClr val="3E7FC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0ea828131_0_4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Traditional Bloom Filters -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g200ea828131_0_4"/>
          <p:cNvSpPr/>
          <p:nvPr/>
        </p:nvSpPr>
        <p:spPr>
          <a:xfrm>
            <a:off x="6384475" y="2928250"/>
            <a:ext cx="2952900" cy="884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76200">
            <a:solidFill>
              <a:srgbClr val="1D1B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	</a:t>
            </a:r>
            <a:r>
              <a:rPr b="1" lang="en-US" sz="1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Bloom Filter</a:t>
            </a:r>
            <a:endParaRPr b="1" sz="1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Have we seen it before?</a:t>
            </a:r>
            <a:endParaRPr sz="17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g200ea828131_0_4"/>
          <p:cNvSpPr/>
          <p:nvPr/>
        </p:nvSpPr>
        <p:spPr>
          <a:xfrm>
            <a:off x="7581900" y="2234300"/>
            <a:ext cx="408300" cy="585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00ea828131_0_4"/>
          <p:cNvSpPr txBox="1"/>
          <p:nvPr/>
        </p:nvSpPr>
        <p:spPr>
          <a:xfrm>
            <a:off x="7437575" y="1711775"/>
            <a:ext cx="16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g200ea828131_0_4"/>
          <p:cNvCxnSpPr/>
          <p:nvPr/>
        </p:nvCxnSpPr>
        <p:spPr>
          <a:xfrm>
            <a:off x="9473250" y="3370450"/>
            <a:ext cx="6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g200ea828131_0_4"/>
          <p:cNvSpPr txBox="1"/>
          <p:nvPr/>
        </p:nvSpPr>
        <p:spPr>
          <a:xfrm>
            <a:off x="6999500" y="4687125"/>
            <a:ext cx="173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Probably, yes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62" name="Google Shape;62;g200ea828131_0_4"/>
          <p:cNvCxnSpPr/>
          <p:nvPr/>
        </p:nvCxnSpPr>
        <p:spPr>
          <a:xfrm rot="5400000">
            <a:off x="7439100" y="4263975"/>
            <a:ext cx="693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g200ea828131_0_4"/>
          <p:cNvSpPr txBox="1"/>
          <p:nvPr/>
        </p:nvSpPr>
        <p:spPr>
          <a:xfrm>
            <a:off x="10303025" y="3001000"/>
            <a:ext cx="156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Definitely no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g200ea828131_0_4"/>
          <p:cNvSpPr txBox="1"/>
          <p:nvPr/>
        </p:nvSpPr>
        <p:spPr>
          <a:xfrm>
            <a:off x="2721450" y="972875"/>
            <a:ext cx="67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Given a set </a:t>
            </a:r>
            <a:r>
              <a:rPr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 = {x1,x2,x3,…xn}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universe </a:t>
            </a:r>
            <a:r>
              <a:rPr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 answer membership queries of the form: </a:t>
            </a:r>
            <a:r>
              <a:rPr b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Does x ∈ S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g200ea828131_0_4"/>
          <p:cNvSpPr txBox="1"/>
          <p:nvPr/>
        </p:nvSpPr>
        <p:spPr>
          <a:xfrm>
            <a:off x="7176150" y="5093650"/>
            <a:ext cx="2349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False Positives</a:t>
            </a:r>
            <a:endParaRPr sz="18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6" name="Google Shape;66;g200ea828131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850" y="5163311"/>
            <a:ext cx="315174" cy="29973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00ea828131_0_4"/>
          <p:cNvSpPr txBox="1"/>
          <p:nvPr/>
        </p:nvSpPr>
        <p:spPr>
          <a:xfrm>
            <a:off x="1097550" y="2030650"/>
            <a:ext cx="4095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Requirements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 (Faster than searching through S)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Small (Smaller than explicit representation).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g200ea828131_0_4"/>
          <p:cNvSpPr txBox="1"/>
          <p:nvPr/>
        </p:nvSpPr>
        <p:spPr>
          <a:xfrm>
            <a:off x="723900" y="4468025"/>
            <a:ext cx="484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Trade off accuracy for space and time …</a:t>
            </a:r>
            <a:endParaRPr sz="2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g200ea828131_0_4"/>
          <p:cNvCxnSpPr/>
          <p:nvPr/>
        </p:nvCxnSpPr>
        <p:spPr>
          <a:xfrm>
            <a:off x="642250" y="1722675"/>
            <a:ext cx="107223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g200ea828131_0_4"/>
          <p:cNvSpPr txBox="1"/>
          <p:nvPr/>
        </p:nvSpPr>
        <p:spPr>
          <a:xfrm>
            <a:off x="10121100" y="3663700"/>
            <a:ext cx="20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False Negatives</a:t>
            </a:r>
            <a:endParaRPr sz="1800">
              <a:solidFill>
                <a:srgbClr val="99999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71" name="Google Shape;71;g200ea828131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5125" y="3736475"/>
            <a:ext cx="315175" cy="31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0ea828131_0_61"/>
          <p:cNvSpPr txBox="1"/>
          <p:nvPr/>
        </p:nvSpPr>
        <p:spPr>
          <a:xfrm>
            <a:off x="3839925" y="34970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00ea828131_0_61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Sandwiched Learned Bloom Filter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63" name="Google Shape;263;g200ea828131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06" y="897163"/>
            <a:ext cx="6324046" cy="32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00ea828131_0_61"/>
          <p:cNvSpPr txBox="1"/>
          <p:nvPr/>
        </p:nvSpPr>
        <p:spPr>
          <a:xfrm>
            <a:off x="1613950" y="4269850"/>
            <a:ext cx="62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LBF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5" name="Google Shape;265;g200ea828131_0_61"/>
          <p:cNvSpPr txBox="1"/>
          <p:nvPr/>
        </p:nvSpPr>
        <p:spPr>
          <a:xfrm>
            <a:off x="3951950" y="4269850"/>
            <a:ext cx="184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Sandwiched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LBF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6" name="Google Shape;266;g200ea828131_0_61"/>
          <p:cNvSpPr txBox="1"/>
          <p:nvPr/>
        </p:nvSpPr>
        <p:spPr>
          <a:xfrm>
            <a:off x="6163700" y="1693325"/>
            <a:ext cx="52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initial Bloom filter for the set removes large numbers of potential false positives before reaching the learned.</a:t>
            </a:r>
            <a:endParaRPr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7" name="Google Shape;267;g200ea828131_0_61"/>
          <p:cNvSpPr txBox="1"/>
          <p:nvPr/>
        </p:nvSpPr>
        <p:spPr>
          <a:xfrm>
            <a:off x="6201750" y="2625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yields lesser false positives</a:t>
            </a:r>
            <a:endParaRPr>
              <a:solidFill>
                <a:srgbClr val="1155C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8" name="Google Shape;268;g200ea828131_0_61"/>
          <p:cNvSpPr txBox="1"/>
          <p:nvPr/>
        </p:nvSpPr>
        <p:spPr>
          <a:xfrm>
            <a:off x="6201750" y="3497025"/>
            <a:ext cx="47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catches false negatives, can increase false positives</a:t>
            </a:r>
            <a:endParaRPr>
              <a:solidFill>
                <a:srgbClr val="4A86E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0ea828131_0_65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00ea828131_0_65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Sandwiched Learned Bloom Filter Analysis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75" name="Google Shape;275;g200ea828131_0_65"/>
          <p:cNvPicPr preferRelativeResize="0"/>
          <p:nvPr/>
        </p:nvPicPr>
        <p:blipFill rotWithShape="1">
          <a:blip r:embed="rId3">
            <a:alphaModFix/>
          </a:blip>
          <a:srcRect b="56935" l="0" r="3910" t="0"/>
          <a:stretch/>
        </p:blipFill>
        <p:spPr>
          <a:xfrm>
            <a:off x="1493450" y="1142825"/>
            <a:ext cx="5412225" cy="12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00ea828131_0_65"/>
          <p:cNvPicPr preferRelativeResize="0"/>
          <p:nvPr/>
        </p:nvPicPr>
        <p:blipFill rotWithShape="1">
          <a:blip r:embed="rId3">
            <a:alphaModFix/>
          </a:blip>
          <a:srcRect b="0" l="0" r="0" t="55070"/>
          <a:stretch/>
        </p:blipFill>
        <p:spPr>
          <a:xfrm>
            <a:off x="1465000" y="2894475"/>
            <a:ext cx="6933900" cy="15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200ea828131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5675" y="1868500"/>
            <a:ext cx="318535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200ea828131_0_65"/>
          <p:cNvSpPr txBox="1"/>
          <p:nvPr/>
        </p:nvSpPr>
        <p:spPr>
          <a:xfrm>
            <a:off x="7538225" y="3504540"/>
            <a:ext cx="275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b2 is independent of b!</a:t>
            </a:r>
            <a:endParaRPr sz="16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9" name="Google Shape;279;g200ea828131_0_65"/>
          <p:cNvSpPr txBox="1"/>
          <p:nvPr/>
        </p:nvSpPr>
        <p:spPr>
          <a:xfrm>
            <a:off x="9851416" y="3429000"/>
            <a:ext cx="51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😯</a:t>
            </a:r>
            <a:endParaRPr sz="2500"/>
          </a:p>
        </p:txBody>
      </p:sp>
      <p:sp>
        <p:nvSpPr>
          <p:cNvPr id="280" name="Google Shape;280;g200ea828131_0_65"/>
          <p:cNvSpPr txBox="1"/>
          <p:nvPr/>
        </p:nvSpPr>
        <p:spPr>
          <a:xfrm>
            <a:off x="3148425" y="4641750"/>
            <a:ext cx="530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Lexend"/>
              <a:buChar char="★"/>
            </a:pPr>
            <a:r>
              <a:rPr lang="en-US" sz="1600">
                <a:solidFill>
                  <a:srgbClr val="999999"/>
                </a:solidFill>
                <a:latin typeface="Lexend"/>
                <a:ea typeface="Lexend"/>
                <a:cs typeface="Lexend"/>
                <a:sym typeface="Lexend"/>
              </a:rPr>
              <a:t>fixed-sized backup filter</a:t>
            </a:r>
            <a:endParaRPr sz="1600">
              <a:solidFill>
                <a:srgbClr val="9999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Lexend"/>
              <a:buChar char="★"/>
            </a:pPr>
            <a:r>
              <a:rPr lang="en-US" sz="1600">
                <a:solidFill>
                  <a:srgbClr val="999999"/>
                </a:solidFill>
                <a:latin typeface="Lexend"/>
                <a:ea typeface="Lexend"/>
                <a:cs typeface="Lexend"/>
                <a:sym typeface="Lexend"/>
              </a:rPr>
              <a:t>remaining bits go to the initial filter</a:t>
            </a:r>
            <a:endParaRPr sz="1600">
              <a:solidFill>
                <a:srgbClr val="9999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0ea828131_0_69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00ea828131_0_69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Sandwiched Learned Bloom Filter Results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7" name="Google Shape;287;g200ea828131_0_69"/>
          <p:cNvSpPr txBox="1"/>
          <p:nvPr/>
        </p:nvSpPr>
        <p:spPr>
          <a:xfrm>
            <a:off x="779950" y="1729475"/>
            <a:ext cx="8456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exend"/>
              <a:buChar char="➔"/>
            </a:pPr>
            <a:r>
              <a:rPr lang="en-US" sz="24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for b = 8 bits per key, FPR drops from 0.010045 to 0.005012</a:t>
            </a:r>
            <a:endParaRPr sz="2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Lexend"/>
              <a:buChar char="➔"/>
            </a:pPr>
            <a:r>
              <a:rPr lang="en-US" sz="24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for b = 10 bits per key, FPR drops from 0.010066 to 0.001917</a:t>
            </a:r>
            <a:endParaRPr sz="2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8" name="Google Shape;288;g200ea828131_0_69"/>
          <p:cNvSpPr txBox="1"/>
          <p:nvPr/>
        </p:nvSpPr>
        <p:spPr>
          <a:xfrm>
            <a:off x="9060825" y="1729475"/>
            <a:ext cx="236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2x improvement</a:t>
            </a:r>
            <a:r>
              <a:rPr lang="en-US"/>
              <a:t> </a:t>
            </a:r>
            <a:endParaRPr/>
          </a:p>
        </p:txBody>
      </p:sp>
      <p:sp>
        <p:nvSpPr>
          <p:cNvPr id="289" name="Google Shape;289;g200ea828131_0_69"/>
          <p:cNvSpPr txBox="1"/>
          <p:nvPr/>
        </p:nvSpPr>
        <p:spPr>
          <a:xfrm>
            <a:off x="9070250" y="3603400"/>
            <a:ext cx="245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10</a:t>
            </a:r>
            <a:r>
              <a:rPr lang="en-US"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x </a:t>
            </a:r>
            <a:r>
              <a:rPr lang="en-US"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improvement</a:t>
            </a:r>
            <a:r>
              <a:rPr lang="en-US"/>
              <a:t> 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dedac4614_1_57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Sandwiched Learned Bloom Filter Model Size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95" name="Google Shape;295;g1ededac4614_1_57"/>
          <p:cNvPicPr preferRelativeResize="0"/>
          <p:nvPr/>
        </p:nvPicPr>
        <p:blipFill rotWithShape="1">
          <a:blip r:embed="rId3">
            <a:alphaModFix/>
          </a:blip>
          <a:srcRect b="12829" l="0" r="0" t="-12830"/>
          <a:stretch/>
        </p:blipFill>
        <p:spPr>
          <a:xfrm>
            <a:off x="3158150" y="2334563"/>
            <a:ext cx="56292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ededac4614_1_57"/>
          <p:cNvSpPr txBox="1"/>
          <p:nvPr/>
        </p:nvSpPr>
        <p:spPr>
          <a:xfrm>
            <a:off x="3985425" y="1872863"/>
            <a:ext cx="64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estimating </a:t>
            </a: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size of model </a:t>
            </a:r>
            <a:endParaRPr/>
          </a:p>
        </p:txBody>
      </p:sp>
      <p:sp>
        <p:nvSpPr>
          <p:cNvPr id="297" name="Google Shape;297;g1ededac4614_1_57"/>
          <p:cNvSpPr txBox="1"/>
          <p:nvPr/>
        </p:nvSpPr>
        <p:spPr>
          <a:xfrm>
            <a:off x="3490825" y="4071025"/>
            <a:ext cx="63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rPr>
              <a:t>tells us when can we expect better performance</a:t>
            </a:r>
            <a:endParaRPr sz="1800">
              <a:solidFill>
                <a:schemeClr val="accent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0ea828131_0_73"/>
          <p:cNvSpPr txBox="1"/>
          <p:nvPr/>
        </p:nvSpPr>
        <p:spPr>
          <a:xfrm>
            <a:off x="3839925" y="32684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200ea828131_0_73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Sandwiched Learned Bloom Filter Remarks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4" name="Google Shape;304;g200ea828131_0_73"/>
          <p:cNvSpPr txBox="1"/>
          <p:nvPr/>
        </p:nvSpPr>
        <p:spPr>
          <a:xfrm>
            <a:off x="875100" y="1436275"/>
            <a:ext cx="809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How does it perform when queries don’t come from same distribution?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5" name="Google Shape;305;g200ea828131_0_73"/>
          <p:cNvSpPr txBox="1"/>
          <p:nvPr/>
        </p:nvSpPr>
        <p:spPr>
          <a:xfrm>
            <a:off x="1332100" y="2050275"/>
            <a:ext cx="8418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exend"/>
              <a:buChar char="➔"/>
            </a:pP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performs better, as using an initial bloom filter passes smaller number of keys to the model</a:t>
            </a:r>
            <a:endParaRPr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6" name="Google Shape;306;g200ea828131_0_73"/>
          <p:cNvSpPr txBox="1"/>
          <p:nvPr/>
        </p:nvSpPr>
        <p:spPr>
          <a:xfrm>
            <a:off x="7875850" y="1336575"/>
            <a:ext cx="120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3"/>
                </a:solidFill>
              </a:rPr>
              <a:t>👍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307" name="Google Shape;307;g200ea828131_0_73"/>
          <p:cNvSpPr txBox="1"/>
          <p:nvPr/>
        </p:nvSpPr>
        <p:spPr>
          <a:xfrm>
            <a:off x="875100" y="3865950"/>
            <a:ext cx="80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Increased compute complexity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8" name="Google Shape;308;g200ea828131_0_73"/>
          <p:cNvSpPr txBox="1"/>
          <p:nvPr/>
        </p:nvSpPr>
        <p:spPr>
          <a:xfrm>
            <a:off x="5041350" y="3804300"/>
            <a:ext cx="56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3"/>
                </a:solidFill>
              </a:rPr>
              <a:t>👎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309" name="Google Shape;309;g200ea828131_0_73"/>
          <p:cNvSpPr txBox="1"/>
          <p:nvPr/>
        </p:nvSpPr>
        <p:spPr>
          <a:xfrm>
            <a:off x="875100" y="2933925"/>
            <a:ext cx="809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Lower FPR using same memory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0" name="Google Shape;310;g200ea828131_0_73"/>
          <p:cNvSpPr txBox="1"/>
          <p:nvPr/>
        </p:nvSpPr>
        <p:spPr>
          <a:xfrm>
            <a:off x="5041350" y="2872275"/>
            <a:ext cx="120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3"/>
                </a:solidFill>
              </a:rPr>
              <a:t>👍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311" name="Google Shape;311;g200ea828131_0_73"/>
          <p:cNvSpPr txBox="1"/>
          <p:nvPr/>
        </p:nvSpPr>
        <p:spPr>
          <a:xfrm>
            <a:off x="1293800" y="4327650"/>
            <a:ext cx="740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Lexend"/>
              <a:buChar char="➔"/>
            </a:pP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more hashing and memory accesses for initial filter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"/>
          <p:cNvSpPr txBox="1"/>
          <p:nvPr/>
        </p:nvSpPr>
        <p:spPr>
          <a:xfrm>
            <a:off x="1062625" y="1483425"/>
            <a:ext cx="997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Lexend"/>
                <a:ea typeface="Lexend"/>
                <a:cs typeface="Lexend"/>
                <a:sym typeface="Lexend"/>
              </a:rPr>
              <a:t>Partitioned Learned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Lexend"/>
                <a:ea typeface="Lexend"/>
                <a:cs typeface="Lexend"/>
                <a:sym typeface="Lexend"/>
              </a:rPr>
              <a:t>Bloom Filter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Lexend"/>
                <a:ea typeface="Lexend"/>
                <a:cs typeface="Lexend"/>
                <a:sym typeface="Lexend"/>
              </a:rPr>
              <a:t>(PLBF)</a:t>
            </a:r>
            <a:endParaRPr sz="5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dedac4614_1_91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Prediction Observation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g1ededac4614_1_91"/>
          <p:cNvSpPr/>
          <p:nvPr/>
        </p:nvSpPr>
        <p:spPr>
          <a:xfrm>
            <a:off x="5003032" y="1730047"/>
            <a:ext cx="1025400" cy="47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Learned Model</a:t>
            </a:r>
            <a:endParaRPr>
              <a:solidFill>
                <a:srgbClr val="9999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25" name="Google Shape;325;g1ededac4614_1_91"/>
          <p:cNvCxnSpPr/>
          <p:nvPr/>
        </p:nvCxnSpPr>
        <p:spPr>
          <a:xfrm>
            <a:off x="4493940" y="1984828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1D1B1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g1ededac4614_1_91"/>
          <p:cNvSpPr txBox="1"/>
          <p:nvPr/>
        </p:nvSpPr>
        <p:spPr>
          <a:xfrm>
            <a:off x="3935847" y="1738977"/>
            <a:ext cx="64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Key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(x)</a:t>
            </a:r>
            <a:endParaRPr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27" name="Google Shape;327;g1ededac4614_1_91"/>
          <p:cNvCxnSpPr/>
          <p:nvPr/>
        </p:nvCxnSpPr>
        <p:spPr>
          <a:xfrm>
            <a:off x="6087594" y="1984800"/>
            <a:ext cx="563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g1ededac4614_1_91"/>
          <p:cNvSpPr txBox="1"/>
          <p:nvPr/>
        </p:nvSpPr>
        <p:spPr>
          <a:xfrm>
            <a:off x="6533314" y="1725813"/>
            <a:ext cx="7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D1B10"/>
                </a:solidFill>
                <a:latin typeface="Lexend"/>
                <a:ea typeface="Lexend"/>
                <a:cs typeface="Lexend"/>
                <a:sym typeface="Lexend"/>
              </a:rPr>
              <a:t>f(x)</a:t>
            </a:r>
            <a:endParaRPr sz="1600">
              <a:solidFill>
                <a:srgbClr val="1D1B1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9" name="Google Shape;329;g1ededac4614_1_91"/>
          <p:cNvSpPr txBox="1"/>
          <p:nvPr/>
        </p:nvSpPr>
        <p:spPr>
          <a:xfrm>
            <a:off x="2321900" y="1101025"/>
            <a:ext cx="84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learned model predicts likelihood of input being in the set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0" name="Google Shape;330;g1ededac4614_1_91"/>
          <p:cNvSpPr txBox="1"/>
          <p:nvPr/>
        </p:nvSpPr>
        <p:spPr>
          <a:xfrm>
            <a:off x="1508400" y="3339450"/>
            <a:ext cx="367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learned model will assign higher probability to elements in the set compared to elements not in the set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31" name="Google Shape;331;g1ededac4614_1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778" y="2763825"/>
            <a:ext cx="3567623" cy="24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ededac4614_1_96"/>
          <p:cNvSpPr/>
          <p:nvPr/>
        </p:nvSpPr>
        <p:spPr>
          <a:xfrm>
            <a:off x="748175" y="3700175"/>
            <a:ext cx="4982100" cy="562500"/>
          </a:xfrm>
          <a:prstGeom prst="rect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ededac4614_1_96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Potential Improvements Over Learned Bloom Filters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39" name="Google Shape;339;g1ededac4614_1_96"/>
          <p:cNvSpPr txBox="1"/>
          <p:nvPr/>
        </p:nvSpPr>
        <p:spPr>
          <a:xfrm>
            <a:off x="1197100" y="1643000"/>
            <a:ext cx="862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Choosing the right threshold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-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can we do better than using heuristics?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Can we make better use of the predicted probability/ score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-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if f(x1) &gt;&gt; f(x2), x1 is more likely to be a key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	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0" name="Google Shape;340;g1ededac4614_1_96"/>
          <p:cNvSpPr txBox="1"/>
          <p:nvPr/>
        </p:nvSpPr>
        <p:spPr>
          <a:xfrm>
            <a:off x="789400" y="3700175"/>
            <a:ext cx="494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partition the score in more regions</a:t>
            </a:r>
            <a:endParaRPr sz="2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1" name="Google Shape;341;g1ededac4614_1_96"/>
          <p:cNvSpPr txBox="1"/>
          <p:nvPr/>
        </p:nvSpPr>
        <p:spPr>
          <a:xfrm>
            <a:off x="4996325" y="3310100"/>
            <a:ext cx="4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💡</a:t>
            </a:r>
            <a:endParaRPr sz="2800"/>
          </a:p>
        </p:txBody>
      </p:sp>
      <p:sp>
        <p:nvSpPr>
          <p:cNvPr id="342" name="Google Shape;342;g1ededac4614_1_96"/>
          <p:cNvSpPr txBox="1"/>
          <p:nvPr/>
        </p:nvSpPr>
        <p:spPr>
          <a:xfrm>
            <a:off x="-3403650" y="3310100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ededac4614_1_96"/>
          <p:cNvSpPr/>
          <p:nvPr/>
        </p:nvSpPr>
        <p:spPr>
          <a:xfrm>
            <a:off x="6680500" y="3665225"/>
            <a:ext cx="5352900" cy="562500"/>
          </a:xfrm>
          <a:prstGeom prst="rect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use optimal bloom filters for each region</a:t>
            </a:r>
            <a:endParaRPr/>
          </a:p>
        </p:txBody>
      </p:sp>
      <p:sp>
        <p:nvSpPr>
          <p:cNvPr id="344" name="Google Shape;344;g1ededac4614_1_96"/>
          <p:cNvSpPr txBox="1"/>
          <p:nvPr/>
        </p:nvSpPr>
        <p:spPr>
          <a:xfrm>
            <a:off x="11521175" y="3310088"/>
            <a:ext cx="4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💡</a:t>
            </a:r>
            <a:endParaRPr sz="2800"/>
          </a:p>
        </p:txBody>
      </p:sp>
      <p:sp>
        <p:nvSpPr>
          <p:cNvPr id="345" name="Google Shape;345;g1ededac4614_1_96"/>
          <p:cNvSpPr txBox="1"/>
          <p:nvPr/>
        </p:nvSpPr>
        <p:spPr>
          <a:xfrm>
            <a:off x="6942700" y="4354575"/>
            <a:ext cx="482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choose FPR for each region to optimize space/false-positive tradeoff</a:t>
            </a:r>
            <a:endParaRPr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dedac4614_1_101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Proposed Design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52" name="Google Shape;352;g1ededac4614_1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125" y="1052325"/>
            <a:ext cx="7381724" cy="25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1ededac4614_1_101"/>
          <p:cNvSpPr txBox="1"/>
          <p:nvPr/>
        </p:nvSpPr>
        <p:spPr>
          <a:xfrm>
            <a:off x="3129450" y="3893550"/>
            <a:ext cx="578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Parameters</a:t>
            </a:r>
            <a:endParaRPr b="1"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AutoNum type="arabicPeriod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threshold values per region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AutoNum type="arabicPeriod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false positive rate of backup bloom filters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dedac4614_1_106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Size of a backup bloom filter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60" name="Google Shape;360;g1ededac4614_1_106"/>
          <p:cNvSpPr txBox="1"/>
          <p:nvPr/>
        </p:nvSpPr>
        <p:spPr>
          <a:xfrm>
            <a:off x="8128725" y="3263638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ededac4614_1_106"/>
          <p:cNvSpPr txBox="1"/>
          <p:nvPr/>
        </p:nvSpPr>
        <p:spPr>
          <a:xfrm>
            <a:off x="506175" y="1226225"/>
            <a:ext cx="10650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let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G(t)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be fraction of keys with scores falling b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elow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t,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H(t)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is fraction of non-keys with scores below t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number of keys passed to backup bloom filter i = 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if f</a:t>
            </a:r>
            <a:r>
              <a:rPr baseline="-25000"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is FPR of backup bloom filter i, then it’s size is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62" name="Google Shape;362;g1ededac4614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250" y="2376075"/>
            <a:ext cx="2994600" cy="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ededac4614_1_106"/>
          <p:cNvPicPr preferRelativeResize="0"/>
          <p:nvPr/>
        </p:nvPicPr>
        <p:blipFill rotWithShape="1">
          <a:blip r:embed="rId4">
            <a:alphaModFix/>
          </a:blip>
          <a:srcRect b="0" l="659" r="-660" t="0"/>
          <a:stretch/>
        </p:blipFill>
        <p:spPr>
          <a:xfrm>
            <a:off x="2594425" y="4654325"/>
            <a:ext cx="5158649" cy="10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ededac4614_1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350" y="2923375"/>
            <a:ext cx="3796449" cy="8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ea828131_0_9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00ea828131_0_9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Traditional Bloom Filters - </a:t>
            </a: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Deeper Look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g200ea828131_0_9"/>
          <p:cNvPicPr preferRelativeResize="0"/>
          <p:nvPr/>
        </p:nvPicPr>
        <p:blipFill rotWithShape="1">
          <a:blip r:embed="rId3">
            <a:alphaModFix/>
          </a:blip>
          <a:srcRect b="0" l="4412" r="4802" t="0"/>
          <a:stretch/>
        </p:blipFill>
        <p:spPr>
          <a:xfrm>
            <a:off x="1132125" y="1657425"/>
            <a:ext cx="6531427" cy="35431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00ea828131_0_9"/>
          <p:cNvSpPr txBox="1"/>
          <p:nvPr/>
        </p:nvSpPr>
        <p:spPr>
          <a:xfrm>
            <a:off x="778350" y="1111638"/>
            <a:ext cx="78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Bloom Filters contain a group of hash functions and a bit array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00ea828131_0_9"/>
          <p:cNvSpPr txBox="1"/>
          <p:nvPr/>
        </p:nvSpPr>
        <p:spPr>
          <a:xfrm>
            <a:off x="8275875" y="2413200"/>
            <a:ext cx="363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number of items in set 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 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size of bit array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 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number of hash functions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g200ea828131_0_9"/>
          <p:cNvSpPr txBox="1"/>
          <p:nvPr/>
        </p:nvSpPr>
        <p:spPr>
          <a:xfrm>
            <a:off x="8032125" y="4064750"/>
            <a:ext cx="412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Assumption</a:t>
            </a:r>
            <a:r>
              <a:rPr lang="en-US" sz="1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lang="en-US" sz="18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hash functions are perfect and independent</a:t>
            </a:r>
            <a:endParaRPr sz="1800">
              <a:solidFill>
                <a:srgbClr val="666666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dedac4614_1_209"/>
          <p:cNvSpPr/>
          <p:nvPr/>
        </p:nvSpPr>
        <p:spPr>
          <a:xfrm>
            <a:off x="1120150" y="2469075"/>
            <a:ext cx="7893600" cy="1934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ededac4614_1_209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Optimization Formulation - Space savings of PLBF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2" name="Google Shape;372;g1ededac4614_1_209"/>
          <p:cNvSpPr txBox="1"/>
          <p:nvPr/>
        </p:nvSpPr>
        <p:spPr>
          <a:xfrm>
            <a:off x="1453650" y="1329750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1ededac4614_1_209"/>
          <p:cNvSpPr txBox="1"/>
          <p:nvPr/>
        </p:nvSpPr>
        <p:spPr>
          <a:xfrm>
            <a:off x="1898750" y="1316925"/>
            <a:ext cx="6042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minimize total size of backup bloom filters while keeping overall FPR below target value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74" name="Google Shape;374;g1ededac4614_1_209"/>
          <p:cNvPicPr preferRelativeResize="0"/>
          <p:nvPr/>
        </p:nvPicPr>
        <p:blipFill rotWithShape="1">
          <a:blip r:embed="rId3">
            <a:alphaModFix/>
          </a:blip>
          <a:srcRect b="0" l="2723" r="0" t="0"/>
          <a:stretch/>
        </p:blipFill>
        <p:spPr>
          <a:xfrm>
            <a:off x="1310950" y="2613175"/>
            <a:ext cx="7624049" cy="16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1ededac4614_1_209"/>
          <p:cNvSpPr txBox="1"/>
          <p:nvPr/>
        </p:nvSpPr>
        <p:spPr>
          <a:xfrm>
            <a:off x="2063550" y="4283025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g1ededac4614_1_209"/>
          <p:cNvCxnSpPr/>
          <p:nvPr/>
        </p:nvCxnSpPr>
        <p:spPr>
          <a:xfrm flipH="1" rot="10800000">
            <a:off x="7637950" y="3481400"/>
            <a:ext cx="1647600" cy="18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g1ededac4614_1_209"/>
          <p:cNvSpPr txBox="1"/>
          <p:nvPr/>
        </p:nvSpPr>
        <p:spPr>
          <a:xfrm>
            <a:off x="9436250" y="3147900"/>
            <a:ext cx="23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condition to maintain FPR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78" name="Google Shape;378;g1ededac4614_1_209"/>
          <p:cNvCxnSpPr/>
          <p:nvPr/>
        </p:nvCxnSpPr>
        <p:spPr>
          <a:xfrm flipH="1" rot="10800000">
            <a:off x="7406950" y="3983400"/>
            <a:ext cx="1918800" cy="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g1ededac4614_1_209"/>
          <p:cNvSpPr txBox="1"/>
          <p:nvPr/>
        </p:nvSpPr>
        <p:spPr>
          <a:xfrm>
            <a:off x="9436250" y="3758325"/>
            <a:ext cx="235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condition to ensure threshold values are increasing</a:t>
            </a:r>
            <a:endParaRPr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ededac4614_1_256"/>
          <p:cNvSpPr txBox="1"/>
          <p:nvPr/>
        </p:nvSpPr>
        <p:spPr>
          <a:xfrm>
            <a:off x="1377875" y="1130825"/>
            <a:ext cx="57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ededac4614_1_256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Evaluating parameters - optimal FPR for each region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7" name="Google Shape;387;g1ededac4614_1_256"/>
          <p:cNvSpPr txBox="1"/>
          <p:nvPr/>
        </p:nvSpPr>
        <p:spPr>
          <a:xfrm>
            <a:off x="844975" y="1235850"/>
            <a:ext cx="931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let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G(t)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be fraction of keys with scores falling below t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let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H(t)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be fraction of keys with scores falling below t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Relaxing constraint f</a:t>
            </a:r>
            <a:r>
              <a:rPr baseline="-25000"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&lt;= 1, and solving previous optimisation problem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88" name="Google Shape;388;g1ededac4614_1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25" y="3436200"/>
            <a:ext cx="2832750" cy="79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1ededac4614_1_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999" y="4435950"/>
            <a:ext cx="6078750" cy="10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dedac4614_1_219"/>
          <p:cNvSpPr txBox="1"/>
          <p:nvPr/>
        </p:nvSpPr>
        <p:spPr>
          <a:xfrm>
            <a:off x="1403550" y="2800375"/>
            <a:ext cx="578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space saved by PLBF = 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6" name="Google Shape;396;g1ededac4614_1_219"/>
          <p:cNvSpPr txBox="1"/>
          <p:nvPr/>
        </p:nvSpPr>
        <p:spPr>
          <a:xfrm>
            <a:off x="723900" y="2667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Space saved by PLBF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7" name="Google Shape;397;g1ededac4614_1_219"/>
          <p:cNvSpPr txBox="1"/>
          <p:nvPr/>
        </p:nvSpPr>
        <p:spPr>
          <a:xfrm>
            <a:off x="772650" y="1134400"/>
            <a:ext cx="931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substituting f</a:t>
            </a:r>
            <a:r>
              <a:rPr baseline="-25000"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, and using 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98" name="Google Shape;398;g1ededac4614_1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9175" y="1180600"/>
            <a:ext cx="48533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ededac4614_1_219"/>
          <p:cNvPicPr preferRelativeResize="0"/>
          <p:nvPr/>
        </p:nvPicPr>
        <p:blipFill rotWithShape="1">
          <a:blip r:embed="rId4">
            <a:alphaModFix/>
          </a:blip>
          <a:srcRect b="4159" l="0" r="0" t="0"/>
          <a:stretch/>
        </p:blipFill>
        <p:spPr>
          <a:xfrm>
            <a:off x="4805668" y="1233062"/>
            <a:ext cx="1415207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1ededac4614_1_219"/>
          <p:cNvSpPr txBox="1"/>
          <p:nvPr/>
        </p:nvSpPr>
        <p:spPr>
          <a:xfrm>
            <a:off x="4504505" y="1180600"/>
            <a:ext cx="1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=</a:t>
            </a:r>
            <a:endParaRPr/>
          </a:p>
        </p:txBody>
      </p:sp>
      <p:sp>
        <p:nvSpPr>
          <p:cNvPr id="401" name="Google Shape;401;g1ededac4614_1_219"/>
          <p:cNvSpPr txBox="1"/>
          <p:nvPr/>
        </p:nvSpPr>
        <p:spPr>
          <a:xfrm>
            <a:off x="869000" y="1692088"/>
            <a:ext cx="515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similarly setting</a:t>
            </a: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aseline="30000"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02" name="Google Shape;402;g1ededac4614_1_2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1552" y="1764550"/>
            <a:ext cx="437873" cy="3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1ededac4614_1_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1950" y="2831125"/>
            <a:ext cx="52544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1ededac4614_1_2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07575" y="3753150"/>
            <a:ext cx="5520525" cy="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dedac4614_1_265"/>
          <p:cNvSpPr txBox="1"/>
          <p:nvPr/>
        </p:nvSpPr>
        <p:spPr>
          <a:xfrm>
            <a:off x="723900" y="266700"/>
            <a:ext cx="783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Evaluating parameters - k, thresholds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1" name="Google Shape;411;g1ededac4614_1_265"/>
          <p:cNvSpPr txBox="1"/>
          <p:nvPr/>
        </p:nvSpPr>
        <p:spPr>
          <a:xfrm>
            <a:off x="723900" y="1061750"/>
            <a:ext cx="1022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KL divergence increases with number of partitions k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12" name="Google Shape;412;g1ededac4614_1_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25" y="1725575"/>
            <a:ext cx="2678089" cy="17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1ededac4614_1_265"/>
          <p:cNvSpPr txBox="1"/>
          <p:nvPr/>
        </p:nvSpPr>
        <p:spPr>
          <a:xfrm>
            <a:off x="723900" y="3691163"/>
            <a:ext cx="1022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tune k according to validation set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Lexend"/>
              <a:buChar char="●"/>
            </a:pPr>
            <a:r>
              <a:rPr lang="en-US" sz="20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given k, use known DP algorithms to pick thresholds maximising the KL divergence for each region</a:t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g1ededac4614_1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900" y="1023850"/>
            <a:ext cx="8041200" cy="44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1ededac4614_1_121"/>
          <p:cNvSpPr txBox="1"/>
          <p:nvPr/>
        </p:nvSpPr>
        <p:spPr>
          <a:xfrm>
            <a:off x="682025" y="293650"/>
            <a:ext cx="54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Comparison with other variants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dedac4614_1_326"/>
          <p:cNvSpPr txBox="1"/>
          <p:nvPr/>
        </p:nvSpPr>
        <p:spPr>
          <a:xfrm>
            <a:off x="682025" y="293650"/>
            <a:ext cx="54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Comparison with other variants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27" name="Google Shape;427;g1ededac4614_1_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350" y="1192699"/>
            <a:ext cx="9430450" cy="34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g1ededac4614_1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275" y="1128075"/>
            <a:ext cx="8116976" cy="4421924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ededac4614_1_295"/>
          <p:cNvSpPr txBox="1"/>
          <p:nvPr/>
        </p:nvSpPr>
        <p:spPr>
          <a:xfrm>
            <a:off x="682025" y="293650"/>
            <a:ext cx="73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Construction time comparison with other variants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g1ededac4614_1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650" y="765000"/>
            <a:ext cx="7984326" cy="47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1ededac4614_1_111"/>
          <p:cNvSpPr txBox="1"/>
          <p:nvPr/>
        </p:nvSpPr>
        <p:spPr>
          <a:xfrm>
            <a:off x="683725" y="272400"/>
            <a:ext cx="78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02124"/>
                </a:solidFill>
                <a:latin typeface="Lexend"/>
                <a:ea typeface="Lexend"/>
                <a:cs typeface="Lexend"/>
                <a:sym typeface="Lexend"/>
              </a:rPr>
              <a:t>Experiments</a:t>
            </a:r>
            <a:endParaRPr sz="2600">
              <a:solidFill>
                <a:srgbClr val="20212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ededac4614_1_116"/>
          <p:cNvSpPr txBox="1"/>
          <p:nvPr/>
        </p:nvSpPr>
        <p:spPr>
          <a:xfrm>
            <a:off x="547800" y="226775"/>
            <a:ext cx="55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SANDWICHING: A SPECIAL CASE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48" name="Google Shape;448;g1ededac4614_1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00" y="1114525"/>
            <a:ext cx="8230699" cy="40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ededac4614_1_116"/>
          <p:cNvSpPr txBox="1"/>
          <p:nvPr/>
        </p:nvSpPr>
        <p:spPr>
          <a:xfrm>
            <a:off x="9243100" y="2046525"/>
            <a:ext cx="2307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7DBA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A7DBA"/>
                </a:solidFill>
                <a:latin typeface="Lexend"/>
                <a:ea typeface="Lexend"/>
                <a:cs typeface="Lexend"/>
                <a:sym typeface="Lexend"/>
              </a:rPr>
              <a:t>same FPR</a:t>
            </a:r>
            <a:endParaRPr sz="1800">
              <a:solidFill>
                <a:srgbClr val="4A7DB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7DB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7DBA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A7DBA"/>
                </a:solidFill>
                <a:latin typeface="Lexend"/>
                <a:ea typeface="Lexend"/>
                <a:cs typeface="Lexend"/>
                <a:sym typeface="Lexend"/>
              </a:rPr>
              <a:t>same size</a:t>
            </a:r>
            <a:endParaRPr sz="1800">
              <a:solidFill>
                <a:srgbClr val="4A7DB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7DBA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7DBA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A7DBA"/>
                </a:solidFill>
                <a:latin typeface="Lexend"/>
                <a:ea typeface="Lexend"/>
                <a:cs typeface="Lexend"/>
                <a:sym typeface="Lexend"/>
              </a:rPr>
              <a:t>compute time?</a:t>
            </a:r>
            <a:endParaRPr sz="1800">
              <a:solidFill>
                <a:srgbClr val="4A7DBA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dedac4614_1_126"/>
          <p:cNvSpPr txBox="1"/>
          <p:nvPr/>
        </p:nvSpPr>
        <p:spPr>
          <a:xfrm>
            <a:off x="547800" y="226775"/>
            <a:ext cx="554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Strengths &amp; Weaknesses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6" name="Google Shape;456;g1ededac4614_1_126"/>
          <p:cNvSpPr txBox="1"/>
          <p:nvPr/>
        </p:nvSpPr>
        <p:spPr>
          <a:xfrm>
            <a:off x="3839925" y="338817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1ededac4614_1_126"/>
          <p:cNvSpPr txBox="1"/>
          <p:nvPr/>
        </p:nvSpPr>
        <p:spPr>
          <a:xfrm>
            <a:off x="723900" y="1302400"/>
            <a:ext cx="11074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proposed a more general design while achieving better results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formal analysis of space-fpr trade off for the design and optimisation formulation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reduce efforts for parameter tuning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8" name="Google Shape;458;g1ededac4614_1_126"/>
          <p:cNvSpPr txBox="1"/>
          <p:nvPr/>
        </p:nvSpPr>
        <p:spPr>
          <a:xfrm>
            <a:off x="8240500" y="1216850"/>
            <a:ext cx="120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3"/>
                </a:solidFill>
              </a:rPr>
              <a:t>👍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459" name="Google Shape;459;g1ededac4614_1_126"/>
          <p:cNvSpPr txBox="1"/>
          <p:nvPr/>
        </p:nvSpPr>
        <p:spPr>
          <a:xfrm>
            <a:off x="10341425" y="1992075"/>
            <a:ext cx="402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3"/>
                </a:solidFill>
              </a:rPr>
              <a:t>👍</a:t>
            </a:r>
            <a:endParaRPr sz="26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0" name="Google Shape;460;g1ededac4614_1_126"/>
          <p:cNvSpPr txBox="1"/>
          <p:nvPr/>
        </p:nvSpPr>
        <p:spPr>
          <a:xfrm>
            <a:off x="5224825" y="2803175"/>
            <a:ext cx="402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accent3"/>
                </a:solidFill>
              </a:rPr>
              <a:t>👍</a:t>
            </a:r>
            <a:endParaRPr sz="26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1" name="Google Shape;461;g1ededac4614_1_126"/>
          <p:cNvSpPr txBox="1"/>
          <p:nvPr/>
        </p:nvSpPr>
        <p:spPr>
          <a:xfrm>
            <a:off x="723900" y="3592300"/>
            <a:ext cx="791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how does PLBF performance change for inserts</a:t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realistic worst case analysis is still missing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00ea828131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50" y="2528200"/>
            <a:ext cx="5695300" cy="28671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00ea828131_0_13"/>
          <p:cNvSpPr txBox="1"/>
          <p:nvPr/>
        </p:nvSpPr>
        <p:spPr>
          <a:xfrm>
            <a:off x="1730825" y="538850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8" name="Google Shape;88;g200ea828131_0_13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Traditional Bloom Filters - Guarantees</a:t>
            </a:r>
            <a:r>
              <a:rPr lang="en-US" sz="26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26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9" name="Google Shape;89;g200ea828131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3588" y="1004200"/>
            <a:ext cx="67722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00ea828131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50" y="2974350"/>
            <a:ext cx="2590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00ea828131_0_13"/>
          <p:cNvSpPr txBox="1"/>
          <p:nvPr/>
        </p:nvSpPr>
        <p:spPr>
          <a:xfrm>
            <a:off x="1070263" y="4031625"/>
            <a:ext cx="363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f </a:t>
            </a: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: false positive rate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b="1" i="1"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: number of hash functions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: size of bit array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n </a:t>
            </a: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: number of items in set S</a:t>
            </a:r>
            <a:endParaRPr b="1"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g200ea828131_0_13"/>
          <p:cNvSpPr txBox="1"/>
          <p:nvPr/>
        </p:nvSpPr>
        <p:spPr>
          <a:xfrm>
            <a:off x="5919800" y="3643975"/>
            <a:ext cx="2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</a:rPr>
              <a:t>f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93" name="Google Shape;93;g200ea828131_0_13"/>
          <p:cNvSpPr txBox="1"/>
          <p:nvPr/>
        </p:nvSpPr>
        <p:spPr>
          <a:xfrm>
            <a:off x="8561700" y="2813950"/>
            <a:ext cx="2884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false positive rate for</a:t>
            </a:r>
            <a:endParaRPr sz="2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m/n = 10</a:t>
            </a:r>
            <a:endParaRPr sz="20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g200ea828131_0_13"/>
          <p:cNvSpPr txBox="1"/>
          <p:nvPr/>
        </p:nvSpPr>
        <p:spPr>
          <a:xfrm>
            <a:off x="1070275" y="2424800"/>
            <a:ext cx="24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Goal </a:t>
            </a:r>
            <a:r>
              <a:rPr lang="en-US" sz="2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: minimise f</a:t>
            </a:r>
            <a:endParaRPr sz="2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" name="Google Shape;95;g200ea828131_0_13"/>
          <p:cNvCxnSpPr/>
          <p:nvPr/>
        </p:nvCxnSpPr>
        <p:spPr>
          <a:xfrm>
            <a:off x="8561625" y="4444100"/>
            <a:ext cx="0" cy="625800"/>
          </a:xfrm>
          <a:prstGeom prst="straightConnector1">
            <a:avLst/>
          </a:prstGeom>
          <a:noFill/>
          <a:ln cap="flat" cmpd="sng" w="19050">
            <a:solidFill>
              <a:srgbClr val="FFB7B7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dedac4614_1_349"/>
          <p:cNvSpPr txBox="1"/>
          <p:nvPr/>
        </p:nvSpPr>
        <p:spPr>
          <a:xfrm>
            <a:off x="547800" y="226775"/>
            <a:ext cx="554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Repeating Trends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8" name="Google Shape;468;g1ededac4614_1_349"/>
          <p:cNvSpPr txBox="1"/>
          <p:nvPr/>
        </p:nvSpPr>
        <p:spPr>
          <a:xfrm>
            <a:off x="3839925" y="338817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1ededac4614_1_349"/>
          <p:cNvSpPr txBox="1"/>
          <p:nvPr/>
        </p:nvSpPr>
        <p:spPr>
          <a:xfrm>
            <a:off x="723900" y="1302400"/>
            <a:ext cx="11074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hen in doubt, try partitioning.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ixture of experts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Proxy models</a:t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0" name="Google Shape;470;g1ededac4614_1_349"/>
          <p:cNvSpPr txBox="1"/>
          <p:nvPr/>
        </p:nvSpPr>
        <p:spPr>
          <a:xfrm>
            <a:off x="723900" y="3592300"/>
            <a:ext cx="791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dedac4614_1_131"/>
          <p:cNvSpPr txBox="1"/>
          <p:nvPr/>
        </p:nvSpPr>
        <p:spPr>
          <a:xfrm>
            <a:off x="2877325" y="2229750"/>
            <a:ext cx="554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00ea828131_0_17"/>
          <p:cNvPicPr preferRelativeResize="0"/>
          <p:nvPr/>
        </p:nvPicPr>
        <p:blipFill rotWithShape="1">
          <a:blip r:embed="rId3">
            <a:alphaModFix/>
          </a:blip>
          <a:srcRect b="0" l="2238" r="0" t="6182"/>
          <a:stretch/>
        </p:blipFill>
        <p:spPr>
          <a:xfrm>
            <a:off x="6916650" y="3463950"/>
            <a:ext cx="4222000" cy="20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00ea828131_0_17"/>
          <p:cNvSpPr txBox="1"/>
          <p:nvPr/>
        </p:nvSpPr>
        <p:spPr>
          <a:xfrm>
            <a:off x="-1164775" y="30809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0ea828131_0_17"/>
          <p:cNvSpPr txBox="1"/>
          <p:nvPr/>
        </p:nvSpPr>
        <p:spPr>
          <a:xfrm>
            <a:off x="4210050" y="322287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g200ea828131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475" y="2329650"/>
            <a:ext cx="39338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00ea828131_0_17"/>
          <p:cNvSpPr txBox="1"/>
          <p:nvPr/>
        </p:nvSpPr>
        <p:spPr>
          <a:xfrm>
            <a:off x="1249875" y="3481125"/>
            <a:ext cx="363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 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size of bit array</a:t>
            </a:r>
            <a:endParaRPr b="1" i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number of items in set S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 </a:t>
            </a: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false positive rate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g200ea828131_0_17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Traditional Bloom Filters - Guarantees 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g200ea828131_0_17"/>
          <p:cNvSpPr txBox="1"/>
          <p:nvPr/>
        </p:nvSpPr>
        <p:spPr>
          <a:xfrm>
            <a:off x="1222675" y="1572975"/>
            <a:ext cx="247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plugging in k</a:t>
            </a:r>
            <a:endParaRPr sz="20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g200ea828131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3425" y="810972"/>
            <a:ext cx="4221996" cy="21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00ea828131_0_17"/>
          <p:cNvSpPr txBox="1"/>
          <p:nvPr/>
        </p:nvSpPr>
        <p:spPr>
          <a:xfrm>
            <a:off x="6520625" y="1728075"/>
            <a:ext cx="2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</a:rPr>
              <a:t>f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09" name="Google Shape;109;g200ea828131_0_17"/>
          <p:cNvSpPr txBox="1"/>
          <p:nvPr/>
        </p:nvSpPr>
        <p:spPr>
          <a:xfrm>
            <a:off x="8891600" y="2756250"/>
            <a:ext cx="2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</a:rPr>
              <a:t>n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10" name="Google Shape;110;g200ea828131_0_17"/>
          <p:cNvSpPr txBox="1"/>
          <p:nvPr/>
        </p:nvSpPr>
        <p:spPr>
          <a:xfrm>
            <a:off x="8384300" y="623175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f vs n</a:t>
            </a:r>
            <a:endParaRPr sz="2000">
              <a:solidFill>
                <a:srgbClr val="A61C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200ea828131_0_17"/>
          <p:cNvSpPr txBox="1"/>
          <p:nvPr/>
        </p:nvSpPr>
        <p:spPr>
          <a:xfrm>
            <a:off x="6529400" y="4253575"/>
            <a:ext cx="2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</a:rPr>
              <a:t>f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12" name="Google Shape;112;g200ea828131_0_17"/>
          <p:cNvSpPr txBox="1"/>
          <p:nvPr/>
        </p:nvSpPr>
        <p:spPr>
          <a:xfrm>
            <a:off x="8384300" y="3182700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f vs m</a:t>
            </a:r>
            <a:endParaRPr sz="2000">
              <a:solidFill>
                <a:srgbClr val="A61C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200ea828131_0_17"/>
          <p:cNvSpPr txBox="1"/>
          <p:nvPr/>
        </p:nvSpPr>
        <p:spPr>
          <a:xfrm>
            <a:off x="9052175" y="5347050"/>
            <a:ext cx="27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9999"/>
                </a:solidFill>
              </a:rPr>
              <a:t>m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114" name="Google Shape;114;g200ea828131_0_17"/>
          <p:cNvSpPr txBox="1"/>
          <p:nvPr/>
        </p:nvSpPr>
        <p:spPr>
          <a:xfrm>
            <a:off x="1249875" y="4731450"/>
            <a:ext cx="38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e.g. for 1 billion records and FPR of 0.01%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we need Bloom filter ≈ 2.23 GB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0ea828131_0_21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00ea828131_0_21"/>
          <p:cNvSpPr txBox="1"/>
          <p:nvPr/>
        </p:nvSpPr>
        <p:spPr>
          <a:xfrm>
            <a:off x="953825" y="1430750"/>
            <a:ext cx="99771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Case for Learned Index Structures</a:t>
            </a:r>
            <a:endParaRPr b="1" sz="4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Learned Bloom Filters</a:t>
            </a:r>
            <a:endParaRPr sz="33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1" name="Google Shape;121;g200ea828131_0_21"/>
          <p:cNvCxnSpPr/>
          <p:nvPr/>
        </p:nvCxnSpPr>
        <p:spPr>
          <a:xfrm>
            <a:off x="2088775" y="3052250"/>
            <a:ext cx="79359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0ea828131_0_25"/>
          <p:cNvSpPr txBox="1"/>
          <p:nvPr/>
        </p:nvSpPr>
        <p:spPr>
          <a:xfrm>
            <a:off x="3839925" y="31922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00ea828131_0_25"/>
          <p:cNvSpPr txBox="1"/>
          <p:nvPr/>
        </p:nvSpPr>
        <p:spPr>
          <a:xfrm>
            <a:off x="1764575" y="1669200"/>
            <a:ext cx="5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00ea828131_0_25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 Ideas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200ea828131_0_25"/>
          <p:cNvSpPr txBox="1"/>
          <p:nvPr/>
        </p:nvSpPr>
        <p:spPr>
          <a:xfrm>
            <a:off x="791675" y="1269000"/>
            <a:ext cx="10886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Indexes are models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Traditional bloom filters make no use of distribution of keys and how keys differ from non-keys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e.g. for all integers between 0 &lt; x &lt; n, our existence index can be f(x) ≡ 1[0 ≤ x &lt; n] </a:t>
            </a:r>
            <a:endParaRPr sz="2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Introduced bloom filters as a </a:t>
            </a:r>
            <a:r>
              <a:rPr i="1"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</a:t>
            </a:r>
            <a:r>
              <a:rPr lang="en-US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2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label keys and non-keys as different classes</a:t>
            </a:r>
            <a:endParaRPr sz="2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200ea828131_0_25"/>
          <p:cNvSpPr txBox="1"/>
          <p:nvPr/>
        </p:nvSpPr>
        <p:spPr>
          <a:xfrm>
            <a:off x="5618025" y="1430725"/>
            <a:ext cx="54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0ea828131_0_29"/>
          <p:cNvSpPr txBox="1"/>
          <p:nvPr/>
        </p:nvSpPr>
        <p:spPr>
          <a:xfrm>
            <a:off x="3839925" y="3562325"/>
            <a:ext cx="78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0ea828131_0_29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of classification task</a:t>
            </a:r>
            <a:endParaRPr b="1"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200ea828131_0_29"/>
          <p:cNvSpPr txBox="1"/>
          <p:nvPr/>
        </p:nvSpPr>
        <p:spPr>
          <a:xfrm>
            <a:off x="723900" y="1476550"/>
            <a:ext cx="11074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historical queries to create a dataset(D) of keys K and non-keys U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 = {(xi, yi = 1)|xi ∈ K} ∪ {(xi, yi = 0)|xi ∈ U}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 a RNN or CNN with log loss and sigmoid activation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Output will be f(x) which can be thought of as probability that x is a key</a:t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exend"/>
              <a:buChar char="●"/>
            </a:pPr>
            <a:r>
              <a:rPr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we need to deal with false positives as well as </a:t>
            </a:r>
            <a:r>
              <a:rPr b="1" i="1" lang="en-US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negatives</a:t>
            </a:r>
            <a:endParaRPr b="1" i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00ea828131_0_33"/>
          <p:cNvPicPr preferRelativeResize="0"/>
          <p:nvPr/>
        </p:nvPicPr>
        <p:blipFill rotWithShape="1">
          <a:blip r:embed="rId3">
            <a:alphaModFix/>
          </a:blip>
          <a:srcRect b="9747" l="0" r="0" t="0"/>
          <a:stretch/>
        </p:blipFill>
        <p:spPr>
          <a:xfrm>
            <a:off x="571500" y="2640875"/>
            <a:ext cx="3876675" cy="15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00ea828131_0_33"/>
          <p:cNvSpPr txBox="1"/>
          <p:nvPr/>
        </p:nvSpPr>
        <p:spPr>
          <a:xfrm>
            <a:off x="723900" y="266700"/>
            <a:ext cx="783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Proposed models</a:t>
            </a:r>
            <a:endParaRPr sz="2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g200ea828131_0_33"/>
          <p:cNvSpPr txBox="1"/>
          <p:nvPr/>
        </p:nvSpPr>
        <p:spPr>
          <a:xfrm>
            <a:off x="1782500" y="3725325"/>
            <a:ext cx="6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145" name="Google Shape;145;g200ea828131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0675" y="2701025"/>
            <a:ext cx="467677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00ea828131_0_33"/>
          <p:cNvSpPr txBox="1"/>
          <p:nvPr/>
        </p:nvSpPr>
        <p:spPr>
          <a:xfrm>
            <a:off x="789550" y="2254000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Bloom filters as a Classification Problem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g200ea828131_0_33"/>
          <p:cNvSpPr txBox="1"/>
          <p:nvPr/>
        </p:nvSpPr>
        <p:spPr>
          <a:xfrm>
            <a:off x="7868650" y="2254000"/>
            <a:ext cx="31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Bloom filters with Model Hashes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8" name="Google Shape;148;g200ea828131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5125" y="3410875"/>
            <a:ext cx="570350" cy="2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00ea828131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7821" y="2837300"/>
            <a:ext cx="506100" cy="224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g200ea828131_0_33"/>
          <p:cNvCxnSpPr/>
          <p:nvPr/>
        </p:nvCxnSpPr>
        <p:spPr>
          <a:xfrm flipH="1" rot="10800000">
            <a:off x="4254225" y="3133100"/>
            <a:ext cx="369000" cy="10800"/>
          </a:xfrm>
          <a:prstGeom prst="straightConnector1">
            <a:avLst/>
          </a:prstGeom>
          <a:noFill/>
          <a:ln cap="flat" cmpd="sng" w="28575">
            <a:solidFill>
              <a:srgbClr val="1D1B1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g200ea828131_0_33"/>
          <p:cNvSpPr txBox="1"/>
          <p:nvPr/>
        </p:nvSpPr>
        <p:spPr>
          <a:xfrm>
            <a:off x="4623225" y="2938400"/>
            <a:ext cx="63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</a:rPr>
              <a:t>No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52" name="Google Shape;152;g200ea828131_0_33"/>
          <p:cNvSpPr txBox="1"/>
          <p:nvPr/>
        </p:nvSpPr>
        <p:spPr>
          <a:xfrm>
            <a:off x="4462575" y="3222650"/>
            <a:ext cx="80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x ∈ U</a:t>
            </a:r>
            <a:endParaRPr/>
          </a:p>
        </p:txBody>
      </p:sp>
      <p:sp>
        <p:nvSpPr>
          <p:cNvPr id="153" name="Google Shape;153;g200ea828131_0_33"/>
          <p:cNvSpPr/>
          <p:nvPr/>
        </p:nvSpPr>
        <p:spPr>
          <a:xfrm>
            <a:off x="4459319" y="1185732"/>
            <a:ext cx="3401100" cy="8151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00ea828131_0_33"/>
          <p:cNvSpPr/>
          <p:nvPr/>
        </p:nvSpPr>
        <p:spPr>
          <a:xfrm>
            <a:off x="5564682" y="1356047"/>
            <a:ext cx="1025400" cy="474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RNN</a:t>
            </a:r>
            <a:endParaRPr>
              <a:solidFill>
                <a:srgbClr val="9999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5" name="Google Shape;155;g200ea828131_0_33"/>
          <p:cNvCxnSpPr/>
          <p:nvPr/>
        </p:nvCxnSpPr>
        <p:spPr>
          <a:xfrm>
            <a:off x="5055590" y="1610828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1D1B1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g200ea828131_0_33"/>
          <p:cNvSpPr txBox="1"/>
          <p:nvPr/>
        </p:nvSpPr>
        <p:spPr>
          <a:xfrm>
            <a:off x="4497497" y="1364977"/>
            <a:ext cx="64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Key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(x)</a:t>
            </a:r>
            <a:endParaRPr sz="160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57" name="Google Shape;157;g200ea828131_0_33"/>
          <p:cNvCxnSpPr/>
          <p:nvPr/>
        </p:nvCxnSpPr>
        <p:spPr>
          <a:xfrm>
            <a:off x="6649244" y="1610800"/>
            <a:ext cx="5637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g200ea828131_0_33"/>
          <p:cNvSpPr txBox="1"/>
          <p:nvPr/>
        </p:nvSpPr>
        <p:spPr>
          <a:xfrm>
            <a:off x="7094964" y="1351813"/>
            <a:ext cx="72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D1B10"/>
                </a:solidFill>
                <a:latin typeface="Lexend"/>
                <a:ea typeface="Lexend"/>
                <a:cs typeface="Lexend"/>
                <a:sym typeface="Lexend"/>
              </a:rPr>
              <a:t>f(x)</a:t>
            </a:r>
            <a:endParaRPr sz="1600">
              <a:solidFill>
                <a:srgbClr val="1D1B1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g200ea828131_0_33"/>
          <p:cNvSpPr txBox="1"/>
          <p:nvPr/>
        </p:nvSpPr>
        <p:spPr>
          <a:xfrm>
            <a:off x="4386375" y="820650"/>
            <a:ext cx="83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1"/>
                </a:solidFill>
                <a:latin typeface="Lexend Medium"/>
                <a:ea typeface="Lexend Medium"/>
                <a:cs typeface="Lexend Medium"/>
                <a:sym typeface="Lexend Medium"/>
              </a:rPr>
              <a:t>Model</a:t>
            </a:r>
            <a:endParaRPr sz="1600">
              <a:solidFill>
                <a:schemeClr val="accen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160" name="Google Shape;160;g200ea828131_0_33"/>
          <p:cNvCxnSpPr/>
          <p:nvPr/>
        </p:nvCxnSpPr>
        <p:spPr>
          <a:xfrm>
            <a:off x="6045175" y="2304250"/>
            <a:ext cx="0" cy="2072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161" name="Google Shape;161;g200ea828131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3525" y="4405200"/>
            <a:ext cx="3459700" cy="12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2022-03-25T00:49:56Z</dcterms:created>
  <dc:creator>Arash Hajisafi</dc:creator>
</cp:coreProperties>
</file>