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329" r:id="rId2"/>
    <p:sldId id="330" r:id="rId3"/>
    <p:sldId id="379" r:id="rId4"/>
    <p:sldId id="364" r:id="rId5"/>
    <p:sldId id="331" r:id="rId6"/>
    <p:sldId id="369" r:id="rId7"/>
    <p:sldId id="332" r:id="rId8"/>
    <p:sldId id="333" r:id="rId9"/>
    <p:sldId id="376" r:id="rId10"/>
    <p:sldId id="367" r:id="rId11"/>
    <p:sldId id="368" r:id="rId12"/>
    <p:sldId id="339" r:id="rId13"/>
    <p:sldId id="340" r:id="rId14"/>
    <p:sldId id="341" r:id="rId15"/>
    <p:sldId id="342" r:id="rId16"/>
    <p:sldId id="343" r:id="rId17"/>
    <p:sldId id="380" r:id="rId18"/>
    <p:sldId id="344" r:id="rId19"/>
    <p:sldId id="373" r:id="rId20"/>
    <p:sldId id="374" r:id="rId21"/>
    <p:sldId id="375" r:id="rId22"/>
    <p:sldId id="269" r:id="rId23"/>
    <p:sldId id="363" r:id="rId24"/>
    <p:sldId id="377"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33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03-04-2024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AAA570E-F860-491C-88EB-CD855F8B8C9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880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095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245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68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892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5A87C-D702-403A-A729-4774D55BBBF3}"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346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5A87C-D702-403A-A729-4774D55BBBF3}"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A570E-F860-491C-88EB-CD855F8B8C9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8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5A87C-D702-403A-A729-4774D55BBBF3}"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A570E-F860-491C-88EB-CD855F8B8C9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430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5A87C-D702-403A-A729-4774D55BBBF3}"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80577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910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B05A87C-D702-403A-A729-4774D55BBBF3}" type="datetimeFigureOut">
              <a:rPr lang="en-IN" smtClean="0"/>
              <a:t>03-04-2024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929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B05A87C-D702-403A-A729-4774D55BBBF3}" type="datetimeFigureOut">
              <a:rPr lang="en-IN" smtClean="0"/>
              <a:t>03-04-2024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AAA570E-F860-491C-88EB-CD855F8B8C9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524582"/>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Scikit-learn"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258957" y="1769445"/>
            <a:ext cx="9674086" cy="2301054"/>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3600" dirty="0">
                <a:solidFill>
                  <a:srgbClr val="92D050"/>
                </a:solidFill>
                <a:latin typeface="Times New Roman" panose="02020603050405020304" pitchFamily="18" charset="0"/>
                <a:cs typeface="Times New Roman" panose="02020603050405020304" pitchFamily="18" charset="0"/>
              </a:rPr>
              <a:t>MACHINE LEARNING MODEL FOR PREDICTION OF SMARTPHONE ADDICTION</a:t>
            </a:r>
          </a:p>
        </p:txBody>
      </p:sp>
      <p:sp>
        <p:nvSpPr>
          <p:cNvPr id="19" name="Rounded Rectangle 1"/>
          <p:cNvSpPr>
            <a:spLocks noChangeArrowheads="1"/>
          </p:cNvSpPr>
          <p:nvPr/>
        </p:nvSpPr>
        <p:spPr bwMode="auto">
          <a:xfrm>
            <a:off x="1043410" y="188415"/>
            <a:ext cx="3025008" cy="6632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Technology: Python</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1548389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77211" y="730876"/>
          <a:ext cx="11075831" cy="5670567"/>
        </p:xfrm>
        <a:graphic>
          <a:graphicData uri="http://schemas.openxmlformats.org/drawingml/2006/table">
            <a:tbl>
              <a:tblPr firstRow="1" bandRow="1">
                <a:tableStyleId>{5C22544A-7EE6-4342-B048-85BDC9FD1C3A}</a:tableStyleId>
              </a:tblPr>
              <a:tblGrid>
                <a:gridCol w="600592">
                  <a:extLst>
                    <a:ext uri="{9D8B030D-6E8A-4147-A177-3AD203B41FA5}">
                      <a16:colId xmlns:a16="http://schemas.microsoft.com/office/drawing/2014/main" val="20000"/>
                    </a:ext>
                  </a:extLst>
                </a:gridCol>
                <a:gridCol w="3829741">
                  <a:extLst>
                    <a:ext uri="{9D8B030D-6E8A-4147-A177-3AD203B41FA5}">
                      <a16:colId xmlns:a16="http://schemas.microsoft.com/office/drawing/2014/main" val="20001"/>
                    </a:ext>
                  </a:extLst>
                </a:gridCol>
                <a:gridCol w="2215166">
                  <a:extLst>
                    <a:ext uri="{9D8B030D-6E8A-4147-A177-3AD203B41FA5}">
                      <a16:colId xmlns:a16="http://schemas.microsoft.com/office/drawing/2014/main" val="20002"/>
                    </a:ext>
                  </a:extLst>
                </a:gridCol>
                <a:gridCol w="1957589">
                  <a:extLst>
                    <a:ext uri="{9D8B030D-6E8A-4147-A177-3AD203B41FA5}">
                      <a16:colId xmlns:a16="http://schemas.microsoft.com/office/drawing/2014/main" val="20003"/>
                    </a:ext>
                  </a:extLst>
                </a:gridCol>
                <a:gridCol w="2472743">
                  <a:extLst>
                    <a:ext uri="{9D8B030D-6E8A-4147-A177-3AD203B41FA5}">
                      <a16:colId xmlns:a16="http://schemas.microsoft.com/office/drawing/2014/main" val="20004"/>
                    </a:ext>
                  </a:extLst>
                </a:gridCol>
              </a:tblGrid>
              <a:tr h="824247">
                <a:tc>
                  <a:txBody>
                    <a:bodyPr/>
                    <a:lstStyle/>
                    <a:p>
                      <a:pPr algn="ctr"/>
                      <a:r>
                        <a:rPr lang="en-US"/>
                        <a:t>S.</a:t>
                      </a:r>
                    </a:p>
                    <a:p>
                      <a:pPr algn="ctr"/>
                      <a:r>
                        <a:rPr lang="en-US"/>
                        <a:t>No</a:t>
                      </a:r>
                      <a:endParaRPr lang="en-IN" dirty="0"/>
                    </a:p>
                  </a:txBody>
                  <a:tcPr/>
                </a:tc>
                <a:tc>
                  <a:txBody>
                    <a:bodyPr/>
                    <a:lstStyle/>
                    <a:p>
                      <a:pPr algn="ctr"/>
                      <a:r>
                        <a:rPr lang="en-US" dirty="0"/>
                        <a:t>Journal</a:t>
                      </a:r>
                      <a:r>
                        <a:rPr lang="en-US" baseline="0" dirty="0"/>
                        <a:t> Type with year</a:t>
                      </a:r>
                      <a:endParaRPr lang="en-IN" dirty="0"/>
                    </a:p>
                  </a:txBody>
                  <a:tcPr/>
                </a:tc>
                <a:tc>
                  <a:txBody>
                    <a:bodyPr/>
                    <a:lstStyle/>
                    <a:p>
                      <a:pPr algn="ctr"/>
                      <a:r>
                        <a:rPr lang="en-US"/>
                        <a:t>Authors</a:t>
                      </a:r>
                      <a:endParaRPr lang="en-IN" dirty="0"/>
                    </a:p>
                  </a:txBody>
                  <a:tcPr/>
                </a:tc>
                <a:tc>
                  <a:txBody>
                    <a:bodyPr/>
                    <a:lstStyle/>
                    <a:p>
                      <a:pPr algn="ctr"/>
                      <a:r>
                        <a:rPr lang="en-US"/>
                        <a:t>Title</a:t>
                      </a:r>
                      <a:endParaRPr lang="en-IN" dirty="0"/>
                    </a:p>
                  </a:txBody>
                  <a:tcPr/>
                </a:tc>
                <a:tc>
                  <a:txBody>
                    <a:bodyPr/>
                    <a:lstStyle/>
                    <a:p>
                      <a:pPr algn="ctr"/>
                      <a:r>
                        <a:rPr lang="en-US"/>
                        <a:t>Outcomes </a:t>
                      </a:r>
                      <a:endParaRPr lang="en-IN" dirty="0"/>
                    </a:p>
                  </a:txBody>
                  <a:tcPr/>
                </a:tc>
                <a:extLst>
                  <a:ext uri="{0D108BD9-81ED-4DB2-BD59-A6C34878D82A}">
                    <a16:rowId xmlns:a16="http://schemas.microsoft.com/office/drawing/2014/main" val="10000"/>
                  </a:ext>
                </a:extLst>
              </a:tr>
              <a:tr h="1957589">
                <a:tc>
                  <a:txBody>
                    <a:bodyPr/>
                    <a:lstStyle/>
                    <a:p>
                      <a:pPr algn="ctr"/>
                      <a:r>
                        <a:rPr lang="en-US" dirty="0"/>
                        <a:t>1</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2018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it-IT" sz="1800" b="0" kern="1200" dirty="0">
                          <a:solidFill>
                            <a:schemeClr val="dk1"/>
                          </a:solidFill>
                          <a:effectLst/>
                          <a:latin typeface="Times New Roman" panose="02020603050405020304" pitchFamily="18" charset="0"/>
                          <a:ea typeface="+mn-ea"/>
                          <a:cs typeface="Times New Roman" panose="02020603050405020304" pitchFamily="18" charset="0"/>
                        </a:rPr>
                        <a:t>Demir, K. &amp; Akpinat</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The effect of mobile learning applications on students’ </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paper impact of mobile learning applications on undergraduate students' academic performance is investigated in this research</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957589">
                <a:tc>
                  <a:txBody>
                    <a:bodyPr/>
                    <a:lstStyle/>
                    <a:p>
                      <a:pPr algn="ctr"/>
                      <a:r>
                        <a:rPr lang="en-US"/>
                        <a:t>2</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it-IT" sz="1800" b="0" kern="1200" dirty="0">
                          <a:solidFill>
                            <a:schemeClr val="dk1"/>
                          </a:solidFill>
                          <a:effectLst/>
                          <a:latin typeface="Times New Roman" panose="02020603050405020304" pitchFamily="18" charset="0"/>
                          <a:ea typeface="+mn-ea"/>
                          <a:cs typeface="Times New Roman" panose="02020603050405020304" pitchFamily="18" charset="0"/>
                        </a:rPr>
                        <a:t>Abadiyan, F., Hadadnezhad</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Adding a smartphone app to global postural re-education to improve neck pain, posture, quality of life, and endurance in people with nonspecific neck pain</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research, the impact of incorporating a smartphone app into an 8-week global postural reeducation (GPR)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programme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on patients' neck pain</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4058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31064" y="373488"/>
          <a:ext cx="11165983" cy="5962919"/>
        </p:xfrm>
        <a:graphic>
          <a:graphicData uri="http://schemas.openxmlformats.org/drawingml/2006/table">
            <a:tbl>
              <a:tblPr firstRow="1" bandRow="1">
                <a:tableStyleId>{5C22544A-7EE6-4342-B048-85BDC9FD1C3A}</a:tableStyleId>
              </a:tblPr>
              <a:tblGrid>
                <a:gridCol w="605481">
                  <a:extLst>
                    <a:ext uri="{9D8B030D-6E8A-4147-A177-3AD203B41FA5}">
                      <a16:colId xmlns:a16="http://schemas.microsoft.com/office/drawing/2014/main" val="20000"/>
                    </a:ext>
                  </a:extLst>
                </a:gridCol>
                <a:gridCol w="2978022">
                  <a:extLst>
                    <a:ext uri="{9D8B030D-6E8A-4147-A177-3AD203B41FA5}">
                      <a16:colId xmlns:a16="http://schemas.microsoft.com/office/drawing/2014/main" val="20001"/>
                    </a:ext>
                  </a:extLst>
                </a:gridCol>
                <a:gridCol w="2090375">
                  <a:extLst>
                    <a:ext uri="{9D8B030D-6E8A-4147-A177-3AD203B41FA5}">
                      <a16:colId xmlns:a16="http://schemas.microsoft.com/office/drawing/2014/main" val="20002"/>
                    </a:ext>
                  </a:extLst>
                </a:gridCol>
                <a:gridCol w="2246630">
                  <a:extLst>
                    <a:ext uri="{9D8B030D-6E8A-4147-A177-3AD203B41FA5}">
                      <a16:colId xmlns:a16="http://schemas.microsoft.com/office/drawing/2014/main" val="20003"/>
                    </a:ext>
                  </a:extLst>
                </a:gridCol>
                <a:gridCol w="3245475">
                  <a:extLst>
                    <a:ext uri="{9D8B030D-6E8A-4147-A177-3AD203B41FA5}">
                      <a16:colId xmlns:a16="http://schemas.microsoft.com/office/drawing/2014/main" val="20004"/>
                    </a:ext>
                  </a:extLst>
                </a:gridCol>
              </a:tblGrid>
              <a:tr h="969826">
                <a:tc>
                  <a:txBody>
                    <a:bodyPr/>
                    <a:lstStyle/>
                    <a:p>
                      <a:pPr algn="ctr"/>
                      <a:r>
                        <a:rPr lang="en-US"/>
                        <a:t>S.</a:t>
                      </a:r>
                    </a:p>
                    <a:p>
                      <a:pPr algn="ctr"/>
                      <a:r>
                        <a:rPr lang="en-US"/>
                        <a:t>No</a:t>
                      </a:r>
                      <a:endParaRPr lang="en-IN" dirty="0"/>
                    </a:p>
                  </a:txBody>
                  <a:tcPr/>
                </a:tc>
                <a:tc>
                  <a:txBody>
                    <a:bodyPr/>
                    <a:lstStyle/>
                    <a:p>
                      <a:pPr algn="ctr"/>
                      <a:r>
                        <a:rPr lang="en-US"/>
                        <a:t>Journal</a:t>
                      </a:r>
                      <a:r>
                        <a:rPr lang="en-US" baseline="0"/>
                        <a:t> Type with year</a:t>
                      </a:r>
                      <a:endParaRPr lang="en-IN" dirty="0"/>
                    </a:p>
                  </a:txBody>
                  <a:tcPr/>
                </a:tc>
                <a:tc>
                  <a:txBody>
                    <a:bodyPr/>
                    <a:lstStyle/>
                    <a:p>
                      <a:pPr algn="ctr"/>
                      <a:r>
                        <a:rPr lang="en-US"/>
                        <a:t>Authors</a:t>
                      </a:r>
                      <a:endParaRPr lang="en-IN" dirty="0"/>
                    </a:p>
                  </a:txBody>
                  <a:tcPr/>
                </a:tc>
                <a:tc>
                  <a:txBody>
                    <a:bodyPr/>
                    <a:lstStyle/>
                    <a:p>
                      <a:pPr algn="ctr"/>
                      <a:r>
                        <a:rPr lang="en-US"/>
                        <a:t>Title</a:t>
                      </a:r>
                      <a:endParaRPr lang="en-IN" dirty="0"/>
                    </a:p>
                  </a:txBody>
                  <a:tcPr/>
                </a:tc>
                <a:tc>
                  <a:txBody>
                    <a:bodyPr/>
                    <a:lstStyle/>
                    <a:p>
                      <a:pPr algn="ctr"/>
                      <a:r>
                        <a:rPr lang="en-US"/>
                        <a:t>Outcomes </a:t>
                      </a:r>
                      <a:endParaRPr lang="en-IN" dirty="0"/>
                    </a:p>
                  </a:txBody>
                  <a:tcPr/>
                </a:tc>
                <a:extLst>
                  <a:ext uri="{0D108BD9-81ED-4DB2-BD59-A6C34878D82A}">
                    <a16:rowId xmlns:a16="http://schemas.microsoft.com/office/drawing/2014/main" val="10000"/>
                  </a:ext>
                </a:extLst>
              </a:tr>
              <a:tr h="2689754">
                <a:tc>
                  <a:txBody>
                    <a:bodyPr/>
                    <a:lstStyle/>
                    <a:p>
                      <a:pPr algn="ctr"/>
                      <a:r>
                        <a:rPr lang="en-US"/>
                        <a:t>3</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a:solidFill>
                            <a:schemeClr val="dk1"/>
                          </a:solidFill>
                          <a:effectLst/>
                          <a:latin typeface="Times New Roman" panose="02020603050405020304" pitchFamily="18" charset="0"/>
                          <a:ea typeface="+mn-ea"/>
                          <a:cs typeface="Times New Roman" panose="02020603050405020304" pitchFamily="18" charset="0"/>
                        </a:rPr>
                        <a:t>BMC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Musculoskelet</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Disord</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The relationship between smartphone usage duration </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project's goal was to Young people in particular are increasingly using smartphones for activities other than conversation, such as gaming and browsing the internet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03339">
                <a:tc>
                  <a:txBody>
                    <a:bodyPr/>
                    <a:lstStyle/>
                    <a:p>
                      <a:pPr algn="ctr"/>
                      <a:r>
                        <a:rPr lang="en-US"/>
                        <a:t>4</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fi-FI" sz="1800" b="0" kern="1200" dirty="0">
                          <a:solidFill>
                            <a:schemeClr val="dk1"/>
                          </a:solidFill>
                          <a:effectLst/>
                          <a:latin typeface="Times New Roman" panose="02020603050405020304" pitchFamily="18" charset="0"/>
                          <a:ea typeface="+mn-ea"/>
                          <a:cs typeface="Times New Roman" panose="02020603050405020304" pitchFamily="18" charset="0"/>
                        </a:rPr>
                        <a:t>Hitti, E., Hadid, D., Melki, J</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Mobile device use among emergency department healthcare professionals</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paper Healthcare workers frequently use mobile devices, which are becoming more and more integrated into the industry</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9167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282168"/>
            <a:ext cx="8911687" cy="670869"/>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925653" y="838097"/>
            <a:ext cx="9889052" cy="5593445"/>
          </a:xfrm>
        </p:spPr>
        <p:txBody>
          <a:bodyPr>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In the existing system, implementation of machine learning algorithms is bit complex to build due to the lack of information about the data visualization. Mathematical calculations are used in existing system for Logistic Regression  model building this may takes the lot of time and complexity. To overcome all this, we use machine learning packages available in the scikit-learn library. </a:t>
            </a:r>
          </a:p>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disadvantages:</a:t>
            </a:r>
          </a:p>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1. requires more time</a:t>
            </a:r>
          </a:p>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2. difficult to handle </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284068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201695" y="23272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741406" y="987049"/>
            <a:ext cx="10248899" cy="5870951"/>
          </a:xfrm>
        </p:spPr>
        <p:txBody>
          <a:bodyPr>
            <a:noAutofit/>
          </a:bodyPr>
          <a:lstStyle/>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Many machine learning algorithms are available for prediction of smartphone addiction Some of the machine learning algorithm are Decision Tree, Random Forest We used proposed and compute best method for diagnosis a comparative study of machine learning techniques for smartphone addiction detection In this stage we have first implement  these dataset and the implement algorithm individual then we are  combine these results and an compute the Accuracy.</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2" name="TextBox 1">
            <a:extLst>
              <a:ext uri="{FF2B5EF4-FFF2-40B4-BE49-F238E27FC236}">
                <a16:creationId xmlns:a16="http://schemas.microsoft.com/office/drawing/2014/main" id="{E081E92D-1F19-3F70-EA9C-19A2278A00B3}"/>
              </a:ext>
            </a:extLst>
          </p:cNvPr>
          <p:cNvSpPr txBox="1"/>
          <p:nvPr/>
        </p:nvSpPr>
        <p:spPr>
          <a:xfrm>
            <a:off x="861391" y="3785976"/>
            <a:ext cx="6096000" cy="1704569"/>
          </a:xfrm>
          <a:prstGeom prst="rect">
            <a:avLst/>
          </a:prstGeom>
          <a:noFill/>
        </p:spPr>
        <p:txBody>
          <a:bodyPr wrap="square">
            <a:spAutoFit/>
          </a:bodyPr>
          <a:lstStyle/>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Advantages:</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1. Requires less time </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2. Good Accuracy</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3. Easy to handle</a:t>
            </a:r>
          </a:p>
        </p:txBody>
      </p:sp>
    </p:spTree>
    <p:extLst>
      <p:ext uri="{BB962C8B-B14F-4D97-AF65-F5344CB8AC3E}">
        <p14:creationId xmlns:p14="http://schemas.microsoft.com/office/powerpoint/2010/main" val="245482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30" y="296563"/>
            <a:ext cx="8911687" cy="590542"/>
          </a:xfrm>
        </p:spPr>
        <p:txBody>
          <a:bodyPr>
            <a:normAutofit/>
          </a:bodyPr>
          <a:lstStyle/>
          <a:p>
            <a:pPr algn="ctr"/>
            <a:r>
              <a:rPr lang="en-US" sz="2400" b="1" dirty="0">
                <a:latin typeface="Times New Roman" panose="02020603050405020304" pitchFamily="18" charset="0"/>
                <a:cs typeface="Times New Roman" panose="02020603050405020304" pitchFamily="18" charset="0"/>
              </a:rPr>
              <a:t>BLOCK DIAGRAM</a:t>
            </a:r>
          </a:p>
        </p:txBody>
      </p:sp>
      <p:pic>
        <p:nvPicPr>
          <p:cNvPr id="3" name="Picture 2">
            <a:extLst>
              <a:ext uri="{FF2B5EF4-FFF2-40B4-BE49-F238E27FC236}">
                <a16:creationId xmlns:a16="http://schemas.microsoft.com/office/drawing/2014/main" id="{40E2D5AD-9BAC-F4B3-8B5E-9190AE423D13}"/>
              </a:ext>
            </a:extLst>
          </p:cNvPr>
          <p:cNvPicPr>
            <a:picLocks noChangeAspect="1"/>
          </p:cNvPicPr>
          <p:nvPr/>
        </p:nvPicPr>
        <p:blipFill>
          <a:blip r:embed="rId2"/>
          <a:stretch>
            <a:fillRect/>
          </a:stretch>
        </p:blipFill>
        <p:spPr>
          <a:xfrm>
            <a:off x="3230245" y="1715770"/>
            <a:ext cx="5731510" cy="3426460"/>
          </a:xfrm>
          <a:prstGeom prst="rect">
            <a:avLst/>
          </a:prstGeom>
        </p:spPr>
      </p:pic>
    </p:spTree>
    <p:extLst>
      <p:ext uri="{BB962C8B-B14F-4D97-AF65-F5344CB8AC3E}">
        <p14:creationId xmlns:p14="http://schemas.microsoft.com/office/powerpoint/2010/main" val="280585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62" y="282916"/>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ARCHITECTURE</a:t>
            </a:r>
          </a:p>
        </p:txBody>
      </p:sp>
      <p:pic>
        <p:nvPicPr>
          <p:cNvPr id="3" name="Picture 2">
            <a:extLst>
              <a:ext uri="{FF2B5EF4-FFF2-40B4-BE49-F238E27FC236}">
                <a16:creationId xmlns:a16="http://schemas.microsoft.com/office/drawing/2014/main" id="{98286FBD-BA31-1513-463F-FEC8520215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709530"/>
            <a:ext cx="5731510" cy="4438222"/>
          </a:xfrm>
          <a:prstGeom prst="rect">
            <a:avLst/>
          </a:prstGeom>
          <a:noFill/>
          <a:ln>
            <a:noFill/>
          </a:ln>
        </p:spPr>
      </p:pic>
    </p:spTree>
    <p:extLst>
      <p:ext uri="{BB962C8B-B14F-4D97-AF65-F5344CB8AC3E}">
        <p14:creationId xmlns:p14="http://schemas.microsoft.com/office/powerpoint/2010/main" val="43247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388" y="552459"/>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9064" y="1540189"/>
            <a:ext cx="8915400" cy="3777622"/>
          </a:xfrm>
        </p:spPr>
        <p:txBody>
          <a:bodyPr>
            <a:noAutofit/>
          </a:bodyPr>
          <a:lstStyle/>
          <a:p>
            <a:pPr lvl="0" algn="just">
              <a:lnSpc>
                <a:spcPct val="150000"/>
              </a:lnSpc>
              <a:spcBef>
                <a:spcPts val="0"/>
              </a:spcBef>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first we have taken </a:t>
            </a:r>
            <a:r>
              <a:rPr lang="en-IN" sz="2000" dirty="0">
                <a:effectLst/>
                <a:latin typeface="Times New Roman" panose="02020603050405020304" pitchFamily="18" charset="0"/>
                <a:ea typeface="Calibri" panose="020F0502020204030204" pitchFamily="34" charset="0"/>
              </a:rPr>
              <a:t>20230329093832Mobile-Addiction extended </a:t>
            </a: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load the dataset into work environment and made a check for null values if any.</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checking the null values split the data in to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splitting apply the algorithm and fit the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 got the best Accuracy of Decision Tree.</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later, the entire work is done with </a:t>
            </a:r>
            <a:r>
              <a:rPr lang="en-US" sz="2000"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django</a:t>
            </a: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framework</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 can view the home, about, view page, model training, prediction.</a:t>
            </a:r>
          </a:p>
          <a:p>
            <a:pPr lvl="0" algn="just">
              <a:lnSpc>
                <a:spcPct val="150000"/>
              </a:lnSpc>
              <a:spcBef>
                <a:spcPts val="0"/>
              </a:spcBef>
              <a:spcAft>
                <a:spcPts val="80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detection, we will get to know the prediction of Mobile Addiction model machine learning model detection whether the result is Addicted ,not addicted are maybe addicted</a:t>
            </a:r>
            <a:r>
              <a:rPr lang="en-IN" sz="2000" cap="none" dirty="0">
                <a:latin typeface="Times New Roman" panose="02020603050405020304" pitchFamily="18" charset="0"/>
                <a:cs typeface="Times New Roman" panose="02020603050405020304" pitchFamily="18" charset="0"/>
              </a:rPr>
              <a:t>.</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89931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5D791-999A-9AE1-6797-CA7CA11C7328}"/>
              </a:ext>
            </a:extLst>
          </p:cNvPr>
          <p:cNvSpPr txBox="1"/>
          <p:nvPr/>
        </p:nvSpPr>
        <p:spPr>
          <a:xfrm>
            <a:off x="1011382" y="1055547"/>
            <a:ext cx="9601200" cy="3785652"/>
          </a:xfrm>
          <a:prstGeom prst="rect">
            <a:avLst/>
          </a:prstGeom>
          <a:noFill/>
        </p:spPr>
        <p:txBody>
          <a:bodyPr wrap="square">
            <a:spAutoFit/>
          </a:bodyPr>
          <a:lstStyle/>
          <a:p>
            <a:pPr algn="ctr"/>
            <a:r>
              <a:rPr lang="en-US" sz="2000" b="1" i="0" dirty="0">
                <a:effectLst/>
                <a:latin typeface="Times New Roman" panose="02020603050405020304" pitchFamily="18" charset="0"/>
                <a:cs typeface="Times New Roman" panose="02020603050405020304" pitchFamily="18" charset="0"/>
              </a:rPr>
              <a:t>APPLICATIONS</a:t>
            </a:r>
          </a:p>
          <a:p>
            <a:pPr algn="l"/>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Early Intervention: Classification models can be used to identify individuals who are at a higher risk of developing smartphone addiction. By analyzing various features such as app usage patterns, screen time, and behavioral data, the model can identify early warning signs and prompt intervention strategies to prevent addiction from escalating.</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Targeted Intervention: Classification models can be used to identify specific groups or demographics that are more prone to smartphone addiction. This information can be used to develop targeted intervention programs tailored to address the needs of these groups, such as adolescents, young adults, or individuals with specific psychological traits.</a:t>
            </a:r>
          </a:p>
        </p:txBody>
      </p:sp>
    </p:spTree>
    <p:extLst>
      <p:ext uri="{BB962C8B-B14F-4D97-AF65-F5344CB8AC3E}">
        <p14:creationId xmlns:p14="http://schemas.microsoft.com/office/powerpoint/2010/main" val="3014107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&amp;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38289" y="1438819"/>
            <a:ext cx="10308138" cy="1922568"/>
          </a:xfrm>
        </p:spPr>
        <p:txBody>
          <a:bodyPr>
            <a:normAutofit/>
          </a:bodyPr>
          <a:lstStyle/>
          <a:p>
            <a:pPr marL="0" indent="0" algn="just">
              <a:lnSpc>
                <a:spcPct val="150000"/>
              </a:lnSpc>
              <a:spcBef>
                <a:spcPts val="0"/>
              </a:spcBef>
              <a:buNone/>
            </a:pP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Disk   -160GB</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  8Gb</a:t>
            </a:r>
          </a:p>
        </p:txBody>
      </p:sp>
      <p:sp>
        <p:nvSpPr>
          <p:cNvPr id="6" name="TextBox 5">
            <a:extLst>
              <a:ext uri="{FF2B5EF4-FFF2-40B4-BE49-F238E27FC236}">
                <a16:creationId xmlns:a16="http://schemas.microsoft.com/office/drawing/2014/main" id="{7C70DF6A-B090-4103-9F76-70F2E53A2FCD}"/>
              </a:ext>
            </a:extLst>
          </p:cNvPr>
          <p:cNvSpPr txBox="1"/>
          <p:nvPr/>
        </p:nvSpPr>
        <p:spPr>
          <a:xfrm>
            <a:off x="1038289" y="3554834"/>
            <a:ext cx="10385271" cy="2400657"/>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	</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IDE	                     :   Pycharm.</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Libraries Used            :    Numpy, Pandas,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OS,django</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MySQL. </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Tree>
    <p:extLst>
      <p:ext uri="{BB962C8B-B14F-4D97-AF65-F5344CB8AC3E}">
        <p14:creationId xmlns:p14="http://schemas.microsoft.com/office/powerpoint/2010/main" val="219008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E2E27F-2630-ED16-A1C7-8C95BF2005E2}"/>
              </a:ext>
            </a:extLst>
          </p:cNvPr>
          <p:cNvSpPr txBox="1"/>
          <p:nvPr/>
        </p:nvSpPr>
        <p:spPr>
          <a:xfrm>
            <a:off x="397566" y="609673"/>
            <a:ext cx="7951304" cy="4613058"/>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MODULES:</a:t>
            </a:r>
          </a:p>
          <a:p>
            <a:pPr>
              <a:lnSpc>
                <a:spcPct val="150000"/>
              </a:lnSpc>
            </a:pPr>
            <a:r>
              <a:rPr lang="en-US" dirty="0">
                <a:latin typeface="Times New Roman" panose="02020603050405020304" pitchFamily="18" charset="0"/>
                <a:cs typeface="Times New Roman" panose="02020603050405020304" pitchFamily="18" charset="0"/>
              </a:rPr>
              <a:t>1.	User: </a:t>
            </a:r>
          </a:p>
          <a:p>
            <a:pPr>
              <a:lnSpc>
                <a:spcPct val="150000"/>
              </a:lnSpc>
            </a:pPr>
            <a:r>
              <a:rPr lang="en-US" dirty="0">
                <a:latin typeface="Times New Roman" panose="02020603050405020304" pitchFamily="18" charset="0"/>
                <a:cs typeface="Times New Roman" panose="02020603050405020304" pitchFamily="18" charset="0"/>
              </a:rPr>
              <a:t>1.1	Register:</a:t>
            </a:r>
          </a:p>
          <a:p>
            <a:pPr>
              <a:lnSpc>
                <a:spcPct val="150000"/>
              </a:lnSpc>
            </a:pPr>
            <a:r>
              <a:rPr lang="en-US" dirty="0">
                <a:latin typeface="Times New Roman" panose="02020603050405020304" pitchFamily="18" charset="0"/>
                <a:cs typeface="Times New Roman" panose="02020603050405020304" pitchFamily="18" charset="0"/>
              </a:rPr>
              <a:t>Users can register for the mobile web application here. </a:t>
            </a:r>
          </a:p>
          <a:p>
            <a:pPr>
              <a:lnSpc>
                <a:spcPct val="150000"/>
              </a:lnSpc>
            </a:pPr>
            <a:r>
              <a:rPr lang="en-US" dirty="0">
                <a:latin typeface="Times New Roman" panose="02020603050405020304" pitchFamily="18" charset="0"/>
                <a:cs typeface="Times New Roman" panose="02020603050405020304" pitchFamily="18" charset="0"/>
              </a:rPr>
              <a:t>1.2	Login:</a:t>
            </a:r>
          </a:p>
          <a:p>
            <a:pPr>
              <a:lnSpc>
                <a:spcPct val="150000"/>
              </a:lnSpc>
            </a:pPr>
            <a:r>
              <a:rPr lang="en-US" dirty="0">
                <a:latin typeface="Times New Roman" panose="02020603050405020304" pitchFamily="18" charset="0"/>
                <a:cs typeface="Times New Roman" panose="02020603050405020304" pitchFamily="18" charset="0"/>
              </a:rPr>
              <a:t>After registering, the user can access his portal.</a:t>
            </a:r>
          </a:p>
          <a:p>
            <a:pPr>
              <a:lnSpc>
                <a:spcPct val="150000"/>
              </a:lnSpc>
            </a:pPr>
            <a:r>
              <a:rPr lang="en-US" dirty="0">
                <a:latin typeface="Times New Roman" panose="02020603050405020304" pitchFamily="18" charset="0"/>
                <a:cs typeface="Times New Roman" panose="02020603050405020304" pitchFamily="18" charset="0"/>
              </a:rPr>
              <a:t>1.3	View Data:</a:t>
            </a:r>
          </a:p>
          <a:p>
            <a:pPr>
              <a:lnSpc>
                <a:spcPct val="150000"/>
              </a:lnSpc>
            </a:pPr>
            <a:r>
              <a:rPr lang="en-US" dirty="0">
                <a:latin typeface="Times New Roman" panose="02020603050405020304" pitchFamily="18" charset="0"/>
                <a:cs typeface="Times New Roman" panose="02020603050405020304" pitchFamily="18" charset="0"/>
              </a:rPr>
              <a:t>View data What are the Data There in dataset(cleaned dataset)</a:t>
            </a:r>
          </a:p>
          <a:p>
            <a:pPr>
              <a:lnSpc>
                <a:spcPct val="150000"/>
              </a:lnSpc>
            </a:pPr>
            <a:r>
              <a:rPr lang="en-US" dirty="0">
                <a:latin typeface="Times New Roman" panose="02020603050405020304" pitchFamily="18" charset="0"/>
                <a:cs typeface="Times New Roman" panose="02020603050405020304" pitchFamily="18" charset="0"/>
              </a:rPr>
              <a:t>1.4	Input :</a:t>
            </a:r>
          </a:p>
          <a:p>
            <a:pPr>
              <a:lnSpc>
                <a:spcPct val="150000"/>
              </a:lnSpc>
            </a:pPr>
            <a:r>
              <a:rPr lang="en-US" dirty="0">
                <a:latin typeface="Times New Roman" panose="02020603050405020304" pitchFamily="18" charset="0"/>
                <a:cs typeface="Times New Roman" panose="02020603050405020304" pitchFamily="18" charset="0"/>
              </a:rPr>
              <a:t>User will give the input values.</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66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196828"/>
            <a:ext cx="8911687" cy="677815"/>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246643" y="689113"/>
            <a:ext cx="8911687" cy="5972059"/>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Future scopes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Drawbacks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Proposed method				</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Hardware and Software Requirements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21834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73AA9C-BE57-3780-081A-F2584BF85DE9}"/>
              </a:ext>
            </a:extLst>
          </p:cNvPr>
          <p:cNvSpPr txBox="1"/>
          <p:nvPr/>
        </p:nvSpPr>
        <p:spPr>
          <a:xfrm>
            <a:off x="439885" y="332661"/>
            <a:ext cx="10190922" cy="585955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Take Dataset:</a:t>
            </a:r>
          </a:p>
          <a:p>
            <a:pPr algn="just">
              <a:lnSpc>
                <a:spcPct val="150000"/>
              </a:lnSpc>
            </a:pPr>
            <a:r>
              <a:rPr lang="en-US" dirty="0">
                <a:latin typeface="Times New Roman" panose="02020603050405020304" pitchFamily="18" charset="0"/>
                <a:cs typeface="Times New Roman" panose="02020603050405020304" pitchFamily="18" charset="0"/>
              </a:rPr>
              <a:t>The dataset for the 20230329093832Mobile-Addiction Data   is collected from the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website (kaggle.com).</a:t>
            </a:r>
          </a:p>
          <a:p>
            <a:pPr algn="just">
              <a:lnSpc>
                <a:spcPct val="150000"/>
              </a:lnSpc>
            </a:pPr>
            <a:r>
              <a:rPr lang="en-US" dirty="0">
                <a:latin typeface="Times New Roman" panose="02020603050405020304" pitchFamily="18" charset="0"/>
                <a:cs typeface="Times New Roman" panose="02020603050405020304" pitchFamily="18" charset="0"/>
              </a:rPr>
              <a:t>The size of overall dataset is 80.0 KB (81,920 bytes).</a:t>
            </a:r>
          </a:p>
          <a:p>
            <a:pPr algn="just">
              <a:lnSpc>
                <a:spcPct val="150000"/>
              </a:lnSpc>
            </a:pPr>
            <a:r>
              <a:rPr lang="en-US" b="1" dirty="0">
                <a:latin typeface="Times New Roman" panose="02020603050405020304" pitchFamily="18" charset="0"/>
                <a:cs typeface="Times New Roman" panose="02020603050405020304" pitchFamily="18" charset="0"/>
              </a:rPr>
              <a:t>Pre-processing:	</a:t>
            </a:r>
          </a:p>
          <a:p>
            <a:pPr algn="just">
              <a:lnSpc>
                <a:spcPct val="150000"/>
              </a:lnSpc>
            </a:pPr>
            <a:r>
              <a:rPr lang="en-US" dirty="0">
                <a:latin typeface="Times New Roman" panose="02020603050405020304" pitchFamily="18" charset="0"/>
                <a:cs typeface="Times New Roman" panose="02020603050405020304" pitchFamily="18" charset="0"/>
              </a:rPr>
              <a:t>•	In preprocessing first of all we will check whether there is any Nan values.</a:t>
            </a:r>
          </a:p>
          <a:p>
            <a:pPr algn="just">
              <a:lnSpc>
                <a:spcPct val="150000"/>
              </a:lnSpc>
            </a:pPr>
            <a:r>
              <a:rPr lang="en-US" dirty="0">
                <a:latin typeface="Times New Roman" panose="02020603050405020304" pitchFamily="18" charset="0"/>
                <a:cs typeface="Times New Roman" panose="02020603050405020304" pitchFamily="18" charset="0"/>
              </a:rPr>
              <a:t>•	If any Nan values is present we will fill the Nan values with different </a:t>
            </a:r>
            <a:r>
              <a:rPr lang="en-US" dirty="0" err="1">
                <a:latin typeface="Times New Roman" panose="02020603050405020304" pitchFamily="18" charset="0"/>
                <a:cs typeface="Times New Roman" panose="02020603050405020304" pitchFamily="18" charset="0"/>
              </a:rPr>
              <a:t>fillna</a:t>
            </a:r>
            <a:r>
              <a:rPr lang="en-US" dirty="0">
                <a:latin typeface="Times New Roman" panose="02020603050405020304" pitchFamily="18" charset="0"/>
                <a:cs typeface="Times New Roman" panose="02020603050405020304" pitchFamily="18" charset="0"/>
              </a:rPr>
              <a:t> techniques like </a:t>
            </a:r>
            <a:r>
              <a:rPr lang="en-US" dirty="0" err="1">
                <a:latin typeface="Times New Roman" panose="02020603050405020304" pitchFamily="18" charset="0"/>
                <a:cs typeface="Times New Roman" panose="02020603050405020304" pitchFamily="18" charset="0"/>
              </a:rPr>
              <a:t>bfill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ffill</a:t>
            </a:r>
            <a:r>
              <a:rPr lang="en-US" dirty="0">
                <a:latin typeface="Times New Roman" panose="02020603050405020304" pitchFamily="18" charset="0"/>
                <a:cs typeface="Times New Roman" panose="02020603050405020304" pitchFamily="18" charset="0"/>
              </a:rPr>
              <a:t>, mode, and mean.</a:t>
            </a:r>
          </a:p>
          <a:p>
            <a:pPr algn="just">
              <a:lnSpc>
                <a:spcPct val="150000"/>
              </a:lnSpc>
            </a:pPr>
            <a:r>
              <a:rPr lang="en-US" dirty="0">
                <a:latin typeface="Times New Roman" panose="02020603050405020304" pitchFamily="18" charset="0"/>
                <a:cs typeface="Times New Roman" panose="02020603050405020304" pitchFamily="18" charset="0"/>
              </a:rPr>
              <a:t>•	Here we used the </a:t>
            </a:r>
            <a:r>
              <a:rPr lang="en-US" dirty="0" err="1">
                <a:latin typeface="Times New Roman" panose="02020603050405020304" pitchFamily="18" charset="0"/>
                <a:cs typeface="Times New Roman" panose="02020603050405020304" pitchFamily="18" charset="0"/>
              </a:rPr>
              <a:t>ffill</a:t>
            </a:r>
            <a:r>
              <a:rPr lang="en-US" dirty="0">
                <a:latin typeface="Times New Roman" panose="02020603050405020304" pitchFamily="18" charset="0"/>
                <a:cs typeface="Times New Roman" panose="02020603050405020304" pitchFamily="18" charset="0"/>
              </a:rPr>
              <a:t> (front fill) technique on our project.</a:t>
            </a:r>
          </a:p>
          <a:p>
            <a:pPr algn="just">
              <a:lnSpc>
                <a:spcPct val="150000"/>
              </a:lnSpc>
            </a:pPr>
            <a:r>
              <a:rPr lang="en-US" b="1" dirty="0">
                <a:latin typeface="Times New Roman" panose="02020603050405020304" pitchFamily="18" charset="0"/>
                <a:cs typeface="Times New Roman" panose="02020603050405020304" pitchFamily="18" charset="0"/>
              </a:rPr>
              <a:t>Training the data:</a:t>
            </a:r>
          </a:p>
          <a:p>
            <a:pPr algn="just">
              <a:lnSpc>
                <a:spcPct val="150000"/>
              </a:lnSpc>
            </a:pPr>
            <a:r>
              <a:rPr lang="en-US" dirty="0">
                <a:latin typeface="Times New Roman" panose="02020603050405020304" pitchFamily="18" charset="0"/>
                <a:cs typeface="Times New Roman" panose="02020603050405020304" pitchFamily="18" charset="0"/>
              </a:rPr>
              <a:t>Irrespective of the algorithm we select the training is the same for every algorithm.</a:t>
            </a:r>
          </a:p>
          <a:p>
            <a:pPr algn="just">
              <a:lnSpc>
                <a:spcPct val="150000"/>
              </a:lnSpc>
            </a:pPr>
            <a:r>
              <a:rPr lang="en-US" dirty="0">
                <a:latin typeface="Times New Roman" panose="02020603050405020304" pitchFamily="18" charset="0"/>
                <a:cs typeface="Times New Roman" panose="02020603050405020304" pitchFamily="18" charset="0"/>
              </a:rPr>
              <a:t>Given a dataset we split the data into two parts training and testing, the reason behind doing this is to test our model/algorithm performance just like the exams for a student the testing is also exam for the model.</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824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A36F4-4A31-DFFA-905E-E6B3540E9978}"/>
              </a:ext>
            </a:extLst>
          </p:cNvPr>
          <p:cNvSpPr txBox="1"/>
          <p:nvPr/>
        </p:nvSpPr>
        <p:spPr>
          <a:xfrm>
            <a:off x="331304" y="725163"/>
            <a:ext cx="10495721" cy="3787383"/>
          </a:xfrm>
          <a:prstGeom prst="rect">
            <a:avLst/>
          </a:prstGeom>
          <a:noFill/>
        </p:spPr>
        <p:txBody>
          <a:bodyPr wrap="square">
            <a:spAutoFit/>
          </a:bodyPr>
          <a:lstStyle/>
          <a:p>
            <a:pPr marL="400050" algn="just">
              <a:lnSpc>
                <a:spcPct val="15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We can split data into anything we want but it is just good practice to split the data such that the training has more data than the testing data, we generally split the data.</a:t>
            </a:r>
          </a:p>
          <a:p>
            <a:pPr marL="400050" algn="just">
              <a:lnSpc>
                <a:spcPct val="15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And for training and testing there are two variables X and Y in each of them, the X is the features that we use to predict the Y target and same for the testing also.</a:t>
            </a:r>
          </a:p>
          <a:p>
            <a:pPr marL="400050"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Then we call the .fit ( ) method on any given algorithm which takes two parameters i.e., X and Y for calculating the math and after that when we call the .predict ( ) giving our testing X as parameter and checking it with the accuracy score giving the testing Y and predicted X as the two parameters will get our accuracy score and same steps , these are just checking for how good our model performed on a given dataset.</a:t>
            </a:r>
          </a:p>
        </p:txBody>
      </p:sp>
    </p:spTree>
    <p:extLst>
      <p:ext uri="{BB962C8B-B14F-4D97-AF65-F5344CB8AC3E}">
        <p14:creationId xmlns:p14="http://schemas.microsoft.com/office/powerpoint/2010/main" val="23950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1293028"/>
          </a:xfrm>
        </p:spPr>
        <p:txBody>
          <a:bodyPr>
            <a:normAutofit/>
          </a:bodyPr>
          <a:lstStyle/>
          <a:p>
            <a:pPr algn="ctr"/>
            <a:r>
              <a:rPr lang="en-US" sz="3000" b="1" dirty="0">
                <a:latin typeface="Times New Roman" panose="02020603050405020304" pitchFamily="18" charset="0"/>
                <a:cs typeface="Times New Roman" panose="02020603050405020304" pitchFamily="18" charset="0"/>
              </a:rPr>
              <a:t>Algorithms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4028" y="899766"/>
            <a:ext cx="10515600" cy="4657256"/>
          </a:xfrm>
        </p:spPr>
        <p:txBody>
          <a:bodyPr>
            <a:normAutofit fontScale="92500" lnSpcReduction="10000"/>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1 .Decision Tree: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900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09" y="622361"/>
            <a:ext cx="10625070" cy="6147196"/>
          </a:xfrm>
          <a:prstGeom prst="rect">
            <a:avLst/>
          </a:prstGeom>
        </p:spPr>
        <p:txBody>
          <a:bodyPr wrap="square">
            <a:spAutoFit/>
          </a:bodyPr>
          <a:lstStyle/>
          <a:p>
            <a:pPr algn="just">
              <a:lnSpc>
                <a:spcPct val="150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2.Random Forest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150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150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150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a:t>
            </a:r>
            <a:r>
              <a:rPr lang="en-IN" sz="2000" dirty="0">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Scikit-learn</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230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353" y="372979"/>
            <a:ext cx="11526591" cy="5884753"/>
          </a:xfrm>
          <a:prstGeom prst="rect">
            <a:avLst/>
          </a:prstGeom>
        </p:spPr>
        <p:txBody>
          <a:bodyPr wrap="squar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LOGISTIC REGRESSION</a:t>
            </a:r>
          </a:p>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Logistic Regression was used in the biological sciences in early twentieth century. It was then used in many social science applications. Logistic Regression is used when the dependent variable (target) is categorical. For example, To predict whether an email is spam (1) or (0) Whether the tumor is malignant (1) or not (0)</a:t>
            </a:r>
          </a:p>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time.From</a:t>
            </a:r>
            <a:r>
              <a:rPr lang="en-US" sz="2000" b="1" dirty="0">
                <a:latin typeface="Times New Roman" panose="02020603050405020304" pitchFamily="18" charset="0"/>
                <a:ea typeface="Calibri" panose="020F0502020204030204" pitchFamily="34" charset="0"/>
                <a:cs typeface="Times New Roman" panose="02020603050405020304" pitchFamily="18" charset="0"/>
              </a:rPr>
              <a:t> this example, it can be inferred that linear regression is not suitable for classification problem. Linear regression is unbounded, and this brings logistic regression into picture. Their value strictly ranges from 0 to 1.</a:t>
            </a:r>
          </a:p>
        </p:txBody>
      </p:sp>
    </p:spTree>
    <p:extLst>
      <p:ext uri="{BB962C8B-B14F-4D97-AF65-F5344CB8AC3E}">
        <p14:creationId xmlns:p14="http://schemas.microsoft.com/office/powerpoint/2010/main" val="708726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173734"/>
            <a:ext cx="8911687" cy="727018"/>
          </a:xfrm>
        </p:spPr>
        <p:txBody>
          <a:bodyPr>
            <a:normAutofit/>
          </a:bodyPr>
          <a:lstStyle/>
          <a:p>
            <a:pPr algn="ctr"/>
            <a:r>
              <a:rPr lang="en-US" sz="3000" b="1" dirty="0">
                <a:latin typeface="Times New Roman" panose="02020603050405020304" pitchFamily="18" charset="0"/>
                <a:cs typeface="Times New Roman" panose="02020603050405020304" pitchFamily="18" charset="0"/>
              </a:rPr>
              <a:t>UML Diagrams</a:t>
            </a:r>
            <a:endParaRPr lang="en-US" sz="3000" dirty="0"/>
          </a:p>
        </p:txBody>
      </p:sp>
      <p:sp>
        <p:nvSpPr>
          <p:cNvPr id="3" name="Content Placeholder 2"/>
          <p:cNvSpPr>
            <a:spLocks noGrp="1"/>
          </p:cNvSpPr>
          <p:nvPr>
            <p:ph idx="1"/>
          </p:nvPr>
        </p:nvSpPr>
        <p:spPr>
          <a:xfrm>
            <a:off x="1012750" y="900752"/>
            <a:ext cx="10797878" cy="5735424"/>
          </a:xfrm>
        </p:spPr>
        <p:txBody>
          <a:bodyPr>
            <a:noAutofit/>
          </a:bodyPr>
          <a:lstStyle/>
          <a:p>
            <a:pPr algn="just">
              <a:lnSpc>
                <a:spcPct val="150000"/>
              </a:lnSpc>
              <a:buFont typeface="Wingdings" panose="05000000000000000000" pitchFamily="2" charset="2"/>
              <a:buChar char="ü"/>
            </a:pP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stands for unified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language.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is a standardized general-purpose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language in the field of object-oriented software engineering. The standard is managed, and was created by, the object management group.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The goal is for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to become a common language for creating models of object oriented computer software. In its current form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is comprised of two major components: a meta-model and a notation. In the future, some form of method or process may also be added to; or associated with,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The unified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language is a standard language for specifying, visualization, constructing and documenting the </a:t>
            </a:r>
            <a:r>
              <a:rPr lang="en-IN" sz="1800" dirty="0" err="1">
                <a:latin typeface="Times New Roman" panose="02020603050405020304" pitchFamily="18" charset="0"/>
                <a:cs typeface="Times New Roman" panose="02020603050405020304" pitchFamily="18" charset="0"/>
              </a:rPr>
              <a:t>artifacts</a:t>
            </a:r>
            <a:r>
              <a:rPr lang="en-IN" sz="1800" dirty="0">
                <a:latin typeface="Times New Roman" panose="02020603050405020304" pitchFamily="18" charset="0"/>
                <a:cs typeface="Times New Roman" panose="02020603050405020304" pitchFamily="18" charset="0"/>
              </a:rPr>
              <a:t> of software system, as well as for business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and other non-software systems.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represents a collection of best engineering practices that have proven successful in the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of large and complex systems.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730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1428" y="1510747"/>
            <a:ext cx="10299512" cy="4442242"/>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kern="150" dirty="0">
                <a:latin typeface="Times New Roman" panose="02020603050405020304" pitchFamily="18" charset="0"/>
                <a:ea typeface="DejaVu Sans"/>
                <a:cs typeface="DejaVu Sans"/>
              </a:rPr>
              <a:t>A use case diagram in the unified modeling language (</a:t>
            </a:r>
            <a:r>
              <a:rPr lang="en-US" sz="2000" kern="150" dirty="0" err="1">
                <a:latin typeface="Times New Roman" panose="02020603050405020304" pitchFamily="18" charset="0"/>
                <a:ea typeface="DejaVu Sans"/>
                <a:cs typeface="DejaVu Sans"/>
              </a:rPr>
              <a:t>uml</a:t>
            </a:r>
            <a:r>
              <a:rPr lang="en-US" sz="2000" kern="150" dirty="0">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gn="just">
              <a:lnSpc>
                <a:spcPct val="150000"/>
              </a:lnSpc>
            </a:pPr>
            <a:endParaRPr lang="en-US" sz="2000" kern="150" dirty="0">
              <a:latin typeface="Times New Roman" panose="02020603050405020304" pitchFamily="18" charset="0"/>
              <a:ea typeface="DejaVu Sans"/>
              <a:cs typeface="DejaVu Sans"/>
            </a:endParaRPr>
          </a:p>
          <a:p>
            <a:pPr algn="just">
              <a:lnSpc>
                <a:spcPct val="150000"/>
              </a:lnSpc>
            </a:pPr>
            <a:endParaRPr lang="en-US" sz="2000" kern="150" dirty="0">
              <a:effectLst/>
              <a:latin typeface="Liberation Serif"/>
              <a:ea typeface="DejaVu Sans"/>
              <a:cs typeface="DejaVu Sans"/>
            </a:endParaRPr>
          </a:p>
        </p:txBody>
      </p:sp>
    </p:spTree>
    <p:extLst>
      <p:ext uri="{BB962C8B-B14F-4D97-AF65-F5344CB8AC3E}">
        <p14:creationId xmlns:p14="http://schemas.microsoft.com/office/powerpoint/2010/main" val="2323542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FFEAE3-2BFE-29C0-F197-4E6AA9C05E90}"/>
              </a:ext>
            </a:extLst>
          </p:cNvPr>
          <p:cNvPicPr/>
          <p:nvPr/>
        </p:nvPicPr>
        <p:blipFill>
          <a:blip r:embed="rId2"/>
          <a:stretch>
            <a:fillRect/>
          </a:stretch>
        </p:blipFill>
        <p:spPr>
          <a:xfrm>
            <a:off x="3230245" y="929322"/>
            <a:ext cx="5731510" cy="4999355"/>
          </a:xfrm>
          <a:prstGeom prst="rect">
            <a:avLst/>
          </a:prstGeom>
        </p:spPr>
      </p:pic>
    </p:spTree>
    <p:extLst>
      <p:ext uri="{BB962C8B-B14F-4D97-AF65-F5344CB8AC3E}">
        <p14:creationId xmlns:p14="http://schemas.microsoft.com/office/powerpoint/2010/main" val="29267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9618" y="1493949"/>
            <a:ext cx="8416055" cy="3113673"/>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Class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uml</a:t>
            </a:r>
            <a:r>
              <a:rPr lang="en-US" sz="2000" dirty="0">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algn="just">
              <a:lnSpc>
                <a:spcPct val="150000"/>
              </a:lnSpc>
              <a:spcAft>
                <a:spcPts val="800"/>
              </a:spcAft>
              <a:tabLst>
                <a:tab pos="157353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4971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43EB08-B612-B21F-30DC-8A3796CD11B4}"/>
              </a:ext>
            </a:extLst>
          </p:cNvPr>
          <p:cNvPicPr/>
          <p:nvPr/>
        </p:nvPicPr>
        <p:blipFill>
          <a:blip r:embed="rId2"/>
          <a:stretch>
            <a:fillRect/>
          </a:stretch>
        </p:blipFill>
        <p:spPr>
          <a:xfrm>
            <a:off x="3230245" y="1737360"/>
            <a:ext cx="5731510" cy="3383280"/>
          </a:xfrm>
          <a:prstGeom prst="rect">
            <a:avLst/>
          </a:prstGeom>
        </p:spPr>
      </p:pic>
    </p:spTree>
    <p:extLst>
      <p:ext uri="{BB962C8B-B14F-4D97-AF65-F5344CB8AC3E}">
        <p14:creationId xmlns:p14="http://schemas.microsoft.com/office/powerpoint/2010/main" val="5213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363681" y="389863"/>
            <a:ext cx="10664536" cy="4475969"/>
          </a:xfrm>
          <a:prstGeom prst="rect">
            <a:avLst/>
          </a:prstGeom>
          <a:noFill/>
        </p:spPr>
        <p:txBody>
          <a:bodyPr wrap="square">
            <a:spAutoFit/>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primary goal of this project is to determine the prediction of smartphone addiction and to know this we have used classification techniques.</a:t>
            </a:r>
          </a:p>
          <a:p>
            <a:pPr algn="just">
              <a:lnSpc>
                <a:spcPct val="150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FUTURE SCOPES</a:t>
            </a: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In future research, the focus can be on developing more accurate prediction models for smartphone addiction using advanced classification techniques, such as deep learning algorithms. Additionally, investigating the impact of different demographic and psychological factors on smartphone addiction can provide valuable insights for prevention and intervention strategies.</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90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486" y="1249250"/>
            <a:ext cx="8584250" cy="3067506"/>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uml</a:t>
            </a:r>
            <a:r>
              <a:rPr lang="en-US" sz="2000" dirty="0">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p>
          <a:p>
            <a:pPr algn="just">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422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7B0A6428-4E2C-6BB6-EB21-59CD8851B816}"/>
              </a:ext>
            </a:extLst>
          </p:cNvPr>
          <p:cNvPicPr>
            <a:picLocks/>
          </p:cNvPicPr>
          <p:nvPr/>
        </p:nvPicPr>
        <p:blipFill>
          <a:blip r:embed="rId2"/>
          <a:stretch>
            <a:fillRect/>
          </a:stretch>
        </p:blipFill>
        <p:spPr>
          <a:xfrm>
            <a:off x="3618865" y="1519237"/>
            <a:ext cx="4954270" cy="3819525"/>
          </a:xfrm>
          <a:prstGeom prst="rect">
            <a:avLst/>
          </a:prstGeom>
        </p:spPr>
      </p:pic>
    </p:spTree>
    <p:extLst>
      <p:ext uri="{BB962C8B-B14F-4D97-AF65-F5344CB8AC3E}">
        <p14:creationId xmlns:p14="http://schemas.microsoft.com/office/powerpoint/2010/main" val="238020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3341" y="1197735"/>
            <a:ext cx="9865217" cy="3518912"/>
          </a:xfrm>
          <a:prstGeom prst="rect">
            <a:avLst/>
          </a:prstGeom>
        </p:spPr>
        <p:txBody>
          <a:bodyPr wrap="square">
            <a:spAutoFit/>
          </a:bodyPr>
          <a:lstStyle/>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1106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B411144C-36CA-B7E4-AB2C-26080B96B493}"/>
              </a:ext>
            </a:extLst>
          </p:cNvPr>
          <p:cNvPicPr>
            <a:picLocks/>
          </p:cNvPicPr>
          <p:nvPr/>
        </p:nvPicPr>
        <p:blipFill>
          <a:blip r:embed="rId2"/>
          <a:stretch>
            <a:fillRect/>
          </a:stretch>
        </p:blipFill>
        <p:spPr>
          <a:xfrm>
            <a:off x="3230245" y="2292350"/>
            <a:ext cx="5731510" cy="2273300"/>
          </a:xfrm>
          <a:prstGeom prst="rect">
            <a:avLst/>
          </a:prstGeom>
        </p:spPr>
      </p:pic>
    </p:spTree>
    <p:extLst>
      <p:ext uri="{BB962C8B-B14F-4D97-AF65-F5344CB8AC3E}">
        <p14:creationId xmlns:p14="http://schemas.microsoft.com/office/powerpoint/2010/main" val="1159493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797" y="1313645"/>
            <a:ext cx="9688823" cy="2595582"/>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3188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670478" y="2137893"/>
            <a:ext cx="5318975" cy="1755551"/>
          </a:xfrm>
          <a:prstGeom prst="rect">
            <a:avLst/>
          </a:prstGeom>
        </p:spPr>
      </p:pic>
    </p:spTree>
    <p:extLst>
      <p:ext uri="{BB962C8B-B14F-4D97-AF65-F5344CB8AC3E}">
        <p14:creationId xmlns:p14="http://schemas.microsoft.com/office/powerpoint/2010/main" val="1054922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3309" y="1197736"/>
            <a:ext cx="8985097" cy="3416320"/>
          </a:xfrm>
          <a:prstGeom prst="rect">
            <a:avLst/>
          </a:prstGeom>
        </p:spPr>
        <p:txBody>
          <a:bodyPr wrap="square">
            <a:spAutoFit/>
          </a:bodyPr>
          <a:lstStyle/>
          <a:p>
            <a:pPr algn="just">
              <a:lnSpc>
                <a:spcPct val="150000"/>
              </a:lnSpc>
            </a:pPr>
            <a:r>
              <a:rPr lang="en-US" sz="2400" b="1" dirty="0">
                <a:latin typeface="Times New Roman" panose="02020603050405020304" pitchFamily="18" charset="0"/>
                <a:ea typeface="Times New Roman" panose="02020603050405020304" pitchFamily="18" charset="0"/>
              </a:rPr>
              <a:t>Component diagram:</a:t>
            </a:r>
          </a:p>
          <a:p>
            <a:pPr algn="just">
              <a:lnSpc>
                <a:spcPct val="150000"/>
              </a:lnSpc>
            </a:pPr>
            <a:r>
              <a:rPr lang="en-US" sz="2000" dirty="0">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sz="2000" dirty="0" err="1">
                <a:latin typeface="Times New Roman" panose="02020603050405020304" pitchFamily="18" charset="0"/>
                <a:ea typeface="Times New Roman" panose="02020603050405020304" pitchFamily="18" charset="0"/>
              </a:rPr>
              <a:t>uml</a:t>
            </a:r>
            <a:r>
              <a:rPr lang="en-US" sz="2000" dirty="0">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41674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859110" y="2099257"/>
            <a:ext cx="5988676" cy="2004811"/>
          </a:xfrm>
          <a:prstGeom prst="rect">
            <a:avLst/>
          </a:prstGeom>
        </p:spPr>
      </p:pic>
    </p:spTree>
    <p:extLst>
      <p:ext uri="{BB962C8B-B14F-4D97-AF65-F5344CB8AC3E}">
        <p14:creationId xmlns:p14="http://schemas.microsoft.com/office/powerpoint/2010/main" val="986270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2824" y="1600237"/>
            <a:ext cx="8666328" cy="3057247"/>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506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509BB9-F336-999C-E4D3-7295796E2275}"/>
              </a:ext>
            </a:extLst>
          </p:cNvPr>
          <p:cNvPicPr/>
          <p:nvPr/>
        </p:nvPicPr>
        <p:blipFill>
          <a:blip r:embed="rId2">
            <a:extLst>
              <a:ext uri="{28A0092B-C50C-407E-A947-70E740481C1C}">
                <a14:useLocalDpi xmlns:a14="http://schemas.microsoft.com/office/drawing/2010/main" val="0"/>
              </a:ext>
            </a:extLst>
          </a:blip>
          <a:stretch>
            <a:fillRect/>
          </a:stretch>
        </p:blipFill>
        <p:spPr>
          <a:xfrm>
            <a:off x="3230245" y="888365"/>
            <a:ext cx="5731510" cy="5081270"/>
          </a:xfrm>
          <a:prstGeom prst="rect">
            <a:avLst/>
          </a:prstGeom>
        </p:spPr>
      </p:pic>
    </p:spTree>
    <p:extLst>
      <p:ext uri="{BB962C8B-B14F-4D97-AF65-F5344CB8AC3E}">
        <p14:creationId xmlns:p14="http://schemas.microsoft.com/office/powerpoint/2010/main" val="250955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12780-7A87-1773-EFB7-53555C1C8B93}"/>
              </a:ext>
            </a:extLst>
          </p:cNvPr>
          <p:cNvSpPr txBox="1"/>
          <p:nvPr/>
        </p:nvSpPr>
        <p:spPr>
          <a:xfrm>
            <a:off x="471054" y="631957"/>
            <a:ext cx="10127673" cy="2447914"/>
          </a:xfrm>
          <a:prstGeom prst="rect">
            <a:avLst/>
          </a:prstGeom>
          <a:noFill/>
        </p:spPr>
        <p:txBody>
          <a:bodyPr wrap="square">
            <a:spAutoFit/>
          </a:bodyPr>
          <a:lstStyle/>
          <a:p>
            <a:pPr algn="ct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problem statement of this project is to accurately predict smartphone addiction using classification techniques. The primary goal is to develop a model that can effectively classify individuals as either addicted or not addicted based on relevant features, ultimately aiding in understanding and addressing the issue of smartphone addiction.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6356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1090" y="1455312"/>
            <a:ext cx="9122921" cy="2595582"/>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ER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4187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310294-80B1-5419-6037-31B827894853}"/>
              </a:ext>
            </a:extLst>
          </p:cNvPr>
          <p:cNvPicPr/>
          <p:nvPr/>
        </p:nvPicPr>
        <p:blipFill>
          <a:blip r:embed="rId2">
            <a:extLst>
              <a:ext uri="{28A0092B-C50C-407E-A947-70E740481C1C}">
                <a14:useLocalDpi xmlns:a14="http://schemas.microsoft.com/office/drawing/2010/main" val="0"/>
              </a:ext>
            </a:extLst>
          </a:blip>
          <a:stretch>
            <a:fillRect/>
          </a:stretch>
        </p:blipFill>
        <p:spPr>
          <a:xfrm>
            <a:off x="3230245" y="884903"/>
            <a:ext cx="5731510" cy="3658522"/>
          </a:xfrm>
          <a:prstGeom prst="rect">
            <a:avLst/>
          </a:prstGeom>
        </p:spPr>
      </p:pic>
    </p:spTree>
    <p:extLst>
      <p:ext uri="{BB962C8B-B14F-4D97-AF65-F5344CB8AC3E}">
        <p14:creationId xmlns:p14="http://schemas.microsoft.com/office/powerpoint/2010/main" val="2290843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6519" y="1056068"/>
            <a:ext cx="9127340" cy="4442242"/>
          </a:xfrm>
          <a:prstGeom prst="rect">
            <a:avLst/>
          </a:prstGeom>
        </p:spPr>
        <p:txBody>
          <a:bodyPr wrap="square">
            <a:spAutoFit/>
          </a:bodyPr>
          <a:lstStyle/>
          <a:p>
            <a:pPr algn="just">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DFD Diagram: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9739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711" y="277338"/>
            <a:ext cx="2832827" cy="504625"/>
          </a:xfrm>
          <a:prstGeom prst="rect">
            <a:avLst/>
          </a:prstGeom>
        </p:spPr>
        <p:txBody>
          <a:bodyPr wrap="none">
            <a:spAutoFit/>
          </a:bodyPr>
          <a:lstStyle/>
          <a:p>
            <a:pPr algn="just">
              <a:lnSpc>
                <a:spcPct val="150000"/>
              </a:lnSpc>
              <a:spcAft>
                <a:spcPts val="800"/>
              </a:spcAft>
            </a:pPr>
            <a:r>
              <a:rPr lang="en-US" sz="20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Context Level Diagram:</a:t>
            </a:r>
            <a:endPar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DD07F6A-8018-47AC-914C-6C4223D43EC4}"/>
              </a:ext>
            </a:extLst>
          </p:cNvPr>
          <p:cNvPicPr/>
          <p:nvPr/>
        </p:nvPicPr>
        <p:blipFill>
          <a:blip r:embed="rId2"/>
          <a:stretch>
            <a:fillRect/>
          </a:stretch>
        </p:blipFill>
        <p:spPr>
          <a:xfrm>
            <a:off x="5075237" y="1796097"/>
            <a:ext cx="2041525" cy="3265805"/>
          </a:xfrm>
          <a:prstGeom prst="rect">
            <a:avLst/>
          </a:prstGeom>
        </p:spPr>
      </p:pic>
    </p:spTree>
    <p:extLst>
      <p:ext uri="{BB962C8B-B14F-4D97-AF65-F5344CB8AC3E}">
        <p14:creationId xmlns:p14="http://schemas.microsoft.com/office/powerpoint/2010/main" val="1914067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9276" y="125676"/>
            <a:ext cx="2380780" cy="566502"/>
          </a:xfrm>
          <a:prstGeom prst="rect">
            <a:avLst/>
          </a:prstGeom>
        </p:spPr>
        <p:txBody>
          <a:bodyPr wrap="none">
            <a:spAutoFit/>
          </a:bodyPr>
          <a:lstStyle/>
          <a:p>
            <a:pPr algn="just">
              <a:lnSpc>
                <a:spcPct val="150000"/>
              </a:lnSpc>
              <a:spcAft>
                <a:spcPts val="800"/>
              </a:spcAft>
            </a:pPr>
            <a:r>
              <a:rPr lang="en-US" sz="23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Level 1 Diagram:</a:t>
            </a:r>
            <a:endParaRPr lang="en-US" sz="23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B13800D-9D94-C527-F8E9-3CDB783BA368}"/>
              </a:ext>
            </a:extLst>
          </p:cNvPr>
          <p:cNvPicPr/>
          <p:nvPr/>
        </p:nvPicPr>
        <p:blipFill>
          <a:blip r:embed="rId2"/>
          <a:stretch>
            <a:fillRect/>
          </a:stretch>
        </p:blipFill>
        <p:spPr>
          <a:xfrm>
            <a:off x="3370056" y="692178"/>
            <a:ext cx="5713095" cy="6049645"/>
          </a:xfrm>
          <a:prstGeom prst="rect">
            <a:avLst/>
          </a:prstGeom>
        </p:spPr>
      </p:pic>
    </p:spTree>
    <p:extLst>
      <p:ext uri="{BB962C8B-B14F-4D97-AF65-F5344CB8AC3E}">
        <p14:creationId xmlns:p14="http://schemas.microsoft.com/office/powerpoint/2010/main" val="2586873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9333" y="172770"/>
            <a:ext cx="2380780" cy="566502"/>
          </a:xfrm>
          <a:prstGeom prst="rect">
            <a:avLst/>
          </a:prstGeom>
        </p:spPr>
        <p:txBody>
          <a:bodyPr wrap="none">
            <a:spAutoFit/>
          </a:bodyPr>
          <a:lstStyle/>
          <a:p>
            <a:pPr algn="just">
              <a:lnSpc>
                <a:spcPct val="150000"/>
              </a:lnSpc>
              <a:spcAft>
                <a:spcPts val="800"/>
              </a:spcAft>
            </a:pPr>
            <a:r>
              <a:rPr lang="en-US" sz="23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Level 2 Diagram:</a:t>
            </a:r>
            <a:endParaRPr lang="en-US" sz="23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53CC3128-BDA1-5176-C959-BF97A55125F7}"/>
              </a:ext>
            </a:extLst>
          </p:cNvPr>
          <p:cNvPicPr/>
          <p:nvPr/>
        </p:nvPicPr>
        <p:blipFill>
          <a:blip r:embed="rId2"/>
          <a:stretch>
            <a:fillRect/>
          </a:stretch>
        </p:blipFill>
        <p:spPr>
          <a:xfrm>
            <a:off x="3230245" y="821055"/>
            <a:ext cx="5731510" cy="5215890"/>
          </a:xfrm>
          <a:prstGeom prst="rect">
            <a:avLst/>
          </a:prstGeom>
        </p:spPr>
      </p:pic>
    </p:spTree>
    <p:extLst>
      <p:ext uri="{BB962C8B-B14F-4D97-AF65-F5344CB8AC3E}">
        <p14:creationId xmlns:p14="http://schemas.microsoft.com/office/powerpoint/2010/main" val="140797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004" y="102709"/>
            <a:ext cx="8911687" cy="567604"/>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0284" y="696036"/>
            <a:ext cx="11235694" cy="5742789"/>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Smartphone addiction has become a growing concern in recent years, with increasing numbers of people exhibiting symptoms such as excessive phone use, loss of productivity, and even physical and psychological health problems. As a result, there is a need to develop effective tools for predicting smartphone addiction and identifying those at risk.</a:t>
            </a:r>
          </a:p>
          <a:p>
            <a:pPr marL="0" indent="0" algn="just">
              <a:lnSpc>
                <a:spcPct val="150000"/>
              </a:lnSpc>
              <a:buNone/>
            </a:pPr>
            <a:r>
              <a:rPr lang="en-US" dirty="0">
                <a:latin typeface="Times New Roman" panose="02020603050405020304" pitchFamily="18" charset="0"/>
                <a:cs typeface="Times New Roman" panose="02020603050405020304" pitchFamily="18" charset="0"/>
              </a:rPr>
              <a:t>In this study, we developed a machine learning model for predicting smartphone addiction using data collected from a survey of smartphone users. The survey included questions about demographics, phone use patterns, and various psychological factors such as anxiety, depression, and stress. a popular and effective machine learning method, to build our model. We preprocessed the data by encoding categorical variables and normalizing numerical variables to ensure the model could learn effectively. We then trained the model on a portion of the data and evaluated its performance on the remaining data using several metrics such as accuracy.</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429042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9BAC2D-EAF9-63B0-E34F-D426D5EDC8C7}"/>
              </a:ext>
            </a:extLst>
          </p:cNvPr>
          <p:cNvSpPr txBox="1"/>
          <p:nvPr/>
        </p:nvSpPr>
        <p:spPr>
          <a:xfrm>
            <a:off x="476476" y="668030"/>
            <a:ext cx="10953524" cy="5576976"/>
          </a:xfrm>
          <a:prstGeom prst="rect">
            <a:avLst/>
          </a:prstGeom>
          <a:noFill/>
        </p:spPr>
        <p:txBody>
          <a:bodyPr wrap="square">
            <a:sp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Our results showed that the model achieved a high accuracy of   in predicting smartphone addiction. The most important features for predicting addiction were phone use patterns such as the frequency of checking notifications, the number of hours spent on the phone each day, and the types of apps used most frequently. Other important factors included age, gender, and stress </a:t>
            </a:r>
            <a:r>
              <a:rPr lang="en-US" sz="2000" dirty="0" err="1">
                <a:latin typeface="Times New Roman" panose="02020603050405020304" pitchFamily="18" charset="0"/>
                <a:cs typeface="Times New Roman" panose="02020603050405020304" pitchFamily="18" charset="0"/>
              </a:rPr>
              <a:t>levels.The</a:t>
            </a:r>
            <a:r>
              <a:rPr lang="en-US" sz="2000" dirty="0">
                <a:latin typeface="Times New Roman" panose="02020603050405020304" pitchFamily="18" charset="0"/>
                <a:cs typeface="Times New Roman" panose="02020603050405020304" pitchFamily="18" charset="0"/>
              </a:rPr>
              <a:t> model we developed has several potential applications. It could be used by healthcare professionals to identify individuals who are at risk of developing smartphone addiction and provide appropriate interventions. It could also be used by app developers to design apps that are less addictive and promote healthier phone use habits. In conclusion, our study demonstrates the feasibility and effectiveness of using machine learning models for predicting smartphone addiction. Further research is needed to validate our findings on larger and more diverse datasets and to explore the potential applications of this model in different contexts.</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Keywords: </a:t>
            </a:r>
            <a:r>
              <a:rPr lang="en-US" sz="2000" dirty="0">
                <a:latin typeface="Times New Roman" panose="02020603050405020304" pitchFamily="18" charset="0"/>
                <a:cs typeface="Times New Roman" panose="02020603050405020304" pitchFamily="18" charset="0"/>
              </a:rPr>
              <a:t>Decision tree, Random Forest, Logistic Regression and Machine learning techniques.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60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267" y="189850"/>
            <a:ext cx="8911687" cy="1280890"/>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56220" y="1043375"/>
            <a:ext cx="10844011" cy="5383929"/>
          </a:xfrm>
        </p:spPr>
        <p:txBody>
          <a:bodyPr>
            <a:no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Smartphones have become an integral part of our lives, and their usage has increased dramatically over the past decade. While smartphones offer numerous benefits, excessive smartphone usage can lead to addiction and have negative impacts on individuals' physical and mental health, social relationships, and productivity. Machine learning can be used to develop models that can predict smartphone addiction based on various features such as smartphone usage patterns, social media usage, demographic information, and psychological factors. These models can help identify individuals who are at risk of smartphone addiction and provide them with appropriate interventions and support. To develop a machine learning model for predicting smartphone addiction, one would typically start by collecting data from a large sample of individuals. This data would include information about their smartphone usage patterns, social media usage, demographic information such as age, gender, and psychological factors such as anxiety, depression, and stress levels. Once the data is collected</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259529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385" y="819359"/>
            <a:ext cx="10792496" cy="4653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it is preprocessed and cleaned to remove any missing or irrelevant data points. Next, a suitable machine learning algorithm is selected, such as logistic regression, decision tree, or Random Forest, based on the nature of the data and the problem at hand. The data is then split into two sets, a training set and a testing set. The training set is used to train the machine learning model by feeding it with input features and corresponding output labels. The model learns to recognize patterns in the data and establish a relationship between the input features and the output labels. Once the model is trained, it is tested on the testing set to evaluate its performance. The performance of the model is measured using various metrics such as accuracy. The model is further refined by tweaking its parameters or selecting different algorithms until satisfactory performance is achieved. Once the model is developed, it can be used to predict smartphone addiction in individuals by feeding their input features into the model.</a:t>
            </a:r>
          </a:p>
        </p:txBody>
      </p:sp>
    </p:spTree>
    <p:extLst>
      <p:ext uri="{BB962C8B-B14F-4D97-AF65-F5344CB8AC3E}">
        <p14:creationId xmlns:p14="http://schemas.microsoft.com/office/powerpoint/2010/main" val="113933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D8E423-93A9-C2C4-4875-748EC2815C43}"/>
              </a:ext>
            </a:extLst>
          </p:cNvPr>
          <p:cNvSpPr txBox="1"/>
          <p:nvPr/>
        </p:nvSpPr>
        <p:spPr>
          <a:xfrm>
            <a:off x="344557" y="530161"/>
            <a:ext cx="11105321"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model outputs a probability score indicating the likelihood of smartphone addiction. Based on this score, appropriate interventions and support can be provided to individuals at risk of addiction. In conclusion, machine learning models can be a valuable tool for predicting smartphone addiction and identifying individuals at risk. These models can help individuals and healthcare professionals take proactive measures to prevent addiction and mitigate its negative effects. However, it is essential to collect high-quality data and develop accurate and reliable models that can be effectively used in real-world settings.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2328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271</TotalTime>
  <Words>3423</Words>
  <Application>Microsoft Office PowerPoint</Application>
  <PresentationFormat>Widescreen</PresentationFormat>
  <Paragraphs>170</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Gill Sans MT</vt:lpstr>
      <vt:lpstr>Liberation Serif</vt:lpstr>
      <vt:lpstr>Symbol</vt:lpstr>
      <vt:lpstr>Times New Roman</vt:lpstr>
      <vt:lpstr>Wingdings</vt:lpstr>
      <vt:lpstr>Gallery</vt:lpstr>
      <vt:lpstr>PowerPoint Presentation</vt:lpstr>
      <vt:lpstr>INDEX </vt:lpstr>
      <vt:lpstr>PowerPoint Presentation</vt:lpstr>
      <vt:lpstr>PowerPoint Presentation</vt:lpstr>
      <vt:lpstr>ABSTRACT</vt:lpstr>
      <vt:lpstr>PowerPoint Presentation</vt:lpstr>
      <vt:lpstr>INTRODUCTION   </vt:lpstr>
      <vt:lpstr>PowerPoint Presentation</vt:lpstr>
      <vt:lpstr>PowerPoint Presentation</vt:lpstr>
      <vt:lpstr>PowerPoint Presentation</vt:lpstr>
      <vt:lpstr>PowerPoint Presentation</vt:lpstr>
      <vt:lpstr>EXISTING METHOD</vt:lpstr>
      <vt:lpstr>PROPOSED METHOD </vt:lpstr>
      <vt:lpstr>BLOCK DIAGRAM</vt:lpstr>
      <vt:lpstr>ARCHITECTURE</vt:lpstr>
      <vt:lpstr>IMPLEMENTATION</vt:lpstr>
      <vt:lpstr>PowerPoint Presentation</vt:lpstr>
      <vt:lpstr>HARDWARE &amp; SOFTWARE REQUIREMENTS </vt:lpstr>
      <vt:lpstr>PowerPoint Presentation</vt:lpstr>
      <vt:lpstr>PowerPoint Presentation</vt:lpstr>
      <vt:lpstr>PowerPoint Presentation</vt:lpstr>
      <vt:lpstr>Algorithms</vt:lpstr>
      <vt:lpstr>PowerPoint Presentation</vt:lpstr>
      <vt:lpstr>PowerPoint Presentation</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Ashwini Arahunashi</cp:lastModifiedBy>
  <cp:revision>57</cp:revision>
  <dcterms:created xsi:type="dcterms:W3CDTF">2022-08-17T10:37:24Z</dcterms:created>
  <dcterms:modified xsi:type="dcterms:W3CDTF">2024-04-03T06:22:42Z</dcterms:modified>
</cp:coreProperties>
</file>