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37E41-AFA7-4B4D-96E0-BDA394C74580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CBA0A-2BDA-4881-B4B7-C0EB911B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CBA0A-2BDA-4881-B4B7-C0EB911BA2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9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71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0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25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4986-A47A-470B-A11F-EC686837E26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B5FA8A-281D-4E2B-B903-C318715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BA1A-EAFA-46AE-967A-91A76E40C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B1B2-6BD3-4CAE-BD4B-FD56720A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Ashwini </a:t>
            </a:r>
            <a:r>
              <a:rPr lang="en-US" dirty="0" err="1">
                <a:latin typeface="Garamond" panose="02020404030301010803" pitchFamily="18" charset="0"/>
              </a:rPr>
              <a:t>Bhor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9E1E-DBA3-45F4-ADCC-B90E15D2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9329-FBE0-4A03-A96C-788CEAB8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Business Understanding</a:t>
            </a:r>
          </a:p>
          <a:p>
            <a:r>
              <a:rPr lang="en-US" dirty="0">
                <a:latin typeface="Garamond" panose="02020404030301010803" pitchFamily="18" charset="0"/>
              </a:rPr>
              <a:t>Data Understanding</a:t>
            </a:r>
          </a:p>
          <a:p>
            <a:r>
              <a:rPr lang="en-US" dirty="0">
                <a:latin typeface="Garamond" panose="02020404030301010803" pitchFamily="18" charset="0"/>
              </a:rPr>
              <a:t>Data Preparation</a:t>
            </a:r>
          </a:p>
          <a:p>
            <a:r>
              <a:rPr lang="en-US" dirty="0">
                <a:latin typeface="Garamond" panose="02020404030301010803" pitchFamily="18" charset="0"/>
              </a:rPr>
              <a:t>Modeling</a:t>
            </a:r>
          </a:p>
          <a:p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26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AD0-6235-47CC-A9B9-82AB72E1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BE28-947A-4DF2-BE1F-184A0F4F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Goal: Detection of fraudulent credit card transactions</a:t>
            </a:r>
          </a:p>
          <a:p>
            <a:r>
              <a:rPr lang="en-US" dirty="0">
                <a:latin typeface="Garamond" panose="02020404030301010803" pitchFamily="18" charset="0"/>
              </a:rPr>
              <a:t>Challenges: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Huge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Imbalanced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Data availability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Operational efficiency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Losing customers</a:t>
            </a:r>
          </a:p>
        </p:txBody>
      </p:sp>
    </p:spTree>
    <p:extLst>
      <p:ext uri="{BB962C8B-B14F-4D97-AF65-F5344CB8AC3E}">
        <p14:creationId xmlns:p14="http://schemas.microsoft.com/office/powerpoint/2010/main" val="63207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EDFD-50CB-469A-82BE-E9EBB32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0048-61EB-4F5B-A2C6-37D16516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About 2,85,000 rows and 31 columns including the response variable</a:t>
            </a:r>
          </a:p>
          <a:p>
            <a:r>
              <a:rPr lang="en-US" dirty="0">
                <a:latin typeface="Garamond" panose="02020404030301010803" pitchFamily="18" charset="0"/>
              </a:rPr>
              <a:t>Percent of Fraudulent transactions: 0.172%</a:t>
            </a:r>
          </a:p>
          <a:p>
            <a:r>
              <a:rPr lang="en-US" dirty="0">
                <a:latin typeface="Garamond" panose="02020404030301010803" pitchFamily="18" charset="0"/>
              </a:rPr>
              <a:t>Key points about the data: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No major correlation among features (no multicollinearity)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Few outliers but models used would not be sensitive to them</a:t>
            </a:r>
          </a:p>
        </p:txBody>
      </p:sp>
    </p:spTree>
    <p:extLst>
      <p:ext uri="{BB962C8B-B14F-4D97-AF65-F5344CB8AC3E}">
        <p14:creationId xmlns:p14="http://schemas.microsoft.com/office/powerpoint/2010/main" val="543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31CA-6F9D-473C-81FB-A415FBA2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F423-479B-4D62-B160-619DB001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 missing values</a:t>
            </a:r>
          </a:p>
          <a:p>
            <a:r>
              <a:rPr lang="en-US" dirty="0">
                <a:latin typeface="Garamond" panose="02020404030301010803" pitchFamily="18" charset="0"/>
              </a:rPr>
              <a:t>No categorical data</a:t>
            </a:r>
          </a:p>
          <a:p>
            <a:r>
              <a:rPr lang="en-US" dirty="0">
                <a:latin typeface="Garamond" panose="02020404030301010803" pitchFamily="18" charset="0"/>
              </a:rPr>
              <a:t>Dimensionality reduction: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Performed PCA but did not help in reduction</a:t>
            </a:r>
          </a:p>
          <a:p>
            <a:r>
              <a:rPr lang="en-US" dirty="0">
                <a:latin typeface="Garamond" panose="02020404030301010803" pitchFamily="18" charset="0"/>
              </a:rPr>
              <a:t>Normalization using min-max</a:t>
            </a:r>
          </a:p>
          <a:p>
            <a:r>
              <a:rPr lang="en-US" dirty="0">
                <a:latin typeface="Garamond" panose="02020404030301010803" pitchFamily="18" charset="0"/>
              </a:rPr>
              <a:t>Sampling: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SMOTE performed to handle imbalance in dataset</a:t>
            </a:r>
          </a:p>
        </p:txBody>
      </p:sp>
    </p:spTree>
    <p:extLst>
      <p:ext uri="{BB962C8B-B14F-4D97-AF65-F5344CB8AC3E}">
        <p14:creationId xmlns:p14="http://schemas.microsoft.com/office/powerpoint/2010/main" val="214439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1B55-73C6-44C3-A9DD-E0BB9E70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F8CB-1DA5-471E-ACF9-E65F1DDE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Decision Tree</a:t>
            </a:r>
          </a:p>
          <a:p>
            <a:r>
              <a:rPr lang="en-US" dirty="0">
                <a:latin typeface="Garamond" panose="02020404030301010803" pitchFamily="18" charset="0"/>
              </a:rPr>
              <a:t>Random Forest</a:t>
            </a:r>
          </a:p>
          <a:p>
            <a:r>
              <a:rPr lang="en-US">
                <a:latin typeface="Garamond" panose="02020404030301010803" pitchFamily="18" charset="0"/>
              </a:rPr>
              <a:t>K-Nearest Neighbors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A447-7F44-4E60-BC66-8E2E7FDB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0623-F2AF-4EC3-8D1B-CCFAD075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Performance tuning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Holdout method – 80% training and 20% validation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Hyperparameter tuning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K-fold cross validation within training set</a:t>
            </a:r>
          </a:p>
        </p:txBody>
      </p:sp>
    </p:spTree>
    <p:extLst>
      <p:ext uri="{BB962C8B-B14F-4D97-AF65-F5344CB8AC3E}">
        <p14:creationId xmlns:p14="http://schemas.microsoft.com/office/powerpoint/2010/main" val="264493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01A-2D94-4FFC-9CE9-14799D0B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7528-52EF-4B46-A516-22FB4EAA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Stacked ensemble model 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7836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909-AF13-428B-A534-0F971641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63B0-B4A6-45D7-B7D4-21AF63FC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Random Forest outperforms all models</a:t>
            </a:r>
          </a:p>
          <a:p>
            <a:r>
              <a:rPr lang="en-US" dirty="0">
                <a:latin typeface="Garamond" panose="02020404030301010803" pitchFamily="18" charset="0"/>
              </a:rPr>
              <a:t>KNN underperforms in comparison to other models</a:t>
            </a:r>
          </a:p>
          <a:p>
            <a:r>
              <a:rPr lang="en-US" dirty="0">
                <a:latin typeface="Garamond" panose="02020404030301010803" pitchFamily="18" charset="0"/>
              </a:rPr>
              <a:t>Stacked Ensemble model does not perform better than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655135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37</TotalTime>
  <Words>178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Trebuchet MS</vt:lpstr>
      <vt:lpstr>Wingdings 3</vt:lpstr>
      <vt:lpstr>Facet</vt:lpstr>
      <vt:lpstr>Credit card Fraud Detection</vt:lpstr>
      <vt:lpstr>Overview</vt:lpstr>
      <vt:lpstr>Business Understanding</vt:lpstr>
      <vt:lpstr>Data Understanding</vt:lpstr>
      <vt:lpstr>Data Preparation</vt:lpstr>
      <vt:lpstr>Modeling</vt:lpstr>
      <vt:lpstr>Modeling (Contd.)</vt:lpstr>
      <vt:lpstr>Modeling (contd.)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Akshay Suresh</dc:creator>
  <cp:lastModifiedBy>Akshay Suresh</cp:lastModifiedBy>
  <cp:revision>6</cp:revision>
  <dcterms:created xsi:type="dcterms:W3CDTF">2019-12-09T21:38:08Z</dcterms:created>
  <dcterms:modified xsi:type="dcterms:W3CDTF">2019-12-09T22:16:04Z</dcterms:modified>
</cp:coreProperties>
</file>