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81" r:id="rId7"/>
    <p:sldId id="280" r:id="rId8"/>
    <p:sldId id="282" r:id="rId9"/>
    <p:sldId id="283" r:id="rId10"/>
    <p:sldId id="279" r:id="rId11"/>
    <p:sldId id="272" r:id="rId12"/>
    <p:sldId id="273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669"/>
  </p:normalViewPr>
  <p:slideViewPr>
    <p:cSldViewPr snapToGrid="0">
      <p:cViewPr varScale="1">
        <p:scale>
          <a:sx n="87" d="100"/>
          <a:sy n="87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HWINIBN3@ICLOUD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1031091" cy="338554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IN" sz="4000" b="1" dirty="0"/>
              <a:t>XYZ Cab Market Analysis &amp; Investment Recommendation</a:t>
            </a:r>
            <a:endParaRPr lang="en-US" sz="4000" dirty="0"/>
          </a:p>
          <a:p>
            <a:endParaRPr lang="en-US" sz="4000" dirty="0"/>
          </a:p>
          <a:p>
            <a:r>
              <a:rPr lang="en-US" sz="2800" b="1" dirty="0"/>
              <a:t>21/06/2025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56B4C-87B5-0535-44D6-8E7D7D03A079}"/>
              </a:ext>
            </a:extLst>
          </p:cNvPr>
          <p:cNvSpPr txBox="1"/>
          <p:nvPr/>
        </p:nvSpPr>
        <p:spPr>
          <a:xfrm>
            <a:off x="7742903" y="5220929"/>
            <a:ext cx="3716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ASHWINIBN3@ICLOUD.COM</a:t>
            </a:r>
            <a:br>
              <a:rPr lang="en-US" dirty="0"/>
            </a:br>
            <a:r>
              <a:rPr lang="en-US" dirty="0"/>
              <a:t>LISUM46</a:t>
            </a:r>
          </a:p>
          <a:p>
            <a:r>
              <a:rPr lang="en-US" dirty="0"/>
              <a:t>ASHWINI B 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957A-7FCE-3ED7-358D-923A0718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563"/>
          </a:xfrm>
        </p:spPr>
        <p:txBody>
          <a:bodyPr/>
          <a:lstStyle/>
          <a:p>
            <a:r>
              <a:rPr lang="en-US" b="1" dirty="0"/>
              <a:t>Hypothesis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B81D03-E674-8449-85A7-2C4BBEB37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42974"/>
              </p:ext>
            </p:extLst>
          </p:nvPr>
        </p:nvGraphicFramePr>
        <p:xfrm>
          <a:off x="575187" y="1690687"/>
          <a:ext cx="10778613" cy="43708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92871">
                  <a:extLst>
                    <a:ext uri="{9D8B030D-6E8A-4147-A177-3AD203B41FA5}">
                      <a16:colId xmlns:a16="http://schemas.microsoft.com/office/drawing/2014/main" val="133006585"/>
                    </a:ext>
                  </a:extLst>
                </a:gridCol>
                <a:gridCol w="3592871">
                  <a:extLst>
                    <a:ext uri="{9D8B030D-6E8A-4147-A177-3AD203B41FA5}">
                      <a16:colId xmlns:a16="http://schemas.microsoft.com/office/drawing/2014/main" val="2257079030"/>
                    </a:ext>
                  </a:extLst>
                </a:gridCol>
                <a:gridCol w="3592871">
                  <a:extLst>
                    <a:ext uri="{9D8B030D-6E8A-4147-A177-3AD203B41FA5}">
                      <a16:colId xmlns:a16="http://schemas.microsoft.com/office/drawing/2014/main" val="3699299828"/>
                    </a:ext>
                  </a:extLst>
                </a:gridCol>
              </a:tblGrid>
              <a:tr h="4482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Hypothesis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Supported?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Key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315393"/>
                  </a:ext>
                </a:extLst>
              </a:tr>
              <a:tr h="784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H1: Yellow Cab has more users than Pink Cab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Yellow Cab has 3× the rides — stronger market share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25974"/>
                  </a:ext>
                </a:extLst>
              </a:tr>
              <a:tr h="784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H2: More users lead to more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Higher ride volume directly links to higher monthly profits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714702"/>
                  </a:ext>
                </a:extLst>
              </a:tr>
              <a:tr h="784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H3: Seasonal and weekly ride spikes exist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Fridays, Saturdays, and holidays show peak ride 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792684"/>
                  </a:ext>
                </a:extLst>
              </a:tr>
              <a:tr h="784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H6: Some cities are more profitable per capita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Cities like DC and Boston lead in profit per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34500"/>
                  </a:ext>
                </a:extLst>
              </a:tr>
              <a:tr h="784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H7: Gender and income are balanced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⚠️ Partially Supported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Pink Cab has slightly more female riders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08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51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21C0-EA82-65E4-27C4-CD92916F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model: Profit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D1F9-ED88-FB75-00C0-92342432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1412671"/>
            <a:ext cx="5090652" cy="463416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Built a Linear Regression model to predict profit per trip</a:t>
            </a:r>
          </a:p>
          <a:p>
            <a:r>
              <a:rPr lang="en-IN" sz="2400" dirty="0"/>
              <a:t>Input features: KM travelled, population, income, and company type</a:t>
            </a:r>
          </a:p>
          <a:p>
            <a:pPr marL="0" indent="0">
              <a:buNone/>
            </a:pPr>
            <a:r>
              <a:rPr lang="en-IN" sz="2400" dirty="0"/>
              <a:t>Model Performance:</a:t>
            </a:r>
          </a:p>
          <a:p>
            <a:r>
              <a:rPr lang="en-IN" sz="2400" dirty="0"/>
              <a:t>R² Score: 0.55 – explains 55% of profit variation</a:t>
            </a:r>
          </a:p>
          <a:p>
            <a:r>
              <a:rPr lang="en-IN" sz="2400" dirty="0"/>
              <a:t>MSE: 11,717</a:t>
            </a:r>
          </a:p>
          <a:p>
            <a:r>
              <a:rPr lang="en-IN" sz="2400" dirty="0"/>
              <a:t>Longer trips, high-income users, and Yellow Cab trips generate higher profit</a:t>
            </a:r>
          </a:p>
          <a:p>
            <a:r>
              <a:rPr lang="en-IN" sz="2400" dirty="0"/>
              <a:t>The model predictions follow actual profit values reasonably well. Most points cluster along the expected trend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C0E63-DADB-86B0-C8D8-CCB602C67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4" t="34804" r="44086" b="8919"/>
          <a:stretch>
            <a:fillRect/>
          </a:stretch>
        </p:blipFill>
        <p:spPr>
          <a:xfrm>
            <a:off x="6327058" y="2017354"/>
            <a:ext cx="5504170" cy="41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1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6808-4EA8-0EFB-F57C-FC488FEE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84" y="235975"/>
            <a:ext cx="10749116" cy="1454714"/>
          </a:xfrm>
        </p:spPr>
        <p:txBody>
          <a:bodyPr/>
          <a:lstStyle/>
          <a:p>
            <a:r>
              <a:rPr lang="en-US" b="1" dirty="0"/>
              <a:t>Final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BEB0-C3F0-CC54-BBBA-1E727D22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5845"/>
            <a:ext cx="10896600" cy="47611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Yellow Cab consistently outperforms Pink Cab across all key metrics:</a:t>
            </a:r>
          </a:p>
          <a:p>
            <a:r>
              <a:rPr lang="en-IN" dirty="0"/>
              <a:t>3× higher ride volume</a:t>
            </a:r>
          </a:p>
          <a:p>
            <a:r>
              <a:rPr lang="en-IN" dirty="0"/>
              <a:t>Higher monthly and yearly profit</a:t>
            </a:r>
          </a:p>
          <a:p>
            <a:r>
              <a:rPr lang="en-IN" dirty="0"/>
              <a:t>Broader customer age reach</a:t>
            </a:r>
          </a:p>
          <a:p>
            <a:r>
              <a:rPr lang="en-IN" dirty="0"/>
              <a:t>More profitable in major cities like DC and Boston</a:t>
            </a:r>
          </a:p>
          <a:p>
            <a:r>
              <a:rPr lang="en-IN" dirty="0"/>
              <a:t>Predictive model confirms Yellow Cab trips are more profitable</a:t>
            </a:r>
          </a:p>
          <a:p>
            <a:r>
              <a:rPr lang="en-IN" dirty="0"/>
              <a:t>Stronger presence across weekdays, weekends, and holidays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Recommendation:</a:t>
            </a:r>
            <a:r>
              <a:rPr lang="en-IN" dirty="0"/>
              <a:t> XYZ should invest in </a:t>
            </a:r>
            <a:r>
              <a:rPr lang="en-IN" b="1" dirty="0">
                <a:solidFill>
                  <a:srgbClr val="FFFF00"/>
                </a:solidFill>
              </a:rPr>
              <a:t>Yellow Cab</a:t>
            </a:r>
            <a:r>
              <a:rPr lang="en-IN" dirty="0">
                <a:solidFill>
                  <a:srgbClr val="FFFF00"/>
                </a:solidFill>
              </a:rPr>
              <a:t> </a:t>
            </a:r>
            <a:r>
              <a:rPr lang="en-IN" dirty="0"/>
              <a:t>for its established market presence, better margins, and higher profitability potential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Business Problem and Objective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Data Sources and Methodology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Hypothesis Insights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Hypothesis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Predictive Model: Profit Estimation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Final Recommendation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C6BF-B156-34FC-0664-A621F92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663677"/>
            <a:ext cx="10586884" cy="5513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Business Problem:</a:t>
            </a:r>
          </a:p>
          <a:p>
            <a:r>
              <a:rPr lang="en-IN" sz="3600" dirty="0"/>
              <a:t>XYZ plans to invest in the fast-growing US cab industry</a:t>
            </a:r>
          </a:p>
          <a:p>
            <a:r>
              <a:rPr lang="en-IN" sz="3600" dirty="0"/>
              <a:t>Needs to choose between Yellow Cab and Pink Cab</a:t>
            </a:r>
          </a:p>
          <a:p>
            <a:pPr marL="0" indent="0">
              <a:buNone/>
            </a:pPr>
            <a:r>
              <a:rPr lang="en-IN" sz="3600" b="1" dirty="0"/>
              <a:t>Objective:</a:t>
            </a:r>
          </a:p>
          <a:p>
            <a:r>
              <a:rPr lang="en-IN" sz="3600" dirty="0"/>
              <a:t>Analyze cab operations, customer behavior, and profit trends</a:t>
            </a:r>
          </a:p>
          <a:p>
            <a:r>
              <a:rPr lang="en-IN" sz="3600" dirty="0"/>
              <a:t>Deliver a data-backed recommendation to support XYZ’s investment decision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33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26F2-6CFF-6B67-2877-6339D31C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Sources &amp; Methodology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8E00-92D4-4FE3-6D95-A165FE22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4923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Data Sources</a:t>
            </a:r>
            <a:endParaRPr lang="en-IN" dirty="0"/>
          </a:p>
          <a:p>
            <a:r>
              <a:rPr lang="en-IN" dirty="0"/>
              <a:t>Cab Data: Trip-level details for Yellow &amp; Pink Cab</a:t>
            </a:r>
          </a:p>
          <a:p>
            <a:r>
              <a:rPr lang="en-IN" dirty="0"/>
              <a:t>Customer Data: Age, gender, income</a:t>
            </a:r>
          </a:p>
          <a:p>
            <a:r>
              <a:rPr lang="en-IN" dirty="0"/>
              <a:t>Transaction Data: Payment mode and customer mapping</a:t>
            </a:r>
          </a:p>
          <a:p>
            <a:r>
              <a:rPr lang="en-IN" dirty="0"/>
              <a:t>City Data: Population and cab usage trends</a:t>
            </a:r>
          </a:p>
          <a:p>
            <a:r>
              <a:rPr lang="en-IN" dirty="0"/>
              <a:t>Time Period: Jan 2016 – Dec 2018</a:t>
            </a:r>
          </a:p>
          <a:p>
            <a:pPr marL="0" indent="0">
              <a:buNone/>
            </a:pPr>
            <a:r>
              <a:rPr lang="en-IN" b="1" dirty="0"/>
              <a:t>Methodology</a:t>
            </a:r>
            <a:endParaRPr lang="en-IN" dirty="0"/>
          </a:p>
          <a:p>
            <a:r>
              <a:rPr lang="en-IN" dirty="0"/>
              <a:t>Combined and cleaned all data sets</a:t>
            </a:r>
          </a:p>
          <a:p>
            <a:r>
              <a:rPr lang="en-IN" dirty="0"/>
              <a:t>Analyzed ride volume, profit trends, and customer segments</a:t>
            </a:r>
          </a:p>
          <a:p>
            <a:r>
              <a:rPr lang="en-IN" dirty="0"/>
              <a:t>Built a simple model to predict profit per trip</a:t>
            </a:r>
          </a:p>
          <a:p>
            <a:r>
              <a:rPr lang="en-IN" dirty="0"/>
              <a:t>Extracted business insights to support XYZ’s investment decision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59BA-9DF4-BE87-EB9C-9A21A770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65125"/>
            <a:ext cx="10763865" cy="132556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Hypothesis Insights</a:t>
            </a:r>
            <a:br>
              <a:rPr lang="en-US" b="1" dirty="0"/>
            </a:br>
            <a:r>
              <a:rPr lang="en-US" b="1" dirty="0"/>
              <a:t>Key Insight 1: Ride Volume by company(H1)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8829CC9-6A30-5DFE-567C-A6F577AAF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7" t="36849" r="44563" b="13158"/>
          <a:stretch>
            <a:fillRect/>
          </a:stretch>
        </p:blipFill>
        <p:spPr>
          <a:xfrm>
            <a:off x="7887928" y="1690688"/>
            <a:ext cx="4304071" cy="423816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F500D9-2CD6-E97F-FC9B-2C5F3F49C065}"/>
              </a:ext>
            </a:extLst>
          </p:cNvPr>
          <p:cNvSpPr txBox="1"/>
          <p:nvPr/>
        </p:nvSpPr>
        <p:spPr>
          <a:xfrm>
            <a:off x="589935" y="2286276"/>
            <a:ext cx="68432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Yellow Cab has significantly more rides than Pink Cab.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It handled nearly 3x more trips from 2016–2018.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Indicates stronger market presence and customer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Hypothesis Result: Supported</a:t>
            </a:r>
          </a:p>
        </p:txBody>
      </p:sp>
    </p:spTree>
    <p:extLst>
      <p:ext uri="{BB962C8B-B14F-4D97-AF65-F5344CB8AC3E}">
        <p14:creationId xmlns:p14="http://schemas.microsoft.com/office/powerpoint/2010/main" val="330933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A295E-4634-41E1-B215-878397D1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3B45-E592-BBE8-BD49-5943301D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 2: Profitability Trends(H2)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30993-EF41-5846-9386-4355AF5BC1BD}"/>
              </a:ext>
            </a:extLst>
          </p:cNvPr>
          <p:cNvSpPr txBox="1"/>
          <p:nvPr/>
        </p:nvSpPr>
        <p:spPr>
          <a:xfrm>
            <a:off x="838200" y="1644212"/>
            <a:ext cx="93529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Yellow Cab consistently outperforms Pink Cab in monthly profits.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Profit spikes match with high ride months — especially year-end.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Confirms that </a:t>
            </a:r>
            <a:r>
              <a:rPr lang="en-IN" sz="2400" b="1" dirty="0"/>
              <a:t>ride volume contributes directly to higher profit</a:t>
            </a:r>
            <a:r>
              <a:rPr lang="en-I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Hypothesis Result: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EC54E8-E447-B51A-4515-FE49DC55A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27253" r="12363"/>
          <a:stretch>
            <a:fillRect/>
          </a:stretch>
        </p:blipFill>
        <p:spPr>
          <a:xfrm>
            <a:off x="6589196" y="3255772"/>
            <a:ext cx="5224263" cy="30469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538E8A-2817-EB96-3669-6CD90577F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3" t="24237" r="3322" b="4111"/>
          <a:stretch>
            <a:fillRect/>
          </a:stretch>
        </p:blipFill>
        <p:spPr>
          <a:xfrm>
            <a:off x="838200" y="3360528"/>
            <a:ext cx="5578766" cy="283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59775-5E2F-CA8E-A7DA-426F469E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C6EC-6D64-6220-C99B-2B187C06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 3: Seasonality in Usage(H3)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0ADDE-C378-6B9C-0B5F-DC680E9517AB}"/>
              </a:ext>
            </a:extLst>
          </p:cNvPr>
          <p:cNvSpPr txBox="1"/>
          <p:nvPr/>
        </p:nvSpPr>
        <p:spPr>
          <a:xfrm>
            <a:off x="589935" y="2286276"/>
            <a:ext cx="55060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Ride volume peaks on Fridays and Saturdays for both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Yellow Cab consistently leads in ride volume across all days.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Strong evidence of weekend usage pattern.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 Hypothesis Result: Supported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5CC78B-BDB6-D63C-6EEF-9EB724D1B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26510" r="12153" b="10786"/>
          <a:stretch>
            <a:fillRect/>
          </a:stretch>
        </p:blipFill>
        <p:spPr>
          <a:xfrm>
            <a:off x="6096000" y="2286277"/>
            <a:ext cx="5850193" cy="4411214"/>
          </a:xfrm>
        </p:spPr>
      </p:pic>
    </p:spTree>
    <p:extLst>
      <p:ext uri="{BB962C8B-B14F-4D97-AF65-F5344CB8AC3E}">
        <p14:creationId xmlns:p14="http://schemas.microsoft.com/office/powerpoint/2010/main" val="80679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36212-8872-F34F-960A-39FD666C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77E5-6578-1036-4E09-53FB22A9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 4: City level Profitability (H4)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05231-073C-1E36-FCA1-3E5AB8B8711C}"/>
              </a:ext>
            </a:extLst>
          </p:cNvPr>
          <p:cNvSpPr txBox="1"/>
          <p:nvPr/>
        </p:nvSpPr>
        <p:spPr>
          <a:xfrm>
            <a:off x="393290" y="1591328"/>
            <a:ext cx="51471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Cities like Washington DC and Boston have the highest profit per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These cities aren’t just busy — they are efficient revenue </a:t>
            </a:r>
            <a:r>
              <a:rPr lang="en-IN" sz="2800" dirty="0" err="1"/>
              <a:t>generators.s</a:t>
            </a: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Helps XYZ focus investment in high-margin urban markets.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Hypothesis Result :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D6B589-FEDB-2E3F-2895-4FB4DFF4E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2" t="33967" r="28464" b="4007"/>
          <a:stretch>
            <a:fillRect/>
          </a:stretch>
        </p:blipFill>
        <p:spPr>
          <a:xfrm>
            <a:off x="5985389" y="1524736"/>
            <a:ext cx="5813322" cy="4983989"/>
          </a:xfrm>
        </p:spPr>
      </p:pic>
    </p:spTree>
    <p:extLst>
      <p:ext uri="{BB962C8B-B14F-4D97-AF65-F5344CB8AC3E}">
        <p14:creationId xmlns:p14="http://schemas.microsoft.com/office/powerpoint/2010/main" val="44747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B2F04-AC00-0B53-C7A3-CE5727B08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85EF-4213-A3A1-6AA9-E9A9D6EC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 5: Gender Distribution(H5)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568F2-C5A3-0245-8F41-ADFC0B3C95E6}"/>
              </a:ext>
            </a:extLst>
          </p:cNvPr>
          <p:cNvSpPr txBox="1"/>
          <p:nvPr/>
        </p:nvSpPr>
        <p:spPr>
          <a:xfrm>
            <a:off x="714067" y="1460367"/>
            <a:ext cx="107638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Pink Cab has a slightly higher share of female riders (44.2%)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Yellow Cab shows a small male majority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Gender split is similar but not fully 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May inform gender-focused marketing strategies.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Hypothesis Result: Partially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3536BB-6060-71D1-9302-7CA9A68C1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5" t="61464" r="3678" b="8073"/>
          <a:stretch>
            <a:fillRect/>
          </a:stretch>
        </p:blipFill>
        <p:spPr>
          <a:xfrm>
            <a:off x="838201" y="3929621"/>
            <a:ext cx="10385322" cy="2677656"/>
          </a:xfrm>
        </p:spPr>
      </p:pic>
    </p:spTree>
    <p:extLst>
      <p:ext uri="{BB962C8B-B14F-4D97-AF65-F5344CB8AC3E}">
        <p14:creationId xmlns:p14="http://schemas.microsoft.com/office/powerpoint/2010/main" val="156161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668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Data Sources &amp; Methodology </vt:lpstr>
      <vt:lpstr>Hypothesis Insights Key Insight 1: Ride Volume by company(H1)</vt:lpstr>
      <vt:lpstr>Key Insight 2: Profitability Trends(H2)</vt:lpstr>
      <vt:lpstr>Key Insight 3: Seasonality in Usage(H3)</vt:lpstr>
      <vt:lpstr>Key Insight 4: City level Profitability (H4)</vt:lpstr>
      <vt:lpstr>Key Insight 5: Gender Distribution(H5)</vt:lpstr>
      <vt:lpstr>Hypothesis Summary</vt:lpstr>
      <vt:lpstr>Predictive model: Profit Estimation</vt:lpstr>
      <vt:lpstr>Final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CAB INVESTMENT PPT 3</dc:title>
  <dc:creator>Ashwini B N</dc:creator>
  <cp:lastModifiedBy>Ashwini B N</cp:lastModifiedBy>
  <cp:revision>1</cp:revision>
  <dcterms:created xsi:type="dcterms:W3CDTF">2025-06-21T11:29:31Z</dcterms:created>
  <dcterms:modified xsi:type="dcterms:W3CDTF">2025-06-21T13:09:17Z</dcterms:modified>
</cp:coreProperties>
</file>