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31"/>
  </p:notesMasterIdLst>
  <p:sldIdLst>
    <p:sldId id="256" r:id="rId2"/>
    <p:sldId id="257" r:id="rId3"/>
    <p:sldId id="258" r:id="rId4"/>
    <p:sldId id="259" r:id="rId5"/>
    <p:sldId id="265" r:id="rId6"/>
    <p:sldId id="260" r:id="rId7"/>
    <p:sldId id="261"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85" r:id="rId29"/>
    <p:sldId id="264" r:id="rId3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41" autoAdjust="0"/>
  </p:normalViewPr>
  <p:slideViewPr>
    <p:cSldViewPr>
      <p:cViewPr varScale="1">
        <p:scale>
          <a:sx n="76" d="100"/>
          <a:sy n="76" d="100"/>
        </p:scale>
        <p:origin x="917"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649C03-F6C7-44FE-9F50-24D610364A48}" type="datetimeFigureOut">
              <a:rPr lang="en-IN" smtClean="0"/>
              <a:t>05-03-2025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90469B4-3EAB-4222-B396-CE3DA4D0777B}" type="slidenum">
              <a:rPr lang="en-IN" smtClean="0"/>
              <a:t>‹#›</a:t>
            </a:fld>
            <a:endParaRPr lang="en-IN"/>
          </a:p>
        </p:txBody>
      </p:sp>
    </p:spTree>
    <p:extLst>
      <p:ext uri="{BB962C8B-B14F-4D97-AF65-F5344CB8AC3E}">
        <p14:creationId xmlns:p14="http://schemas.microsoft.com/office/powerpoint/2010/main" val="415069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320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0737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937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0130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1080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1659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004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444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5077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242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6261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8693407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www.sruniv.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idx.us/knowledge-center/7-steps-to-reduce-cyber-threats-and-risks" TargetMode="External"/><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586" y="1766084"/>
            <a:ext cx="6266814" cy="1812804"/>
          </a:xfrm>
          <a:prstGeom prst="rect">
            <a:avLst/>
          </a:prstGeom>
        </p:spPr>
        <p:txBody>
          <a:bodyPr vert="horz" wrap="square" lIns="0" tIns="60960" rIns="0" bIns="0" rtlCol="0">
            <a:spAutoFit/>
          </a:bodyPr>
          <a:lstStyle/>
          <a:p>
            <a:pPr marL="12700" marR="5080">
              <a:lnSpc>
                <a:spcPct val="150000"/>
              </a:lnSpc>
              <a:spcBef>
                <a:spcPts val="480"/>
              </a:spcBef>
            </a:pPr>
            <a:r>
              <a:rPr sz="4000" b="1" spc="-10" dirty="0">
                <a:latin typeface="+mn-lt"/>
                <a:cs typeface="Times New Roman" panose="02020603050405020304" pitchFamily="18" charset="0"/>
              </a:rPr>
              <a:t>MALICIOUS</a:t>
            </a:r>
            <a:r>
              <a:rPr sz="4000" b="1" spc="-95" dirty="0">
                <a:latin typeface="+mn-lt"/>
                <a:cs typeface="Times New Roman" panose="02020603050405020304" pitchFamily="18" charset="0"/>
              </a:rPr>
              <a:t> </a:t>
            </a:r>
            <a:r>
              <a:rPr sz="4000" b="1" spc="-20" dirty="0">
                <a:latin typeface="+mn-lt"/>
                <a:cs typeface="Times New Roman" panose="02020603050405020304" pitchFamily="18" charset="0"/>
              </a:rPr>
              <a:t>URL</a:t>
            </a:r>
            <a:r>
              <a:rPr sz="4000" b="1" spc="-155" dirty="0">
                <a:latin typeface="+mn-lt"/>
                <a:cs typeface="Times New Roman" panose="02020603050405020304" pitchFamily="18" charset="0"/>
              </a:rPr>
              <a:t> </a:t>
            </a:r>
            <a:r>
              <a:rPr sz="4000" b="1" spc="-10" dirty="0">
                <a:latin typeface="+mn-lt"/>
                <a:cs typeface="Times New Roman" panose="02020603050405020304" pitchFamily="18" charset="0"/>
              </a:rPr>
              <a:t>DETECTION </a:t>
            </a:r>
            <a:r>
              <a:rPr sz="4000" b="1" dirty="0">
                <a:latin typeface="+mn-lt"/>
                <a:cs typeface="Times New Roman" panose="02020603050405020304" pitchFamily="18" charset="0"/>
              </a:rPr>
              <a:t>USING</a:t>
            </a:r>
            <a:r>
              <a:rPr sz="4000" b="1" spc="-100" dirty="0">
                <a:latin typeface="+mn-lt"/>
                <a:cs typeface="Times New Roman" panose="02020603050405020304" pitchFamily="18" charset="0"/>
              </a:rPr>
              <a:t> </a:t>
            </a:r>
            <a:r>
              <a:rPr sz="4000" b="1" dirty="0">
                <a:latin typeface="+mn-lt"/>
                <a:cs typeface="Times New Roman" panose="02020603050405020304" pitchFamily="18" charset="0"/>
              </a:rPr>
              <a:t>MACHINE</a:t>
            </a:r>
            <a:r>
              <a:rPr sz="4000" b="1" spc="-110" dirty="0">
                <a:latin typeface="+mn-lt"/>
                <a:cs typeface="Times New Roman" panose="02020603050405020304" pitchFamily="18" charset="0"/>
              </a:rPr>
              <a:t> </a:t>
            </a:r>
            <a:r>
              <a:rPr sz="4000" b="1" spc="-10" dirty="0">
                <a:latin typeface="+mn-lt"/>
                <a:cs typeface="Times New Roman" panose="02020603050405020304" pitchFamily="18" charset="0"/>
              </a:rPr>
              <a:t>LEARNING</a:t>
            </a:r>
            <a:endParaRPr sz="4000" b="1" dirty="0">
              <a:latin typeface="+mn-lt"/>
              <a:cs typeface="Times New Roman" panose="02020603050405020304" pitchFamily="18" charset="0"/>
            </a:endParaRPr>
          </a:p>
        </p:txBody>
      </p:sp>
      <p:pic>
        <p:nvPicPr>
          <p:cNvPr id="3" name="object 3"/>
          <p:cNvPicPr/>
          <p:nvPr/>
        </p:nvPicPr>
        <p:blipFill>
          <a:blip r:embed="rId2" cstate="print"/>
          <a:stretch>
            <a:fillRect/>
          </a:stretch>
        </p:blipFill>
        <p:spPr>
          <a:xfrm>
            <a:off x="6248400" y="838200"/>
            <a:ext cx="5581014" cy="4724400"/>
          </a:xfrm>
          <a:prstGeom prst="rect">
            <a:avLst/>
          </a:prstGeom>
        </p:spPr>
      </p:pic>
      <p:pic>
        <p:nvPicPr>
          <p:cNvPr id="9" name="Picture 8">
            <a:extLst>
              <a:ext uri="{FF2B5EF4-FFF2-40B4-BE49-F238E27FC236}">
                <a16:creationId xmlns:a16="http://schemas.microsoft.com/office/drawing/2014/main" id="{3A1237AF-3964-76B9-F76A-E54F1989B19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0600" y="4876800"/>
            <a:ext cx="3956312" cy="586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D60C-326C-7C2F-969E-A8435228E025}"/>
              </a:ext>
            </a:extLst>
          </p:cNvPr>
          <p:cNvSpPr>
            <a:spLocks noGrp="1"/>
          </p:cNvSpPr>
          <p:nvPr>
            <p:ph type="title"/>
          </p:nvPr>
        </p:nvSpPr>
        <p:spPr>
          <a:xfrm>
            <a:off x="609600" y="152400"/>
            <a:ext cx="10058400" cy="1006475"/>
          </a:xfrm>
        </p:spPr>
        <p:txBody>
          <a:bodyPr>
            <a:normAutofit/>
          </a:bodyPr>
          <a:lstStyle/>
          <a:p>
            <a:r>
              <a:rPr lang="en-IN" sz="4000" b="1" u="sng" dirty="0">
                <a:latin typeface="Times New Roman" panose="02020603050405020304" pitchFamily="18" charset="0"/>
                <a:cs typeface="Times New Roman" panose="02020603050405020304" pitchFamily="18" charset="0"/>
              </a:rPr>
              <a:t>LITERATURE REVIEW</a:t>
            </a:r>
            <a:endParaRPr lang="en-IN" sz="4000" dirty="0"/>
          </a:p>
        </p:txBody>
      </p:sp>
      <p:graphicFrame>
        <p:nvGraphicFramePr>
          <p:cNvPr id="3" name="Table 2">
            <a:extLst>
              <a:ext uri="{FF2B5EF4-FFF2-40B4-BE49-F238E27FC236}">
                <a16:creationId xmlns:a16="http://schemas.microsoft.com/office/drawing/2014/main" id="{C4E3EE5E-1358-F52B-9CBF-1B01F30629F8}"/>
              </a:ext>
            </a:extLst>
          </p:cNvPr>
          <p:cNvGraphicFramePr>
            <a:graphicFrameLocks noGrp="1"/>
          </p:cNvGraphicFramePr>
          <p:nvPr>
            <p:extLst>
              <p:ext uri="{D42A27DB-BD31-4B8C-83A1-F6EECF244321}">
                <p14:modId xmlns:p14="http://schemas.microsoft.com/office/powerpoint/2010/main" val="346605034"/>
              </p:ext>
            </p:extLst>
          </p:nvPr>
        </p:nvGraphicFramePr>
        <p:xfrm>
          <a:off x="495300" y="1158875"/>
          <a:ext cx="11201400" cy="539107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767049971"/>
                    </a:ext>
                  </a:extLst>
                </a:gridCol>
                <a:gridCol w="2890836">
                  <a:extLst>
                    <a:ext uri="{9D8B030D-6E8A-4147-A177-3AD203B41FA5}">
                      <a16:colId xmlns:a16="http://schemas.microsoft.com/office/drawing/2014/main" val="3105462081"/>
                    </a:ext>
                  </a:extLst>
                </a:gridCol>
                <a:gridCol w="2063173">
                  <a:extLst>
                    <a:ext uri="{9D8B030D-6E8A-4147-A177-3AD203B41FA5}">
                      <a16:colId xmlns:a16="http://schemas.microsoft.com/office/drawing/2014/main" val="3593450647"/>
                    </a:ext>
                  </a:extLst>
                </a:gridCol>
                <a:gridCol w="1903991">
                  <a:extLst>
                    <a:ext uri="{9D8B030D-6E8A-4147-A177-3AD203B41FA5}">
                      <a16:colId xmlns:a16="http://schemas.microsoft.com/office/drawing/2014/main" val="614090398"/>
                    </a:ext>
                  </a:extLst>
                </a:gridCol>
                <a:gridCol w="1866900">
                  <a:extLst>
                    <a:ext uri="{9D8B030D-6E8A-4147-A177-3AD203B41FA5}">
                      <a16:colId xmlns:a16="http://schemas.microsoft.com/office/drawing/2014/main" val="3999502103"/>
                    </a:ext>
                  </a:extLst>
                </a:gridCol>
                <a:gridCol w="1866900">
                  <a:extLst>
                    <a:ext uri="{9D8B030D-6E8A-4147-A177-3AD203B41FA5}">
                      <a16:colId xmlns:a16="http://schemas.microsoft.com/office/drawing/2014/main" val="3725255696"/>
                    </a:ext>
                  </a:extLst>
                </a:gridCol>
              </a:tblGrid>
              <a:tr h="597588">
                <a:tc>
                  <a:txBody>
                    <a:bodyPr/>
                    <a:lstStyle/>
                    <a:p>
                      <a:r>
                        <a:rPr lang="en-IN" sz="16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US" sz="1600" b="1" kern="1200" dirty="0" err="1">
                          <a:solidFill>
                            <a:schemeClr val="tx1"/>
                          </a:solidFill>
                          <a:effectLst/>
                          <a:latin typeface="Times New Roman" panose="02020603050405020304" pitchFamily="18" charset="0"/>
                          <a:cs typeface="Times New Roman" panose="02020603050405020304" pitchFamily="18" charset="0"/>
                        </a:rPr>
                        <a:t>PaperTitle</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b="1" kern="1200" dirty="0">
                          <a:solidFill>
                            <a:schemeClr val="tx1"/>
                          </a:solidFill>
                          <a:effectLst/>
                          <a:latin typeface="Times New Roman" panose="02020603050405020304" pitchFamily="18" charset="0"/>
                          <a:cs typeface="Times New Roman" panose="02020603050405020304" pitchFamily="18" charset="0"/>
                        </a:rPr>
                        <a:t> </a:t>
                      </a:r>
                      <a:r>
                        <a:rPr lang="en-US" sz="1600" b="1" kern="1200" dirty="0">
                          <a:solidFill>
                            <a:schemeClr val="tx1"/>
                          </a:solidFill>
                          <a:effectLst/>
                          <a:latin typeface="Times New Roman" panose="02020603050405020304" pitchFamily="18" charset="0"/>
                          <a:cs typeface="Times New Roman" panose="02020603050405020304" pitchFamily="18" charset="0"/>
                        </a:rPr>
                        <a:t>Authors</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tx1"/>
                          </a:solidFill>
                          <a:effectLst/>
                          <a:latin typeface="Times New Roman" panose="02020603050405020304" pitchFamily="18" charset="0"/>
                          <a:cs typeface="Times New Roman" panose="02020603050405020304" pitchFamily="18" charset="0"/>
                        </a:rPr>
                        <a:t>Model used</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tx1"/>
                          </a:solidFill>
                          <a:effectLst/>
                          <a:latin typeface="Times New Roman" panose="02020603050405020304" pitchFamily="18" charset="0"/>
                          <a:cs typeface="Times New Roman" panose="02020603050405020304" pitchFamily="18" charset="0"/>
                        </a:rPr>
                        <a:t> Demerits</a:t>
                      </a:r>
                      <a:endParaRPr lang="en-IN"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tx1"/>
                          </a:solidFill>
                          <a:effectLst/>
                          <a:latin typeface="Times New Roman" panose="02020603050405020304" pitchFamily="18" charset="0"/>
                          <a:cs typeface="Times New Roman" panose="02020603050405020304" pitchFamily="18" charset="0"/>
                        </a:rPr>
                        <a:t>Future scope</a:t>
                      </a:r>
                      <a:endParaRPr lang="en-IN" sz="16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5692065"/>
                  </a:ext>
                </a:extLst>
              </a:tr>
              <a:tr h="1890748">
                <a:tc>
                  <a:txBody>
                    <a:bodyPr/>
                    <a:lstStyle/>
                    <a:p>
                      <a:r>
                        <a:rPr lang="en-IN" sz="1400" b="0" dirty="0"/>
                        <a:t>1</a:t>
                      </a:r>
                    </a:p>
                  </a:txBody>
                  <a:tcPr/>
                </a:tc>
                <a:tc>
                  <a:txBody>
                    <a:bodyPr/>
                    <a:lstStyle/>
                    <a:p>
                      <a:pPr>
                        <a:lnSpc>
                          <a:spcPct val="115000"/>
                        </a:lnSpc>
                        <a:spcAft>
                          <a:spcPts val="1000"/>
                        </a:spcAft>
                      </a:pPr>
                      <a:r>
                        <a:rPr lang="en-US" sz="1400" b="0" dirty="0">
                          <a:effectLst/>
                        </a:rPr>
                        <a:t>Comparative Evaluation of Machine Learning Models for Malicious URL Detection</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b="0" dirty="0" err="1">
                          <a:effectLst/>
                        </a:rPr>
                        <a:t>Mankar,Nikhilesh</a:t>
                      </a:r>
                      <a:r>
                        <a:rPr lang="en-US" sz="1400" b="0" dirty="0">
                          <a:effectLst/>
                        </a:rPr>
                        <a:t> P and </a:t>
                      </a:r>
                      <a:r>
                        <a:rPr lang="en-US" sz="1400" b="0" dirty="0" err="1">
                          <a:effectLst/>
                        </a:rPr>
                        <a:t>Sakunda</a:t>
                      </a:r>
                      <a:r>
                        <a:rPr lang="en-US" sz="1400" b="0" dirty="0">
                          <a:effectLst/>
                        </a:rPr>
                        <a:t>, Prashant E and </a:t>
                      </a:r>
                      <a:r>
                        <a:rPr lang="en-US" sz="1400" b="0" dirty="0" err="1">
                          <a:effectLst/>
                        </a:rPr>
                        <a:t>Zurange</a:t>
                      </a:r>
                      <a:r>
                        <a:rPr lang="en-US" sz="1400" b="0" dirty="0">
                          <a:effectLst/>
                        </a:rPr>
                        <a:t>, Sachin and Date, Anup and Borate, Vishal and Mali, Yogesh Kisan</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b="0" dirty="0">
                          <a:effectLst/>
                        </a:rPr>
                        <a:t>Random Forest</a:t>
                      </a:r>
                    </a:p>
                    <a:p>
                      <a:pPr marL="285750" indent="-285750">
                        <a:lnSpc>
                          <a:spcPct val="115000"/>
                        </a:lnSpc>
                        <a:spcAft>
                          <a:spcPts val="1000"/>
                        </a:spcAft>
                        <a:buFont typeface="Arial" panose="020B0604020202020204" pitchFamily="34" charset="0"/>
                        <a:buChar char="•"/>
                      </a:pPr>
                      <a:r>
                        <a:rPr lang="en-US" sz="1400" b="0" dirty="0">
                          <a:effectLst/>
                        </a:rPr>
                        <a:t>Decision Tree</a:t>
                      </a:r>
                    </a:p>
                    <a:p>
                      <a:pPr marL="285750" indent="-285750">
                        <a:lnSpc>
                          <a:spcPct val="115000"/>
                        </a:lnSpc>
                        <a:spcAft>
                          <a:spcPts val="1000"/>
                        </a:spcAft>
                        <a:buFont typeface="Arial" panose="020B0604020202020204" pitchFamily="34" charset="0"/>
                        <a:buChar char="•"/>
                      </a:pPr>
                      <a:r>
                        <a:rPr lang="en-US" sz="1400" b="0" dirty="0">
                          <a:effectLst/>
                        </a:rPr>
                        <a:t> KNN</a:t>
                      </a:r>
                    </a:p>
                    <a:p>
                      <a:pPr marL="285750" indent="-285750">
                        <a:lnSpc>
                          <a:spcPct val="115000"/>
                        </a:lnSpc>
                        <a:spcAft>
                          <a:spcPts val="1000"/>
                        </a:spcAft>
                        <a:buFont typeface="Arial" panose="020B0604020202020204" pitchFamily="34" charset="0"/>
                        <a:buChar char="•"/>
                      </a:pPr>
                      <a:r>
                        <a:rPr lang="en-US" sz="1400" b="0" dirty="0">
                          <a:effectLst/>
                        </a:rPr>
                        <a:t>AdaBoost</a:t>
                      </a:r>
                      <a:endParaRPr lang="en-IN" sz="1400" b="0" dirty="0">
                        <a:effectLst/>
                      </a:endParaRPr>
                    </a:p>
                    <a:p>
                      <a:pPr>
                        <a:lnSpc>
                          <a:spcPct val="115000"/>
                        </a:lnSpc>
                        <a:spcAft>
                          <a:spcPts val="1000"/>
                        </a:spcAft>
                      </a:pPr>
                      <a:r>
                        <a:rPr lang="en-US" sz="1400" b="0" dirty="0">
                          <a:effectLst/>
                        </a:rPr>
                        <a:t> </a:t>
                      </a:r>
                      <a:endParaRPr lang="en-IN" sz="1400" b="0" dirty="0">
                        <a:effectLst/>
                      </a:endParaRPr>
                    </a:p>
                    <a:p>
                      <a:pPr>
                        <a:lnSpc>
                          <a:spcPct val="115000"/>
                        </a:lnSpc>
                        <a:spcAft>
                          <a:spcPts val="1000"/>
                        </a:spcAft>
                      </a:pPr>
                      <a:r>
                        <a:rPr lang="en-US" sz="1400" b="0" dirty="0">
                          <a:effectLst/>
                        </a:rPr>
                        <a:t>  </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b="0" dirty="0">
                          <a:solidFill>
                            <a:srgbClr val="1F243C"/>
                          </a:solidFill>
                          <a:effectLst/>
                          <a:latin typeface="Times New Roman" panose="02020603050405020304" pitchFamily="18" charset="0"/>
                          <a:cs typeface="Times New Roman" panose="02020603050405020304" pitchFamily="18" charset="0"/>
                        </a:rPr>
                        <a:t>it misses possible strategies for addressing class imbalance, provides insufficient information on feature selection.</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b="0" dirty="0">
                          <a:solidFill>
                            <a:srgbClr val="1F243C"/>
                          </a:solidFill>
                          <a:effectLst/>
                        </a:rPr>
                        <a:t>Future studies may concentrate on tackling class imbalance by utilizing sophisticated methods such as resampling or cost-sensitive learning.</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8847673"/>
                  </a:ext>
                </a:extLst>
              </a:tr>
              <a:tr h="2505305">
                <a:tc>
                  <a:txBody>
                    <a:bodyPr/>
                    <a:lstStyle/>
                    <a:p>
                      <a:r>
                        <a:rPr lang="en-IN" sz="1400" b="0" dirty="0"/>
                        <a:t>2</a:t>
                      </a:r>
                    </a:p>
                  </a:txBody>
                  <a:tcPr/>
                </a:tc>
                <a:tc>
                  <a:txBody>
                    <a:bodyPr/>
                    <a:lstStyle/>
                    <a:p>
                      <a:pPr>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Detecting malicious URLs using machine learning techniques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b="0">
                          <a:effectLst/>
                          <a:latin typeface="Times New Roman" panose="02020603050405020304" pitchFamily="18" charset="0"/>
                          <a:ea typeface="Calibri" panose="020F0502020204030204" pitchFamily="34" charset="0"/>
                          <a:cs typeface="Times New Roman" panose="02020603050405020304" pitchFamily="18" charset="0"/>
                        </a:rPr>
                        <a:t>Vanhoenshoven, Frank and N{\'a}poles, Gonzalo and Falcon, Rafael and Vanhoof, Koen and K{\"o}ppen, Mario</a:t>
                      </a:r>
                      <a:endParaRPr lang="en-IN"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Decision trees, Bayesian networks,</a:t>
                      </a:r>
                    </a:p>
                    <a:p>
                      <a:pPr marL="285750" indent="-285750">
                        <a:lnSpc>
                          <a:spcPct val="115000"/>
                        </a:lnSpc>
                        <a:spcAft>
                          <a:spcPts val="1000"/>
                        </a:spcAft>
                        <a:buFont typeface="Arial" panose="020B0604020202020204" pitchFamily="34" charset="0"/>
                        <a:buChar char="•"/>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K-nearest neighbor, Support vector </a:t>
                      </a:r>
                    </a:p>
                    <a:p>
                      <a:pPr marL="285750" indent="-285750">
                        <a:lnSpc>
                          <a:spcPct val="115000"/>
                        </a:lnSpc>
                        <a:spcAft>
                          <a:spcPts val="1000"/>
                        </a:spcAft>
                        <a:buFont typeface="Arial" panose="020B0604020202020204" pitchFamily="34" charset="0"/>
                        <a:buChar char="•"/>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Multi-layer perceptron, Random forest.</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it highlights the possible dangers of overfitting, is missing a conversation about model interpretability, and does not consider how the approaches would fare with more varied or real-world data.</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Future research may investigate the use of sophisticated feature selection methods, deep learning algorithms, and practical datasets to strengthen model resilience and further boost classification precision for identifying malicious URLs.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894372"/>
                  </a:ext>
                </a:extLst>
              </a:tr>
            </a:tbl>
          </a:graphicData>
        </a:graphic>
      </p:graphicFrame>
    </p:spTree>
    <p:extLst>
      <p:ext uri="{BB962C8B-B14F-4D97-AF65-F5344CB8AC3E}">
        <p14:creationId xmlns:p14="http://schemas.microsoft.com/office/powerpoint/2010/main" val="30078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800D67-D3B9-A48E-5E6F-1F7BC0DB1493}"/>
              </a:ext>
            </a:extLst>
          </p:cNvPr>
          <p:cNvGraphicFramePr>
            <a:graphicFrameLocks noGrp="1"/>
          </p:cNvGraphicFramePr>
          <p:nvPr>
            <p:extLst>
              <p:ext uri="{D42A27DB-BD31-4B8C-83A1-F6EECF244321}">
                <p14:modId xmlns:p14="http://schemas.microsoft.com/office/powerpoint/2010/main" val="586002319"/>
              </p:ext>
            </p:extLst>
          </p:nvPr>
        </p:nvGraphicFramePr>
        <p:xfrm>
          <a:off x="533400" y="385314"/>
          <a:ext cx="10972800" cy="6083307"/>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179062577"/>
                    </a:ext>
                  </a:extLst>
                </a:gridCol>
                <a:gridCol w="2590800">
                  <a:extLst>
                    <a:ext uri="{9D8B030D-6E8A-4147-A177-3AD203B41FA5}">
                      <a16:colId xmlns:a16="http://schemas.microsoft.com/office/drawing/2014/main" val="2467424464"/>
                    </a:ext>
                  </a:extLst>
                </a:gridCol>
                <a:gridCol w="2057400">
                  <a:extLst>
                    <a:ext uri="{9D8B030D-6E8A-4147-A177-3AD203B41FA5}">
                      <a16:colId xmlns:a16="http://schemas.microsoft.com/office/drawing/2014/main" val="4181347548"/>
                    </a:ext>
                  </a:extLst>
                </a:gridCol>
                <a:gridCol w="1828800">
                  <a:extLst>
                    <a:ext uri="{9D8B030D-6E8A-4147-A177-3AD203B41FA5}">
                      <a16:colId xmlns:a16="http://schemas.microsoft.com/office/drawing/2014/main" val="2566795392"/>
                    </a:ext>
                  </a:extLst>
                </a:gridCol>
                <a:gridCol w="1828800">
                  <a:extLst>
                    <a:ext uri="{9D8B030D-6E8A-4147-A177-3AD203B41FA5}">
                      <a16:colId xmlns:a16="http://schemas.microsoft.com/office/drawing/2014/main" val="463103336"/>
                    </a:ext>
                  </a:extLst>
                </a:gridCol>
                <a:gridCol w="1828800">
                  <a:extLst>
                    <a:ext uri="{9D8B030D-6E8A-4147-A177-3AD203B41FA5}">
                      <a16:colId xmlns:a16="http://schemas.microsoft.com/office/drawing/2014/main" val="3080883983"/>
                    </a:ext>
                  </a:extLst>
                </a:gridCol>
              </a:tblGrid>
              <a:tr h="712186">
                <a:tc>
                  <a:txBody>
                    <a:bodyPr/>
                    <a:lstStyle/>
                    <a:p>
                      <a:r>
                        <a:rPr lang="en-IN" sz="18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US" sz="1800" b="1" kern="1200" dirty="0">
                          <a:solidFill>
                            <a:schemeClr val="tx1"/>
                          </a:solidFill>
                          <a:effectLst/>
                          <a:latin typeface="Times New Roman" panose="02020603050405020304" pitchFamily="18" charset="0"/>
                          <a:cs typeface="Times New Roman" panose="02020603050405020304" pitchFamily="18" charset="0"/>
                        </a:rPr>
                        <a:t>Paper Title</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 </a:t>
                      </a:r>
                      <a:r>
                        <a:rPr lang="en-US" sz="1800" b="1" kern="1200" dirty="0">
                          <a:solidFill>
                            <a:schemeClr val="tx1"/>
                          </a:solidFill>
                          <a:effectLst/>
                          <a:latin typeface="Times New Roman" panose="02020603050405020304" pitchFamily="18" charset="0"/>
                          <a:cs typeface="Times New Roman" panose="02020603050405020304" pitchFamily="18" charset="0"/>
                        </a:rPr>
                        <a:t>Authors</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tx1"/>
                          </a:solidFill>
                          <a:effectLst/>
                          <a:latin typeface="Times New Roman" panose="02020603050405020304" pitchFamily="18" charset="0"/>
                          <a:cs typeface="Times New Roman" panose="02020603050405020304" pitchFamily="18" charset="0"/>
                        </a:rPr>
                        <a:t>Model used</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tx1"/>
                          </a:solidFill>
                          <a:effectLst/>
                          <a:latin typeface="Times New Roman" panose="02020603050405020304" pitchFamily="18" charset="0"/>
                          <a:cs typeface="Times New Roman" panose="02020603050405020304" pitchFamily="18" charset="0"/>
                        </a:rPr>
                        <a:t> Demerits</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tx1"/>
                          </a:solidFill>
                          <a:effectLst/>
                          <a:latin typeface="Times New Roman" panose="02020603050405020304" pitchFamily="18" charset="0"/>
                          <a:cs typeface="Times New Roman" panose="02020603050405020304" pitchFamily="18" charset="0"/>
                        </a:rPr>
                        <a:t>Future scope</a:t>
                      </a:r>
                      <a:endParaRPr lang="en-IN" sz="18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3989217"/>
                  </a:ext>
                </a:extLst>
              </a:tr>
              <a:tr h="2446374">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malicious URLs detection system using optimization and machine learning classifiers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Lee$^1$, Ong Vienna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Heryanto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Ahmad and Ab Razak, Mohd Faizal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Raffei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Anis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Farihan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Mat and Phon,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Danakorn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Nincarean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Eh and Kasim,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Shahreen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Sutikno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Tole.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Random Forest, </a:t>
                      </a:r>
                    </a:p>
                    <a:p>
                      <a:pPr marL="285750" indent="-285750">
                        <a:lnSpc>
                          <a:spcPct val="115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AdaBoost, Naive Bayes, </a:t>
                      </a:r>
                    </a:p>
                    <a:p>
                      <a:pPr marL="285750" indent="-285750">
                        <a:lnSpc>
                          <a:spcPct val="115000"/>
                        </a:lnSpc>
                        <a:spcAft>
                          <a:spcPts val="1000"/>
                        </a:spcAft>
                        <a:buFont typeface="Arial" panose="020B0604020202020204" pitchFamily="34" charset="0"/>
                        <a:buChar char="•"/>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svm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information provided is missing specifics regarding the optimization methods employed, does not tackle the issue of potential overfitting,.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 might aim to improve the strategy by applying it to larger and more varied datasets, integrating sophisticated feature selection techniques.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0486195"/>
                  </a:ext>
                </a:extLst>
              </a:tr>
              <a:tr h="2446374">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Malicious URL Detection and Classification Analysis using Machine Learning Models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 Upendra Shetty and Patil, Anusha and others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15000"/>
                        </a:lnSpc>
                        <a:spcAft>
                          <a:spcPts val="1000"/>
                        </a:spcAft>
                        <a:buFont typeface="Arial" panose="020B0604020202020204" pitchFamily="34" charset="0"/>
                        <a:buChar char="•"/>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XGBoost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Random Forest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fails to explore strategies for managing model overfitting, does not consider the scalability of the method, and omits information on the model's performance previously unseen or evolving malicious URLs.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 might concentrate on boosting the model's ability to adjust to emerging and changing threats, improving its real-time detection features, and investigating the possibility of integrating with additional security systems.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7059887"/>
                  </a:ext>
                </a:extLst>
              </a:tr>
            </a:tbl>
          </a:graphicData>
        </a:graphic>
      </p:graphicFrame>
    </p:spTree>
    <p:extLst>
      <p:ext uri="{BB962C8B-B14F-4D97-AF65-F5344CB8AC3E}">
        <p14:creationId xmlns:p14="http://schemas.microsoft.com/office/powerpoint/2010/main" val="34738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96DECB-A678-6BF2-7437-9037FC0B3E0C}"/>
              </a:ext>
            </a:extLst>
          </p:cNvPr>
          <p:cNvGraphicFramePr>
            <a:graphicFrameLocks noGrp="1"/>
          </p:cNvGraphicFramePr>
          <p:nvPr>
            <p:extLst>
              <p:ext uri="{D42A27DB-BD31-4B8C-83A1-F6EECF244321}">
                <p14:modId xmlns:p14="http://schemas.microsoft.com/office/powerpoint/2010/main" val="1933717074"/>
              </p:ext>
            </p:extLst>
          </p:nvPr>
        </p:nvGraphicFramePr>
        <p:xfrm>
          <a:off x="381000" y="228600"/>
          <a:ext cx="11430000" cy="643636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580632088"/>
                    </a:ext>
                  </a:extLst>
                </a:gridCol>
                <a:gridCol w="2500604">
                  <a:extLst>
                    <a:ext uri="{9D8B030D-6E8A-4147-A177-3AD203B41FA5}">
                      <a16:colId xmlns:a16="http://schemas.microsoft.com/office/drawing/2014/main" val="857548020"/>
                    </a:ext>
                  </a:extLst>
                </a:gridCol>
                <a:gridCol w="2332653">
                  <a:extLst>
                    <a:ext uri="{9D8B030D-6E8A-4147-A177-3AD203B41FA5}">
                      <a16:colId xmlns:a16="http://schemas.microsoft.com/office/drawing/2014/main" val="3684696683"/>
                    </a:ext>
                  </a:extLst>
                </a:gridCol>
                <a:gridCol w="2177143">
                  <a:extLst>
                    <a:ext uri="{9D8B030D-6E8A-4147-A177-3AD203B41FA5}">
                      <a16:colId xmlns:a16="http://schemas.microsoft.com/office/drawing/2014/main" val="1076939175"/>
                    </a:ext>
                  </a:extLst>
                </a:gridCol>
                <a:gridCol w="1905000">
                  <a:extLst>
                    <a:ext uri="{9D8B030D-6E8A-4147-A177-3AD203B41FA5}">
                      <a16:colId xmlns:a16="http://schemas.microsoft.com/office/drawing/2014/main" val="1650665868"/>
                    </a:ext>
                  </a:extLst>
                </a:gridCol>
                <a:gridCol w="1905000">
                  <a:extLst>
                    <a:ext uri="{9D8B030D-6E8A-4147-A177-3AD203B41FA5}">
                      <a16:colId xmlns:a16="http://schemas.microsoft.com/office/drawing/2014/main" val="1427069366"/>
                    </a:ext>
                  </a:extLst>
                </a:gridCol>
              </a:tblGrid>
              <a:tr h="1743535">
                <a:tc>
                  <a:txBody>
                    <a:bodyPr/>
                    <a:lstStyle/>
                    <a:p>
                      <a:pPr algn="l"/>
                      <a:r>
                        <a:rPr lang="en-IN" sz="1400" b="0" dirty="0">
                          <a:solidFill>
                            <a:schemeClr val="tx1"/>
                          </a:solidFill>
                          <a:latin typeface="Times New Roman" panose="02020603050405020304" pitchFamily="18" charset="0"/>
                          <a:cs typeface="Times New Roman" panose="02020603050405020304" pitchFamily="18" charset="0"/>
                        </a:rPr>
                        <a:t>5</a:t>
                      </a:r>
                    </a:p>
                  </a:txBody>
                  <a:tcPr>
                    <a:solidFill>
                      <a:schemeClr val="accent1">
                        <a:lumMod val="60000"/>
                        <a:lumOff val="40000"/>
                      </a:schemeClr>
                    </a:solidFill>
                  </a:tcPr>
                </a:tc>
                <a:tc>
                  <a:txBody>
                    <a:bodyPr/>
                    <a:lstStyle/>
                    <a:p>
                      <a:pPr algn="l">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Towards the detection of malicious URL and domain names using machine learning</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gn="l">
                        <a:lnSpc>
                          <a:spcPct val="115000"/>
                        </a:lnSpc>
                        <a:spcAft>
                          <a:spcPts val="1000"/>
                        </a:spcAft>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Ghalati</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Nastaran</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Farhadi and </a:t>
                      </a: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Ghalaty</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Nahid </a:t>
                      </a: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Farhady</a:t>
                      </a: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Barata, Jos{\'e}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285750" indent="-285750" algn="l">
                        <a:lnSpc>
                          <a:spcPct val="115000"/>
                        </a:lnSpc>
                        <a:spcAft>
                          <a:spcPts val="1000"/>
                        </a:spcAft>
                        <a:buFont typeface="Arial" panose="020B0604020202020204" pitchFamily="34" charset="0"/>
                        <a:buChar cha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a:t>
                      </a:r>
                    </a:p>
                    <a:p>
                      <a:pPr marL="285750" indent="-285750" algn="l">
                        <a:lnSpc>
                          <a:spcPct val="115000"/>
                        </a:lnSpc>
                        <a:spcAft>
                          <a:spcPts val="1000"/>
                        </a:spcAft>
                        <a:buFont typeface="Arial" panose="020B0604020202020204" pitchFamily="34" charset="0"/>
                        <a:buChar cha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Linear Regression</a:t>
                      </a:r>
                    </a:p>
                    <a:p>
                      <a:pPr marL="285750" indent="-285750" algn="l">
                        <a:lnSpc>
                          <a:spcPct val="115000"/>
                        </a:lnSpc>
                        <a:spcAft>
                          <a:spcPts val="1000"/>
                        </a:spcAft>
                        <a:buFont typeface="Arial" panose="020B0604020202020204" pitchFamily="34" charset="0"/>
                        <a:buChar cha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Naive Bayes.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gn="l">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method suggests that depending only on fixed lexical characteristics and N-grams.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gn="l">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next steps for this project involve conducting a deeper analysis of how separating domain names and URLs impacts performance,.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3645247975"/>
                  </a:ext>
                </a:extLst>
              </a:tr>
              <a:tr h="1987541">
                <a:tc>
                  <a:txBody>
                    <a:bodyPr/>
                    <a:lstStyle/>
                    <a:p>
                      <a:r>
                        <a:rPr lang="en-IN" sz="1400"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nSpc>
                          <a:spcPct val="115000"/>
                        </a:lnSpc>
                        <a:spcAft>
                          <a:spcPts val="1000"/>
                        </a:spcAft>
                      </a:pPr>
                      <a:r>
                        <a:rPr lang="en-U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Comparitive</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analysis of machine learning algorithms on malicious URL prediction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Vaishnavi, D and Suwetha, S and Jinila, Y Bevish and Subhashini, R and Shyry, S Prayla</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marL="285750" indent="-285750">
                        <a:lnSpc>
                          <a:spcPct val="115000"/>
                        </a:lnSpc>
                        <a:spcAft>
                          <a:spcPts val="1000"/>
                        </a:spcAft>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Decision tree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potential difficulties of the selected models in practical applications have not been addressed.</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future, additional factors may also be taken into account for analysis, which could enhance the accuracy even more.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288145"/>
                  </a:ext>
                </a:extLst>
              </a:tr>
              <a:tr h="2517324">
                <a:tc>
                  <a:txBody>
                    <a:bodyPr/>
                    <a:lstStyle/>
                    <a:p>
                      <a:r>
                        <a:rPr lang="en-IN" sz="1400" b="0" dirty="0">
                          <a:solidFill>
                            <a:schemeClr val="tx1"/>
                          </a:solidFill>
                          <a:latin typeface="Times New Roman" panose="02020603050405020304" pitchFamily="18" charset="0"/>
                          <a:cs typeface="Times New Roman" panose="02020603050405020304" pitchFamily="18" charset="0"/>
                        </a:rPr>
                        <a:t>7</a:t>
                      </a:r>
                    </a:p>
                  </a:txBody>
                  <a:tcPr/>
                </a:tc>
                <a:tc>
                  <a:txBody>
                    <a:bodyPr/>
                    <a:lstStyle/>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Automated System to Detect Phishing URL by Using Machine Learning Algorithm</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Parasar</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Deepa and Jadhav, Yogesh 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nSpc>
                          <a:spcPct val="115000"/>
                        </a:lnSpc>
                        <a:spcAft>
                          <a:spcPts val="1000"/>
                        </a:spcAft>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a:t>
                      </a:r>
                    </a:p>
                    <a:p>
                      <a:pPr marL="285750" indent="-285750">
                        <a:lnSpc>
                          <a:spcPct val="115000"/>
                        </a:lnSpc>
                        <a:spcAft>
                          <a:spcPts val="1000"/>
                        </a:spcAft>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Naive Bayes</a:t>
                      </a:r>
                    </a:p>
                    <a:p>
                      <a:pPr marL="285750" indent="-285750">
                        <a:lnSpc>
                          <a:spcPct val="115000"/>
                        </a:lnSpc>
                        <a:spcAft>
                          <a:spcPts val="1000"/>
                        </a:spcAft>
                        <a:buFont typeface="Arial" panose="020B0604020202020204" pitchFamily="34" charset="0"/>
                        <a:buChar char="•"/>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Logistic Regression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fails to consider potential difficulties in practical implementation, including the flexibility of the models or concerns regarding data quality.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Future studies might concentrate on strengthening model resilience through the incorporation of more sophisticated characteristics.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137194"/>
                  </a:ext>
                </a:extLst>
              </a:tr>
            </a:tbl>
          </a:graphicData>
        </a:graphic>
      </p:graphicFrame>
    </p:spTree>
    <p:extLst>
      <p:ext uri="{BB962C8B-B14F-4D97-AF65-F5344CB8AC3E}">
        <p14:creationId xmlns:p14="http://schemas.microsoft.com/office/powerpoint/2010/main" val="148131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F786-22A3-F22B-C429-19665472C977}"/>
              </a:ext>
            </a:extLst>
          </p:cNvPr>
          <p:cNvSpPr>
            <a:spLocks noGrp="1"/>
          </p:cNvSpPr>
          <p:nvPr>
            <p:ph type="title"/>
          </p:nvPr>
        </p:nvSpPr>
        <p:spPr>
          <a:xfrm>
            <a:off x="762000" y="112451"/>
            <a:ext cx="10210800" cy="1006475"/>
          </a:xfrm>
        </p:spPr>
        <p:txBody>
          <a:bodyPr>
            <a:normAutofit/>
          </a:bodyPr>
          <a:lstStyle/>
          <a:p>
            <a:r>
              <a:rPr lang="en-IN" sz="3600" b="1" dirty="0">
                <a:latin typeface="Times New Roman" panose="02020603050405020304" pitchFamily="18" charset="0"/>
                <a:cs typeface="Times New Roman" panose="02020603050405020304" pitchFamily="18" charset="0"/>
              </a:rPr>
              <a:t>DATASET AND ITS DESCRIPTION </a:t>
            </a:r>
            <a:endParaRPr lang="en-IN" sz="3600" dirty="0"/>
          </a:p>
        </p:txBody>
      </p:sp>
      <p:pic>
        <p:nvPicPr>
          <p:cNvPr id="4" name="Picture 3">
            <a:extLst>
              <a:ext uri="{FF2B5EF4-FFF2-40B4-BE49-F238E27FC236}">
                <a16:creationId xmlns:a16="http://schemas.microsoft.com/office/drawing/2014/main" id="{F972ADE9-B59E-098B-FBC0-67FECC11234E}"/>
              </a:ext>
            </a:extLst>
          </p:cNvPr>
          <p:cNvPicPr>
            <a:picLocks noChangeAspect="1"/>
          </p:cNvPicPr>
          <p:nvPr/>
        </p:nvPicPr>
        <p:blipFill>
          <a:blip r:embed="rId2">
            <a:extLst>
              <a:ext uri="{28A0092B-C50C-407E-A947-70E740481C1C}">
                <a14:useLocalDpi xmlns:a14="http://schemas.microsoft.com/office/drawing/2010/main" val="0"/>
              </a:ext>
            </a:extLst>
          </a:blip>
          <a:srcRect t="21765" r="28125"/>
          <a:stretch/>
        </p:blipFill>
        <p:spPr>
          <a:xfrm>
            <a:off x="1676400" y="1151583"/>
            <a:ext cx="8153400" cy="3344217"/>
          </a:xfrm>
          <a:prstGeom prst="rect">
            <a:avLst/>
          </a:prstGeom>
        </p:spPr>
      </p:pic>
      <p:sp>
        <p:nvSpPr>
          <p:cNvPr id="5" name="TextBox 4">
            <a:extLst>
              <a:ext uri="{FF2B5EF4-FFF2-40B4-BE49-F238E27FC236}">
                <a16:creationId xmlns:a16="http://schemas.microsoft.com/office/drawing/2014/main" id="{4328F2FC-5536-2677-1E22-0F2590628DCF}"/>
              </a:ext>
            </a:extLst>
          </p:cNvPr>
          <p:cNvSpPr txBox="1"/>
          <p:nvPr/>
        </p:nvSpPr>
        <p:spPr>
          <a:xfrm>
            <a:off x="1066800" y="4715323"/>
            <a:ext cx="10668000" cy="21200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dataset contains 651,191 entries with 2 columns. dataset  was prepared by collecting </a:t>
            </a:r>
            <a:r>
              <a:rPr lang="en-US" dirty="0" err="1">
                <a:latin typeface="Times New Roman" panose="02020603050405020304" pitchFamily="18" charset="0"/>
                <a:cs typeface="Times New Roman" panose="02020603050405020304" pitchFamily="18" charset="0"/>
              </a:rPr>
              <a:t>urls</a:t>
            </a:r>
            <a:r>
              <a:rPr lang="en-US" dirty="0">
                <a:latin typeface="Times New Roman" panose="02020603050405020304" pitchFamily="18" charset="0"/>
                <a:cs typeface="Times New Roman" panose="02020603050405020304" pitchFamily="18" charset="0"/>
              </a:rPr>
              <a:t> across google and Kaggle.</a:t>
            </a: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URL :</a:t>
            </a:r>
            <a:r>
              <a:rPr lang="en-US" dirty="0"/>
              <a:t>The web address to be classified.</a:t>
            </a: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 </a:t>
            </a:r>
            <a:r>
              <a:rPr lang="en-US" dirty="0"/>
              <a:t>The label indicating the category of the URL, which can be : benign, defacement, malware, phishing.</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1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BAEAE1-C1C5-708F-6708-C9B8158351C9}"/>
              </a:ext>
            </a:extLst>
          </p:cNvPr>
          <p:cNvSpPr txBox="1"/>
          <p:nvPr/>
        </p:nvSpPr>
        <p:spPr>
          <a:xfrm>
            <a:off x="762000" y="609600"/>
            <a:ext cx="4572000" cy="707886"/>
          </a:xfrm>
          <a:prstGeom prst="rect">
            <a:avLst/>
          </a:prstGeom>
          <a:noFill/>
        </p:spPr>
        <p:txBody>
          <a:bodyPr wrap="square" rtlCol="0">
            <a:spAutoFit/>
          </a:bodyPr>
          <a:lstStyle/>
          <a:p>
            <a:r>
              <a:rPr kumimoji="0" lang="en-IN"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UML DIAGRAMS </a:t>
            </a:r>
            <a:endParaRPr lang="en-IN" sz="4000" dirty="0"/>
          </a:p>
        </p:txBody>
      </p:sp>
      <p:pic>
        <p:nvPicPr>
          <p:cNvPr id="4" name="Picture 3">
            <a:extLst>
              <a:ext uri="{FF2B5EF4-FFF2-40B4-BE49-F238E27FC236}">
                <a16:creationId xmlns:a16="http://schemas.microsoft.com/office/drawing/2014/main" id="{B203F326-B2CF-FE62-9959-0DE8B15C6FF0}"/>
              </a:ext>
            </a:extLst>
          </p:cNvPr>
          <p:cNvPicPr>
            <a:picLocks noChangeAspect="1"/>
          </p:cNvPicPr>
          <p:nvPr/>
        </p:nvPicPr>
        <p:blipFill>
          <a:blip r:embed="rId2">
            <a:extLst>
              <a:ext uri="{28A0092B-C50C-407E-A947-70E740481C1C}">
                <a14:useLocalDpi xmlns:a14="http://schemas.microsoft.com/office/drawing/2010/main" val="0"/>
              </a:ext>
            </a:extLst>
          </a:blip>
          <a:srcRect l="6862" t="3334" r="3986" b="44444"/>
          <a:stretch/>
        </p:blipFill>
        <p:spPr>
          <a:xfrm>
            <a:off x="685800" y="1524000"/>
            <a:ext cx="50292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F8C657C-780F-A285-599E-FA21EC70A3D2}"/>
              </a:ext>
            </a:extLst>
          </p:cNvPr>
          <p:cNvPicPr>
            <a:picLocks noChangeAspect="1"/>
          </p:cNvPicPr>
          <p:nvPr/>
        </p:nvPicPr>
        <p:blipFill>
          <a:blip r:embed="rId3">
            <a:extLst>
              <a:ext uri="{28A0092B-C50C-407E-A947-70E740481C1C}">
                <a14:useLocalDpi xmlns:a14="http://schemas.microsoft.com/office/drawing/2010/main" val="0"/>
              </a:ext>
            </a:extLst>
          </a:blip>
          <a:srcRect l="-1370" t="16667" r="26677" b="2222"/>
          <a:stretch/>
        </p:blipFill>
        <p:spPr>
          <a:xfrm>
            <a:off x="6672935" y="381000"/>
            <a:ext cx="4833265" cy="495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7775837-6759-CD50-352E-4FA50797D9DD}"/>
              </a:ext>
            </a:extLst>
          </p:cNvPr>
          <p:cNvSpPr txBox="1"/>
          <p:nvPr/>
        </p:nvSpPr>
        <p:spPr>
          <a:xfrm>
            <a:off x="914400" y="5583957"/>
            <a:ext cx="3810000" cy="381000"/>
          </a:xfrm>
          <a:prstGeom prst="rect">
            <a:avLst/>
          </a:prstGeom>
          <a:noFill/>
        </p:spPr>
        <p:txBody>
          <a:bodyPr wrap="square" rtlCol="0">
            <a:spAutoFit/>
          </a:bodyPr>
          <a:lstStyle/>
          <a:p>
            <a:r>
              <a:rPr lang="en-IN" b="1" i="1" dirty="0"/>
              <a:t>                 Fig : </a:t>
            </a:r>
            <a:r>
              <a:rPr lang="en-IN" b="1" i="1" dirty="0">
                <a:latin typeface="Times New Roman" panose="02020603050405020304" pitchFamily="18" charset="0"/>
                <a:cs typeface="Times New Roman" panose="02020603050405020304" pitchFamily="18" charset="0"/>
              </a:rPr>
              <a:t>class diagram</a:t>
            </a:r>
            <a:endParaRPr lang="en-IN" b="1" i="1" dirty="0"/>
          </a:p>
        </p:txBody>
      </p:sp>
      <p:sp>
        <p:nvSpPr>
          <p:cNvPr id="9" name="TextBox 8">
            <a:extLst>
              <a:ext uri="{FF2B5EF4-FFF2-40B4-BE49-F238E27FC236}">
                <a16:creationId xmlns:a16="http://schemas.microsoft.com/office/drawing/2014/main" id="{520FEE2C-A684-043D-AC3D-EC12289F679D}"/>
              </a:ext>
            </a:extLst>
          </p:cNvPr>
          <p:cNvSpPr txBox="1"/>
          <p:nvPr/>
        </p:nvSpPr>
        <p:spPr>
          <a:xfrm>
            <a:off x="7543800" y="5715000"/>
            <a:ext cx="2590800" cy="381000"/>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 use case diagram</a:t>
            </a:r>
          </a:p>
        </p:txBody>
      </p:sp>
    </p:spTree>
    <p:extLst>
      <p:ext uri="{BB962C8B-B14F-4D97-AF65-F5344CB8AC3E}">
        <p14:creationId xmlns:p14="http://schemas.microsoft.com/office/powerpoint/2010/main" val="278535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A1388-2906-1334-188B-21AEE78C9C87}"/>
              </a:ext>
            </a:extLst>
          </p:cNvPr>
          <p:cNvPicPr>
            <a:picLocks noChangeAspect="1"/>
          </p:cNvPicPr>
          <p:nvPr/>
        </p:nvPicPr>
        <p:blipFill>
          <a:blip r:embed="rId2">
            <a:extLst>
              <a:ext uri="{28A0092B-C50C-407E-A947-70E740481C1C}">
                <a14:useLocalDpi xmlns:a14="http://schemas.microsoft.com/office/drawing/2010/main" val="0"/>
              </a:ext>
            </a:extLst>
          </a:blip>
          <a:srcRect l="1437" t="2" r="13728" b="42221"/>
          <a:stretch/>
        </p:blipFill>
        <p:spPr>
          <a:xfrm>
            <a:off x="6858000" y="1066800"/>
            <a:ext cx="4495800" cy="3962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E8D80E8-E6D2-A178-B3E7-D3C04A20B359}"/>
              </a:ext>
            </a:extLst>
          </p:cNvPr>
          <p:cNvPicPr>
            <a:picLocks noChangeAspect="1"/>
          </p:cNvPicPr>
          <p:nvPr/>
        </p:nvPicPr>
        <p:blipFill>
          <a:blip r:embed="rId3">
            <a:extLst>
              <a:ext uri="{28A0092B-C50C-407E-A947-70E740481C1C}">
                <a14:useLocalDpi xmlns:a14="http://schemas.microsoft.com/office/drawing/2010/main" val="0"/>
              </a:ext>
            </a:extLst>
          </a:blip>
          <a:srcRect l="8628" r="3660" b="37778"/>
          <a:stretch/>
        </p:blipFill>
        <p:spPr>
          <a:xfrm>
            <a:off x="1066800" y="914400"/>
            <a:ext cx="4648200"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A1F76AD1-CAE1-8D24-0FD2-7B3B68D6A67F}"/>
              </a:ext>
            </a:extLst>
          </p:cNvPr>
          <p:cNvSpPr txBox="1"/>
          <p:nvPr/>
        </p:nvSpPr>
        <p:spPr>
          <a:xfrm>
            <a:off x="1524000" y="5715000"/>
            <a:ext cx="30480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state chart diagram</a:t>
            </a:r>
          </a:p>
        </p:txBody>
      </p:sp>
      <p:sp>
        <p:nvSpPr>
          <p:cNvPr id="7" name="TextBox 6">
            <a:extLst>
              <a:ext uri="{FF2B5EF4-FFF2-40B4-BE49-F238E27FC236}">
                <a16:creationId xmlns:a16="http://schemas.microsoft.com/office/drawing/2014/main" id="{638E6058-146C-F1E8-62B9-87850721165B}"/>
              </a:ext>
            </a:extLst>
          </p:cNvPr>
          <p:cNvSpPr txBox="1"/>
          <p:nvPr/>
        </p:nvSpPr>
        <p:spPr>
          <a:xfrm>
            <a:off x="7391400" y="5715000"/>
            <a:ext cx="30480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Activity diagram</a:t>
            </a:r>
          </a:p>
        </p:txBody>
      </p:sp>
    </p:spTree>
    <p:extLst>
      <p:ext uri="{BB962C8B-B14F-4D97-AF65-F5344CB8AC3E}">
        <p14:creationId xmlns:p14="http://schemas.microsoft.com/office/powerpoint/2010/main" val="114412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C0F4FA-80D5-4496-1FF8-BD26F66D5D00}"/>
              </a:ext>
            </a:extLst>
          </p:cNvPr>
          <p:cNvPicPr>
            <a:picLocks noChangeAspect="1"/>
          </p:cNvPicPr>
          <p:nvPr/>
        </p:nvPicPr>
        <p:blipFill>
          <a:blip r:embed="rId2" cstate="print">
            <a:extLst>
              <a:ext uri="{28A0092B-C50C-407E-A947-70E740481C1C}">
                <a14:useLocalDpi xmlns:a14="http://schemas.microsoft.com/office/drawing/2010/main" val="0"/>
              </a:ext>
            </a:extLst>
          </a:blip>
          <a:srcRect l="-1471" t="1111" r="-802" b="44444"/>
          <a:stretch/>
        </p:blipFill>
        <p:spPr>
          <a:xfrm>
            <a:off x="609600" y="1219200"/>
            <a:ext cx="5299364" cy="373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87D703C1-9C4B-45A3-5D63-1577B143A3BA}"/>
              </a:ext>
            </a:extLst>
          </p:cNvPr>
          <p:cNvPicPr>
            <a:picLocks noChangeAspect="1"/>
          </p:cNvPicPr>
          <p:nvPr/>
        </p:nvPicPr>
        <p:blipFill>
          <a:blip r:embed="rId3">
            <a:extLst>
              <a:ext uri="{28A0092B-C50C-407E-A947-70E740481C1C}">
                <a14:useLocalDpi xmlns:a14="http://schemas.microsoft.com/office/drawing/2010/main" val="0"/>
              </a:ext>
            </a:extLst>
          </a:blip>
          <a:srcRect b="42222"/>
          <a:stretch/>
        </p:blipFill>
        <p:spPr>
          <a:xfrm>
            <a:off x="6400800" y="1104900"/>
            <a:ext cx="5299364" cy="3962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9264CE8-587D-52BC-4EAE-04296D1FB98F}"/>
              </a:ext>
            </a:extLst>
          </p:cNvPr>
          <p:cNvSpPr txBox="1"/>
          <p:nvPr/>
        </p:nvSpPr>
        <p:spPr>
          <a:xfrm>
            <a:off x="1416858" y="5753100"/>
            <a:ext cx="28194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Component diagram</a:t>
            </a:r>
          </a:p>
        </p:txBody>
      </p:sp>
      <p:sp>
        <p:nvSpPr>
          <p:cNvPr id="7" name="TextBox 6">
            <a:extLst>
              <a:ext uri="{FF2B5EF4-FFF2-40B4-BE49-F238E27FC236}">
                <a16:creationId xmlns:a16="http://schemas.microsoft.com/office/drawing/2014/main" id="{89E2303B-C4A3-E666-FC07-FB7B5E40DB05}"/>
              </a:ext>
            </a:extLst>
          </p:cNvPr>
          <p:cNvSpPr txBox="1"/>
          <p:nvPr/>
        </p:nvSpPr>
        <p:spPr>
          <a:xfrm>
            <a:off x="7335982" y="5753100"/>
            <a:ext cx="34290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Deployment diagram</a:t>
            </a:r>
          </a:p>
        </p:txBody>
      </p:sp>
    </p:spTree>
    <p:extLst>
      <p:ext uri="{BB962C8B-B14F-4D97-AF65-F5344CB8AC3E}">
        <p14:creationId xmlns:p14="http://schemas.microsoft.com/office/powerpoint/2010/main" val="32531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CB92C-1104-BC94-1F4C-576D6803B18F}"/>
              </a:ext>
            </a:extLst>
          </p:cNvPr>
          <p:cNvSpPr txBox="1"/>
          <p:nvPr/>
        </p:nvSpPr>
        <p:spPr>
          <a:xfrm>
            <a:off x="571500" y="265838"/>
            <a:ext cx="4114800" cy="584775"/>
          </a:xfrm>
          <a:prstGeom prst="rect">
            <a:avLst/>
          </a:prstGeom>
          <a:noFill/>
        </p:spPr>
        <p:txBody>
          <a:bodyPr wrap="square" rtlCol="0">
            <a:spAutoFit/>
          </a:bodyPr>
          <a:lstStyle/>
          <a:p>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METHODOLOGY</a:t>
            </a:r>
            <a:endParaRPr lang="en-IN" dirty="0"/>
          </a:p>
        </p:txBody>
      </p:sp>
      <p:sp>
        <p:nvSpPr>
          <p:cNvPr id="3" name="Oval 2">
            <a:extLst>
              <a:ext uri="{FF2B5EF4-FFF2-40B4-BE49-F238E27FC236}">
                <a16:creationId xmlns:a16="http://schemas.microsoft.com/office/drawing/2014/main" id="{8CD11EE0-0994-18CA-CC8B-687CB225D9DC}"/>
              </a:ext>
            </a:extLst>
          </p:cNvPr>
          <p:cNvSpPr/>
          <p:nvPr/>
        </p:nvSpPr>
        <p:spPr>
          <a:xfrm>
            <a:off x="4533900" y="842315"/>
            <a:ext cx="1695449" cy="533400"/>
          </a:xfrm>
          <a:prstGeom prst="ellipse">
            <a:avLst/>
          </a:prstGeom>
          <a:solidFill>
            <a:schemeClr val="accent2">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Input: URL</a:t>
            </a:r>
          </a:p>
        </p:txBody>
      </p:sp>
      <p:sp>
        <p:nvSpPr>
          <p:cNvPr id="4" name="Arrow: Down 3">
            <a:extLst>
              <a:ext uri="{FF2B5EF4-FFF2-40B4-BE49-F238E27FC236}">
                <a16:creationId xmlns:a16="http://schemas.microsoft.com/office/drawing/2014/main" id="{FDB449B0-44E3-1DEC-2D93-66AC85ABE639}"/>
              </a:ext>
            </a:extLst>
          </p:cNvPr>
          <p:cNvSpPr/>
          <p:nvPr/>
        </p:nvSpPr>
        <p:spPr>
          <a:xfrm>
            <a:off x="5281930" y="1399330"/>
            <a:ext cx="171450" cy="2870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A04AB09-548F-085C-BD27-0C9A41725C75}"/>
              </a:ext>
            </a:extLst>
          </p:cNvPr>
          <p:cNvSpPr/>
          <p:nvPr/>
        </p:nvSpPr>
        <p:spPr>
          <a:xfrm>
            <a:off x="4519931" y="1691539"/>
            <a:ext cx="1695448" cy="4572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Extract features</a:t>
            </a:r>
          </a:p>
        </p:txBody>
      </p:sp>
      <p:sp>
        <p:nvSpPr>
          <p:cNvPr id="6" name="Arrow: Down 5">
            <a:extLst>
              <a:ext uri="{FF2B5EF4-FFF2-40B4-BE49-F238E27FC236}">
                <a16:creationId xmlns:a16="http://schemas.microsoft.com/office/drawing/2014/main" id="{2F0EAB0C-C5C6-5D3A-2B43-DAF630C732F8}"/>
              </a:ext>
            </a:extLst>
          </p:cNvPr>
          <p:cNvSpPr/>
          <p:nvPr/>
        </p:nvSpPr>
        <p:spPr>
          <a:xfrm>
            <a:off x="5238751" y="2185288"/>
            <a:ext cx="228600" cy="3270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3BD297F-CE63-25C8-3422-73B46E7DFD84}"/>
              </a:ext>
            </a:extLst>
          </p:cNvPr>
          <p:cNvSpPr/>
          <p:nvPr/>
        </p:nvSpPr>
        <p:spPr>
          <a:xfrm>
            <a:off x="4377055" y="2495632"/>
            <a:ext cx="1981200" cy="181976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6F8BB16-0DB2-F537-D642-465D633F23D7}"/>
              </a:ext>
            </a:extLst>
          </p:cNvPr>
          <p:cNvSpPr/>
          <p:nvPr/>
        </p:nvSpPr>
        <p:spPr>
          <a:xfrm>
            <a:off x="4598951" y="2736280"/>
            <a:ext cx="1609725" cy="3886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Random forest</a:t>
            </a:r>
          </a:p>
        </p:txBody>
      </p:sp>
      <p:sp>
        <p:nvSpPr>
          <p:cNvPr id="9" name="Rectangle 8">
            <a:extLst>
              <a:ext uri="{FF2B5EF4-FFF2-40B4-BE49-F238E27FC236}">
                <a16:creationId xmlns:a16="http://schemas.microsoft.com/office/drawing/2014/main" id="{D3AA6BA8-65AB-59F4-251E-7D9EEC44A8D0}"/>
              </a:ext>
            </a:extLst>
          </p:cNvPr>
          <p:cNvSpPr/>
          <p:nvPr/>
        </p:nvSpPr>
        <p:spPr>
          <a:xfrm>
            <a:off x="4569750" y="3245595"/>
            <a:ext cx="1647824" cy="359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XG Boost</a:t>
            </a:r>
          </a:p>
        </p:txBody>
      </p:sp>
      <p:sp>
        <p:nvSpPr>
          <p:cNvPr id="10" name="Rectangle 9">
            <a:extLst>
              <a:ext uri="{FF2B5EF4-FFF2-40B4-BE49-F238E27FC236}">
                <a16:creationId xmlns:a16="http://schemas.microsoft.com/office/drawing/2014/main" id="{FD0516AD-E126-ECF7-4F34-039C7FFC523D}"/>
              </a:ext>
            </a:extLst>
          </p:cNvPr>
          <p:cNvSpPr/>
          <p:nvPr/>
        </p:nvSpPr>
        <p:spPr>
          <a:xfrm>
            <a:off x="4630738" y="3784967"/>
            <a:ext cx="1645284" cy="366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Light GBM</a:t>
            </a:r>
          </a:p>
        </p:txBody>
      </p:sp>
      <p:sp>
        <p:nvSpPr>
          <p:cNvPr id="12" name="Arrow: Down 11">
            <a:extLst>
              <a:ext uri="{FF2B5EF4-FFF2-40B4-BE49-F238E27FC236}">
                <a16:creationId xmlns:a16="http://schemas.microsoft.com/office/drawing/2014/main" id="{37A5E120-291C-DD9C-5457-78264C35FD45}"/>
              </a:ext>
            </a:extLst>
          </p:cNvPr>
          <p:cNvSpPr/>
          <p:nvPr/>
        </p:nvSpPr>
        <p:spPr>
          <a:xfrm>
            <a:off x="5279362" y="4335073"/>
            <a:ext cx="228600" cy="3208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4CE1C42-C7AB-C58A-AC43-E3C44E22B4D6}"/>
              </a:ext>
            </a:extLst>
          </p:cNvPr>
          <p:cNvSpPr txBox="1"/>
          <p:nvPr/>
        </p:nvSpPr>
        <p:spPr>
          <a:xfrm>
            <a:off x="6440414" y="3297075"/>
            <a:ext cx="1981200"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ML models</a:t>
            </a:r>
          </a:p>
        </p:txBody>
      </p:sp>
      <p:sp>
        <p:nvSpPr>
          <p:cNvPr id="14" name="TextBox 13">
            <a:extLst>
              <a:ext uri="{FF2B5EF4-FFF2-40B4-BE49-F238E27FC236}">
                <a16:creationId xmlns:a16="http://schemas.microsoft.com/office/drawing/2014/main" id="{7FE10946-E22B-8F93-722B-249AE38B0B66}"/>
              </a:ext>
            </a:extLst>
          </p:cNvPr>
          <p:cNvSpPr txBox="1"/>
          <p:nvPr/>
        </p:nvSpPr>
        <p:spPr>
          <a:xfrm>
            <a:off x="5773300" y="1317993"/>
            <a:ext cx="2857500"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Preprocessing the data</a:t>
            </a:r>
          </a:p>
        </p:txBody>
      </p:sp>
      <p:sp>
        <p:nvSpPr>
          <p:cNvPr id="15" name="TextBox 14">
            <a:extLst>
              <a:ext uri="{FF2B5EF4-FFF2-40B4-BE49-F238E27FC236}">
                <a16:creationId xmlns:a16="http://schemas.microsoft.com/office/drawing/2014/main" id="{BE00B2AA-58F5-7A8D-B0E6-EA66D375B987}"/>
              </a:ext>
            </a:extLst>
          </p:cNvPr>
          <p:cNvSpPr txBox="1"/>
          <p:nvPr/>
        </p:nvSpPr>
        <p:spPr>
          <a:xfrm>
            <a:off x="5638800" y="2227271"/>
            <a:ext cx="3009900"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Training the model</a:t>
            </a:r>
          </a:p>
        </p:txBody>
      </p:sp>
      <p:sp>
        <p:nvSpPr>
          <p:cNvPr id="16" name="Rectangle 15">
            <a:extLst>
              <a:ext uri="{FF2B5EF4-FFF2-40B4-BE49-F238E27FC236}">
                <a16:creationId xmlns:a16="http://schemas.microsoft.com/office/drawing/2014/main" id="{D4DB02F5-66FB-509F-2C79-CE4E380209D2}"/>
              </a:ext>
            </a:extLst>
          </p:cNvPr>
          <p:cNvSpPr/>
          <p:nvPr/>
        </p:nvSpPr>
        <p:spPr>
          <a:xfrm>
            <a:off x="4219574" y="4651486"/>
            <a:ext cx="2324100" cy="70405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Benign, defacement, phishing, malware</a:t>
            </a:r>
          </a:p>
        </p:txBody>
      </p:sp>
      <p:sp>
        <p:nvSpPr>
          <p:cNvPr id="17" name="TextBox 16">
            <a:extLst>
              <a:ext uri="{FF2B5EF4-FFF2-40B4-BE49-F238E27FC236}">
                <a16:creationId xmlns:a16="http://schemas.microsoft.com/office/drawing/2014/main" id="{6C01BCA7-910D-A1BF-7351-AF6A8F630750}"/>
              </a:ext>
            </a:extLst>
          </p:cNvPr>
          <p:cNvSpPr txBox="1"/>
          <p:nvPr/>
        </p:nvSpPr>
        <p:spPr>
          <a:xfrm>
            <a:off x="6015354" y="4337485"/>
            <a:ext cx="1447800"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 classify </a:t>
            </a:r>
            <a:r>
              <a:rPr lang="en-IN" sz="1400" b="1" i="1" dirty="0" err="1">
                <a:latin typeface="Times New Roman" panose="02020603050405020304" pitchFamily="18" charset="0"/>
                <a:cs typeface="Times New Roman" panose="02020603050405020304" pitchFamily="18" charset="0"/>
              </a:rPr>
              <a:t>url</a:t>
            </a:r>
            <a:endParaRPr lang="en-IN" sz="1400" b="1" i="1" dirty="0">
              <a:latin typeface="Times New Roman" panose="02020603050405020304" pitchFamily="18" charset="0"/>
              <a:cs typeface="Times New Roman" panose="02020603050405020304" pitchFamily="18" charset="0"/>
            </a:endParaRPr>
          </a:p>
        </p:txBody>
      </p:sp>
      <p:sp>
        <p:nvSpPr>
          <p:cNvPr id="18" name="Arrow: Down 17">
            <a:extLst>
              <a:ext uri="{FF2B5EF4-FFF2-40B4-BE49-F238E27FC236}">
                <a16:creationId xmlns:a16="http://schemas.microsoft.com/office/drawing/2014/main" id="{72A1E7C1-ED66-0A0E-CE04-A96ABCBEA449}"/>
              </a:ext>
            </a:extLst>
          </p:cNvPr>
          <p:cNvSpPr/>
          <p:nvPr/>
        </p:nvSpPr>
        <p:spPr>
          <a:xfrm>
            <a:off x="5295901" y="5399045"/>
            <a:ext cx="171450" cy="3325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19F7EFCE-79B6-B7B7-DD8F-A94DCB81093A}"/>
              </a:ext>
            </a:extLst>
          </p:cNvPr>
          <p:cNvSpPr/>
          <p:nvPr/>
        </p:nvSpPr>
        <p:spPr>
          <a:xfrm>
            <a:off x="4403062" y="5726097"/>
            <a:ext cx="1981200" cy="704058"/>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Safe  / malicious</a:t>
            </a:r>
          </a:p>
        </p:txBody>
      </p:sp>
      <p:sp>
        <p:nvSpPr>
          <p:cNvPr id="20" name="TextBox 19">
            <a:extLst>
              <a:ext uri="{FF2B5EF4-FFF2-40B4-BE49-F238E27FC236}">
                <a16:creationId xmlns:a16="http://schemas.microsoft.com/office/drawing/2014/main" id="{67F02D1A-9B44-F5A6-AABB-DC843C050B35}"/>
              </a:ext>
            </a:extLst>
          </p:cNvPr>
          <p:cNvSpPr txBox="1"/>
          <p:nvPr/>
        </p:nvSpPr>
        <p:spPr>
          <a:xfrm>
            <a:off x="5628322" y="5443473"/>
            <a:ext cx="1295400" cy="307777"/>
          </a:xfrm>
          <a:prstGeom prst="rect">
            <a:avLst/>
          </a:prstGeom>
          <a:noFill/>
        </p:spPr>
        <p:txBody>
          <a:bodyPr wrap="square" rtlCol="0">
            <a:spAutoFit/>
          </a:bodyPr>
          <a:lstStyle/>
          <a:p>
            <a:r>
              <a:rPr lang="en-IN" sz="1400" b="1" i="1" dirty="0">
                <a:latin typeface="Times New Roman" panose="02020603050405020304" pitchFamily="18" charset="0"/>
                <a:cs typeface="Times New Roman" panose="02020603050405020304" pitchFamily="18" charset="0"/>
              </a:rPr>
              <a:t>Result</a:t>
            </a:r>
          </a:p>
        </p:txBody>
      </p:sp>
      <p:sp>
        <p:nvSpPr>
          <p:cNvPr id="11" name="TextBox 10">
            <a:extLst>
              <a:ext uri="{FF2B5EF4-FFF2-40B4-BE49-F238E27FC236}">
                <a16:creationId xmlns:a16="http://schemas.microsoft.com/office/drawing/2014/main" id="{570CD536-305F-081B-7B52-22DB1DD88CB2}"/>
              </a:ext>
            </a:extLst>
          </p:cNvPr>
          <p:cNvSpPr txBox="1"/>
          <p:nvPr/>
        </p:nvSpPr>
        <p:spPr>
          <a:xfrm>
            <a:off x="3657600" y="6477324"/>
            <a:ext cx="41910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 methodology / model architecture</a:t>
            </a:r>
          </a:p>
        </p:txBody>
      </p:sp>
    </p:spTree>
    <p:extLst>
      <p:ext uri="{BB962C8B-B14F-4D97-AF65-F5344CB8AC3E}">
        <p14:creationId xmlns:p14="http://schemas.microsoft.com/office/powerpoint/2010/main" val="5297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E7B29-DEDC-64E8-55BB-0F4F0AFEA381}"/>
              </a:ext>
            </a:extLst>
          </p:cNvPr>
          <p:cNvSpPr txBox="1"/>
          <p:nvPr/>
        </p:nvSpPr>
        <p:spPr>
          <a:xfrm>
            <a:off x="381000" y="381000"/>
            <a:ext cx="4953000" cy="584775"/>
          </a:xfrm>
          <a:prstGeom prst="rect">
            <a:avLst/>
          </a:prstGeom>
          <a:noFill/>
        </p:spPr>
        <p:txBody>
          <a:bodyPr wrap="square" rtlCol="0">
            <a:spAutoFit/>
          </a:bodyPr>
          <a:lstStyle/>
          <a:p>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ALGORITHAMS USED </a:t>
            </a:r>
            <a:endParaRPr lang="en-IN" dirty="0"/>
          </a:p>
        </p:txBody>
      </p:sp>
      <p:sp>
        <p:nvSpPr>
          <p:cNvPr id="3" name="TextBox 2">
            <a:extLst>
              <a:ext uri="{FF2B5EF4-FFF2-40B4-BE49-F238E27FC236}">
                <a16:creationId xmlns:a16="http://schemas.microsoft.com/office/drawing/2014/main" id="{53FA9004-189F-5684-B9AB-DB6E1384E5BB}"/>
              </a:ext>
            </a:extLst>
          </p:cNvPr>
          <p:cNvSpPr txBox="1"/>
          <p:nvPr/>
        </p:nvSpPr>
        <p:spPr>
          <a:xfrm>
            <a:off x="499904" y="1371600"/>
            <a:ext cx="10930095" cy="5444054"/>
          </a:xfrm>
          <a:prstGeom prst="rect">
            <a:avLst/>
          </a:prstGeom>
          <a:noFill/>
        </p:spPr>
        <p:txBody>
          <a:bodyPr wrap="square" rtlCol="0">
            <a:spAutoFit/>
          </a:bodyPr>
          <a:lstStyle/>
          <a:p>
            <a:pPr marL="342900" indent="-342900" algn="just">
              <a:lnSpc>
                <a:spcPct val="150000"/>
              </a:lnSpc>
              <a:buAutoNum type="arabicPeriod"/>
            </a:pP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(Extreme Gradient Boosting):</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algorithm known as boosting constructs decision trees in a sequential fashion, with each tree fixing the errors of the one before it.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Gradient boosting is used to increase accuracy and reduce errors.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It is effective for big datasets and performs well with tabular data.</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2"/>
            </a:pPr>
            <a:r>
              <a:rPr lang="en-US" b="1" dirty="0">
                <a:latin typeface="Times New Roman" panose="02020603050405020304" pitchFamily="18" charset="0"/>
                <a:cs typeface="Times New Roman" panose="02020603050405020304" pitchFamily="18" charset="0"/>
              </a:rPr>
              <a:t>Random forest: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bagging algorithm that generates several decision trees and uses the majority vote for classification is Random Forest.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When compared to a single decision tree, it helps lessen overfitting.</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It works well with multi-featured structured data.</a:t>
            </a:r>
          </a:p>
          <a:p>
            <a:pPr marL="285750" indent="-28575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A69085-4108-CD9D-1CE0-5650A71A5758}"/>
              </a:ext>
            </a:extLst>
          </p:cNvPr>
          <p:cNvSpPr txBox="1"/>
          <p:nvPr/>
        </p:nvSpPr>
        <p:spPr>
          <a:xfrm>
            <a:off x="3810000" y="3962400"/>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25558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51A8A-8BD9-5AA8-C3AB-0AE15B362B1F}"/>
              </a:ext>
            </a:extLst>
          </p:cNvPr>
          <p:cNvSpPr txBox="1"/>
          <p:nvPr/>
        </p:nvSpPr>
        <p:spPr>
          <a:xfrm>
            <a:off x="1066800" y="838200"/>
            <a:ext cx="10058400" cy="502855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LightGBM</a:t>
            </a:r>
            <a:r>
              <a:rPr lang="en-US" b="1"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Light Gradient Boosting Machine, or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an additional boosting algorithm that has been streamlined for efficiency and speed.</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Trees are grown leaf-wise rather than level-wise, which saves memory and speeds up the process.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It works well with big datasets that contain high-dimensional features.</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AdaBoost (Adaptive Boosting):</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boosting technique that combines multiple weak classifiers, giving more focus to misclassified instances in each iteration.</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simple and effective but may be sensitive to noisy data.</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33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41362"/>
            <a:ext cx="10515600" cy="973087"/>
          </a:xfrm>
          <a:prstGeom prst="rect">
            <a:avLst/>
          </a:prstGeom>
        </p:spPr>
        <p:txBody>
          <a:bodyPr vert="horz" wrap="square" lIns="0" tIns="354076" rIns="0" bIns="0" rtlCol="0">
            <a:spAutoFit/>
          </a:bodyPr>
          <a:lstStyle/>
          <a:p>
            <a:pPr marL="351155">
              <a:lnSpc>
                <a:spcPct val="100000"/>
              </a:lnSpc>
              <a:spcBef>
                <a:spcPts val="105"/>
              </a:spcBef>
            </a:pPr>
            <a:r>
              <a:rPr sz="4000" b="1" dirty="0">
                <a:latin typeface="Times New Roman" panose="02020603050405020304" pitchFamily="18" charset="0"/>
                <a:cs typeface="Times New Roman" panose="02020603050405020304" pitchFamily="18" charset="0"/>
              </a:rPr>
              <a:t>MAJOR</a:t>
            </a:r>
            <a:r>
              <a:rPr sz="4000" b="1" spc="-35"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PROJECT</a:t>
            </a:r>
          </a:p>
        </p:txBody>
      </p:sp>
      <p:sp>
        <p:nvSpPr>
          <p:cNvPr id="3" name="object 3"/>
          <p:cNvSpPr txBox="1"/>
          <p:nvPr/>
        </p:nvSpPr>
        <p:spPr>
          <a:xfrm>
            <a:off x="1338833" y="1817370"/>
            <a:ext cx="101663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Times New Roman"/>
                <a:cs typeface="Times New Roman"/>
              </a:rPr>
              <a:t>TEAM-</a:t>
            </a:r>
            <a:r>
              <a:rPr sz="1800" b="1" spc="-25" dirty="0">
                <a:solidFill>
                  <a:srgbClr val="FF0000"/>
                </a:solidFill>
                <a:latin typeface="Times New Roman"/>
                <a:cs typeface="Times New Roman"/>
              </a:rPr>
              <a:t>38</a:t>
            </a:r>
            <a:endParaRPr sz="1800" dirty="0">
              <a:solidFill>
                <a:srgbClr val="FF0000"/>
              </a:solidFill>
              <a:latin typeface="Times New Roman"/>
              <a:cs typeface="Times New Roman"/>
            </a:endParaRPr>
          </a:p>
        </p:txBody>
      </p:sp>
      <p:sp>
        <p:nvSpPr>
          <p:cNvPr id="4" name="object 4"/>
          <p:cNvSpPr txBox="1"/>
          <p:nvPr/>
        </p:nvSpPr>
        <p:spPr>
          <a:xfrm>
            <a:off x="1338832" y="2590879"/>
            <a:ext cx="4757168" cy="3857082"/>
          </a:xfrm>
          <a:prstGeom prst="rect">
            <a:avLst/>
          </a:prstGeom>
        </p:spPr>
        <p:txBody>
          <a:bodyPr vert="horz" wrap="square" lIns="0" tIns="150495" rIns="0" bIns="0" rtlCol="0">
            <a:spAutoFit/>
          </a:bodyPr>
          <a:lstStyle/>
          <a:p>
            <a:pPr marL="12700">
              <a:lnSpc>
                <a:spcPct val="150000"/>
              </a:lnSpc>
              <a:spcBef>
                <a:spcPts val="1185"/>
              </a:spcBef>
            </a:pPr>
            <a:r>
              <a:rPr sz="1800" spc="-10" dirty="0">
                <a:latin typeface="Times New Roman"/>
                <a:cs typeface="Times New Roman"/>
              </a:rPr>
              <a:t>CHIDURALA</a:t>
            </a:r>
            <a:r>
              <a:rPr sz="1800" spc="-155" dirty="0">
                <a:latin typeface="Times New Roman"/>
                <a:cs typeface="Times New Roman"/>
              </a:rPr>
              <a:t> </a:t>
            </a:r>
            <a:r>
              <a:rPr lang="en-IN" sz="1800" spc="-155" dirty="0">
                <a:latin typeface="Times New Roman"/>
                <a:cs typeface="Times New Roman"/>
              </a:rPr>
              <a:t> </a:t>
            </a:r>
            <a:r>
              <a:rPr sz="1800" spc="-10" dirty="0">
                <a:latin typeface="Times New Roman"/>
                <a:cs typeface="Times New Roman"/>
              </a:rPr>
              <a:t>ASHWINI</a:t>
            </a:r>
            <a:r>
              <a:rPr lang="en-IN" sz="1800" spc="-10" dirty="0">
                <a:latin typeface="Times New Roman"/>
                <a:cs typeface="Times New Roman"/>
              </a:rPr>
              <a:t>          (2103A52028)</a:t>
            </a:r>
            <a:endParaRPr sz="1800" dirty="0">
              <a:latin typeface="Times New Roman"/>
              <a:cs typeface="Times New Roman"/>
            </a:endParaRPr>
          </a:p>
          <a:p>
            <a:pPr marL="12700">
              <a:lnSpc>
                <a:spcPct val="150000"/>
              </a:lnSpc>
              <a:spcBef>
                <a:spcPts val="1080"/>
              </a:spcBef>
            </a:pPr>
            <a:r>
              <a:rPr sz="1800" spc="-25" dirty="0">
                <a:latin typeface="Times New Roman"/>
                <a:cs typeface="Times New Roman"/>
              </a:rPr>
              <a:t>TAKKARSU</a:t>
            </a:r>
            <a:r>
              <a:rPr sz="1800" spc="-40" dirty="0">
                <a:latin typeface="Times New Roman"/>
                <a:cs typeface="Times New Roman"/>
              </a:rPr>
              <a:t> </a:t>
            </a:r>
            <a:r>
              <a:rPr sz="1800" dirty="0">
                <a:latin typeface="Times New Roman"/>
                <a:cs typeface="Times New Roman"/>
              </a:rPr>
              <a:t>SAI</a:t>
            </a:r>
            <a:r>
              <a:rPr sz="1800" spc="-40" dirty="0">
                <a:latin typeface="Times New Roman"/>
                <a:cs typeface="Times New Roman"/>
              </a:rPr>
              <a:t> </a:t>
            </a:r>
            <a:r>
              <a:rPr sz="1800" spc="-20" dirty="0">
                <a:latin typeface="Times New Roman"/>
                <a:cs typeface="Times New Roman"/>
              </a:rPr>
              <a:t>PRIYA</a:t>
            </a:r>
            <a:r>
              <a:rPr lang="en-IN" sz="1800" spc="-20" dirty="0">
                <a:latin typeface="Times New Roman"/>
                <a:cs typeface="Times New Roman"/>
              </a:rPr>
              <a:t>           (2103A52110)</a:t>
            </a:r>
          </a:p>
          <a:p>
            <a:pPr marL="12700">
              <a:lnSpc>
                <a:spcPct val="150000"/>
              </a:lnSpc>
              <a:spcBef>
                <a:spcPts val="1080"/>
              </a:spcBef>
            </a:pPr>
            <a:r>
              <a:rPr lang="en-IN" sz="1800" dirty="0">
                <a:latin typeface="Times New Roman"/>
                <a:cs typeface="Times New Roman"/>
              </a:rPr>
              <a:t>KORUKANTI</a:t>
            </a:r>
            <a:r>
              <a:rPr lang="en-IN" sz="1800" spc="-45" dirty="0">
                <a:latin typeface="Times New Roman"/>
                <a:cs typeface="Times New Roman"/>
              </a:rPr>
              <a:t> </a:t>
            </a:r>
            <a:r>
              <a:rPr lang="en-IN" sz="1800" dirty="0">
                <a:latin typeface="Times New Roman"/>
                <a:cs typeface="Times New Roman"/>
              </a:rPr>
              <a:t>MADHUSRI</a:t>
            </a:r>
            <a:r>
              <a:rPr lang="en-IN" sz="1800" spc="345" dirty="0">
                <a:latin typeface="Times New Roman"/>
                <a:cs typeface="Times New Roman"/>
              </a:rPr>
              <a:t>   </a:t>
            </a:r>
            <a:r>
              <a:rPr lang="en-IN" sz="1800" spc="-10" dirty="0">
                <a:latin typeface="Times New Roman"/>
                <a:cs typeface="Times New Roman"/>
              </a:rPr>
              <a:t>(2103A52090)</a:t>
            </a:r>
          </a:p>
          <a:p>
            <a:pPr marL="12700">
              <a:lnSpc>
                <a:spcPct val="150000"/>
              </a:lnSpc>
              <a:spcBef>
                <a:spcPts val="1080"/>
              </a:spcBef>
            </a:pPr>
            <a:r>
              <a:rPr lang="en-IN" sz="1800" spc="-10" dirty="0">
                <a:latin typeface="Times New Roman"/>
                <a:cs typeface="Times New Roman"/>
              </a:rPr>
              <a:t> </a:t>
            </a:r>
            <a:r>
              <a:rPr lang="en-IN" sz="1800" spc="-60" dirty="0">
                <a:latin typeface="Times New Roman"/>
                <a:cs typeface="Times New Roman"/>
              </a:rPr>
              <a:t>KATHA</a:t>
            </a:r>
            <a:r>
              <a:rPr lang="en-IN" sz="1800" spc="-85" dirty="0">
                <a:latin typeface="Times New Roman"/>
                <a:cs typeface="Times New Roman"/>
              </a:rPr>
              <a:t> </a:t>
            </a:r>
            <a:r>
              <a:rPr lang="en-IN" sz="1800" spc="-10" dirty="0">
                <a:latin typeface="Times New Roman"/>
                <a:cs typeface="Times New Roman"/>
              </a:rPr>
              <a:t>SRAVANI</a:t>
            </a:r>
            <a:r>
              <a:rPr lang="en-IN" sz="1800" dirty="0">
                <a:latin typeface="Times New Roman"/>
                <a:cs typeface="Times New Roman"/>
              </a:rPr>
              <a:t>	                    </a:t>
            </a:r>
            <a:r>
              <a:rPr lang="en-IN" sz="1800" spc="-10" dirty="0">
                <a:latin typeface="Times New Roman"/>
                <a:cs typeface="Times New Roman"/>
              </a:rPr>
              <a:t>(2103A52085)</a:t>
            </a:r>
            <a:endParaRPr lang="en-IN" sz="1800" dirty="0">
              <a:latin typeface="Times New Roman"/>
              <a:cs typeface="Times New Roman"/>
            </a:endParaRPr>
          </a:p>
          <a:p>
            <a:pPr marL="12700">
              <a:lnSpc>
                <a:spcPct val="150000"/>
              </a:lnSpc>
              <a:spcBef>
                <a:spcPts val="1080"/>
              </a:spcBef>
            </a:pPr>
            <a:endParaRPr lang="en-IN" sz="1800" spc="-20" dirty="0">
              <a:latin typeface="Times New Roman"/>
              <a:cs typeface="Times New Roman"/>
            </a:endParaRPr>
          </a:p>
          <a:p>
            <a:pPr marL="12700">
              <a:lnSpc>
                <a:spcPct val="150000"/>
              </a:lnSpc>
              <a:spcBef>
                <a:spcPts val="1080"/>
              </a:spcBef>
            </a:pPr>
            <a:endParaRPr lang="en-IN" sz="1800" spc="-20" dirty="0">
              <a:latin typeface="Times New Roman"/>
              <a:cs typeface="Times New Roman"/>
            </a:endParaRPr>
          </a:p>
          <a:p>
            <a:pPr marL="12700">
              <a:lnSpc>
                <a:spcPct val="150000"/>
              </a:lnSpc>
              <a:spcBef>
                <a:spcPts val="1080"/>
              </a:spcBef>
            </a:pPr>
            <a:endParaRPr sz="1800" dirty="0">
              <a:latin typeface="Times New Roman"/>
              <a:cs typeface="Times New Roman"/>
            </a:endParaRPr>
          </a:p>
        </p:txBody>
      </p:sp>
      <p:grpSp>
        <p:nvGrpSpPr>
          <p:cNvPr id="7" name="object 7"/>
          <p:cNvGrpSpPr/>
          <p:nvPr/>
        </p:nvGrpSpPr>
        <p:grpSpPr>
          <a:xfrm>
            <a:off x="2660198" y="1709687"/>
            <a:ext cx="791210" cy="494030"/>
            <a:chOff x="2660198" y="1709687"/>
            <a:chExt cx="791210" cy="494030"/>
          </a:xfrm>
        </p:grpSpPr>
        <p:pic>
          <p:nvPicPr>
            <p:cNvPr id="8" name="object 8"/>
            <p:cNvPicPr/>
            <p:nvPr/>
          </p:nvPicPr>
          <p:blipFill>
            <a:blip r:embed="rId2" cstate="print"/>
            <a:stretch>
              <a:fillRect/>
            </a:stretch>
          </p:blipFill>
          <p:spPr>
            <a:xfrm>
              <a:off x="2744954" y="1709687"/>
              <a:ext cx="169513" cy="169606"/>
            </a:xfrm>
            <a:prstGeom prst="rect">
              <a:avLst/>
            </a:prstGeom>
          </p:spPr>
        </p:pic>
        <p:pic>
          <p:nvPicPr>
            <p:cNvPr id="9" name="object 9"/>
            <p:cNvPicPr/>
            <p:nvPr/>
          </p:nvPicPr>
          <p:blipFill>
            <a:blip r:embed="rId2" cstate="print"/>
            <a:stretch>
              <a:fillRect/>
            </a:stretch>
          </p:blipFill>
          <p:spPr>
            <a:xfrm>
              <a:off x="3196990" y="1709687"/>
              <a:ext cx="169513" cy="169606"/>
            </a:xfrm>
            <a:prstGeom prst="rect">
              <a:avLst/>
            </a:prstGeom>
          </p:spPr>
        </p:pic>
        <p:sp>
          <p:nvSpPr>
            <p:cNvPr id="10" name="object 10"/>
            <p:cNvSpPr/>
            <p:nvPr/>
          </p:nvSpPr>
          <p:spPr>
            <a:xfrm>
              <a:off x="2886215" y="2033824"/>
              <a:ext cx="339090" cy="170180"/>
            </a:xfrm>
            <a:custGeom>
              <a:avLst/>
              <a:gdLst/>
              <a:ahLst/>
              <a:cxnLst/>
              <a:rect l="l" t="t" r="r" b="b"/>
              <a:pathLst>
                <a:path w="339089" h="170180">
                  <a:moveTo>
                    <a:pt x="169513" y="0"/>
                  </a:moveTo>
                  <a:lnTo>
                    <a:pt x="117070" y="6360"/>
                  </a:lnTo>
                  <a:lnTo>
                    <a:pt x="77605" y="18285"/>
                  </a:lnTo>
                  <a:lnTo>
                    <a:pt x="35992" y="38603"/>
                  </a:lnTo>
                  <a:lnTo>
                    <a:pt x="4237" y="66429"/>
                  </a:lnTo>
                  <a:lnTo>
                    <a:pt x="0" y="84803"/>
                  </a:lnTo>
                  <a:lnTo>
                    <a:pt x="0" y="169606"/>
                  </a:lnTo>
                  <a:lnTo>
                    <a:pt x="339026" y="169606"/>
                  </a:lnTo>
                  <a:lnTo>
                    <a:pt x="339026" y="84803"/>
                  </a:lnTo>
                  <a:lnTo>
                    <a:pt x="303829" y="37808"/>
                  </a:lnTo>
                  <a:lnTo>
                    <a:pt x="261686" y="18020"/>
                  </a:lnTo>
                  <a:lnTo>
                    <a:pt x="223015" y="7155"/>
                  </a:lnTo>
                  <a:lnTo>
                    <a:pt x="169513" y="0"/>
                  </a:lnTo>
                  <a:close/>
                </a:path>
              </a:pathLst>
            </a:custGeom>
            <a:solidFill>
              <a:srgbClr val="000000"/>
            </a:solidFill>
          </p:spPr>
          <p:txBody>
            <a:bodyPr wrap="square" lIns="0" tIns="0" rIns="0" bIns="0" rtlCol="0"/>
            <a:lstStyle/>
            <a:p>
              <a:endParaRPr/>
            </a:p>
          </p:txBody>
        </p:sp>
        <p:pic>
          <p:nvPicPr>
            <p:cNvPr id="11" name="object 11"/>
            <p:cNvPicPr/>
            <p:nvPr/>
          </p:nvPicPr>
          <p:blipFill>
            <a:blip r:embed="rId3" cstate="print"/>
            <a:stretch>
              <a:fillRect/>
            </a:stretch>
          </p:blipFill>
          <p:spPr>
            <a:xfrm>
              <a:off x="2970972" y="1841603"/>
              <a:ext cx="169513" cy="169606"/>
            </a:xfrm>
            <a:prstGeom prst="rect">
              <a:avLst/>
            </a:prstGeom>
          </p:spPr>
        </p:pic>
        <p:sp>
          <p:nvSpPr>
            <p:cNvPr id="12" name="object 12"/>
            <p:cNvSpPr/>
            <p:nvPr/>
          </p:nvSpPr>
          <p:spPr>
            <a:xfrm>
              <a:off x="2660193" y="1901913"/>
              <a:ext cx="791210" cy="170180"/>
            </a:xfrm>
            <a:custGeom>
              <a:avLst/>
              <a:gdLst/>
              <a:ahLst/>
              <a:cxnLst/>
              <a:rect l="l" t="t" r="r" b="b"/>
              <a:pathLst>
                <a:path w="791210" h="170180">
                  <a:moveTo>
                    <a:pt x="307009" y="109308"/>
                  </a:moveTo>
                  <a:lnTo>
                    <a:pt x="292963" y="91313"/>
                  </a:lnTo>
                  <a:lnTo>
                    <a:pt x="282282" y="71374"/>
                  </a:lnTo>
                  <a:lnTo>
                    <a:pt x="275488" y="49669"/>
                  </a:lnTo>
                  <a:lnTo>
                    <a:pt x="273100" y="22618"/>
                  </a:lnTo>
                  <a:lnTo>
                    <a:pt x="247675" y="13335"/>
                  </a:lnTo>
                  <a:lnTo>
                    <a:pt x="223012" y="7150"/>
                  </a:lnTo>
                  <a:lnTo>
                    <a:pt x="205765" y="3530"/>
                  </a:lnTo>
                  <a:lnTo>
                    <a:pt x="187820" y="977"/>
                  </a:lnTo>
                  <a:lnTo>
                    <a:pt x="169506" y="0"/>
                  </a:lnTo>
                  <a:lnTo>
                    <a:pt x="152260" y="711"/>
                  </a:lnTo>
                  <a:lnTo>
                    <a:pt x="99822" y="11303"/>
                  </a:lnTo>
                  <a:lnTo>
                    <a:pt x="56273" y="28270"/>
                  </a:lnTo>
                  <a:lnTo>
                    <a:pt x="16954" y="50876"/>
                  </a:lnTo>
                  <a:lnTo>
                    <a:pt x="0" y="84797"/>
                  </a:lnTo>
                  <a:lnTo>
                    <a:pt x="0" y="169608"/>
                  </a:lnTo>
                  <a:lnTo>
                    <a:pt x="203415" y="169608"/>
                  </a:lnTo>
                  <a:lnTo>
                    <a:pt x="209067" y="162064"/>
                  </a:lnTo>
                  <a:lnTo>
                    <a:pt x="212826" y="158305"/>
                  </a:lnTo>
                  <a:lnTo>
                    <a:pt x="220370" y="152641"/>
                  </a:lnTo>
                  <a:lnTo>
                    <a:pt x="240792" y="139242"/>
                  </a:lnTo>
                  <a:lnTo>
                    <a:pt x="262267" y="127444"/>
                  </a:lnTo>
                  <a:lnTo>
                    <a:pt x="284467" y="117398"/>
                  </a:lnTo>
                  <a:lnTo>
                    <a:pt x="307009" y="109308"/>
                  </a:lnTo>
                  <a:close/>
                </a:path>
                <a:path w="791210" h="170180">
                  <a:moveTo>
                    <a:pt x="791057" y="84797"/>
                  </a:moveTo>
                  <a:lnTo>
                    <a:pt x="755865" y="37807"/>
                  </a:lnTo>
                  <a:lnTo>
                    <a:pt x="713714" y="18021"/>
                  </a:lnTo>
                  <a:lnTo>
                    <a:pt x="675055" y="7150"/>
                  </a:lnTo>
                  <a:lnTo>
                    <a:pt x="621550" y="0"/>
                  </a:lnTo>
                  <a:lnTo>
                    <a:pt x="604304" y="711"/>
                  </a:lnTo>
                  <a:lnTo>
                    <a:pt x="543382" y="14160"/>
                  </a:lnTo>
                  <a:lnTo>
                    <a:pt x="515569" y="49936"/>
                  </a:lnTo>
                  <a:lnTo>
                    <a:pt x="508774" y="72085"/>
                  </a:lnTo>
                  <a:lnTo>
                    <a:pt x="498094" y="92100"/>
                  </a:lnTo>
                  <a:lnTo>
                    <a:pt x="484047" y="109308"/>
                  </a:lnTo>
                  <a:lnTo>
                    <a:pt x="509511" y="118465"/>
                  </a:lnTo>
                  <a:lnTo>
                    <a:pt x="532320" y="128854"/>
                  </a:lnTo>
                  <a:lnTo>
                    <a:pt x="552653" y="140309"/>
                  </a:lnTo>
                  <a:lnTo>
                    <a:pt x="570699" y="152641"/>
                  </a:lnTo>
                  <a:lnTo>
                    <a:pt x="576338" y="158305"/>
                  </a:lnTo>
                  <a:lnTo>
                    <a:pt x="581990" y="162064"/>
                  </a:lnTo>
                  <a:lnTo>
                    <a:pt x="585762" y="169608"/>
                  </a:lnTo>
                  <a:lnTo>
                    <a:pt x="791057" y="169608"/>
                  </a:lnTo>
                  <a:lnTo>
                    <a:pt x="791057" y="84797"/>
                  </a:lnTo>
                  <a:close/>
                </a:path>
              </a:pathLst>
            </a:custGeom>
            <a:solidFill>
              <a:srgbClr val="000000"/>
            </a:solidFill>
          </p:spPr>
          <p:txBody>
            <a:bodyPr wrap="square" lIns="0" tIns="0" rIns="0" bIns="0" rtlCol="0"/>
            <a:lstStyle/>
            <a:p>
              <a:endParaRPr/>
            </a:p>
          </p:txBody>
        </p:sp>
      </p:grpSp>
      <p:sp>
        <p:nvSpPr>
          <p:cNvPr id="13" name="object 13"/>
          <p:cNvSpPr txBox="1"/>
          <p:nvPr/>
        </p:nvSpPr>
        <p:spPr>
          <a:xfrm>
            <a:off x="7943468" y="4387931"/>
            <a:ext cx="3415665" cy="2084705"/>
          </a:xfrm>
          <a:prstGeom prst="rect">
            <a:avLst/>
          </a:prstGeom>
        </p:spPr>
        <p:txBody>
          <a:bodyPr vert="horz" wrap="square" lIns="0" tIns="150495" rIns="0" bIns="0" rtlCol="0">
            <a:spAutoFit/>
          </a:bodyPr>
          <a:lstStyle/>
          <a:p>
            <a:pPr marL="469900">
              <a:lnSpc>
                <a:spcPct val="100000"/>
              </a:lnSpc>
              <a:spcBef>
                <a:spcPts val="1185"/>
              </a:spcBef>
            </a:pPr>
            <a:r>
              <a:rPr sz="1800" dirty="0">
                <a:latin typeface="Times New Roman"/>
                <a:cs typeface="Times New Roman"/>
              </a:rPr>
              <a:t>Under</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Guidance</a:t>
            </a:r>
            <a:r>
              <a:rPr sz="1800" spc="-15" dirty="0">
                <a:latin typeface="Times New Roman"/>
                <a:cs typeface="Times New Roman"/>
              </a:rPr>
              <a:t> </a:t>
            </a:r>
            <a:r>
              <a:rPr sz="1800" spc="-25" dirty="0">
                <a:latin typeface="Times New Roman"/>
                <a:cs typeface="Times New Roman"/>
              </a:rPr>
              <a:t>of</a:t>
            </a:r>
            <a:endParaRPr sz="1800" dirty="0">
              <a:latin typeface="Times New Roman"/>
              <a:cs typeface="Times New Roman"/>
            </a:endParaRPr>
          </a:p>
          <a:p>
            <a:pPr marL="584200">
              <a:lnSpc>
                <a:spcPct val="100000"/>
              </a:lnSpc>
              <a:spcBef>
                <a:spcPts val="1080"/>
              </a:spcBef>
            </a:pPr>
            <a:r>
              <a:rPr sz="1800" b="1" dirty="0">
                <a:latin typeface="Times New Roman"/>
                <a:cs typeface="Times New Roman"/>
              </a:rPr>
              <a:t>MR.</a:t>
            </a:r>
            <a:r>
              <a:rPr sz="1800" b="1" spc="-20" dirty="0">
                <a:latin typeface="Times New Roman"/>
                <a:cs typeface="Times New Roman"/>
              </a:rPr>
              <a:t> </a:t>
            </a:r>
            <a:r>
              <a:rPr sz="1800" b="1" dirty="0">
                <a:latin typeface="Times New Roman"/>
                <a:cs typeface="Times New Roman"/>
              </a:rPr>
              <a:t>N</a:t>
            </a:r>
            <a:r>
              <a:rPr sz="1800" b="1" spc="-20" dirty="0">
                <a:latin typeface="Times New Roman"/>
                <a:cs typeface="Times New Roman"/>
              </a:rPr>
              <a:t> </a:t>
            </a:r>
            <a:r>
              <a:rPr sz="1800" b="1" spc="-10" dirty="0">
                <a:latin typeface="Times New Roman"/>
                <a:cs typeface="Times New Roman"/>
              </a:rPr>
              <a:t>MAHENDER</a:t>
            </a:r>
            <a:endParaRPr sz="1800" dirty="0">
              <a:latin typeface="Times New Roman"/>
              <a:cs typeface="Times New Roman"/>
            </a:endParaRPr>
          </a:p>
          <a:p>
            <a:pPr marL="68580" marR="328295" indent="617220">
              <a:lnSpc>
                <a:spcPct val="150000"/>
              </a:lnSpc>
            </a:pPr>
            <a:r>
              <a:rPr sz="1800" dirty="0">
                <a:latin typeface="Times New Roman"/>
                <a:cs typeface="Times New Roman"/>
              </a:rPr>
              <a:t>Assistant</a:t>
            </a:r>
            <a:r>
              <a:rPr sz="1800" spc="-15" dirty="0">
                <a:latin typeface="Times New Roman"/>
                <a:cs typeface="Times New Roman"/>
              </a:rPr>
              <a:t> </a:t>
            </a:r>
            <a:r>
              <a:rPr sz="1800" spc="-10" dirty="0">
                <a:latin typeface="Times New Roman"/>
                <a:cs typeface="Times New Roman"/>
              </a:rPr>
              <a:t>Professor </a:t>
            </a:r>
            <a:r>
              <a:rPr sz="1800" dirty="0">
                <a:latin typeface="Times New Roman"/>
                <a:cs typeface="Times New Roman"/>
              </a:rPr>
              <a:t>School</a:t>
            </a:r>
            <a:r>
              <a:rPr sz="1800" spc="-2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Computer</a:t>
            </a:r>
            <a:r>
              <a:rPr sz="1800" spc="-25" dirty="0">
                <a:latin typeface="Times New Roman"/>
                <a:cs typeface="Times New Roman"/>
              </a:rPr>
              <a:t> </a:t>
            </a:r>
            <a:r>
              <a:rPr sz="1800" dirty="0">
                <a:latin typeface="Times New Roman"/>
                <a:cs typeface="Times New Roman"/>
              </a:rPr>
              <a:t>Science</a:t>
            </a:r>
            <a:r>
              <a:rPr sz="1800" spc="-45" dirty="0">
                <a:latin typeface="Times New Roman"/>
                <a:cs typeface="Times New Roman"/>
              </a:rPr>
              <a:t> </a:t>
            </a:r>
            <a:r>
              <a:rPr sz="1800" spc="-25" dirty="0">
                <a:latin typeface="Times New Roman"/>
                <a:cs typeface="Times New Roman"/>
              </a:rPr>
              <a:t>and</a:t>
            </a:r>
            <a:endParaRPr sz="1800" dirty="0">
              <a:latin typeface="Times New Roman"/>
              <a:cs typeface="Times New Roman"/>
            </a:endParaRPr>
          </a:p>
          <a:p>
            <a:pPr marL="12700">
              <a:lnSpc>
                <a:spcPct val="100000"/>
              </a:lnSpc>
              <a:spcBef>
                <a:spcPts val="1085"/>
              </a:spcBef>
            </a:pPr>
            <a:r>
              <a:rPr sz="1800" dirty="0">
                <a:latin typeface="Times New Roman"/>
                <a:cs typeface="Times New Roman"/>
              </a:rPr>
              <a:t>Artificial</a:t>
            </a:r>
            <a:r>
              <a:rPr sz="1800" spc="-65" dirty="0">
                <a:latin typeface="Times New Roman"/>
                <a:cs typeface="Times New Roman"/>
              </a:rPr>
              <a:t> </a:t>
            </a:r>
            <a:r>
              <a:rPr sz="1800" dirty="0">
                <a:latin typeface="Times New Roman"/>
                <a:cs typeface="Times New Roman"/>
              </a:rPr>
              <a:t>Intelligence,</a:t>
            </a:r>
            <a:r>
              <a:rPr sz="1800" spc="-65" dirty="0">
                <a:latin typeface="Times New Roman"/>
                <a:cs typeface="Times New Roman"/>
              </a:rPr>
              <a:t> </a:t>
            </a:r>
            <a:r>
              <a:rPr sz="1800" dirty="0">
                <a:latin typeface="Times New Roman"/>
                <a:cs typeface="Times New Roman"/>
              </a:rPr>
              <a:t>SR</a:t>
            </a:r>
            <a:r>
              <a:rPr sz="1800" spc="-45" dirty="0">
                <a:latin typeface="Times New Roman"/>
                <a:cs typeface="Times New Roman"/>
              </a:rPr>
              <a:t> </a:t>
            </a:r>
            <a:r>
              <a:rPr sz="1800" spc="-10" dirty="0">
                <a:latin typeface="Times New Roman"/>
                <a:cs typeface="Times New Roman"/>
              </a:rPr>
              <a:t>University</a:t>
            </a:r>
            <a:endParaRPr sz="18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1000"/>
                                        <p:tgtEl>
                                          <p:spTgt spid="13">
                                            <p:txEl>
                                              <p:pRg st="1" end="1"/>
                                            </p:txEl>
                                          </p:spTgt>
                                        </p:tgtEl>
                                      </p:cBhvr>
                                    </p:animEffect>
                                    <p:anim calcmode="lin" valueType="num">
                                      <p:cBhvr>
                                        <p:cTn id="2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1000"/>
                                        <p:tgtEl>
                                          <p:spTgt spid="13">
                                            <p:txEl>
                                              <p:pRg st="2" end="2"/>
                                            </p:txEl>
                                          </p:spTgt>
                                        </p:tgtEl>
                                      </p:cBhvr>
                                    </p:animEffect>
                                    <p:anim calcmode="lin" valueType="num">
                                      <p:cBhvr>
                                        <p:cTn id="2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3" end="3"/>
                                            </p:txEl>
                                          </p:spTgt>
                                        </p:tgtEl>
                                        <p:attrNameLst>
                                          <p:attrName>style.visibility</p:attrName>
                                        </p:attrNameLst>
                                      </p:cBhvr>
                                      <p:to>
                                        <p:strVal val="visible"/>
                                      </p:to>
                                    </p:set>
                                    <p:animEffect transition="in" filter="fade">
                                      <p:cBhvr>
                                        <p:cTn id="29" dur="1000"/>
                                        <p:tgtEl>
                                          <p:spTgt spid="13">
                                            <p:txEl>
                                              <p:pRg st="3" end="3"/>
                                            </p:txEl>
                                          </p:spTgt>
                                        </p:tgtEl>
                                      </p:cBhvr>
                                    </p:animEffect>
                                    <p:anim calcmode="lin" valueType="num">
                                      <p:cBhvr>
                                        <p:cTn id="30"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B73D49-5C36-2029-0CEC-3D62EA1C8B0A}"/>
              </a:ext>
            </a:extLst>
          </p:cNvPr>
          <p:cNvPicPr>
            <a:picLocks noChangeAspect="1"/>
          </p:cNvPicPr>
          <p:nvPr/>
        </p:nvPicPr>
        <p:blipFill>
          <a:blip r:embed="rId2"/>
          <a:stretch>
            <a:fillRect/>
          </a:stretch>
        </p:blipFill>
        <p:spPr>
          <a:xfrm>
            <a:off x="457200" y="304800"/>
            <a:ext cx="2310584" cy="853514"/>
          </a:xfrm>
          <a:prstGeom prst="rect">
            <a:avLst/>
          </a:prstGeom>
        </p:spPr>
      </p:pic>
      <p:pic>
        <p:nvPicPr>
          <p:cNvPr id="2050" name="Picture 2">
            <a:extLst>
              <a:ext uri="{FF2B5EF4-FFF2-40B4-BE49-F238E27FC236}">
                <a16:creationId xmlns:a16="http://schemas.microsoft.com/office/drawing/2014/main" id="{1FED05AA-6B77-23CE-2A50-2181214CF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58314"/>
            <a:ext cx="8168141" cy="42052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8B689A-3579-0C3A-629A-1AEAC91F1DAD}"/>
              </a:ext>
            </a:extLst>
          </p:cNvPr>
          <p:cNvSpPr txBox="1"/>
          <p:nvPr/>
        </p:nvSpPr>
        <p:spPr>
          <a:xfrm>
            <a:off x="4038600" y="5863488"/>
            <a:ext cx="42672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bar chart for types of </a:t>
            </a:r>
            <a:r>
              <a:rPr lang="en-IN" sz="1600" b="1" i="1" dirty="0" err="1">
                <a:latin typeface="Times New Roman" panose="02020603050405020304" pitchFamily="18" charset="0"/>
                <a:cs typeface="Times New Roman" panose="02020603050405020304" pitchFamily="18" charset="0"/>
              </a:rPr>
              <a:t>Url’s</a:t>
            </a:r>
            <a:r>
              <a:rPr lang="en-IN" sz="1600" b="1" i="1" dirty="0">
                <a:latin typeface="Times New Roman" panose="02020603050405020304" pitchFamily="18" charset="0"/>
                <a:cs typeface="Times New Roman" panose="02020603050405020304" pitchFamily="18" charset="0"/>
              </a:rPr>
              <a:t> distribution</a:t>
            </a:r>
          </a:p>
        </p:txBody>
      </p:sp>
    </p:spTree>
    <p:extLst>
      <p:ext uri="{BB962C8B-B14F-4D97-AF65-F5344CB8AC3E}">
        <p14:creationId xmlns:p14="http://schemas.microsoft.com/office/powerpoint/2010/main" val="299917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9B137-C793-DD18-F975-529CB3EE072F}"/>
              </a:ext>
            </a:extLst>
          </p:cNvPr>
          <p:cNvSpPr txBox="1"/>
          <p:nvPr/>
        </p:nvSpPr>
        <p:spPr>
          <a:xfrm>
            <a:off x="3505200" y="5715000"/>
            <a:ext cx="51054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           Fig: Top 20 important features</a:t>
            </a:r>
          </a:p>
        </p:txBody>
      </p:sp>
      <p:pic>
        <p:nvPicPr>
          <p:cNvPr id="4" name="Picture 3">
            <a:extLst>
              <a:ext uri="{FF2B5EF4-FFF2-40B4-BE49-F238E27FC236}">
                <a16:creationId xmlns:a16="http://schemas.microsoft.com/office/drawing/2014/main" id="{75862DCA-AEE1-E2A4-030C-C89495BDE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609600"/>
            <a:ext cx="6448053" cy="4633094"/>
          </a:xfrm>
          <a:prstGeom prst="rect">
            <a:avLst/>
          </a:prstGeom>
        </p:spPr>
      </p:pic>
    </p:spTree>
    <p:extLst>
      <p:ext uri="{BB962C8B-B14F-4D97-AF65-F5344CB8AC3E}">
        <p14:creationId xmlns:p14="http://schemas.microsoft.com/office/powerpoint/2010/main" val="324823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F2D373-A689-6ADC-ACC4-C1728F6BD94E}"/>
              </a:ext>
            </a:extLst>
          </p:cNvPr>
          <p:cNvPicPr>
            <a:picLocks noChangeAspect="1"/>
          </p:cNvPicPr>
          <p:nvPr/>
        </p:nvPicPr>
        <p:blipFill>
          <a:blip r:embed="rId2"/>
          <a:stretch>
            <a:fillRect/>
          </a:stretch>
        </p:blipFill>
        <p:spPr>
          <a:xfrm>
            <a:off x="2057400" y="457200"/>
            <a:ext cx="7312724" cy="4986337"/>
          </a:xfrm>
          <a:prstGeom prst="rect">
            <a:avLst/>
          </a:prstGeom>
        </p:spPr>
      </p:pic>
      <p:sp>
        <p:nvSpPr>
          <p:cNvPr id="3" name="TextBox 2">
            <a:extLst>
              <a:ext uri="{FF2B5EF4-FFF2-40B4-BE49-F238E27FC236}">
                <a16:creationId xmlns:a16="http://schemas.microsoft.com/office/drawing/2014/main" id="{D5BB2211-8FA2-4CAB-6D72-00B782C3F066}"/>
              </a:ext>
            </a:extLst>
          </p:cNvPr>
          <p:cNvSpPr txBox="1"/>
          <p:nvPr/>
        </p:nvSpPr>
        <p:spPr>
          <a:xfrm>
            <a:off x="3468338" y="5867400"/>
            <a:ext cx="5255324"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a:t>
            </a:r>
            <a:r>
              <a:rPr lang="en-IN" sz="1600" b="1" i="1" dirty="0" err="1">
                <a:latin typeface="Times New Roman" panose="02020603050405020304" pitchFamily="18" charset="0"/>
                <a:cs typeface="Times New Roman" panose="02020603050405020304" pitchFamily="18" charset="0"/>
              </a:rPr>
              <a:t>comparision</a:t>
            </a:r>
            <a:r>
              <a:rPr lang="en-IN" sz="1600" b="1" i="1" dirty="0">
                <a:latin typeface="Times New Roman" panose="02020603050405020304" pitchFamily="18" charset="0"/>
                <a:cs typeface="Times New Roman" panose="02020603050405020304" pitchFamily="18" charset="0"/>
              </a:rPr>
              <a:t> of model performances using F1 scores</a:t>
            </a:r>
          </a:p>
        </p:txBody>
      </p:sp>
    </p:spTree>
    <p:extLst>
      <p:ext uri="{BB962C8B-B14F-4D97-AF65-F5344CB8AC3E}">
        <p14:creationId xmlns:p14="http://schemas.microsoft.com/office/powerpoint/2010/main" val="410122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DD042A-D550-3CA7-6999-2F212B84DB6F}"/>
              </a:ext>
            </a:extLst>
          </p:cNvPr>
          <p:cNvPicPr>
            <a:picLocks noChangeAspect="1"/>
          </p:cNvPicPr>
          <p:nvPr/>
        </p:nvPicPr>
        <p:blipFill>
          <a:blip r:embed="rId2"/>
          <a:stretch>
            <a:fillRect/>
          </a:stretch>
        </p:blipFill>
        <p:spPr>
          <a:xfrm>
            <a:off x="323850" y="685800"/>
            <a:ext cx="5267325" cy="4448570"/>
          </a:xfrm>
          <a:prstGeom prst="rect">
            <a:avLst/>
          </a:prstGeom>
        </p:spPr>
      </p:pic>
      <p:pic>
        <p:nvPicPr>
          <p:cNvPr id="4098" name="Picture 2">
            <a:extLst>
              <a:ext uri="{FF2B5EF4-FFF2-40B4-BE49-F238E27FC236}">
                <a16:creationId xmlns:a16="http://schemas.microsoft.com/office/drawing/2014/main" id="{B6429CFD-A322-8063-5685-C77BDCF50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684963"/>
            <a:ext cx="600075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1121A5-1DE5-B678-5794-400E4D31DED7}"/>
              </a:ext>
            </a:extLst>
          </p:cNvPr>
          <p:cNvSpPr txBox="1"/>
          <p:nvPr/>
        </p:nvSpPr>
        <p:spPr>
          <a:xfrm>
            <a:off x="2057400" y="5638800"/>
            <a:ext cx="32004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confusion matrix</a:t>
            </a:r>
          </a:p>
        </p:txBody>
      </p:sp>
      <p:sp>
        <p:nvSpPr>
          <p:cNvPr id="4" name="TextBox 3">
            <a:extLst>
              <a:ext uri="{FF2B5EF4-FFF2-40B4-BE49-F238E27FC236}">
                <a16:creationId xmlns:a16="http://schemas.microsoft.com/office/drawing/2014/main" id="{1BBCCAF0-AEA4-5478-2393-D3C92E078847}"/>
              </a:ext>
            </a:extLst>
          </p:cNvPr>
          <p:cNvSpPr txBox="1"/>
          <p:nvPr/>
        </p:nvSpPr>
        <p:spPr>
          <a:xfrm>
            <a:off x="7391400" y="5610330"/>
            <a:ext cx="38100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Heatmap for model performance</a:t>
            </a:r>
          </a:p>
        </p:txBody>
      </p:sp>
    </p:spTree>
    <p:extLst>
      <p:ext uri="{BB962C8B-B14F-4D97-AF65-F5344CB8AC3E}">
        <p14:creationId xmlns:p14="http://schemas.microsoft.com/office/powerpoint/2010/main" val="259011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775B238-8221-E268-6E53-1A759BF766BF}"/>
              </a:ext>
            </a:extLst>
          </p:cNvPr>
          <p:cNvGraphicFramePr>
            <a:graphicFrameLocks noGrp="1"/>
          </p:cNvGraphicFramePr>
          <p:nvPr>
            <p:extLst>
              <p:ext uri="{D42A27DB-BD31-4B8C-83A1-F6EECF244321}">
                <p14:modId xmlns:p14="http://schemas.microsoft.com/office/powerpoint/2010/main" val="4277249096"/>
              </p:ext>
            </p:extLst>
          </p:nvPr>
        </p:nvGraphicFramePr>
        <p:xfrm>
          <a:off x="2209800" y="1447800"/>
          <a:ext cx="7010400" cy="28194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val="857961822"/>
                    </a:ext>
                  </a:extLst>
                </a:gridCol>
                <a:gridCol w="1402080">
                  <a:extLst>
                    <a:ext uri="{9D8B030D-6E8A-4147-A177-3AD203B41FA5}">
                      <a16:colId xmlns:a16="http://schemas.microsoft.com/office/drawing/2014/main" val="3127159943"/>
                    </a:ext>
                  </a:extLst>
                </a:gridCol>
                <a:gridCol w="1402080">
                  <a:extLst>
                    <a:ext uri="{9D8B030D-6E8A-4147-A177-3AD203B41FA5}">
                      <a16:colId xmlns:a16="http://schemas.microsoft.com/office/drawing/2014/main" val="1338408557"/>
                    </a:ext>
                  </a:extLst>
                </a:gridCol>
                <a:gridCol w="1402080">
                  <a:extLst>
                    <a:ext uri="{9D8B030D-6E8A-4147-A177-3AD203B41FA5}">
                      <a16:colId xmlns:a16="http://schemas.microsoft.com/office/drawing/2014/main" val="3820759741"/>
                    </a:ext>
                  </a:extLst>
                </a:gridCol>
                <a:gridCol w="1402080">
                  <a:extLst>
                    <a:ext uri="{9D8B030D-6E8A-4147-A177-3AD203B41FA5}">
                      <a16:colId xmlns:a16="http://schemas.microsoft.com/office/drawing/2014/main" val="519836360"/>
                    </a:ext>
                  </a:extLst>
                </a:gridCol>
              </a:tblGrid>
              <a:tr h="563880">
                <a:tc>
                  <a:txBody>
                    <a:bodyPr/>
                    <a:lstStyle/>
                    <a:p>
                      <a:pPr algn="r"/>
                      <a:r>
                        <a:rPr lang="en-IN" b="1" dirty="0">
                          <a:effectLst/>
                        </a:rPr>
                        <a:t>Model</a:t>
                      </a:r>
                    </a:p>
                  </a:txBody>
                  <a:tcPr anchor="ctr"/>
                </a:tc>
                <a:tc>
                  <a:txBody>
                    <a:bodyPr/>
                    <a:lstStyle/>
                    <a:p>
                      <a:pPr algn="r"/>
                      <a:r>
                        <a:rPr lang="en-IN" b="1">
                          <a:effectLst/>
                        </a:rPr>
                        <a:t>Accuracy</a:t>
                      </a:r>
                    </a:p>
                  </a:txBody>
                  <a:tcPr anchor="ctr"/>
                </a:tc>
                <a:tc>
                  <a:txBody>
                    <a:bodyPr/>
                    <a:lstStyle/>
                    <a:p>
                      <a:pPr algn="r"/>
                      <a:r>
                        <a:rPr lang="en-IN" b="1">
                          <a:effectLst/>
                        </a:rPr>
                        <a:t>F1-macro</a:t>
                      </a:r>
                    </a:p>
                  </a:txBody>
                  <a:tcPr anchor="ctr"/>
                </a:tc>
                <a:tc>
                  <a:txBody>
                    <a:bodyPr/>
                    <a:lstStyle/>
                    <a:p>
                      <a:pPr algn="r"/>
                      <a:r>
                        <a:rPr lang="en-IN" b="1">
                          <a:effectLst/>
                        </a:rPr>
                        <a:t>F1-micro</a:t>
                      </a:r>
                    </a:p>
                  </a:txBody>
                  <a:tcPr anchor="ctr"/>
                </a:tc>
                <a:tc>
                  <a:txBody>
                    <a:bodyPr/>
                    <a:lstStyle/>
                    <a:p>
                      <a:pPr algn="r"/>
                      <a:r>
                        <a:rPr lang="en-IN" b="1">
                          <a:effectLst/>
                        </a:rPr>
                        <a:t>F1-weighted</a:t>
                      </a:r>
                    </a:p>
                  </a:txBody>
                  <a:tcPr anchor="ctr"/>
                </a:tc>
                <a:extLst>
                  <a:ext uri="{0D108BD9-81ED-4DB2-BD59-A6C34878D82A}">
                    <a16:rowId xmlns:a16="http://schemas.microsoft.com/office/drawing/2014/main" val="2110683400"/>
                  </a:ext>
                </a:extLst>
              </a:tr>
              <a:tr h="563880">
                <a:tc>
                  <a:txBody>
                    <a:bodyPr/>
                    <a:lstStyle/>
                    <a:p>
                      <a:pPr algn="r"/>
                      <a:r>
                        <a:rPr lang="en-IN" dirty="0">
                          <a:effectLst/>
                        </a:rPr>
                        <a:t>RF</a:t>
                      </a:r>
                    </a:p>
                  </a:txBody>
                  <a:tcPr anchor="ctr"/>
                </a:tc>
                <a:tc>
                  <a:txBody>
                    <a:bodyPr/>
                    <a:lstStyle/>
                    <a:p>
                      <a:pPr algn="r"/>
                      <a:r>
                        <a:rPr lang="en-IN" dirty="0">
                          <a:effectLst/>
                        </a:rPr>
                        <a:t>0.967260</a:t>
                      </a:r>
                    </a:p>
                  </a:txBody>
                  <a:tcPr anchor="ctr"/>
                </a:tc>
                <a:tc>
                  <a:txBody>
                    <a:bodyPr/>
                    <a:lstStyle/>
                    <a:p>
                      <a:pPr algn="r"/>
                      <a:r>
                        <a:rPr lang="en-IN">
                          <a:effectLst/>
                        </a:rPr>
                        <a:t>0.955395</a:t>
                      </a:r>
                    </a:p>
                  </a:txBody>
                  <a:tcPr anchor="ctr"/>
                </a:tc>
                <a:tc>
                  <a:txBody>
                    <a:bodyPr/>
                    <a:lstStyle/>
                    <a:p>
                      <a:pPr algn="r"/>
                      <a:r>
                        <a:rPr lang="en-IN">
                          <a:effectLst/>
                        </a:rPr>
                        <a:t>0.967260</a:t>
                      </a:r>
                    </a:p>
                  </a:txBody>
                  <a:tcPr anchor="ctr"/>
                </a:tc>
                <a:tc>
                  <a:txBody>
                    <a:bodyPr/>
                    <a:lstStyle/>
                    <a:p>
                      <a:pPr algn="r"/>
                      <a:r>
                        <a:rPr lang="en-IN" dirty="0">
                          <a:effectLst/>
                        </a:rPr>
                        <a:t>0.966905</a:t>
                      </a:r>
                    </a:p>
                  </a:txBody>
                  <a:tcPr anchor="ctr"/>
                </a:tc>
                <a:extLst>
                  <a:ext uri="{0D108BD9-81ED-4DB2-BD59-A6C34878D82A}">
                    <a16:rowId xmlns:a16="http://schemas.microsoft.com/office/drawing/2014/main" val="1764985347"/>
                  </a:ext>
                </a:extLst>
              </a:tr>
              <a:tr h="563880">
                <a:tc>
                  <a:txBody>
                    <a:bodyPr/>
                    <a:lstStyle/>
                    <a:p>
                      <a:pPr algn="r"/>
                      <a:r>
                        <a:rPr lang="en-IN">
                          <a:effectLst/>
                        </a:rPr>
                        <a:t>XGB</a:t>
                      </a:r>
                    </a:p>
                  </a:txBody>
                  <a:tcPr anchor="ctr"/>
                </a:tc>
                <a:tc>
                  <a:txBody>
                    <a:bodyPr/>
                    <a:lstStyle/>
                    <a:p>
                      <a:pPr algn="r"/>
                      <a:r>
                        <a:rPr lang="en-IN" dirty="0">
                          <a:effectLst/>
                        </a:rPr>
                        <a:t>0.963729</a:t>
                      </a:r>
                    </a:p>
                  </a:txBody>
                  <a:tcPr anchor="ctr"/>
                </a:tc>
                <a:tc>
                  <a:txBody>
                    <a:bodyPr/>
                    <a:lstStyle/>
                    <a:p>
                      <a:pPr algn="r"/>
                      <a:r>
                        <a:rPr lang="en-IN">
                          <a:effectLst/>
                        </a:rPr>
                        <a:t>0.947367</a:t>
                      </a:r>
                    </a:p>
                  </a:txBody>
                  <a:tcPr anchor="ctr"/>
                </a:tc>
                <a:tc>
                  <a:txBody>
                    <a:bodyPr/>
                    <a:lstStyle/>
                    <a:p>
                      <a:pPr algn="r"/>
                      <a:r>
                        <a:rPr lang="en-IN">
                          <a:effectLst/>
                        </a:rPr>
                        <a:t>0.963729</a:t>
                      </a:r>
                    </a:p>
                  </a:txBody>
                  <a:tcPr anchor="ctr"/>
                </a:tc>
                <a:tc>
                  <a:txBody>
                    <a:bodyPr/>
                    <a:lstStyle/>
                    <a:p>
                      <a:pPr algn="r"/>
                      <a:r>
                        <a:rPr lang="en-IN" dirty="0">
                          <a:effectLst/>
                        </a:rPr>
                        <a:t>0.963042</a:t>
                      </a:r>
                    </a:p>
                  </a:txBody>
                  <a:tcPr anchor="ctr"/>
                </a:tc>
                <a:extLst>
                  <a:ext uri="{0D108BD9-81ED-4DB2-BD59-A6C34878D82A}">
                    <a16:rowId xmlns:a16="http://schemas.microsoft.com/office/drawing/2014/main" val="169770126"/>
                  </a:ext>
                </a:extLst>
              </a:tr>
              <a:tr h="563880">
                <a:tc>
                  <a:txBody>
                    <a:bodyPr/>
                    <a:lstStyle/>
                    <a:p>
                      <a:pPr algn="r"/>
                      <a:r>
                        <a:rPr lang="en-IN">
                          <a:effectLst/>
                        </a:rPr>
                        <a:t>LGBM</a:t>
                      </a:r>
                    </a:p>
                  </a:txBody>
                  <a:tcPr anchor="ctr"/>
                </a:tc>
                <a:tc>
                  <a:txBody>
                    <a:bodyPr/>
                    <a:lstStyle/>
                    <a:p>
                      <a:pPr algn="r"/>
                      <a:r>
                        <a:rPr lang="en-IN" dirty="0">
                          <a:effectLst/>
                        </a:rPr>
                        <a:t>0.960719</a:t>
                      </a:r>
                    </a:p>
                  </a:txBody>
                  <a:tcPr anchor="ctr"/>
                </a:tc>
                <a:tc>
                  <a:txBody>
                    <a:bodyPr/>
                    <a:lstStyle/>
                    <a:p>
                      <a:pPr algn="r"/>
                      <a:r>
                        <a:rPr lang="en-IN">
                          <a:effectLst/>
                        </a:rPr>
                        <a:t>0.940433</a:t>
                      </a:r>
                    </a:p>
                  </a:txBody>
                  <a:tcPr anchor="ctr"/>
                </a:tc>
                <a:tc>
                  <a:txBody>
                    <a:bodyPr/>
                    <a:lstStyle/>
                    <a:p>
                      <a:pPr algn="r"/>
                      <a:r>
                        <a:rPr lang="en-IN">
                          <a:effectLst/>
                        </a:rPr>
                        <a:t>0.960719</a:t>
                      </a:r>
                    </a:p>
                  </a:txBody>
                  <a:tcPr anchor="ctr"/>
                </a:tc>
                <a:tc>
                  <a:txBody>
                    <a:bodyPr/>
                    <a:lstStyle/>
                    <a:p>
                      <a:pPr algn="r"/>
                      <a:r>
                        <a:rPr lang="en-IN">
                          <a:effectLst/>
                        </a:rPr>
                        <a:t>0.960017</a:t>
                      </a:r>
                    </a:p>
                  </a:txBody>
                  <a:tcPr anchor="ctr"/>
                </a:tc>
                <a:extLst>
                  <a:ext uri="{0D108BD9-81ED-4DB2-BD59-A6C34878D82A}">
                    <a16:rowId xmlns:a16="http://schemas.microsoft.com/office/drawing/2014/main" val="225572616"/>
                  </a:ext>
                </a:extLst>
              </a:tr>
              <a:tr h="563880">
                <a:tc>
                  <a:txBody>
                    <a:bodyPr/>
                    <a:lstStyle/>
                    <a:p>
                      <a:pPr algn="r"/>
                      <a:r>
                        <a:rPr lang="en-IN" dirty="0">
                          <a:effectLst/>
                        </a:rPr>
                        <a:t>GBDT</a:t>
                      </a:r>
                    </a:p>
                  </a:txBody>
                  <a:tcPr anchor="ctr"/>
                </a:tc>
                <a:tc>
                  <a:txBody>
                    <a:bodyPr/>
                    <a:lstStyle/>
                    <a:p>
                      <a:pPr algn="r"/>
                      <a:r>
                        <a:rPr lang="en-IN">
                          <a:effectLst/>
                        </a:rPr>
                        <a:t>0.940433</a:t>
                      </a:r>
                    </a:p>
                  </a:txBody>
                  <a:tcPr anchor="ctr"/>
                </a:tc>
                <a:tc>
                  <a:txBody>
                    <a:bodyPr/>
                    <a:lstStyle/>
                    <a:p>
                      <a:pPr algn="r"/>
                      <a:r>
                        <a:rPr lang="en-IN" dirty="0">
                          <a:effectLst/>
                        </a:rPr>
                        <a:t>0.896504</a:t>
                      </a:r>
                    </a:p>
                  </a:txBody>
                  <a:tcPr anchor="ctr"/>
                </a:tc>
                <a:tc>
                  <a:txBody>
                    <a:bodyPr/>
                    <a:lstStyle/>
                    <a:p>
                      <a:pPr algn="r"/>
                      <a:r>
                        <a:rPr lang="en-IN" dirty="0">
                          <a:effectLst/>
                        </a:rPr>
                        <a:t>0.940433</a:t>
                      </a:r>
                    </a:p>
                  </a:txBody>
                  <a:tcPr anchor="ctr"/>
                </a:tc>
                <a:tc>
                  <a:txBody>
                    <a:bodyPr/>
                    <a:lstStyle/>
                    <a:p>
                      <a:pPr algn="r"/>
                      <a:r>
                        <a:rPr lang="en-IN" dirty="0">
                          <a:effectLst/>
                        </a:rPr>
                        <a:t>0.938472</a:t>
                      </a:r>
                    </a:p>
                  </a:txBody>
                  <a:tcPr anchor="ctr"/>
                </a:tc>
                <a:extLst>
                  <a:ext uri="{0D108BD9-81ED-4DB2-BD59-A6C34878D82A}">
                    <a16:rowId xmlns:a16="http://schemas.microsoft.com/office/drawing/2014/main" val="2961496722"/>
                  </a:ext>
                </a:extLst>
              </a:tr>
            </a:tbl>
          </a:graphicData>
        </a:graphic>
      </p:graphicFrame>
      <p:sp>
        <p:nvSpPr>
          <p:cNvPr id="9" name="TextBox 8">
            <a:extLst>
              <a:ext uri="{FF2B5EF4-FFF2-40B4-BE49-F238E27FC236}">
                <a16:creationId xmlns:a16="http://schemas.microsoft.com/office/drawing/2014/main" id="{4C87EF55-7900-F7A1-6A30-5C7BC3F4D912}"/>
              </a:ext>
            </a:extLst>
          </p:cNvPr>
          <p:cNvSpPr txBox="1"/>
          <p:nvPr/>
        </p:nvSpPr>
        <p:spPr>
          <a:xfrm>
            <a:off x="2229897" y="4267200"/>
            <a:ext cx="6094324" cy="646331"/>
          </a:xfrm>
          <a:prstGeom prst="rect">
            <a:avLst/>
          </a:prstGeom>
          <a:noFill/>
        </p:spPr>
        <p:txBody>
          <a:bodyPr wrap="square">
            <a:spAutoFit/>
          </a:bodyPr>
          <a:lstStyle/>
          <a:p>
            <a:r>
              <a:rPr lang="en-US" dirty="0"/>
              <a:t> </a:t>
            </a:r>
          </a:p>
          <a:p>
            <a:r>
              <a:rPr lang="en-US" dirty="0">
                <a:solidFill>
                  <a:srgbClr val="FF0000"/>
                </a:solidFill>
                <a:latin typeface="Times New Roman" panose="02020603050405020304" pitchFamily="18" charset="0"/>
                <a:cs typeface="Times New Roman" panose="02020603050405020304" pitchFamily="18" charset="0"/>
              </a:rPr>
              <a:t>Highest accuracy:   0.967</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14CC808-FF5A-C790-7ECD-563AEE81954C}"/>
              </a:ext>
            </a:extLst>
          </p:cNvPr>
          <p:cNvSpPr txBox="1"/>
          <p:nvPr/>
        </p:nvSpPr>
        <p:spPr>
          <a:xfrm>
            <a:off x="3810000" y="5424435"/>
            <a:ext cx="39624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Table: different model performances</a:t>
            </a:r>
          </a:p>
        </p:txBody>
      </p:sp>
    </p:spTree>
    <p:extLst>
      <p:ext uri="{BB962C8B-B14F-4D97-AF65-F5344CB8AC3E}">
        <p14:creationId xmlns:p14="http://schemas.microsoft.com/office/powerpoint/2010/main" val="400962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ADECD1-1F1A-9E6E-244D-EAB613CA65E8}"/>
              </a:ext>
            </a:extLst>
          </p:cNvPr>
          <p:cNvSpPr txBox="1"/>
          <p:nvPr/>
        </p:nvSpPr>
        <p:spPr>
          <a:xfrm>
            <a:off x="609600" y="381000"/>
            <a:ext cx="6094324" cy="584775"/>
          </a:xfrm>
          <a:prstGeom prst="rect">
            <a:avLst/>
          </a:prstGeom>
          <a:noFill/>
        </p:spPr>
        <p:txBody>
          <a:bodyPr wrap="square">
            <a:spAutoFit/>
          </a:bodyPr>
          <a:lstStyle/>
          <a:p>
            <a:r>
              <a:rPr kumimoji="0" lang="en-IN"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USER INTERFACE</a:t>
            </a:r>
            <a:endParaRPr lang="en-IN" dirty="0"/>
          </a:p>
        </p:txBody>
      </p:sp>
      <p:pic>
        <p:nvPicPr>
          <p:cNvPr id="7" name="Picture 6">
            <a:extLst>
              <a:ext uri="{FF2B5EF4-FFF2-40B4-BE49-F238E27FC236}">
                <a16:creationId xmlns:a16="http://schemas.microsoft.com/office/drawing/2014/main" id="{D7040BEA-F8B9-C494-2858-FC92FD2851EB}"/>
              </a:ext>
            </a:extLst>
          </p:cNvPr>
          <p:cNvPicPr>
            <a:picLocks noChangeAspect="1"/>
          </p:cNvPicPr>
          <p:nvPr/>
        </p:nvPicPr>
        <p:blipFill>
          <a:blip r:embed="rId2" cstate="print">
            <a:extLst>
              <a:ext uri="{28A0092B-C50C-407E-A947-70E740481C1C}">
                <a14:useLocalDpi xmlns:a14="http://schemas.microsoft.com/office/drawing/2010/main" val="0"/>
              </a:ext>
            </a:extLst>
          </a:blip>
          <a:srcRect l="-4524" t="11843" r="-674" b="9211"/>
          <a:stretch/>
        </p:blipFill>
        <p:spPr>
          <a:xfrm>
            <a:off x="230554" y="1828800"/>
            <a:ext cx="5865446" cy="2895600"/>
          </a:xfrm>
          <a:prstGeom prst="rect">
            <a:avLst/>
          </a:prstGeom>
        </p:spPr>
      </p:pic>
      <p:pic>
        <p:nvPicPr>
          <p:cNvPr id="9" name="Picture 8">
            <a:extLst>
              <a:ext uri="{FF2B5EF4-FFF2-40B4-BE49-F238E27FC236}">
                <a16:creationId xmlns:a16="http://schemas.microsoft.com/office/drawing/2014/main" id="{BE51AEF5-1088-2557-7F24-FE6BAF4A7709}"/>
              </a:ext>
            </a:extLst>
          </p:cNvPr>
          <p:cNvPicPr>
            <a:picLocks noChangeAspect="1"/>
          </p:cNvPicPr>
          <p:nvPr/>
        </p:nvPicPr>
        <p:blipFill>
          <a:blip r:embed="rId3" cstate="print">
            <a:extLst>
              <a:ext uri="{28A0092B-C50C-407E-A947-70E740481C1C}">
                <a14:useLocalDpi xmlns:a14="http://schemas.microsoft.com/office/drawing/2010/main" val="0"/>
              </a:ext>
            </a:extLst>
          </a:blip>
          <a:srcRect l="1274" t="12222" r="-1911" b="5556"/>
          <a:stretch/>
        </p:blipFill>
        <p:spPr>
          <a:xfrm>
            <a:off x="6703924" y="1828800"/>
            <a:ext cx="4973934" cy="2819400"/>
          </a:xfrm>
          <a:prstGeom prst="rect">
            <a:avLst/>
          </a:prstGeom>
        </p:spPr>
      </p:pic>
      <p:sp>
        <p:nvSpPr>
          <p:cNvPr id="10" name="TextBox 9">
            <a:extLst>
              <a:ext uri="{FF2B5EF4-FFF2-40B4-BE49-F238E27FC236}">
                <a16:creationId xmlns:a16="http://schemas.microsoft.com/office/drawing/2014/main" id="{17785FB6-3135-0243-0EF3-32F69C5F2BB6}"/>
              </a:ext>
            </a:extLst>
          </p:cNvPr>
          <p:cNvSpPr txBox="1"/>
          <p:nvPr/>
        </p:nvSpPr>
        <p:spPr>
          <a:xfrm>
            <a:off x="1066800" y="5181600"/>
            <a:ext cx="3886200" cy="584775"/>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user interface: entering </a:t>
            </a:r>
            <a:r>
              <a:rPr lang="en-IN" sz="1600" b="1" i="1" dirty="0" err="1">
                <a:latin typeface="Times New Roman" panose="02020603050405020304" pitchFamily="18" charset="0"/>
                <a:cs typeface="Times New Roman" panose="02020603050405020304" pitchFamily="18" charset="0"/>
              </a:rPr>
              <a:t>url</a:t>
            </a:r>
            <a:r>
              <a:rPr lang="en-IN" sz="1600" b="1" i="1" dirty="0">
                <a:latin typeface="Times New Roman" panose="02020603050405020304" pitchFamily="18" charset="0"/>
                <a:cs typeface="Times New Roman" panose="02020603050405020304" pitchFamily="18" charset="0"/>
              </a:rPr>
              <a:t> for malicious detection and classification</a:t>
            </a:r>
          </a:p>
        </p:txBody>
      </p:sp>
      <p:sp>
        <p:nvSpPr>
          <p:cNvPr id="11" name="TextBox 10">
            <a:extLst>
              <a:ext uri="{FF2B5EF4-FFF2-40B4-BE49-F238E27FC236}">
                <a16:creationId xmlns:a16="http://schemas.microsoft.com/office/drawing/2014/main" id="{0D3F7E77-7F37-7254-225B-58DB096244A3}"/>
              </a:ext>
            </a:extLst>
          </p:cNvPr>
          <p:cNvSpPr txBox="1"/>
          <p:nvPr/>
        </p:nvSpPr>
        <p:spPr>
          <a:xfrm>
            <a:off x="7055618" y="5372519"/>
            <a:ext cx="3810000" cy="338554"/>
          </a:xfrm>
          <a:prstGeom prst="rect">
            <a:avLst/>
          </a:prstGeom>
          <a:noFill/>
        </p:spPr>
        <p:txBody>
          <a:bodyPr wrap="square" rtlCol="0">
            <a:spAutoFit/>
          </a:bodyPr>
          <a:lstStyle/>
          <a:p>
            <a:r>
              <a:rPr lang="en-IN" sz="1600" b="1" i="1" dirty="0">
                <a:latin typeface="Times New Roman" panose="02020603050405020304" pitchFamily="18" charset="0"/>
                <a:cs typeface="Times New Roman" panose="02020603050405020304" pitchFamily="18" charset="0"/>
              </a:rPr>
              <a:t>Fig: user interface classification report</a:t>
            </a:r>
          </a:p>
        </p:txBody>
      </p:sp>
    </p:spTree>
    <p:extLst>
      <p:ext uri="{BB962C8B-B14F-4D97-AF65-F5344CB8AC3E}">
        <p14:creationId xmlns:p14="http://schemas.microsoft.com/office/powerpoint/2010/main" val="47733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24F95A-A5C5-47D3-6217-52107AE82F1D}"/>
              </a:ext>
            </a:extLst>
          </p:cNvPr>
          <p:cNvPicPr>
            <a:picLocks noChangeAspect="1"/>
          </p:cNvPicPr>
          <p:nvPr/>
        </p:nvPicPr>
        <p:blipFill>
          <a:blip r:embed="rId2"/>
          <a:stretch>
            <a:fillRect/>
          </a:stretch>
        </p:blipFill>
        <p:spPr>
          <a:xfrm>
            <a:off x="228600" y="228600"/>
            <a:ext cx="8358340" cy="963251"/>
          </a:xfrm>
          <a:prstGeom prst="rect">
            <a:avLst/>
          </a:prstGeom>
        </p:spPr>
      </p:pic>
      <p:sp>
        <p:nvSpPr>
          <p:cNvPr id="5" name="TextBox 4">
            <a:extLst>
              <a:ext uri="{FF2B5EF4-FFF2-40B4-BE49-F238E27FC236}">
                <a16:creationId xmlns:a16="http://schemas.microsoft.com/office/drawing/2014/main" id="{00157E2B-FAC6-A3F6-678F-9059C5E4B434}"/>
              </a:ext>
            </a:extLst>
          </p:cNvPr>
          <p:cNvSpPr txBox="1"/>
          <p:nvPr/>
        </p:nvSpPr>
        <p:spPr>
          <a:xfrm>
            <a:off x="457200" y="1295400"/>
            <a:ext cx="11125200" cy="5033879"/>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CONCLUSION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project, we implemented and evaluated multiple machine learning models Random Forest (RF),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(XGB),  </a:t>
            </a:r>
            <a:r>
              <a:rPr lang="en-US" dirty="0" err="1">
                <a:latin typeface="Times New Roman" panose="02020603050405020304" pitchFamily="18" charset="0"/>
                <a:cs typeface="Times New Roman" panose="02020603050405020304" pitchFamily="18" charset="0"/>
              </a:rPr>
              <a:t>LightGBM</a:t>
            </a:r>
            <a:r>
              <a:rPr lang="en-US" dirty="0">
                <a:latin typeface="Times New Roman" panose="02020603050405020304" pitchFamily="18" charset="0"/>
                <a:cs typeface="Times New Roman" panose="02020603050405020304" pitchFamily="18" charset="0"/>
              </a:rPr>
              <a:t> (LGBM), and Gradient Boosting ,to detect malicious URLs. The evaluation was based on accuracy, F1-macro, F1-micro, and F1-weighted scores .Random Forest achieved the highest accuracy (96.73%) and best overall performance, making it the most effective model for detecting malicious URLs. Overall, ensemble learning models (such as RF and XGB) proved to be highly effective in detecting malicious URLs, demonstrating that combining multiple decision trees leads to better generalization and robustness.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FUTURE SCOPE : </a:t>
            </a:r>
            <a:r>
              <a:rPr lang="en-US" dirty="0">
                <a:latin typeface="Times New Roman" panose="02020603050405020304" pitchFamily="18" charset="0"/>
                <a:cs typeface="Times New Roman" panose="02020603050405020304" pitchFamily="18" charset="0"/>
              </a:rPr>
              <a:t>Using Natural Language Processing (NLP) techniques to analyze URL text structure and identify phishing patterns. Implementing online learning techniques to continuously adapt to new malicious URL patterns. Using automated retraining pipelines to keep models up-to-date with the latest threats. By incorporating these advancements, we can further enhance the accuracy, efficiency, and robustness of malicious URL detection systems, making them more reliable for cybersecurity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605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BAFB3-FBA5-8C6E-CB8F-09C876E27AF6}"/>
              </a:ext>
            </a:extLst>
          </p:cNvPr>
          <p:cNvSpPr txBox="1"/>
          <p:nvPr/>
        </p:nvSpPr>
        <p:spPr>
          <a:xfrm>
            <a:off x="381000" y="381000"/>
            <a:ext cx="6094324" cy="707886"/>
          </a:xfrm>
          <a:prstGeom prst="rect">
            <a:avLst/>
          </a:prstGeom>
          <a:noFill/>
        </p:spPr>
        <p:txBody>
          <a:bodyPr wrap="square">
            <a:spAutoFit/>
          </a:bodyPr>
          <a:lstStyle/>
          <a:p>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REFERENCES</a:t>
            </a:r>
          </a:p>
        </p:txBody>
      </p:sp>
      <p:sp>
        <p:nvSpPr>
          <p:cNvPr id="7" name="TextBox 6">
            <a:extLst>
              <a:ext uri="{FF2B5EF4-FFF2-40B4-BE49-F238E27FC236}">
                <a16:creationId xmlns:a16="http://schemas.microsoft.com/office/drawing/2014/main" id="{949C1330-5DF0-8F43-6F52-EF22ACA9322F}"/>
              </a:ext>
            </a:extLst>
          </p:cNvPr>
          <p:cNvSpPr txBox="1"/>
          <p:nvPr/>
        </p:nvSpPr>
        <p:spPr>
          <a:xfrm>
            <a:off x="457200" y="1114844"/>
            <a:ext cx="11408229" cy="5394425"/>
          </a:xfrm>
          <a:prstGeom prst="rect">
            <a:avLst/>
          </a:prstGeom>
          <a:noFill/>
        </p:spPr>
        <p:txBody>
          <a:bodyPr wrap="square" rtlCol="0">
            <a:spAutoFit/>
          </a:bodyPr>
          <a:lstStyle/>
          <a:p>
            <a:pPr marL="342900" lvl="0" indent="-342900" algn="just">
              <a:lnSpc>
                <a:spcPct val="150000"/>
              </a:lnSpc>
              <a:buFont typeface="+mj-lt"/>
              <a:buAutoNum type="arabicParen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Mankar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 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Sakunde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 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Zurange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 Date, A., Borate, V., &amp; Mali, Y. K. (2024, April). Comparative Evaluation of Machine Learning Models for Malicious URL Detection. In 2024 MIT Art, Design and Technology School of Computing International Conference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MITADTSoCiCon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(pp. 1-7). IEEE.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aren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Vanhoenshoven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 Nápoles, G., Falcon, 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Vanhoof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Köppen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 (2016, December). Detecting malicious URLs using machine learning techniques. In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2016 IEEE Symposium Series on Computational Intelligence (SSCI)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(pp. 1-8). IEEE</a:t>
            </a:r>
            <a:r>
              <a:rPr lang="en-US" sz="1600" dirty="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gn="just">
              <a:lnSpc>
                <a:spcPct val="150000"/>
              </a:lnSpc>
              <a:buFont typeface="+mj-lt"/>
              <a:buAutoNum type="arabicParen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Lee¹, O. V.,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Heryanto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Ab Razak, M. 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Raffei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 F. M., Phon, D. N. E., Kasim, S.,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Sutikno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 (2020). A malicious URLs detection system using optimization and machine learning classifiers.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Indonesian Journal of Electrical Engineering and Computer Science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17</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1210-1214.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DR, U. S., &amp; Patil, A. (2023, January). Malicious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detection and classification analysis using machine learning models. In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2023 International Conference on Intelligent Data Communication Technologies and Internet of Things (</a:t>
            </a:r>
            <a:r>
              <a:rPr lang="en-US" sz="1600" i="1" dirty="0" err="1">
                <a:effectLst/>
                <a:latin typeface="Times New Roman" panose="02020603050405020304" pitchFamily="18" charset="0"/>
                <a:ea typeface="Calibri" panose="020F0502020204030204" pitchFamily="34" charset="0"/>
                <a:cs typeface="Times New Roman" panose="02020603050405020304" pitchFamily="18" charset="0"/>
              </a:rPr>
              <a:t>IDCIoT</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(pp. 470-476). IEEE.</a:t>
            </a:r>
          </a:p>
          <a:p>
            <a:pPr marL="342900" indent="-342900" algn="just">
              <a:lnSpc>
                <a:spcPct val="150000"/>
              </a:lnSpc>
              <a:buFont typeface="+mj-lt"/>
              <a:buAutoNum type="arabicParen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Ghalati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 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Ghalaty</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 F., &amp; Barata, J. (2020, April). Towards the detection of malicious URL and domain names using machine learning. In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Doctoral Conference on Computing, Electrical and Industrial Systems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(pp. 109-117). Cham: Springer International Publishing.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endParaRPr lang="en-IN" dirty="0"/>
          </a:p>
        </p:txBody>
      </p:sp>
    </p:spTree>
    <p:extLst>
      <p:ext uri="{BB962C8B-B14F-4D97-AF65-F5344CB8AC3E}">
        <p14:creationId xmlns:p14="http://schemas.microsoft.com/office/powerpoint/2010/main" val="249972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27A15-543B-6816-DACA-782FC7252953}"/>
              </a:ext>
            </a:extLst>
          </p:cNvPr>
          <p:cNvSpPr txBox="1"/>
          <p:nvPr/>
        </p:nvSpPr>
        <p:spPr>
          <a:xfrm>
            <a:off x="419100" y="685800"/>
            <a:ext cx="11239500" cy="4480073"/>
          </a:xfrm>
          <a:prstGeom prst="rect">
            <a:avLst/>
          </a:prstGeom>
          <a:noFill/>
        </p:spPr>
        <p:txBody>
          <a:bodyPr wrap="square">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6) James, J., Sandhya, L., &amp; Thomas, C. (2013, December). Detection of phishing URLs using machine learning techniques. In 2013 international conference on control communication and computing (ICCC) (pp. 304-309). IEEE.</a:t>
            </a:r>
          </a:p>
          <a:p>
            <a:pPr algn="just">
              <a:lnSpc>
                <a:spcPct val="150000"/>
              </a:lnSpc>
            </a:pPr>
            <a:r>
              <a:rPr lang="en-IN" sz="1600" dirty="0">
                <a:latin typeface="Times New Roman" panose="02020603050405020304" pitchFamily="18" charset="0"/>
                <a:cs typeface="Times New Roman" panose="02020603050405020304" pitchFamily="18" charset="0"/>
              </a:rPr>
              <a:t>7) Vaishnavi, D., </a:t>
            </a:r>
            <a:r>
              <a:rPr lang="en-IN" sz="1600" dirty="0" err="1">
                <a:latin typeface="Times New Roman" panose="02020603050405020304" pitchFamily="18" charset="0"/>
                <a:cs typeface="Times New Roman" panose="02020603050405020304" pitchFamily="18" charset="0"/>
              </a:rPr>
              <a:t>Suwetha</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Jinila</a:t>
            </a:r>
            <a:r>
              <a:rPr lang="en-IN" sz="1600" dirty="0">
                <a:latin typeface="Times New Roman" panose="02020603050405020304" pitchFamily="18" charset="0"/>
                <a:cs typeface="Times New Roman" panose="02020603050405020304" pitchFamily="18" charset="0"/>
              </a:rPr>
              <a:t>, Y. B., Subhashini, R., &amp; </a:t>
            </a:r>
            <a:r>
              <a:rPr lang="en-IN" sz="1600" dirty="0" err="1">
                <a:latin typeface="Times New Roman" panose="02020603050405020304" pitchFamily="18" charset="0"/>
                <a:cs typeface="Times New Roman" panose="02020603050405020304" pitchFamily="18" charset="0"/>
              </a:rPr>
              <a:t>Shyry</a:t>
            </a:r>
            <a:r>
              <a:rPr lang="en-IN" sz="1600" dirty="0">
                <a:latin typeface="Times New Roman" panose="02020603050405020304" pitchFamily="18" charset="0"/>
                <a:cs typeface="Times New Roman" panose="02020603050405020304" pitchFamily="18" charset="0"/>
              </a:rPr>
              <a:t>, S. P. (2021, May). A comparative analysis of machine learning algorithms on malicious URL prediction. In 2021 5th International Conference on Intelligent Computing and Control Systems (ICICCS) (pp. 1398-1402). IEEE.</a:t>
            </a:r>
          </a:p>
          <a:p>
            <a:pPr algn="just">
              <a:lnSpc>
                <a:spcPct val="150000"/>
              </a:lnSpc>
            </a:pPr>
            <a:r>
              <a:rPr lang="en-IN" sz="1600" dirty="0">
                <a:latin typeface="Times New Roman" panose="02020603050405020304" pitchFamily="18" charset="0"/>
                <a:cs typeface="Times New Roman" panose="02020603050405020304" pitchFamily="18" charset="0"/>
              </a:rPr>
              <a:t>8) </a:t>
            </a:r>
            <a:r>
              <a:rPr lang="en-IN" sz="1600" dirty="0" err="1">
                <a:latin typeface="Times New Roman" panose="02020603050405020304" pitchFamily="18" charset="0"/>
                <a:cs typeface="Times New Roman" panose="02020603050405020304" pitchFamily="18" charset="0"/>
              </a:rPr>
              <a:t>Parasar</a:t>
            </a:r>
            <a:r>
              <a:rPr lang="en-IN" sz="1600" dirty="0">
                <a:latin typeface="Times New Roman" panose="02020603050405020304" pitchFamily="18" charset="0"/>
                <a:cs typeface="Times New Roman" panose="02020603050405020304" pitchFamily="18" charset="0"/>
              </a:rPr>
              <a:t>, D., &amp; Jadhav, Y. H. (2021). An Automated System to Detect Phishing URL by Using Machine Learning Algorithm. In International Conference on Mobile Computing and Sustainable Informatics: ICMCSI 2020 (pp. 217-225). Springer International Publishing.</a:t>
            </a:r>
          </a:p>
          <a:p>
            <a:pPr algn="just">
              <a:lnSpc>
                <a:spcPct val="150000"/>
              </a:lnSpc>
            </a:pPr>
            <a:r>
              <a:rPr lang="en-IN" sz="1600" dirty="0">
                <a:latin typeface="Times New Roman" panose="02020603050405020304" pitchFamily="18" charset="0"/>
                <a:cs typeface="Times New Roman" panose="02020603050405020304" pitchFamily="18" charset="0"/>
              </a:rPr>
              <a:t>9) Hasan, M. K. (2024). New Heuristics Method for Malicious URLs Detection Using Machine Learning. </a:t>
            </a:r>
            <a:r>
              <a:rPr lang="en-IN" sz="1600" dirty="0" err="1">
                <a:latin typeface="Times New Roman" panose="02020603050405020304" pitchFamily="18" charset="0"/>
                <a:cs typeface="Times New Roman" panose="02020603050405020304" pitchFamily="18" charset="0"/>
              </a:rPr>
              <a:t>Wasit</a:t>
            </a:r>
            <a:r>
              <a:rPr lang="en-IN" sz="1600" dirty="0">
                <a:latin typeface="Times New Roman" panose="02020603050405020304" pitchFamily="18" charset="0"/>
                <a:cs typeface="Times New Roman" panose="02020603050405020304" pitchFamily="18" charset="0"/>
              </a:rPr>
              <a:t> Journal of Computer and Mathematics Science, 3(3), 60-67.</a:t>
            </a:r>
          </a:p>
          <a:p>
            <a:pPr algn="just">
              <a:lnSpc>
                <a:spcPct val="150000"/>
              </a:lnSpc>
            </a:pPr>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Catak</a:t>
            </a:r>
            <a:r>
              <a:rPr lang="en-IN" sz="1600" dirty="0">
                <a:latin typeface="Times New Roman" panose="02020603050405020304" pitchFamily="18" charset="0"/>
                <a:cs typeface="Times New Roman" panose="02020603050405020304" pitchFamily="18" charset="0"/>
              </a:rPr>
              <a:t>, F. O., </a:t>
            </a:r>
            <a:r>
              <a:rPr lang="en-IN" sz="1600" dirty="0" err="1">
                <a:latin typeface="Times New Roman" panose="02020603050405020304" pitchFamily="18" charset="0"/>
                <a:cs typeface="Times New Roman" panose="02020603050405020304" pitchFamily="18" charset="0"/>
              </a:rPr>
              <a:t>Sahinbas</a:t>
            </a:r>
            <a:r>
              <a:rPr lang="en-IN" sz="1600" dirty="0">
                <a:latin typeface="Times New Roman" panose="02020603050405020304" pitchFamily="18" charset="0"/>
                <a:cs typeface="Times New Roman" panose="02020603050405020304" pitchFamily="18" charset="0"/>
              </a:rPr>
              <a:t>, K., &amp; </a:t>
            </a:r>
            <a:r>
              <a:rPr lang="en-IN" sz="1600" dirty="0" err="1">
                <a:latin typeface="Times New Roman" panose="02020603050405020304" pitchFamily="18" charset="0"/>
                <a:cs typeface="Times New Roman" panose="02020603050405020304" pitchFamily="18" charset="0"/>
              </a:rPr>
              <a:t>Dörtkardeş</a:t>
            </a:r>
            <a:r>
              <a:rPr lang="en-IN" sz="1600" dirty="0">
                <a:latin typeface="Times New Roman" panose="02020603050405020304" pitchFamily="18" charset="0"/>
                <a:cs typeface="Times New Roman" panose="02020603050405020304" pitchFamily="18" charset="0"/>
              </a:rPr>
              <a:t>, V. (2021). Malicious URL detection using machine learning. In Artificial intelligence paradigms for smart cyber-physical systems (pp. 160-180). IGI Global Scientific Publishing..</a:t>
            </a:r>
          </a:p>
        </p:txBody>
      </p:sp>
    </p:spTree>
    <p:extLst>
      <p:ext uri="{BB962C8B-B14F-4D97-AF65-F5344CB8AC3E}">
        <p14:creationId xmlns:p14="http://schemas.microsoft.com/office/powerpoint/2010/main" val="289535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28AB92-EE84-55F5-094A-EB62AC0C7B15}"/>
              </a:ext>
            </a:extLst>
          </p:cNvPr>
          <p:cNvSpPr/>
          <p:nvPr/>
        </p:nvSpPr>
        <p:spPr>
          <a:xfrm>
            <a:off x="0" y="-76200"/>
            <a:ext cx="12115800" cy="69342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itle 11">
            <a:extLst>
              <a:ext uri="{FF2B5EF4-FFF2-40B4-BE49-F238E27FC236}">
                <a16:creationId xmlns:a16="http://schemas.microsoft.com/office/drawing/2014/main" id="{F364A42B-2279-E372-EFBD-7D073606DCE6}"/>
              </a:ext>
            </a:extLst>
          </p:cNvPr>
          <p:cNvSpPr>
            <a:spLocks noGrp="1"/>
          </p:cNvSpPr>
          <p:nvPr>
            <p:ph type="title"/>
          </p:nvPr>
        </p:nvSpPr>
        <p:spPr>
          <a:xfrm>
            <a:off x="3276600" y="5486400"/>
            <a:ext cx="6553200" cy="1173163"/>
          </a:xfrm>
        </p:spPr>
        <p:txBody>
          <a:bodyPr>
            <a:normAutofit/>
          </a:bodyPr>
          <a:lstStyle/>
          <a:p>
            <a:r>
              <a:rPr lang="en-IN" sz="6000" b="1" dirty="0">
                <a:solidFill>
                  <a:schemeClr val="bg1"/>
                </a:solidFill>
                <a:latin typeface="Arial Black" panose="020B0A04020102020204" pitchFamily="34" charset="0"/>
              </a:rPr>
              <a:t>THANK </a:t>
            </a:r>
            <a:r>
              <a:rPr lang="en-IN" sz="6600" b="1" dirty="0">
                <a:solidFill>
                  <a:schemeClr val="bg1"/>
                </a:solidFill>
                <a:latin typeface="Arial Black" panose="020B0A04020102020204" pitchFamily="34" charset="0"/>
              </a:rPr>
              <a:t>YOU</a:t>
            </a:r>
            <a:r>
              <a:rPr lang="en-IN" sz="6000" b="1" dirty="0">
                <a:solidFill>
                  <a:schemeClr val="bg1"/>
                </a:solidFill>
                <a:latin typeface="Arial Black" panose="020B0A040201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71638"/>
            <a:ext cx="8382000" cy="1818267"/>
          </a:xfrm>
          <a:prstGeom prst="rect">
            <a:avLst/>
          </a:prstGeom>
        </p:spPr>
        <p:txBody>
          <a:bodyPr vert="horz" wrap="square" lIns="0" tIns="520522" rIns="0" bIns="0" rtlCol="0">
            <a:spAutoFit/>
          </a:bodyPr>
          <a:lstStyle/>
          <a:p>
            <a:pPr marL="2660015">
              <a:lnSpc>
                <a:spcPct val="100000"/>
              </a:lnSpc>
              <a:spcBef>
                <a:spcPts val="105"/>
              </a:spcBef>
            </a:pPr>
            <a:r>
              <a:rPr lang="en-IN" sz="3600" b="1" spc="-10" dirty="0">
                <a:latin typeface="Times New Roman" panose="02020603050405020304" pitchFamily="18" charset="0"/>
                <a:cs typeface="Times New Roman" panose="02020603050405020304" pitchFamily="18" charset="0"/>
              </a:rPr>
              <a:t>ABSTRACT</a:t>
            </a:r>
            <a:br>
              <a:rPr lang="en-IN" sz="4400" spc="-10" dirty="0"/>
            </a:br>
            <a:endParaRPr lang="en-IN" sz="4400" dirty="0"/>
          </a:p>
        </p:txBody>
      </p:sp>
      <p:sp>
        <p:nvSpPr>
          <p:cNvPr id="3" name="object 3"/>
          <p:cNvSpPr txBox="1"/>
          <p:nvPr/>
        </p:nvSpPr>
        <p:spPr>
          <a:xfrm>
            <a:off x="990600" y="1447800"/>
            <a:ext cx="9627235" cy="3729354"/>
          </a:xfrm>
          <a:prstGeom prst="rect">
            <a:avLst/>
          </a:prstGeom>
        </p:spPr>
        <p:txBody>
          <a:bodyPr vert="horz" wrap="square" lIns="0" tIns="12065" rIns="0" bIns="0" rtlCol="0">
            <a:spAutoFit/>
          </a:bodyPr>
          <a:lstStyle/>
          <a:p>
            <a:pPr marL="12700" marR="5080" algn="just">
              <a:lnSpc>
                <a:spcPct val="150000"/>
              </a:lnSpc>
              <a:spcBef>
                <a:spcPts val="95"/>
              </a:spcBef>
            </a:pPr>
            <a:r>
              <a:rPr sz="1800" dirty="0">
                <a:latin typeface="Times New Roman"/>
                <a:cs typeface="Times New Roman"/>
              </a:rPr>
              <a:t>Malicious</a:t>
            </a:r>
            <a:r>
              <a:rPr sz="1800" spc="155" dirty="0">
                <a:latin typeface="Times New Roman"/>
                <a:cs typeface="Times New Roman"/>
              </a:rPr>
              <a:t> </a:t>
            </a:r>
            <a:r>
              <a:rPr sz="1800" dirty="0">
                <a:latin typeface="Times New Roman"/>
                <a:cs typeface="Times New Roman"/>
              </a:rPr>
              <a:t>URL</a:t>
            </a:r>
            <a:r>
              <a:rPr sz="1800" spc="90" dirty="0">
                <a:latin typeface="Times New Roman"/>
                <a:cs typeface="Times New Roman"/>
              </a:rPr>
              <a:t> </a:t>
            </a:r>
            <a:r>
              <a:rPr sz="1800" dirty="0">
                <a:latin typeface="Times New Roman"/>
                <a:cs typeface="Times New Roman"/>
              </a:rPr>
              <a:t>detection</a:t>
            </a:r>
            <a:r>
              <a:rPr sz="1800" spc="165" dirty="0">
                <a:latin typeface="Times New Roman"/>
                <a:cs typeface="Times New Roman"/>
              </a:rPr>
              <a:t> </a:t>
            </a:r>
            <a:r>
              <a:rPr sz="1800" dirty="0">
                <a:latin typeface="Times New Roman"/>
                <a:cs typeface="Times New Roman"/>
              </a:rPr>
              <a:t>is</a:t>
            </a:r>
            <a:r>
              <a:rPr sz="1800" spc="165" dirty="0">
                <a:latin typeface="Times New Roman"/>
                <a:cs typeface="Times New Roman"/>
              </a:rPr>
              <a:t> </a:t>
            </a:r>
            <a:r>
              <a:rPr sz="1800" dirty="0">
                <a:latin typeface="Times New Roman"/>
                <a:cs typeface="Times New Roman"/>
              </a:rPr>
              <a:t>a</a:t>
            </a:r>
            <a:r>
              <a:rPr sz="1800" spc="165" dirty="0">
                <a:latin typeface="Times New Roman"/>
                <a:cs typeface="Times New Roman"/>
              </a:rPr>
              <a:t> </a:t>
            </a:r>
            <a:r>
              <a:rPr sz="1800" dirty="0">
                <a:latin typeface="Times New Roman"/>
                <a:cs typeface="Times New Roman"/>
              </a:rPr>
              <a:t>critical</a:t>
            </a:r>
            <a:r>
              <a:rPr sz="1800" spc="165" dirty="0">
                <a:latin typeface="Times New Roman"/>
                <a:cs typeface="Times New Roman"/>
              </a:rPr>
              <a:t> </a:t>
            </a:r>
            <a:r>
              <a:rPr sz="1800" dirty="0">
                <a:latin typeface="Times New Roman"/>
                <a:cs typeface="Times New Roman"/>
              </a:rPr>
              <a:t>aspect</a:t>
            </a:r>
            <a:r>
              <a:rPr sz="1800" spc="175" dirty="0">
                <a:latin typeface="Times New Roman"/>
                <a:cs typeface="Times New Roman"/>
              </a:rPr>
              <a:t> </a:t>
            </a:r>
            <a:r>
              <a:rPr sz="1800" dirty="0">
                <a:latin typeface="Times New Roman"/>
                <a:cs typeface="Times New Roman"/>
              </a:rPr>
              <a:t>of</a:t>
            </a:r>
            <a:r>
              <a:rPr sz="1800" spc="145" dirty="0">
                <a:latin typeface="Times New Roman"/>
                <a:cs typeface="Times New Roman"/>
              </a:rPr>
              <a:t> </a:t>
            </a:r>
            <a:r>
              <a:rPr sz="1800" dirty="0">
                <a:latin typeface="Times New Roman"/>
                <a:cs typeface="Times New Roman"/>
              </a:rPr>
              <a:t>cybersecurity</a:t>
            </a:r>
            <a:r>
              <a:rPr sz="1800" spc="180" dirty="0">
                <a:latin typeface="Times New Roman"/>
                <a:cs typeface="Times New Roman"/>
              </a:rPr>
              <a:t> </a:t>
            </a:r>
            <a:r>
              <a:rPr sz="1800" dirty="0">
                <a:latin typeface="Times New Roman"/>
                <a:cs typeface="Times New Roman"/>
              </a:rPr>
              <a:t>aimed</a:t>
            </a:r>
            <a:r>
              <a:rPr sz="1800" spc="175" dirty="0">
                <a:latin typeface="Times New Roman"/>
                <a:cs typeface="Times New Roman"/>
              </a:rPr>
              <a:t> </a:t>
            </a:r>
            <a:r>
              <a:rPr sz="1800" dirty="0">
                <a:latin typeface="Times New Roman"/>
                <a:cs typeface="Times New Roman"/>
              </a:rPr>
              <a:t>at</a:t>
            </a:r>
            <a:r>
              <a:rPr sz="1800" spc="170" dirty="0">
                <a:latin typeface="Times New Roman"/>
                <a:cs typeface="Times New Roman"/>
              </a:rPr>
              <a:t> </a:t>
            </a:r>
            <a:r>
              <a:rPr sz="1800" dirty="0">
                <a:latin typeface="Times New Roman"/>
                <a:cs typeface="Times New Roman"/>
              </a:rPr>
              <a:t>protecting</a:t>
            </a:r>
            <a:r>
              <a:rPr sz="1800" spc="175" dirty="0">
                <a:latin typeface="Times New Roman"/>
                <a:cs typeface="Times New Roman"/>
              </a:rPr>
              <a:t> </a:t>
            </a:r>
            <a:r>
              <a:rPr sz="1800" dirty="0">
                <a:latin typeface="Times New Roman"/>
                <a:cs typeface="Times New Roman"/>
              </a:rPr>
              <a:t>users</a:t>
            </a:r>
            <a:r>
              <a:rPr sz="1800" spc="155" dirty="0">
                <a:latin typeface="Times New Roman"/>
                <a:cs typeface="Times New Roman"/>
              </a:rPr>
              <a:t> </a:t>
            </a:r>
            <a:r>
              <a:rPr sz="1800" dirty="0">
                <a:latin typeface="Times New Roman"/>
                <a:cs typeface="Times New Roman"/>
              </a:rPr>
              <a:t>from</a:t>
            </a:r>
            <a:r>
              <a:rPr sz="1800" spc="165" dirty="0">
                <a:latin typeface="Times New Roman"/>
                <a:cs typeface="Times New Roman"/>
              </a:rPr>
              <a:t> </a:t>
            </a:r>
            <a:r>
              <a:rPr sz="1800" spc="-10" dirty="0">
                <a:latin typeface="Times New Roman"/>
                <a:cs typeface="Times New Roman"/>
              </a:rPr>
              <a:t>phishing </a:t>
            </a:r>
            <a:r>
              <a:rPr sz="1800" dirty="0">
                <a:latin typeface="Times New Roman"/>
                <a:cs typeface="Times New Roman"/>
              </a:rPr>
              <a:t>attacks,</a:t>
            </a:r>
            <a:r>
              <a:rPr sz="1800" spc="30" dirty="0">
                <a:latin typeface="Times New Roman"/>
                <a:cs typeface="Times New Roman"/>
              </a:rPr>
              <a:t> </a:t>
            </a:r>
            <a:r>
              <a:rPr sz="1800" dirty="0">
                <a:latin typeface="Times New Roman"/>
                <a:cs typeface="Times New Roman"/>
              </a:rPr>
              <a:t>malware,</a:t>
            </a:r>
            <a:r>
              <a:rPr sz="1800" spc="3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other</a:t>
            </a:r>
            <a:r>
              <a:rPr sz="1800" spc="25" dirty="0">
                <a:latin typeface="Times New Roman"/>
                <a:cs typeface="Times New Roman"/>
              </a:rPr>
              <a:t> </a:t>
            </a:r>
            <a:r>
              <a:rPr sz="1800" dirty="0">
                <a:latin typeface="Times New Roman"/>
                <a:cs typeface="Times New Roman"/>
              </a:rPr>
              <a:t>online</a:t>
            </a:r>
            <a:r>
              <a:rPr sz="1800" spc="25" dirty="0">
                <a:latin typeface="Times New Roman"/>
                <a:cs typeface="Times New Roman"/>
              </a:rPr>
              <a:t> </a:t>
            </a:r>
            <a:r>
              <a:rPr sz="1800" dirty="0">
                <a:latin typeface="Times New Roman"/>
                <a:cs typeface="Times New Roman"/>
              </a:rPr>
              <a:t>threats.</a:t>
            </a:r>
            <a:r>
              <a:rPr sz="1800" spc="20" dirty="0">
                <a:latin typeface="Times New Roman"/>
                <a:cs typeface="Times New Roman"/>
              </a:rPr>
              <a:t> </a:t>
            </a:r>
            <a:r>
              <a:rPr sz="1800" dirty="0">
                <a:latin typeface="Times New Roman"/>
                <a:cs typeface="Times New Roman"/>
              </a:rPr>
              <a:t>This</a:t>
            </a:r>
            <a:r>
              <a:rPr sz="1800" spc="20" dirty="0">
                <a:latin typeface="Times New Roman"/>
                <a:cs typeface="Times New Roman"/>
              </a:rPr>
              <a:t> </a:t>
            </a:r>
            <a:r>
              <a:rPr sz="1800" dirty="0">
                <a:latin typeface="Times New Roman"/>
                <a:cs typeface="Times New Roman"/>
              </a:rPr>
              <a:t>project</a:t>
            </a:r>
            <a:r>
              <a:rPr sz="1800" spc="20" dirty="0">
                <a:latin typeface="Times New Roman"/>
                <a:cs typeface="Times New Roman"/>
              </a:rPr>
              <a:t> </a:t>
            </a:r>
            <a:r>
              <a:rPr sz="1800" dirty="0">
                <a:latin typeface="Times New Roman"/>
                <a:cs typeface="Times New Roman"/>
              </a:rPr>
              <a:t>leverages</a:t>
            </a:r>
            <a:r>
              <a:rPr sz="1800" spc="10" dirty="0">
                <a:latin typeface="Times New Roman"/>
                <a:cs typeface="Times New Roman"/>
              </a:rPr>
              <a:t> </a:t>
            </a:r>
            <a:r>
              <a:rPr sz="1800" dirty="0">
                <a:latin typeface="Times New Roman"/>
                <a:cs typeface="Times New Roman"/>
              </a:rPr>
              <a:t>machine</a:t>
            </a:r>
            <a:r>
              <a:rPr sz="1800" spc="25" dirty="0">
                <a:latin typeface="Times New Roman"/>
                <a:cs typeface="Times New Roman"/>
              </a:rPr>
              <a:t> </a:t>
            </a:r>
            <a:r>
              <a:rPr sz="1800" dirty="0">
                <a:latin typeface="Times New Roman"/>
                <a:cs typeface="Times New Roman"/>
              </a:rPr>
              <a:t>learning</a:t>
            </a:r>
            <a:r>
              <a:rPr sz="1800" spc="25" dirty="0">
                <a:latin typeface="Times New Roman"/>
                <a:cs typeface="Times New Roman"/>
              </a:rPr>
              <a:t> </a:t>
            </a:r>
            <a:r>
              <a:rPr sz="1800" dirty="0">
                <a:latin typeface="Times New Roman"/>
                <a:cs typeface="Times New Roman"/>
              </a:rPr>
              <a:t>techniques</a:t>
            </a:r>
            <a:r>
              <a:rPr sz="1800" spc="25" dirty="0">
                <a:latin typeface="Times New Roman"/>
                <a:cs typeface="Times New Roman"/>
              </a:rPr>
              <a:t> </a:t>
            </a:r>
            <a:r>
              <a:rPr sz="1800" dirty="0">
                <a:latin typeface="Times New Roman"/>
                <a:cs typeface="Times New Roman"/>
              </a:rPr>
              <a:t>to build</a:t>
            </a:r>
            <a:r>
              <a:rPr sz="1800" spc="20" dirty="0">
                <a:latin typeface="Times New Roman"/>
                <a:cs typeface="Times New Roman"/>
              </a:rPr>
              <a:t> </a:t>
            </a:r>
            <a:r>
              <a:rPr sz="1800" spc="-50" dirty="0">
                <a:latin typeface="Times New Roman"/>
                <a:cs typeface="Times New Roman"/>
              </a:rPr>
              <a:t>a </a:t>
            </a:r>
            <a:r>
              <a:rPr sz="1800" dirty="0">
                <a:latin typeface="Times New Roman"/>
                <a:cs typeface="Times New Roman"/>
              </a:rPr>
              <a:t>robust</a:t>
            </a:r>
            <a:r>
              <a:rPr sz="1800" spc="5" dirty="0">
                <a:latin typeface="Times New Roman"/>
                <a:cs typeface="Times New Roman"/>
              </a:rPr>
              <a:t> </a:t>
            </a:r>
            <a:r>
              <a:rPr sz="1800" dirty="0">
                <a:latin typeface="Times New Roman"/>
                <a:cs typeface="Times New Roman"/>
              </a:rPr>
              <a:t>system</a:t>
            </a:r>
            <a:r>
              <a:rPr sz="1800" spc="-15" dirty="0">
                <a:latin typeface="Times New Roman"/>
                <a:cs typeface="Times New Roman"/>
              </a:rPr>
              <a:t> </a:t>
            </a:r>
            <a:r>
              <a:rPr sz="1800" dirty="0">
                <a:latin typeface="Times New Roman"/>
                <a:cs typeface="Times New Roman"/>
              </a:rPr>
              <a:t>capable of identifying and</a:t>
            </a:r>
            <a:r>
              <a:rPr sz="1800" spc="5" dirty="0">
                <a:latin typeface="Times New Roman"/>
                <a:cs typeface="Times New Roman"/>
              </a:rPr>
              <a:t> </a:t>
            </a:r>
            <a:r>
              <a:rPr sz="1800" dirty="0">
                <a:latin typeface="Times New Roman"/>
                <a:cs typeface="Times New Roman"/>
              </a:rPr>
              <a:t>classifying</a:t>
            </a:r>
            <a:r>
              <a:rPr sz="1800" spc="10" dirty="0">
                <a:latin typeface="Times New Roman"/>
                <a:cs typeface="Times New Roman"/>
              </a:rPr>
              <a:t> </a:t>
            </a:r>
            <a:r>
              <a:rPr sz="1800" dirty="0">
                <a:latin typeface="Times New Roman"/>
                <a:cs typeface="Times New Roman"/>
              </a:rPr>
              <a:t>URLs</a:t>
            </a:r>
            <a:r>
              <a:rPr sz="1800" spc="-5" dirty="0">
                <a:latin typeface="Times New Roman"/>
                <a:cs typeface="Times New Roman"/>
              </a:rPr>
              <a:t> </a:t>
            </a:r>
            <a:r>
              <a:rPr sz="1800" dirty="0">
                <a:latin typeface="Times New Roman"/>
                <a:cs typeface="Times New Roman"/>
              </a:rPr>
              <a:t>as malicious</a:t>
            </a:r>
            <a:r>
              <a:rPr sz="1800" spc="5" dirty="0">
                <a:latin typeface="Times New Roman"/>
                <a:cs typeface="Times New Roman"/>
              </a:rPr>
              <a:t> </a:t>
            </a:r>
            <a:r>
              <a:rPr sz="1800" dirty="0">
                <a:latin typeface="Times New Roman"/>
                <a:cs typeface="Times New Roman"/>
              </a:rPr>
              <a:t>or benign.</a:t>
            </a:r>
            <a:r>
              <a:rPr sz="1800" spc="-10" dirty="0">
                <a:latin typeface="Times New Roman"/>
                <a:cs typeface="Times New Roman"/>
              </a:rPr>
              <a:t> </a:t>
            </a:r>
            <a:r>
              <a:rPr sz="1800" dirty="0">
                <a:latin typeface="Times New Roman"/>
                <a:cs typeface="Times New Roman"/>
              </a:rPr>
              <a:t>By</a:t>
            </a:r>
            <a:r>
              <a:rPr sz="1800" spc="20" dirty="0">
                <a:latin typeface="Times New Roman"/>
                <a:cs typeface="Times New Roman"/>
              </a:rPr>
              <a:t> </a:t>
            </a:r>
            <a:r>
              <a:rPr sz="1800" dirty="0">
                <a:latin typeface="Times New Roman"/>
                <a:cs typeface="Times New Roman"/>
              </a:rPr>
              <a:t>analyzing</a:t>
            </a:r>
            <a:r>
              <a:rPr sz="1800" spc="10" dirty="0">
                <a:latin typeface="Times New Roman"/>
                <a:cs typeface="Times New Roman"/>
              </a:rPr>
              <a:t> </a:t>
            </a:r>
            <a:r>
              <a:rPr sz="1800" spc="-10" dirty="0">
                <a:latin typeface="Times New Roman"/>
                <a:cs typeface="Times New Roman"/>
              </a:rPr>
              <a:t>various </a:t>
            </a:r>
            <a:r>
              <a:rPr sz="1800" dirty="0">
                <a:latin typeface="Times New Roman"/>
                <a:cs typeface="Times New Roman"/>
              </a:rPr>
              <a:t>features</a:t>
            </a:r>
            <a:r>
              <a:rPr sz="1800" spc="114" dirty="0">
                <a:latin typeface="Times New Roman"/>
                <a:cs typeface="Times New Roman"/>
              </a:rPr>
              <a:t> </a:t>
            </a:r>
            <a:r>
              <a:rPr sz="1800" dirty="0">
                <a:latin typeface="Times New Roman"/>
                <a:cs typeface="Times New Roman"/>
              </a:rPr>
              <a:t>of</a:t>
            </a:r>
            <a:r>
              <a:rPr sz="1800" spc="120" dirty="0">
                <a:latin typeface="Times New Roman"/>
                <a:cs typeface="Times New Roman"/>
              </a:rPr>
              <a:t> </a:t>
            </a:r>
            <a:r>
              <a:rPr sz="1800" dirty="0">
                <a:latin typeface="Times New Roman"/>
                <a:cs typeface="Times New Roman"/>
              </a:rPr>
              <a:t>URLs,</a:t>
            </a:r>
            <a:r>
              <a:rPr sz="1800" spc="114" dirty="0">
                <a:latin typeface="Times New Roman"/>
                <a:cs typeface="Times New Roman"/>
              </a:rPr>
              <a:t> </a:t>
            </a:r>
            <a:r>
              <a:rPr sz="1800" dirty="0">
                <a:latin typeface="Times New Roman"/>
                <a:cs typeface="Times New Roman"/>
              </a:rPr>
              <a:t>such</a:t>
            </a:r>
            <a:r>
              <a:rPr sz="1800" spc="120" dirty="0">
                <a:latin typeface="Times New Roman"/>
                <a:cs typeface="Times New Roman"/>
              </a:rPr>
              <a:t> </a:t>
            </a:r>
            <a:r>
              <a:rPr sz="1800" dirty="0">
                <a:latin typeface="Times New Roman"/>
                <a:cs typeface="Times New Roman"/>
              </a:rPr>
              <a:t>as</a:t>
            </a:r>
            <a:r>
              <a:rPr sz="1800" spc="110" dirty="0">
                <a:latin typeface="Times New Roman"/>
                <a:cs typeface="Times New Roman"/>
              </a:rPr>
              <a:t> </a:t>
            </a:r>
            <a:r>
              <a:rPr sz="1800" dirty="0">
                <a:latin typeface="Times New Roman"/>
                <a:cs typeface="Times New Roman"/>
              </a:rPr>
              <a:t>length,</a:t>
            </a:r>
            <a:r>
              <a:rPr sz="1800" spc="130" dirty="0">
                <a:latin typeface="Times New Roman"/>
                <a:cs typeface="Times New Roman"/>
              </a:rPr>
              <a:t> </a:t>
            </a:r>
            <a:r>
              <a:rPr sz="1800" dirty="0">
                <a:latin typeface="Times New Roman"/>
                <a:cs typeface="Times New Roman"/>
              </a:rPr>
              <a:t>structure,</a:t>
            </a:r>
            <a:r>
              <a:rPr sz="1800" spc="125" dirty="0">
                <a:latin typeface="Times New Roman"/>
                <a:cs typeface="Times New Roman"/>
              </a:rPr>
              <a:t> </a:t>
            </a:r>
            <a:r>
              <a:rPr sz="1800" dirty="0">
                <a:latin typeface="Times New Roman"/>
                <a:cs typeface="Times New Roman"/>
              </a:rPr>
              <a:t>domain</a:t>
            </a:r>
            <a:r>
              <a:rPr sz="1800" spc="120" dirty="0">
                <a:latin typeface="Times New Roman"/>
                <a:cs typeface="Times New Roman"/>
              </a:rPr>
              <a:t> </a:t>
            </a:r>
            <a:r>
              <a:rPr sz="1800" dirty="0">
                <a:latin typeface="Times New Roman"/>
                <a:cs typeface="Times New Roman"/>
              </a:rPr>
              <a:t>information,</a:t>
            </a:r>
            <a:r>
              <a:rPr sz="1800" spc="110" dirty="0">
                <a:latin typeface="Times New Roman"/>
                <a:cs typeface="Times New Roman"/>
              </a:rPr>
              <a:t> </a:t>
            </a:r>
            <a:r>
              <a:rPr sz="1800" dirty="0">
                <a:latin typeface="Times New Roman"/>
                <a:cs typeface="Times New Roman"/>
              </a:rPr>
              <a:t>and</a:t>
            </a:r>
            <a:r>
              <a:rPr sz="1800" spc="125" dirty="0">
                <a:latin typeface="Times New Roman"/>
                <a:cs typeface="Times New Roman"/>
              </a:rPr>
              <a:t> </a:t>
            </a:r>
            <a:r>
              <a:rPr sz="1800" dirty="0">
                <a:latin typeface="Times New Roman"/>
                <a:cs typeface="Times New Roman"/>
              </a:rPr>
              <a:t>special</a:t>
            </a:r>
            <a:r>
              <a:rPr sz="1800" spc="125" dirty="0">
                <a:latin typeface="Times New Roman"/>
                <a:cs typeface="Times New Roman"/>
              </a:rPr>
              <a:t> </a:t>
            </a:r>
            <a:r>
              <a:rPr sz="1800" dirty="0">
                <a:latin typeface="Times New Roman"/>
                <a:cs typeface="Times New Roman"/>
              </a:rPr>
              <a:t>character</a:t>
            </a:r>
            <a:r>
              <a:rPr sz="1800" spc="125" dirty="0">
                <a:latin typeface="Times New Roman"/>
                <a:cs typeface="Times New Roman"/>
              </a:rPr>
              <a:t> </a:t>
            </a:r>
            <a:r>
              <a:rPr sz="1800" dirty="0">
                <a:latin typeface="Times New Roman"/>
                <a:cs typeface="Times New Roman"/>
              </a:rPr>
              <a:t>usage,</a:t>
            </a:r>
            <a:r>
              <a:rPr sz="1800" spc="125" dirty="0">
                <a:latin typeface="Times New Roman"/>
                <a:cs typeface="Times New Roman"/>
              </a:rPr>
              <a:t> </a:t>
            </a:r>
            <a:r>
              <a:rPr sz="1800" spc="-10" dirty="0">
                <a:latin typeface="Times New Roman"/>
                <a:cs typeface="Times New Roman"/>
              </a:rPr>
              <a:t>machine </a:t>
            </a:r>
            <a:r>
              <a:rPr sz="1800" dirty="0">
                <a:latin typeface="Times New Roman"/>
                <a:cs typeface="Times New Roman"/>
              </a:rPr>
              <a:t>learning</a:t>
            </a:r>
            <a:r>
              <a:rPr sz="1800" spc="15" dirty="0">
                <a:latin typeface="Times New Roman"/>
                <a:cs typeface="Times New Roman"/>
              </a:rPr>
              <a:t> </a:t>
            </a:r>
            <a:r>
              <a:rPr sz="1800" dirty="0">
                <a:latin typeface="Times New Roman"/>
                <a:cs typeface="Times New Roman"/>
              </a:rPr>
              <a:t>models</a:t>
            </a:r>
            <a:r>
              <a:rPr sz="1800" spc="10" dirty="0">
                <a:latin typeface="Times New Roman"/>
                <a:cs typeface="Times New Roman"/>
              </a:rPr>
              <a:t> </a:t>
            </a:r>
            <a:r>
              <a:rPr sz="1800" dirty="0">
                <a:latin typeface="Times New Roman"/>
                <a:cs typeface="Times New Roman"/>
              </a:rPr>
              <a:t>learn</a:t>
            </a:r>
            <a:r>
              <a:rPr sz="1800" spc="25" dirty="0">
                <a:latin typeface="Times New Roman"/>
                <a:cs typeface="Times New Roman"/>
              </a:rPr>
              <a:t> </a:t>
            </a:r>
            <a:r>
              <a:rPr sz="1800" dirty="0">
                <a:latin typeface="Times New Roman"/>
                <a:cs typeface="Times New Roman"/>
              </a:rPr>
              <a:t>patterns</a:t>
            </a:r>
            <a:r>
              <a:rPr sz="1800" spc="25" dirty="0">
                <a:latin typeface="Times New Roman"/>
                <a:cs typeface="Times New Roman"/>
              </a:rPr>
              <a:t> </a:t>
            </a:r>
            <a:r>
              <a:rPr sz="1800" dirty="0">
                <a:latin typeface="Times New Roman"/>
                <a:cs typeface="Times New Roman"/>
              </a:rPr>
              <a:t>commonly</a:t>
            </a:r>
            <a:r>
              <a:rPr sz="1800" spc="40" dirty="0">
                <a:latin typeface="Times New Roman"/>
                <a:cs typeface="Times New Roman"/>
              </a:rPr>
              <a:t> </a:t>
            </a:r>
            <a:r>
              <a:rPr sz="1800" dirty="0">
                <a:latin typeface="Times New Roman"/>
                <a:cs typeface="Times New Roman"/>
              </a:rPr>
              <a:t>associated</a:t>
            </a:r>
            <a:r>
              <a:rPr sz="1800" spc="25" dirty="0">
                <a:latin typeface="Times New Roman"/>
                <a:cs typeface="Times New Roman"/>
              </a:rPr>
              <a:t> </a:t>
            </a:r>
            <a:r>
              <a:rPr sz="1800" dirty="0">
                <a:latin typeface="Times New Roman"/>
                <a:cs typeface="Times New Roman"/>
              </a:rPr>
              <a:t>with</a:t>
            </a:r>
            <a:r>
              <a:rPr sz="1800" spc="25" dirty="0">
                <a:latin typeface="Times New Roman"/>
                <a:cs typeface="Times New Roman"/>
              </a:rPr>
              <a:t> </a:t>
            </a:r>
            <a:r>
              <a:rPr sz="1800" dirty="0">
                <a:latin typeface="Times New Roman"/>
                <a:cs typeface="Times New Roman"/>
              </a:rPr>
              <a:t>harmful</a:t>
            </a:r>
            <a:r>
              <a:rPr sz="1800" spc="5" dirty="0">
                <a:latin typeface="Times New Roman"/>
                <a:cs typeface="Times New Roman"/>
              </a:rPr>
              <a:t> </a:t>
            </a:r>
            <a:r>
              <a:rPr sz="1800" dirty="0">
                <a:latin typeface="Times New Roman"/>
                <a:cs typeface="Times New Roman"/>
              </a:rPr>
              <a:t>websites.</a:t>
            </a:r>
            <a:r>
              <a:rPr sz="1800" spc="25" dirty="0">
                <a:latin typeface="Times New Roman"/>
                <a:cs typeface="Times New Roman"/>
              </a:rPr>
              <a:t> </a:t>
            </a:r>
            <a:r>
              <a:rPr sz="1800" dirty="0">
                <a:latin typeface="Times New Roman"/>
                <a:cs typeface="Times New Roman"/>
              </a:rPr>
              <a:t>Algorithms</a:t>
            </a:r>
            <a:r>
              <a:rPr sz="1800" spc="15" dirty="0">
                <a:latin typeface="Times New Roman"/>
                <a:cs typeface="Times New Roman"/>
              </a:rPr>
              <a:t> </a:t>
            </a:r>
            <a:r>
              <a:rPr sz="1800" dirty="0">
                <a:latin typeface="Times New Roman"/>
                <a:cs typeface="Times New Roman"/>
              </a:rPr>
              <a:t>like</a:t>
            </a:r>
            <a:r>
              <a:rPr sz="1800" spc="25" dirty="0">
                <a:latin typeface="Times New Roman"/>
                <a:cs typeface="Times New Roman"/>
              </a:rPr>
              <a:t> </a:t>
            </a:r>
            <a:r>
              <a:rPr sz="1800" spc="-10" dirty="0">
                <a:latin typeface="Times New Roman"/>
                <a:cs typeface="Times New Roman"/>
              </a:rPr>
              <a:t>LightGBM</a:t>
            </a:r>
            <a:endParaRPr sz="1800" dirty="0">
              <a:latin typeface="Times New Roman"/>
              <a:cs typeface="Times New Roman"/>
            </a:endParaRPr>
          </a:p>
          <a:p>
            <a:pPr marL="12700" marR="5080" algn="just">
              <a:lnSpc>
                <a:spcPct val="150000"/>
              </a:lnSpc>
            </a:pPr>
            <a:r>
              <a:rPr sz="1800" dirty="0">
                <a:latin typeface="Times New Roman"/>
                <a:cs typeface="Times New Roman"/>
              </a:rPr>
              <a:t>,</a:t>
            </a:r>
            <a:r>
              <a:rPr sz="1800" spc="190" dirty="0">
                <a:latin typeface="Times New Roman"/>
                <a:cs typeface="Times New Roman"/>
              </a:rPr>
              <a:t> </a:t>
            </a:r>
            <a:r>
              <a:rPr sz="1800" dirty="0">
                <a:latin typeface="Times New Roman"/>
                <a:cs typeface="Times New Roman"/>
              </a:rPr>
              <a:t>XGBoost</a:t>
            </a:r>
            <a:r>
              <a:rPr sz="1800" spc="180" dirty="0">
                <a:latin typeface="Times New Roman"/>
                <a:cs typeface="Times New Roman"/>
              </a:rPr>
              <a:t> </a:t>
            </a:r>
            <a:r>
              <a:rPr sz="1800" dirty="0">
                <a:latin typeface="Times New Roman"/>
                <a:cs typeface="Times New Roman"/>
              </a:rPr>
              <a:t>,</a:t>
            </a:r>
            <a:r>
              <a:rPr sz="1800" spc="190" dirty="0">
                <a:latin typeface="Times New Roman"/>
                <a:cs typeface="Times New Roman"/>
              </a:rPr>
              <a:t> </a:t>
            </a:r>
            <a:r>
              <a:rPr sz="1800" dirty="0">
                <a:latin typeface="Times New Roman"/>
                <a:cs typeface="Times New Roman"/>
              </a:rPr>
              <a:t>Gradient</a:t>
            </a:r>
            <a:r>
              <a:rPr sz="1800" spc="190" dirty="0">
                <a:latin typeface="Times New Roman"/>
                <a:cs typeface="Times New Roman"/>
              </a:rPr>
              <a:t> </a:t>
            </a:r>
            <a:r>
              <a:rPr sz="1800" dirty="0">
                <a:latin typeface="Times New Roman"/>
                <a:cs typeface="Times New Roman"/>
              </a:rPr>
              <a:t>Boosting,</a:t>
            </a:r>
            <a:r>
              <a:rPr sz="1800" spc="185" dirty="0">
                <a:latin typeface="Times New Roman"/>
                <a:cs typeface="Times New Roman"/>
              </a:rPr>
              <a:t> </a:t>
            </a:r>
            <a:r>
              <a:rPr sz="1800" dirty="0">
                <a:latin typeface="Times New Roman"/>
                <a:cs typeface="Times New Roman"/>
              </a:rPr>
              <a:t>and</a:t>
            </a:r>
            <a:r>
              <a:rPr sz="1800" spc="185" dirty="0">
                <a:latin typeface="Times New Roman"/>
                <a:cs typeface="Times New Roman"/>
              </a:rPr>
              <a:t> </a:t>
            </a:r>
            <a:r>
              <a:rPr sz="1800" dirty="0">
                <a:latin typeface="Times New Roman"/>
                <a:cs typeface="Times New Roman"/>
              </a:rPr>
              <a:t>Random</a:t>
            </a:r>
            <a:r>
              <a:rPr sz="1800" spc="175" dirty="0">
                <a:latin typeface="Times New Roman"/>
                <a:cs typeface="Times New Roman"/>
              </a:rPr>
              <a:t> </a:t>
            </a:r>
            <a:r>
              <a:rPr sz="1800" dirty="0">
                <a:latin typeface="Times New Roman"/>
                <a:cs typeface="Times New Roman"/>
              </a:rPr>
              <a:t>Forest</a:t>
            </a:r>
            <a:r>
              <a:rPr sz="1800" spc="180" dirty="0">
                <a:latin typeface="Times New Roman"/>
                <a:cs typeface="Times New Roman"/>
              </a:rPr>
              <a:t> </a:t>
            </a:r>
            <a:r>
              <a:rPr sz="1800" dirty="0">
                <a:latin typeface="Times New Roman"/>
                <a:cs typeface="Times New Roman"/>
              </a:rPr>
              <a:t>are</a:t>
            </a:r>
            <a:r>
              <a:rPr sz="1800" spc="195" dirty="0">
                <a:latin typeface="Times New Roman"/>
                <a:cs typeface="Times New Roman"/>
              </a:rPr>
              <a:t> </a:t>
            </a:r>
            <a:r>
              <a:rPr sz="1800" dirty="0">
                <a:latin typeface="Times New Roman"/>
                <a:cs typeface="Times New Roman"/>
              </a:rPr>
              <a:t>employed</a:t>
            </a:r>
            <a:r>
              <a:rPr sz="1800" spc="170" dirty="0">
                <a:latin typeface="Times New Roman"/>
                <a:cs typeface="Times New Roman"/>
              </a:rPr>
              <a:t> </a:t>
            </a:r>
            <a:r>
              <a:rPr sz="1800" dirty="0">
                <a:latin typeface="Times New Roman"/>
                <a:cs typeface="Times New Roman"/>
              </a:rPr>
              <a:t>to</a:t>
            </a:r>
            <a:r>
              <a:rPr sz="1800" spc="185" dirty="0">
                <a:latin typeface="Times New Roman"/>
                <a:cs typeface="Times New Roman"/>
              </a:rPr>
              <a:t> </a:t>
            </a:r>
            <a:r>
              <a:rPr sz="1800" dirty="0">
                <a:latin typeface="Times New Roman"/>
                <a:cs typeface="Times New Roman"/>
              </a:rPr>
              <a:t>enhance</a:t>
            </a:r>
            <a:r>
              <a:rPr sz="1800" spc="185" dirty="0">
                <a:latin typeface="Times New Roman"/>
                <a:cs typeface="Times New Roman"/>
              </a:rPr>
              <a:t> </a:t>
            </a:r>
            <a:r>
              <a:rPr sz="1800" dirty="0">
                <a:latin typeface="Times New Roman"/>
                <a:cs typeface="Times New Roman"/>
              </a:rPr>
              <a:t>detection</a:t>
            </a:r>
            <a:r>
              <a:rPr sz="1800" spc="190" dirty="0">
                <a:latin typeface="Times New Roman"/>
                <a:cs typeface="Times New Roman"/>
              </a:rPr>
              <a:t> </a:t>
            </a:r>
            <a:r>
              <a:rPr sz="1800" dirty="0">
                <a:latin typeface="Times New Roman"/>
                <a:cs typeface="Times New Roman"/>
              </a:rPr>
              <a:t>accuracy</a:t>
            </a:r>
            <a:r>
              <a:rPr sz="1800" spc="200" dirty="0">
                <a:latin typeface="Times New Roman"/>
                <a:cs typeface="Times New Roman"/>
              </a:rPr>
              <a:t> </a:t>
            </a:r>
            <a:r>
              <a:rPr sz="1800" spc="-25" dirty="0">
                <a:latin typeface="Times New Roman"/>
                <a:cs typeface="Times New Roman"/>
              </a:rPr>
              <a:t>and </a:t>
            </a:r>
            <a:r>
              <a:rPr sz="1800" dirty="0">
                <a:latin typeface="Times New Roman"/>
                <a:cs typeface="Times New Roman"/>
              </a:rPr>
              <a:t>efficiency.</a:t>
            </a:r>
            <a:r>
              <a:rPr sz="1800" spc="100" dirty="0">
                <a:latin typeface="Times New Roman"/>
                <a:cs typeface="Times New Roman"/>
              </a:rPr>
              <a:t> </a:t>
            </a:r>
            <a:r>
              <a:rPr sz="1800" dirty="0">
                <a:latin typeface="Times New Roman"/>
                <a:cs typeface="Times New Roman"/>
              </a:rPr>
              <a:t>Through</a:t>
            </a:r>
            <a:r>
              <a:rPr sz="1800" spc="110" dirty="0">
                <a:latin typeface="Times New Roman"/>
                <a:cs typeface="Times New Roman"/>
              </a:rPr>
              <a:t> </a:t>
            </a:r>
            <a:r>
              <a:rPr sz="1800" dirty="0">
                <a:latin typeface="Times New Roman"/>
                <a:cs typeface="Times New Roman"/>
              </a:rPr>
              <a:t>data</a:t>
            </a:r>
            <a:r>
              <a:rPr sz="1800" spc="105" dirty="0">
                <a:latin typeface="Times New Roman"/>
                <a:cs typeface="Times New Roman"/>
              </a:rPr>
              <a:t> </a:t>
            </a:r>
            <a:r>
              <a:rPr sz="1800" dirty="0">
                <a:latin typeface="Times New Roman"/>
                <a:cs typeface="Times New Roman"/>
              </a:rPr>
              <a:t>preprocessing,</a:t>
            </a:r>
            <a:r>
              <a:rPr sz="1800" spc="125" dirty="0">
                <a:latin typeface="Times New Roman"/>
                <a:cs typeface="Times New Roman"/>
              </a:rPr>
              <a:t> </a:t>
            </a:r>
            <a:r>
              <a:rPr sz="1800" dirty="0">
                <a:latin typeface="Times New Roman"/>
                <a:cs typeface="Times New Roman"/>
              </a:rPr>
              <a:t>feature</a:t>
            </a:r>
            <a:r>
              <a:rPr sz="1800" spc="105" dirty="0">
                <a:latin typeface="Times New Roman"/>
                <a:cs typeface="Times New Roman"/>
              </a:rPr>
              <a:t> </a:t>
            </a:r>
            <a:r>
              <a:rPr sz="1800" dirty="0">
                <a:latin typeface="Times New Roman"/>
                <a:cs typeface="Times New Roman"/>
              </a:rPr>
              <a:t>extraction,</a:t>
            </a:r>
            <a:r>
              <a:rPr sz="1800" spc="114" dirty="0">
                <a:latin typeface="Times New Roman"/>
                <a:cs typeface="Times New Roman"/>
              </a:rPr>
              <a:t> </a:t>
            </a:r>
            <a:r>
              <a:rPr sz="1800" dirty="0">
                <a:latin typeface="Times New Roman"/>
                <a:cs typeface="Times New Roman"/>
              </a:rPr>
              <a:t>and</a:t>
            </a:r>
            <a:r>
              <a:rPr sz="1800" spc="95" dirty="0">
                <a:latin typeface="Times New Roman"/>
                <a:cs typeface="Times New Roman"/>
              </a:rPr>
              <a:t> </a:t>
            </a:r>
            <a:r>
              <a:rPr sz="1800" dirty="0">
                <a:latin typeface="Times New Roman"/>
                <a:cs typeface="Times New Roman"/>
              </a:rPr>
              <a:t>model</a:t>
            </a:r>
            <a:r>
              <a:rPr sz="1800" spc="120" dirty="0">
                <a:latin typeface="Times New Roman"/>
                <a:cs typeface="Times New Roman"/>
              </a:rPr>
              <a:t> </a:t>
            </a:r>
            <a:r>
              <a:rPr sz="1800" dirty="0">
                <a:latin typeface="Times New Roman"/>
                <a:cs typeface="Times New Roman"/>
              </a:rPr>
              <a:t>training,</a:t>
            </a:r>
            <a:r>
              <a:rPr sz="1800" spc="100" dirty="0">
                <a:latin typeface="Times New Roman"/>
                <a:cs typeface="Times New Roman"/>
              </a:rPr>
              <a:t> </a:t>
            </a:r>
            <a:r>
              <a:rPr sz="1800" dirty="0">
                <a:latin typeface="Times New Roman"/>
                <a:cs typeface="Times New Roman"/>
              </a:rPr>
              <a:t>our</a:t>
            </a:r>
            <a:r>
              <a:rPr sz="1800" spc="105" dirty="0">
                <a:latin typeface="Times New Roman"/>
                <a:cs typeface="Times New Roman"/>
              </a:rPr>
              <a:t> </a:t>
            </a:r>
            <a:r>
              <a:rPr sz="1800" dirty="0">
                <a:latin typeface="Times New Roman"/>
                <a:cs typeface="Times New Roman"/>
              </a:rPr>
              <a:t>approach</a:t>
            </a:r>
            <a:r>
              <a:rPr sz="1800" spc="95" dirty="0">
                <a:latin typeface="Times New Roman"/>
                <a:cs typeface="Times New Roman"/>
              </a:rPr>
              <a:t> </a:t>
            </a:r>
            <a:r>
              <a:rPr sz="1800" dirty="0">
                <a:latin typeface="Times New Roman"/>
                <a:cs typeface="Times New Roman"/>
              </a:rPr>
              <a:t>ensures</a:t>
            </a:r>
            <a:r>
              <a:rPr sz="1800" spc="110" dirty="0">
                <a:latin typeface="Times New Roman"/>
                <a:cs typeface="Times New Roman"/>
              </a:rPr>
              <a:t> </a:t>
            </a:r>
            <a:r>
              <a:rPr sz="1800" spc="-50" dirty="0">
                <a:latin typeface="Times New Roman"/>
                <a:cs typeface="Times New Roman"/>
              </a:rPr>
              <a:t>a </a:t>
            </a:r>
            <a:r>
              <a:rPr sz="1800" spc="-10" dirty="0">
                <a:latin typeface="Times New Roman"/>
                <a:cs typeface="Times New Roman"/>
              </a:rPr>
              <a:t>high-</a:t>
            </a:r>
            <a:r>
              <a:rPr sz="1800" dirty="0">
                <a:latin typeface="Times New Roman"/>
                <a:cs typeface="Times New Roman"/>
              </a:rPr>
              <a:t>performance</a:t>
            </a:r>
            <a:r>
              <a:rPr sz="1800" spc="285" dirty="0">
                <a:latin typeface="Times New Roman"/>
                <a:cs typeface="Times New Roman"/>
              </a:rPr>
              <a:t> </a:t>
            </a:r>
            <a:r>
              <a:rPr sz="1800" dirty="0">
                <a:latin typeface="Times New Roman"/>
                <a:cs typeface="Times New Roman"/>
              </a:rPr>
              <a:t>system</a:t>
            </a:r>
            <a:r>
              <a:rPr sz="1800" spc="285" dirty="0">
                <a:latin typeface="Times New Roman"/>
                <a:cs typeface="Times New Roman"/>
              </a:rPr>
              <a:t> </a:t>
            </a:r>
            <a:r>
              <a:rPr sz="1800" dirty="0">
                <a:latin typeface="Times New Roman"/>
                <a:cs typeface="Times New Roman"/>
              </a:rPr>
              <a:t>for</a:t>
            </a:r>
            <a:r>
              <a:rPr sz="1800" spc="280"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295" dirty="0">
                <a:latin typeface="Times New Roman"/>
                <a:cs typeface="Times New Roman"/>
              </a:rPr>
              <a:t> </a:t>
            </a:r>
            <a:r>
              <a:rPr sz="1800" dirty="0">
                <a:latin typeface="Times New Roman"/>
                <a:cs typeface="Times New Roman"/>
              </a:rPr>
              <a:t>malicious</a:t>
            </a:r>
            <a:r>
              <a:rPr sz="1800" spc="280" dirty="0">
                <a:latin typeface="Times New Roman"/>
                <a:cs typeface="Times New Roman"/>
              </a:rPr>
              <a:t> </a:t>
            </a:r>
            <a:r>
              <a:rPr sz="1800" dirty="0">
                <a:latin typeface="Times New Roman"/>
                <a:cs typeface="Times New Roman"/>
              </a:rPr>
              <a:t>URL</a:t>
            </a:r>
            <a:r>
              <a:rPr sz="1800" spc="220" dirty="0">
                <a:latin typeface="Times New Roman"/>
                <a:cs typeface="Times New Roman"/>
              </a:rPr>
              <a:t> </a:t>
            </a:r>
            <a:r>
              <a:rPr sz="1800" dirty="0">
                <a:latin typeface="Times New Roman"/>
                <a:cs typeface="Times New Roman"/>
              </a:rPr>
              <a:t>detection.</a:t>
            </a:r>
            <a:r>
              <a:rPr sz="1800" spc="285" dirty="0">
                <a:latin typeface="Times New Roman"/>
                <a:cs typeface="Times New Roman"/>
              </a:rPr>
              <a:t> </a:t>
            </a:r>
            <a:r>
              <a:rPr sz="1800" dirty="0">
                <a:latin typeface="Times New Roman"/>
                <a:cs typeface="Times New Roman"/>
              </a:rPr>
              <a:t>This</a:t>
            </a:r>
            <a:r>
              <a:rPr sz="1800" spc="285" dirty="0">
                <a:latin typeface="Times New Roman"/>
                <a:cs typeface="Times New Roman"/>
              </a:rPr>
              <a:t> </a:t>
            </a:r>
            <a:r>
              <a:rPr sz="1800" dirty="0">
                <a:latin typeface="Times New Roman"/>
                <a:cs typeface="Times New Roman"/>
              </a:rPr>
              <a:t>work</a:t>
            </a:r>
            <a:r>
              <a:rPr sz="1800" spc="280" dirty="0">
                <a:latin typeface="Times New Roman"/>
                <a:cs typeface="Times New Roman"/>
              </a:rPr>
              <a:t> </a:t>
            </a:r>
            <a:r>
              <a:rPr sz="1800" dirty="0">
                <a:latin typeface="Times New Roman"/>
                <a:cs typeface="Times New Roman"/>
              </a:rPr>
              <a:t>provides</a:t>
            </a:r>
            <a:r>
              <a:rPr sz="1800" spc="280" dirty="0">
                <a:latin typeface="Times New Roman"/>
                <a:cs typeface="Times New Roman"/>
              </a:rPr>
              <a:t> </a:t>
            </a:r>
            <a:r>
              <a:rPr sz="1800" dirty="0">
                <a:latin typeface="Times New Roman"/>
                <a:cs typeface="Times New Roman"/>
              </a:rPr>
              <a:t>a</a:t>
            </a:r>
            <a:r>
              <a:rPr sz="1800" spc="290" dirty="0">
                <a:latin typeface="Times New Roman"/>
                <a:cs typeface="Times New Roman"/>
              </a:rPr>
              <a:t> </a:t>
            </a:r>
            <a:r>
              <a:rPr sz="1800" dirty="0">
                <a:latin typeface="Times New Roman"/>
                <a:cs typeface="Times New Roman"/>
              </a:rPr>
              <a:t>scalable</a:t>
            </a:r>
            <a:r>
              <a:rPr sz="1800" spc="285" dirty="0">
                <a:latin typeface="Times New Roman"/>
                <a:cs typeface="Times New Roman"/>
              </a:rPr>
              <a:t> </a:t>
            </a:r>
            <a:r>
              <a:rPr sz="1800" spc="-25" dirty="0">
                <a:latin typeface="Times New Roman"/>
                <a:cs typeface="Times New Roman"/>
              </a:rPr>
              <a:t>and </a:t>
            </a:r>
            <a:r>
              <a:rPr sz="1800" dirty="0">
                <a:latin typeface="Times New Roman"/>
                <a:cs typeface="Times New Roman"/>
              </a:rPr>
              <a:t>automated</a:t>
            </a:r>
            <a:r>
              <a:rPr sz="1800" spc="-40" dirty="0">
                <a:latin typeface="Times New Roman"/>
                <a:cs typeface="Times New Roman"/>
              </a:rPr>
              <a:t> </a:t>
            </a:r>
            <a:r>
              <a:rPr sz="1800" dirty="0">
                <a:latin typeface="Times New Roman"/>
                <a:cs typeface="Times New Roman"/>
              </a:rPr>
              <a:t>solution</a:t>
            </a:r>
            <a:r>
              <a:rPr sz="1800" spc="-4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strengthen</a:t>
            </a:r>
            <a:r>
              <a:rPr sz="1800" spc="-45" dirty="0">
                <a:latin typeface="Times New Roman"/>
                <a:cs typeface="Times New Roman"/>
              </a:rPr>
              <a:t> </a:t>
            </a:r>
            <a:r>
              <a:rPr sz="1800" dirty="0">
                <a:latin typeface="Times New Roman"/>
                <a:cs typeface="Times New Roman"/>
              </a:rPr>
              <a:t>online</a:t>
            </a:r>
            <a:r>
              <a:rPr sz="1800" spc="-30" dirty="0">
                <a:latin typeface="Times New Roman"/>
                <a:cs typeface="Times New Roman"/>
              </a:rPr>
              <a:t> </a:t>
            </a:r>
            <a:r>
              <a:rPr sz="1800" dirty="0">
                <a:latin typeface="Times New Roman"/>
                <a:cs typeface="Times New Roman"/>
              </a:rPr>
              <a:t>security</a:t>
            </a:r>
            <a:r>
              <a:rPr sz="1800" spc="-45" dirty="0">
                <a:latin typeface="Times New Roman"/>
                <a:cs typeface="Times New Roman"/>
              </a:rPr>
              <a:t> </a:t>
            </a:r>
            <a:r>
              <a:rPr sz="1800" dirty="0">
                <a:latin typeface="Times New Roman"/>
                <a:cs typeface="Times New Roman"/>
              </a:rPr>
              <a:t>and</a:t>
            </a:r>
            <a:r>
              <a:rPr sz="1800" spc="-30" dirty="0">
                <a:latin typeface="Times New Roman"/>
                <a:cs typeface="Times New Roman"/>
              </a:rPr>
              <a:t> </a:t>
            </a:r>
            <a:r>
              <a:rPr sz="1800" dirty="0">
                <a:latin typeface="Times New Roman"/>
                <a:cs typeface="Times New Roman"/>
              </a:rPr>
              <a:t>mitigate</a:t>
            </a:r>
            <a:r>
              <a:rPr sz="1800" spc="-35" dirty="0">
                <a:latin typeface="Times New Roman"/>
                <a:cs typeface="Times New Roman"/>
              </a:rPr>
              <a:t> </a:t>
            </a:r>
            <a:r>
              <a:rPr sz="1800" dirty="0">
                <a:latin typeface="Times New Roman"/>
                <a:cs typeface="Times New Roman"/>
              </a:rPr>
              <a:t>the</a:t>
            </a:r>
            <a:r>
              <a:rPr sz="1800" spc="-30" dirty="0">
                <a:latin typeface="Times New Roman"/>
                <a:cs typeface="Times New Roman"/>
              </a:rPr>
              <a:t> </a:t>
            </a:r>
            <a:r>
              <a:rPr sz="1800" dirty="0">
                <a:latin typeface="Times New Roman"/>
                <a:cs typeface="Times New Roman"/>
              </a:rPr>
              <a:t>risks</a:t>
            </a:r>
            <a:r>
              <a:rPr sz="1800" spc="-25" dirty="0">
                <a:latin typeface="Times New Roman"/>
                <a:cs typeface="Times New Roman"/>
              </a:rPr>
              <a:t> </a:t>
            </a:r>
            <a:r>
              <a:rPr sz="1800" dirty="0">
                <a:latin typeface="Times New Roman"/>
                <a:cs typeface="Times New Roman"/>
              </a:rPr>
              <a:t>associated</a:t>
            </a:r>
            <a:r>
              <a:rPr sz="1800" spc="-50" dirty="0">
                <a:latin typeface="Times New Roman"/>
                <a:cs typeface="Times New Roman"/>
              </a:rPr>
              <a:t> </a:t>
            </a:r>
            <a:r>
              <a:rPr sz="1800" dirty="0">
                <a:latin typeface="Times New Roman"/>
                <a:cs typeface="Times New Roman"/>
              </a:rPr>
              <a:t>with</a:t>
            </a:r>
            <a:r>
              <a:rPr sz="1800" spc="-30" dirty="0">
                <a:latin typeface="Times New Roman"/>
                <a:cs typeface="Times New Roman"/>
              </a:rPr>
              <a:t> </a:t>
            </a:r>
            <a:r>
              <a:rPr sz="1800" dirty="0">
                <a:latin typeface="Times New Roman"/>
                <a:cs typeface="Times New Roman"/>
              </a:rPr>
              <a:t>malicious</a:t>
            </a:r>
            <a:r>
              <a:rPr sz="1800" spc="-35" dirty="0">
                <a:latin typeface="Times New Roman"/>
                <a:cs typeface="Times New Roman"/>
              </a:rPr>
              <a:t> </a:t>
            </a:r>
            <a:r>
              <a:rPr sz="1800" spc="-10" dirty="0">
                <a:latin typeface="Times New Roman"/>
                <a:cs typeface="Times New Roman"/>
              </a:rPr>
              <a:t>URLs.</a:t>
            </a:r>
            <a:endParaRPr sz="1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83177"/>
            <a:ext cx="9982200" cy="1079603"/>
          </a:xfrm>
          <a:prstGeom prst="rect">
            <a:avLst/>
          </a:prstGeom>
        </p:spPr>
        <p:txBody>
          <a:bodyPr vert="horz" wrap="square" lIns="0" tIns="520522" rIns="0" bIns="0" rtlCol="0">
            <a:spAutoFit/>
          </a:bodyPr>
          <a:lstStyle/>
          <a:p>
            <a:pPr marL="1945639">
              <a:lnSpc>
                <a:spcPct val="100000"/>
              </a:lnSpc>
              <a:spcBef>
                <a:spcPts val="105"/>
              </a:spcBef>
            </a:pPr>
            <a:r>
              <a:rPr sz="3600" b="1" spc="-10" dirty="0">
                <a:latin typeface="Times New Roman" panose="02020603050405020304" pitchFamily="18" charset="0"/>
                <a:cs typeface="Times New Roman" panose="02020603050405020304" pitchFamily="18" charset="0"/>
              </a:rPr>
              <a:t>INTRODUCTION</a:t>
            </a:r>
            <a:endParaRPr sz="36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9601" y="1668123"/>
            <a:ext cx="10744200" cy="3286412"/>
          </a:xfrm>
          <a:prstGeom prst="rect">
            <a:avLst/>
          </a:prstGeom>
        </p:spPr>
        <p:txBody>
          <a:bodyPr vert="horz" wrap="square" lIns="0" tIns="12065" rIns="0" bIns="0" rtlCol="0">
            <a:spAutoFit/>
          </a:bodyPr>
          <a:lstStyle/>
          <a:p>
            <a:pPr marL="12700" marR="11430" algn="just">
              <a:lnSpc>
                <a:spcPct val="150000"/>
              </a:lnSpc>
              <a:spcBef>
                <a:spcPts val="95"/>
              </a:spcBef>
            </a:pPr>
            <a:r>
              <a:rPr sz="1800" dirty="0">
                <a:latin typeface="Times New Roman"/>
                <a:cs typeface="Times New Roman"/>
              </a:rPr>
              <a:t>As</a:t>
            </a:r>
            <a:r>
              <a:rPr sz="1800" spc="229" dirty="0">
                <a:latin typeface="Times New Roman"/>
                <a:cs typeface="Times New Roman"/>
              </a:rPr>
              <a:t> </a:t>
            </a:r>
            <a:r>
              <a:rPr sz="1800" dirty="0">
                <a:latin typeface="Times New Roman"/>
                <a:cs typeface="Times New Roman"/>
              </a:rPr>
              <a:t>the</a:t>
            </a:r>
            <a:r>
              <a:rPr sz="1800" spc="245" dirty="0">
                <a:latin typeface="Times New Roman"/>
                <a:cs typeface="Times New Roman"/>
              </a:rPr>
              <a:t> </a:t>
            </a:r>
            <a:r>
              <a:rPr sz="1800" dirty="0">
                <a:latin typeface="Times New Roman"/>
                <a:cs typeface="Times New Roman"/>
              </a:rPr>
              <a:t>internet</a:t>
            </a:r>
            <a:r>
              <a:rPr sz="1800" spc="220" dirty="0">
                <a:latin typeface="Times New Roman"/>
                <a:cs typeface="Times New Roman"/>
              </a:rPr>
              <a:t> </a:t>
            </a:r>
            <a:r>
              <a:rPr sz="1800" dirty="0">
                <a:latin typeface="Times New Roman"/>
                <a:cs typeface="Times New Roman"/>
              </a:rPr>
              <a:t>becomes</a:t>
            </a:r>
            <a:r>
              <a:rPr sz="1800" spc="240" dirty="0">
                <a:latin typeface="Times New Roman"/>
                <a:cs typeface="Times New Roman"/>
              </a:rPr>
              <a:t> </a:t>
            </a:r>
            <a:r>
              <a:rPr sz="1800" dirty="0">
                <a:latin typeface="Times New Roman"/>
                <a:cs typeface="Times New Roman"/>
              </a:rPr>
              <a:t>essential</a:t>
            </a:r>
            <a:r>
              <a:rPr sz="1800" spc="240" dirty="0">
                <a:latin typeface="Times New Roman"/>
                <a:cs typeface="Times New Roman"/>
              </a:rPr>
              <a:t> </a:t>
            </a:r>
            <a:r>
              <a:rPr sz="1800" dirty="0">
                <a:latin typeface="Times New Roman"/>
                <a:cs typeface="Times New Roman"/>
              </a:rPr>
              <a:t>for</a:t>
            </a:r>
            <a:r>
              <a:rPr sz="1800" spc="235" dirty="0">
                <a:latin typeface="Times New Roman"/>
                <a:cs typeface="Times New Roman"/>
              </a:rPr>
              <a:t> </a:t>
            </a:r>
            <a:r>
              <a:rPr sz="1800" dirty="0">
                <a:latin typeface="Times New Roman"/>
                <a:cs typeface="Times New Roman"/>
              </a:rPr>
              <a:t>personal,</a:t>
            </a:r>
            <a:r>
              <a:rPr sz="1800" spc="235" dirty="0">
                <a:latin typeface="Times New Roman"/>
                <a:cs typeface="Times New Roman"/>
              </a:rPr>
              <a:t> </a:t>
            </a:r>
            <a:r>
              <a:rPr sz="1800" dirty="0">
                <a:latin typeface="Times New Roman"/>
                <a:cs typeface="Times New Roman"/>
              </a:rPr>
              <a:t>business,</a:t>
            </a:r>
            <a:r>
              <a:rPr sz="1800" spc="240" dirty="0">
                <a:latin typeface="Times New Roman"/>
                <a:cs typeface="Times New Roman"/>
              </a:rPr>
              <a:t> </a:t>
            </a:r>
            <a:r>
              <a:rPr sz="1800" dirty="0">
                <a:latin typeface="Times New Roman"/>
                <a:cs typeface="Times New Roman"/>
              </a:rPr>
              <a:t>and</a:t>
            </a:r>
            <a:r>
              <a:rPr sz="1800" spc="240" dirty="0">
                <a:latin typeface="Times New Roman"/>
                <a:cs typeface="Times New Roman"/>
              </a:rPr>
              <a:t> </a:t>
            </a:r>
            <a:r>
              <a:rPr sz="1800" dirty="0">
                <a:latin typeface="Times New Roman"/>
                <a:cs typeface="Times New Roman"/>
              </a:rPr>
              <a:t>government</a:t>
            </a:r>
            <a:r>
              <a:rPr sz="1800" spc="245" dirty="0">
                <a:latin typeface="Times New Roman"/>
                <a:cs typeface="Times New Roman"/>
              </a:rPr>
              <a:t> </a:t>
            </a:r>
            <a:r>
              <a:rPr sz="1800" dirty="0">
                <a:latin typeface="Times New Roman"/>
                <a:cs typeface="Times New Roman"/>
              </a:rPr>
              <a:t>activities,</a:t>
            </a:r>
            <a:r>
              <a:rPr sz="1800" spc="250" dirty="0">
                <a:latin typeface="Times New Roman"/>
                <a:cs typeface="Times New Roman"/>
              </a:rPr>
              <a:t> </a:t>
            </a:r>
            <a:r>
              <a:rPr sz="1800" dirty="0">
                <a:latin typeface="Times New Roman"/>
                <a:cs typeface="Times New Roman"/>
              </a:rPr>
              <a:t>malicious</a:t>
            </a:r>
            <a:r>
              <a:rPr sz="1800" spc="210" dirty="0">
                <a:latin typeface="Times New Roman"/>
                <a:cs typeface="Times New Roman"/>
              </a:rPr>
              <a:t> </a:t>
            </a:r>
            <a:r>
              <a:rPr sz="1800" spc="-20" dirty="0">
                <a:latin typeface="Times New Roman"/>
                <a:cs typeface="Times New Roman"/>
              </a:rPr>
              <a:t>URLs </a:t>
            </a:r>
            <a:r>
              <a:rPr sz="1800" dirty="0">
                <a:latin typeface="Times New Roman"/>
                <a:cs typeface="Times New Roman"/>
              </a:rPr>
              <a:t>pose a growing</a:t>
            </a:r>
            <a:r>
              <a:rPr sz="1800" spc="-30" dirty="0">
                <a:latin typeface="Times New Roman"/>
                <a:cs typeface="Times New Roman"/>
              </a:rPr>
              <a:t> </a:t>
            </a:r>
            <a:r>
              <a:rPr sz="1800" dirty="0">
                <a:latin typeface="Times New Roman"/>
                <a:cs typeface="Times New Roman"/>
              </a:rPr>
              <a:t>cybersecurity</a:t>
            </a:r>
            <a:r>
              <a:rPr sz="1800" spc="15" dirty="0">
                <a:latin typeface="Times New Roman"/>
                <a:cs typeface="Times New Roman"/>
              </a:rPr>
              <a:t> </a:t>
            </a:r>
            <a:r>
              <a:rPr sz="1800" dirty="0">
                <a:latin typeface="Times New Roman"/>
                <a:cs typeface="Times New Roman"/>
              </a:rPr>
              <a:t>threat,</a:t>
            </a:r>
            <a:r>
              <a:rPr sz="1800" spc="10" dirty="0">
                <a:latin typeface="Times New Roman"/>
                <a:cs typeface="Times New Roman"/>
              </a:rPr>
              <a:t> </a:t>
            </a:r>
            <a:r>
              <a:rPr sz="1800" dirty="0">
                <a:latin typeface="Times New Roman"/>
                <a:cs typeface="Times New Roman"/>
              </a:rPr>
              <a:t>often</a:t>
            </a:r>
            <a:r>
              <a:rPr sz="1800" spc="5" dirty="0">
                <a:latin typeface="Times New Roman"/>
                <a:cs typeface="Times New Roman"/>
              </a:rPr>
              <a:t> </a:t>
            </a:r>
            <a:r>
              <a:rPr sz="1800" dirty="0">
                <a:latin typeface="Times New Roman"/>
                <a:cs typeface="Times New Roman"/>
              </a:rPr>
              <a:t>used</a:t>
            </a:r>
            <a:r>
              <a:rPr sz="1800" spc="-5" dirty="0">
                <a:latin typeface="Times New Roman"/>
                <a:cs typeface="Times New Roman"/>
              </a:rPr>
              <a:t> </a:t>
            </a:r>
            <a:r>
              <a:rPr sz="1800" dirty="0">
                <a:latin typeface="Times New Roman"/>
                <a:cs typeface="Times New Roman"/>
              </a:rPr>
              <a:t>in phishing</a:t>
            </a:r>
            <a:r>
              <a:rPr sz="1800" spc="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malware</a:t>
            </a:r>
            <a:r>
              <a:rPr sz="1800" spc="5" dirty="0">
                <a:latin typeface="Times New Roman"/>
                <a:cs typeface="Times New Roman"/>
              </a:rPr>
              <a:t> </a:t>
            </a:r>
            <a:r>
              <a:rPr sz="1800" dirty="0">
                <a:latin typeface="Times New Roman"/>
                <a:cs typeface="Times New Roman"/>
              </a:rPr>
              <a:t>attacks.</a:t>
            </a:r>
            <a:r>
              <a:rPr sz="1800" spc="-5" dirty="0">
                <a:latin typeface="Times New Roman"/>
                <a:cs typeface="Times New Roman"/>
              </a:rPr>
              <a:t> </a:t>
            </a:r>
            <a:r>
              <a:rPr sz="1800" dirty="0">
                <a:latin typeface="Times New Roman"/>
                <a:cs typeface="Times New Roman"/>
              </a:rPr>
              <a:t>Detecting</a:t>
            </a:r>
            <a:r>
              <a:rPr sz="1800" spc="-10" dirty="0">
                <a:latin typeface="Times New Roman"/>
                <a:cs typeface="Times New Roman"/>
              </a:rPr>
              <a:t> </a:t>
            </a:r>
            <a:r>
              <a:rPr sz="1800" dirty="0">
                <a:latin typeface="Times New Roman"/>
                <a:cs typeface="Times New Roman"/>
              </a:rPr>
              <a:t>and </a:t>
            </a:r>
            <a:r>
              <a:rPr sz="1800" spc="-10" dirty="0">
                <a:latin typeface="Times New Roman"/>
                <a:cs typeface="Times New Roman"/>
              </a:rPr>
              <a:t>blocking </a:t>
            </a:r>
            <a:r>
              <a:rPr sz="1800" dirty="0">
                <a:latin typeface="Times New Roman"/>
                <a:cs typeface="Times New Roman"/>
              </a:rPr>
              <a:t>these</a:t>
            </a:r>
            <a:r>
              <a:rPr sz="1800" spc="-30" dirty="0">
                <a:latin typeface="Times New Roman"/>
                <a:cs typeface="Times New Roman"/>
              </a:rPr>
              <a:t> </a:t>
            </a:r>
            <a:r>
              <a:rPr sz="1800" dirty="0">
                <a:latin typeface="Times New Roman"/>
                <a:cs typeface="Times New Roman"/>
              </a:rPr>
              <a:t>harmful</a:t>
            </a:r>
            <a:r>
              <a:rPr sz="1800" spc="-25" dirty="0">
                <a:latin typeface="Times New Roman"/>
                <a:cs typeface="Times New Roman"/>
              </a:rPr>
              <a:t> </a:t>
            </a:r>
            <a:r>
              <a:rPr sz="1800" dirty="0">
                <a:latin typeface="Times New Roman"/>
                <a:cs typeface="Times New Roman"/>
              </a:rPr>
              <a:t>URLs</a:t>
            </a:r>
            <a:r>
              <a:rPr sz="1800" spc="-25" dirty="0">
                <a:latin typeface="Times New Roman"/>
                <a:cs typeface="Times New Roman"/>
              </a:rPr>
              <a:t> </a:t>
            </a:r>
            <a:r>
              <a:rPr sz="1800" dirty="0">
                <a:latin typeface="Times New Roman"/>
                <a:cs typeface="Times New Roman"/>
              </a:rPr>
              <a:t>in</a:t>
            </a:r>
            <a:r>
              <a:rPr sz="1800" spc="-3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25" dirty="0">
                <a:latin typeface="Times New Roman"/>
                <a:cs typeface="Times New Roman"/>
              </a:rPr>
              <a:t> </a:t>
            </a:r>
            <a:r>
              <a:rPr sz="1800" dirty="0">
                <a:latin typeface="Times New Roman"/>
                <a:cs typeface="Times New Roman"/>
              </a:rPr>
              <a:t>is</a:t>
            </a:r>
            <a:r>
              <a:rPr sz="1800" spc="-30" dirty="0">
                <a:latin typeface="Times New Roman"/>
                <a:cs typeface="Times New Roman"/>
              </a:rPr>
              <a:t> </a:t>
            </a:r>
            <a:r>
              <a:rPr sz="1800" dirty="0">
                <a:latin typeface="Times New Roman"/>
                <a:cs typeface="Times New Roman"/>
              </a:rPr>
              <a:t>crucial</a:t>
            </a:r>
            <a:r>
              <a:rPr sz="1800" spc="-3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dirty="0">
                <a:latin typeface="Times New Roman"/>
                <a:cs typeface="Times New Roman"/>
              </a:rPr>
              <a:t>protect</a:t>
            </a:r>
            <a:r>
              <a:rPr sz="1800" spc="-35" dirty="0">
                <a:latin typeface="Times New Roman"/>
                <a:cs typeface="Times New Roman"/>
              </a:rPr>
              <a:t> </a:t>
            </a:r>
            <a:r>
              <a:rPr sz="1800" dirty="0">
                <a:latin typeface="Times New Roman"/>
                <a:cs typeface="Times New Roman"/>
              </a:rPr>
              <a:t>users</a:t>
            </a:r>
            <a:r>
              <a:rPr sz="1800" spc="-25" dirty="0">
                <a:latin typeface="Times New Roman"/>
                <a:cs typeface="Times New Roman"/>
              </a:rPr>
              <a:t> </a:t>
            </a:r>
            <a:r>
              <a:rPr sz="1800" dirty="0">
                <a:latin typeface="Times New Roman"/>
                <a:cs typeface="Times New Roman"/>
              </a:rPr>
              <a:t>and</a:t>
            </a:r>
            <a:r>
              <a:rPr sz="1800" spc="-25" dirty="0">
                <a:latin typeface="Times New Roman"/>
                <a:cs typeface="Times New Roman"/>
              </a:rPr>
              <a:t> </a:t>
            </a:r>
            <a:r>
              <a:rPr sz="1800" dirty="0">
                <a:latin typeface="Times New Roman"/>
                <a:cs typeface="Times New Roman"/>
              </a:rPr>
              <a:t>prevent</a:t>
            </a:r>
            <a:r>
              <a:rPr sz="1800" spc="-25" dirty="0">
                <a:latin typeface="Times New Roman"/>
                <a:cs typeface="Times New Roman"/>
              </a:rPr>
              <a:t> </a:t>
            </a:r>
            <a:r>
              <a:rPr sz="1800" spc="-10" dirty="0">
                <a:latin typeface="Times New Roman"/>
                <a:cs typeface="Times New Roman"/>
              </a:rPr>
              <a:t>damage.</a:t>
            </a:r>
            <a:endParaRPr sz="1800" dirty="0">
              <a:latin typeface="Times New Roman"/>
              <a:cs typeface="Times New Roman"/>
            </a:endParaRPr>
          </a:p>
          <a:p>
            <a:pPr marL="12700" marR="5080" algn="just">
              <a:lnSpc>
                <a:spcPct val="150000"/>
              </a:lnSpc>
              <a:spcBef>
                <a:spcPts val="5"/>
              </a:spcBef>
            </a:pPr>
            <a:r>
              <a:rPr sz="1800" dirty="0">
                <a:latin typeface="Times New Roman"/>
                <a:cs typeface="Times New Roman"/>
              </a:rPr>
              <a:t>Traditional</a:t>
            </a:r>
            <a:r>
              <a:rPr sz="1800" spc="45" dirty="0">
                <a:latin typeface="Times New Roman"/>
                <a:cs typeface="Times New Roman"/>
              </a:rPr>
              <a:t> </a:t>
            </a:r>
            <a:r>
              <a:rPr sz="1800" spc="-10" dirty="0">
                <a:latin typeface="Times New Roman"/>
                <a:cs typeface="Times New Roman"/>
              </a:rPr>
              <a:t>signature-</a:t>
            </a:r>
            <a:r>
              <a:rPr sz="1800" dirty="0">
                <a:latin typeface="Times New Roman"/>
                <a:cs typeface="Times New Roman"/>
              </a:rPr>
              <a:t>based</a:t>
            </a:r>
            <a:r>
              <a:rPr sz="1800" spc="50" dirty="0">
                <a:latin typeface="Times New Roman"/>
                <a:cs typeface="Times New Roman"/>
              </a:rPr>
              <a:t> </a:t>
            </a:r>
            <a:r>
              <a:rPr sz="1800" dirty="0">
                <a:latin typeface="Times New Roman"/>
                <a:cs typeface="Times New Roman"/>
              </a:rPr>
              <a:t>methods</a:t>
            </a:r>
            <a:r>
              <a:rPr sz="1800" spc="45" dirty="0">
                <a:latin typeface="Times New Roman"/>
                <a:cs typeface="Times New Roman"/>
              </a:rPr>
              <a:t> </a:t>
            </a:r>
            <a:r>
              <a:rPr sz="1800" dirty="0">
                <a:latin typeface="Times New Roman"/>
                <a:cs typeface="Times New Roman"/>
              </a:rPr>
              <a:t>struggle</a:t>
            </a:r>
            <a:r>
              <a:rPr sz="1800" spc="50" dirty="0">
                <a:latin typeface="Times New Roman"/>
                <a:cs typeface="Times New Roman"/>
              </a:rPr>
              <a:t> </a:t>
            </a:r>
            <a:r>
              <a:rPr sz="1800" dirty="0">
                <a:latin typeface="Times New Roman"/>
                <a:cs typeface="Times New Roman"/>
              </a:rPr>
              <a:t>with</a:t>
            </a:r>
            <a:r>
              <a:rPr sz="1800" spc="45" dirty="0">
                <a:latin typeface="Times New Roman"/>
                <a:cs typeface="Times New Roman"/>
              </a:rPr>
              <a:t> </a:t>
            </a:r>
            <a:r>
              <a:rPr sz="1800" dirty="0">
                <a:latin typeface="Times New Roman"/>
                <a:cs typeface="Times New Roman"/>
              </a:rPr>
              <a:t>new</a:t>
            </a:r>
            <a:r>
              <a:rPr sz="1800" spc="45" dirty="0">
                <a:latin typeface="Times New Roman"/>
                <a:cs typeface="Times New Roman"/>
              </a:rPr>
              <a:t> </a:t>
            </a:r>
            <a:r>
              <a:rPr sz="1800" dirty="0">
                <a:latin typeface="Times New Roman"/>
                <a:cs typeface="Times New Roman"/>
              </a:rPr>
              <a:t>threats,</a:t>
            </a:r>
            <a:r>
              <a:rPr sz="1800" spc="35" dirty="0">
                <a:latin typeface="Times New Roman"/>
                <a:cs typeface="Times New Roman"/>
              </a:rPr>
              <a:t> </a:t>
            </a:r>
            <a:r>
              <a:rPr sz="1800" dirty="0">
                <a:latin typeface="Times New Roman"/>
                <a:cs typeface="Times New Roman"/>
              </a:rPr>
              <a:t>but</a:t>
            </a:r>
            <a:r>
              <a:rPr sz="1800" spc="45" dirty="0">
                <a:latin typeface="Times New Roman"/>
                <a:cs typeface="Times New Roman"/>
              </a:rPr>
              <a:t> </a:t>
            </a:r>
            <a:r>
              <a:rPr sz="1800" dirty="0">
                <a:latin typeface="Times New Roman"/>
                <a:cs typeface="Times New Roman"/>
              </a:rPr>
              <a:t>machine</a:t>
            </a:r>
            <a:r>
              <a:rPr sz="1800" spc="40" dirty="0">
                <a:latin typeface="Times New Roman"/>
                <a:cs typeface="Times New Roman"/>
              </a:rPr>
              <a:t> </a:t>
            </a:r>
            <a:r>
              <a:rPr sz="1800" dirty="0">
                <a:latin typeface="Times New Roman"/>
                <a:cs typeface="Times New Roman"/>
              </a:rPr>
              <a:t>learning</a:t>
            </a:r>
            <a:r>
              <a:rPr sz="1800" spc="50" dirty="0">
                <a:latin typeface="Times New Roman"/>
                <a:cs typeface="Times New Roman"/>
              </a:rPr>
              <a:t> </a:t>
            </a:r>
            <a:r>
              <a:rPr sz="1800" dirty="0">
                <a:latin typeface="Times New Roman"/>
                <a:cs typeface="Times New Roman"/>
              </a:rPr>
              <a:t>offers</a:t>
            </a:r>
            <a:r>
              <a:rPr sz="1800" spc="40" dirty="0">
                <a:latin typeface="Times New Roman"/>
                <a:cs typeface="Times New Roman"/>
              </a:rPr>
              <a:t> </a:t>
            </a:r>
            <a:r>
              <a:rPr sz="1800" dirty="0">
                <a:latin typeface="Times New Roman"/>
                <a:cs typeface="Times New Roman"/>
              </a:rPr>
              <a:t>a</a:t>
            </a:r>
            <a:r>
              <a:rPr sz="1800" spc="50" dirty="0">
                <a:latin typeface="Times New Roman"/>
                <a:cs typeface="Times New Roman"/>
              </a:rPr>
              <a:t> </a:t>
            </a:r>
            <a:r>
              <a:rPr sz="1800" spc="-10" dirty="0">
                <a:latin typeface="Times New Roman"/>
                <a:cs typeface="Times New Roman"/>
              </a:rPr>
              <a:t>promising </a:t>
            </a:r>
            <a:r>
              <a:rPr sz="1800" dirty="0">
                <a:latin typeface="Times New Roman"/>
                <a:cs typeface="Times New Roman"/>
              </a:rPr>
              <a:t>solution.</a:t>
            </a:r>
            <a:r>
              <a:rPr sz="1800" spc="114" dirty="0">
                <a:latin typeface="Times New Roman"/>
                <a:cs typeface="Times New Roman"/>
              </a:rPr>
              <a:t> </a:t>
            </a:r>
            <a:r>
              <a:rPr sz="1800" dirty="0">
                <a:latin typeface="Times New Roman"/>
                <a:cs typeface="Times New Roman"/>
              </a:rPr>
              <a:t>This</a:t>
            </a:r>
            <a:r>
              <a:rPr sz="1800" spc="120" dirty="0">
                <a:latin typeface="Times New Roman"/>
                <a:cs typeface="Times New Roman"/>
              </a:rPr>
              <a:t> </a:t>
            </a:r>
            <a:r>
              <a:rPr sz="1800" dirty="0">
                <a:latin typeface="Times New Roman"/>
                <a:cs typeface="Times New Roman"/>
              </a:rPr>
              <a:t>project</a:t>
            </a:r>
            <a:r>
              <a:rPr sz="1800" spc="120" dirty="0">
                <a:latin typeface="Times New Roman"/>
                <a:cs typeface="Times New Roman"/>
              </a:rPr>
              <a:t> </a:t>
            </a:r>
            <a:r>
              <a:rPr sz="1800" dirty="0">
                <a:latin typeface="Times New Roman"/>
                <a:cs typeface="Times New Roman"/>
              </a:rPr>
              <a:t>aims</a:t>
            </a:r>
            <a:r>
              <a:rPr sz="1800" spc="120" dirty="0">
                <a:latin typeface="Times New Roman"/>
                <a:cs typeface="Times New Roman"/>
              </a:rPr>
              <a:t> </a:t>
            </a:r>
            <a:r>
              <a:rPr sz="1800" dirty="0">
                <a:latin typeface="Times New Roman"/>
                <a:cs typeface="Times New Roman"/>
              </a:rPr>
              <a:t>to</a:t>
            </a:r>
            <a:r>
              <a:rPr sz="1800" spc="125" dirty="0">
                <a:latin typeface="Times New Roman"/>
                <a:cs typeface="Times New Roman"/>
              </a:rPr>
              <a:t> </a:t>
            </a:r>
            <a:r>
              <a:rPr sz="1800" dirty="0">
                <a:latin typeface="Times New Roman"/>
                <a:cs typeface="Times New Roman"/>
              </a:rPr>
              <a:t>build</a:t>
            </a:r>
            <a:r>
              <a:rPr sz="1800" spc="130" dirty="0">
                <a:latin typeface="Times New Roman"/>
                <a:cs typeface="Times New Roman"/>
              </a:rPr>
              <a:t> </a:t>
            </a:r>
            <a:r>
              <a:rPr sz="1800" dirty="0">
                <a:latin typeface="Times New Roman"/>
                <a:cs typeface="Times New Roman"/>
              </a:rPr>
              <a:t>a</a:t>
            </a:r>
            <a:r>
              <a:rPr sz="1800" spc="114" dirty="0">
                <a:latin typeface="Times New Roman"/>
                <a:cs typeface="Times New Roman"/>
              </a:rPr>
              <a:t> </a:t>
            </a:r>
            <a:r>
              <a:rPr sz="1800" dirty="0">
                <a:latin typeface="Times New Roman"/>
                <a:cs typeface="Times New Roman"/>
              </a:rPr>
              <a:t>system</a:t>
            </a:r>
            <a:r>
              <a:rPr sz="1800" spc="120" dirty="0">
                <a:latin typeface="Times New Roman"/>
                <a:cs typeface="Times New Roman"/>
              </a:rPr>
              <a:t> </a:t>
            </a:r>
            <a:r>
              <a:rPr sz="1800" dirty="0">
                <a:latin typeface="Times New Roman"/>
                <a:cs typeface="Times New Roman"/>
              </a:rPr>
              <a:t>that</a:t>
            </a:r>
            <a:r>
              <a:rPr sz="1800" spc="114" dirty="0">
                <a:latin typeface="Times New Roman"/>
                <a:cs typeface="Times New Roman"/>
              </a:rPr>
              <a:t> </a:t>
            </a:r>
            <a:r>
              <a:rPr sz="1800" dirty="0">
                <a:latin typeface="Times New Roman"/>
                <a:cs typeface="Times New Roman"/>
              </a:rPr>
              <a:t>classifies</a:t>
            </a:r>
            <a:r>
              <a:rPr sz="1800" spc="125" dirty="0">
                <a:latin typeface="Times New Roman"/>
                <a:cs typeface="Times New Roman"/>
              </a:rPr>
              <a:t> </a:t>
            </a:r>
            <a:r>
              <a:rPr sz="1800" dirty="0">
                <a:latin typeface="Times New Roman"/>
                <a:cs typeface="Times New Roman"/>
              </a:rPr>
              <a:t>URLs</a:t>
            </a:r>
            <a:r>
              <a:rPr sz="1800" spc="120" dirty="0">
                <a:latin typeface="Times New Roman"/>
                <a:cs typeface="Times New Roman"/>
              </a:rPr>
              <a:t> </a:t>
            </a:r>
            <a:r>
              <a:rPr sz="1800" dirty="0">
                <a:latin typeface="Times New Roman"/>
                <a:cs typeface="Times New Roman"/>
              </a:rPr>
              <a:t>as</a:t>
            </a:r>
            <a:r>
              <a:rPr sz="1800" spc="120" dirty="0">
                <a:latin typeface="Times New Roman"/>
                <a:cs typeface="Times New Roman"/>
              </a:rPr>
              <a:t> </a:t>
            </a:r>
            <a:r>
              <a:rPr sz="1800" dirty="0">
                <a:latin typeface="Times New Roman"/>
                <a:cs typeface="Times New Roman"/>
              </a:rPr>
              <a:t>malicious</a:t>
            </a:r>
            <a:r>
              <a:rPr sz="1800" spc="114" dirty="0">
                <a:latin typeface="Times New Roman"/>
                <a:cs typeface="Times New Roman"/>
              </a:rPr>
              <a:t> </a:t>
            </a:r>
            <a:r>
              <a:rPr sz="1800" dirty="0">
                <a:latin typeface="Times New Roman"/>
                <a:cs typeface="Times New Roman"/>
              </a:rPr>
              <a:t>or</a:t>
            </a:r>
            <a:r>
              <a:rPr sz="1800" spc="110" dirty="0">
                <a:latin typeface="Times New Roman"/>
                <a:cs typeface="Times New Roman"/>
              </a:rPr>
              <a:t> </a:t>
            </a:r>
            <a:r>
              <a:rPr sz="1800" dirty="0">
                <a:latin typeface="Times New Roman"/>
                <a:cs typeface="Times New Roman"/>
              </a:rPr>
              <a:t>benign</a:t>
            </a:r>
            <a:r>
              <a:rPr sz="1800" spc="120" dirty="0">
                <a:latin typeface="Times New Roman"/>
                <a:cs typeface="Times New Roman"/>
              </a:rPr>
              <a:t> </a:t>
            </a:r>
            <a:r>
              <a:rPr sz="1800" dirty="0">
                <a:latin typeface="Times New Roman"/>
                <a:cs typeface="Times New Roman"/>
              </a:rPr>
              <a:t>by</a:t>
            </a:r>
            <a:r>
              <a:rPr sz="1800" spc="125" dirty="0">
                <a:latin typeface="Times New Roman"/>
                <a:cs typeface="Times New Roman"/>
              </a:rPr>
              <a:t> </a:t>
            </a:r>
            <a:r>
              <a:rPr sz="1800" spc="-10" dirty="0">
                <a:latin typeface="Times New Roman"/>
                <a:cs typeface="Times New Roman"/>
              </a:rPr>
              <a:t>analyzing </a:t>
            </a:r>
            <a:r>
              <a:rPr sz="1800" dirty="0">
                <a:latin typeface="Times New Roman"/>
                <a:cs typeface="Times New Roman"/>
              </a:rPr>
              <a:t>their</a:t>
            </a:r>
            <a:r>
              <a:rPr sz="1800" spc="360" dirty="0">
                <a:latin typeface="Times New Roman"/>
                <a:cs typeface="Times New Roman"/>
              </a:rPr>
              <a:t> </a:t>
            </a:r>
            <a:r>
              <a:rPr sz="1800" dirty="0">
                <a:latin typeface="Times New Roman"/>
                <a:cs typeface="Times New Roman"/>
              </a:rPr>
              <a:t>features,</a:t>
            </a:r>
            <a:r>
              <a:rPr sz="1800" spc="360" dirty="0">
                <a:latin typeface="Times New Roman"/>
                <a:cs typeface="Times New Roman"/>
              </a:rPr>
              <a:t> </a:t>
            </a:r>
            <a:r>
              <a:rPr sz="1800" dirty="0">
                <a:latin typeface="Times New Roman"/>
                <a:cs typeface="Times New Roman"/>
              </a:rPr>
              <a:t>such</a:t>
            </a:r>
            <a:r>
              <a:rPr sz="1800" spc="365" dirty="0">
                <a:latin typeface="Times New Roman"/>
                <a:cs typeface="Times New Roman"/>
              </a:rPr>
              <a:t> </a:t>
            </a:r>
            <a:r>
              <a:rPr sz="1800" dirty="0">
                <a:latin typeface="Times New Roman"/>
                <a:cs typeface="Times New Roman"/>
              </a:rPr>
              <a:t>as</a:t>
            </a:r>
            <a:r>
              <a:rPr sz="1800" spc="355" dirty="0">
                <a:latin typeface="Times New Roman"/>
                <a:cs typeface="Times New Roman"/>
              </a:rPr>
              <a:t> </a:t>
            </a:r>
            <a:r>
              <a:rPr sz="1800" dirty="0">
                <a:latin typeface="Times New Roman"/>
                <a:cs typeface="Times New Roman"/>
              </a:rPr>
              <a:t>structure,</a:t>
            </a:r>
            <a:r>
              <a:rPr sz="1800" spc="375" dirty="0">
                <a:latin typeface="Times New Roman"/>
                <a:cs typeface="Times New Roman"/>
              </a:rPr>
              <a:t> </a:t>
            </a:r>
            <a:r>
              <a:rPr sz="1800" dirty="0">
                <a:latin typeface="Times New Roman"/>
                <a:cs typeface="Times New Roman"/>
              </a:rPr>
              <a:t>domain,</a:t>
            </a:r>
            <a:r>
              <a:rPr sz="1800" spc="375" dirty="0">
                <a:latin typeface="Times New Roman"/>
                <a:cs typeface="Times New Roman"/>
              </a:rPr>
              <a:t> </a:t>
            </a:r>
            <a:r>
              <a:rPr sz="1800" dirty="0">
                <a:latin typeface="Times New Roman"/>
                <a:cs typeface="Times New Roman"/>
              </a:rPr>
              <a:t>and</a:t>
            </a:r>
            <a:r>
              <a:rPr sz="1800" spc="360" dirty="0">
                <a:latin typeface="Times New Roman"/>
                <a:cs typeface="Times New Roman"/>
              </a:rPr>
              <a:t> </a:t>
            </a:r>
            <a:r>
              <a:rPr sz="1800" dirty="0">
                <a:latin typeface="Times New Roman"/>
                <a:cs typeface="Times New Roman"/>
              </a:rPr>
              <a:t>special</a:t>
            </a:r>
            <a:r>
              <a:rPr sz="1800" spc="355" dirty="0">
                <a:latin typeface="Times New Roman"/>
                <a:cs typeface="Times New Roman"/>
              </a:rPr>
              <a:t> </a:t>
            </a:r>
            <a:r>
              <a:rPr sz="1800" dirty="0">
                <a:latin typeface="Times New Roman"/>
                <a:cs typeface="Times New Roman"/>
              </a:rPr>
              <a:t>characters.</a:t>
            </a:r>
            <a:r>
              <a:rPr sz="1800" spc="375" dirty="0">
                <a:latin typeface="Times New Roman"/>
                <a:cs typeface="Times New Roman"/>
              </a:rPr>
              <a:t> </a:t>
            </a:r>
            <a:r>
              <a:rPr sz="1800" dirty="0">
                <a:latin typeface="Times New Roman"/>
                <a:cs typeface="Times New Roman"/>
              </a:rPr>
              <a:t>Using</a:t>
            </a:r>
            <a:r>
              <a:rPr sz="1800" spc="370" dirty="0">
                <a:latin typeface="Times New Roman"/>
                <a:cs typeface="Times New Roman"/>
              </a:rPr>
              <a:t> </a:t>
            </a:r>
            <a:r>
              <a:rPr sz="1800" dirty="0">
                <a:latin typeface="Times New Roman"/>
                <a:cs typeface="Times New Roman"/>
              </a:rPr>
              <a:t>advanced</a:t>
            </a:r>
            <a:r>
              <a:rPr sz="1800" spc="375" dirty="0">
                <a:latin typeface="Times New Roman"/>
                <a:cs typeface="Times New Roman"/>
              </a:rPr>
              <a:t> </a:t>
            </a:r>
            <a:r>
              <a:rPr sz="1800" dirty="0">
                <a:latin typeface="Times New Roman"/>
                <a:cs typeface="Times New Roman"/>
              </a:rPr>
              <a:t>machine</a:t>
            </a:r>
            <a:r>
              <a:rPr sz="1800" spc="375" dirty="0">
                <a:latin typeface="Times New Roman"/>
                <a:cs typeface="Times New Roman"/>
              </a:rPr>
              <a:t> </a:t>
            </a:r>
            <a:r>
              <a:rPr sz="1800" spc="-10" dirty="0">
                <a:latin typeface="Times New Roman"/>
                <a:cs typeface="Times New Roman"/>
              </a:rPr>
              <a:t>learning </a:t>
            </a:r>
            <a:r>
              <a:rPr sz="1800" dirty="0">
                <a:latin typeface="Times New Roman"/>
                <a:cs typeface="Times New Roman"/>
              </a:rPr>
              <a:t>models</a:t>
            </a:r>
            <a:r>
              <a:rPr sz="1800" spc="340" dirty="0">
                <a:latin typeface="Times New Roman"/>
                <a:cs typeface="Times New Roman"/>
              </a:rPr>
              <a:t> </a:t>
            </a:r>
            <a:r>
              <a:rPr sz="1800" dirty="0">
                <a:latin typeface="Times New Roman"/>
                <a:cs typeface="Times New Roman"/>
              </a:rPr>
              <a:t>like</a:t>
            </a:r>
            <a:r>
              <a:rPr sz="1800" spc="350" dirty="0">
                <a:latin typeface="Times New Roman"/>
                <a:cs typeface="Times New Roman"/>
              </a:rPr>
              <a:t> </a:t>
            </a:r>
            <a:r>
              <a:rPr sz="1800" dirty="0">
                <a:latin typeface="Times New Roman"/>
                <a:cs typeface="Times New Roman"/>
              </a:rPr>
              <a:t>LightGBM,</a:t>
            </a:r>
            <a:r>
              <a:rPr sz="1800" spc="350" dirty="0">
                <a:latin typeface="Times New Roman"/>
                <a:cs typeface="Times New Roman"/>
              </a:rPr>
              <a:t> </a:t>
            </a:r>
            <a:r>
              <a:rPr sz="1800" dirty="0">
                <a:latin typeface="Times New Roman"/>
                <a:cs typeface="Times New Roman"/>
              </a:rPr>
              <a:t>XGBoost,</a:t>
            </a:r>
            <a:r>
              <a:rPr sz="1800" spc="350" dirty="0">
                <a:latin typeface="Times New Roman"/>
                <a:cs typeface="Times New Roman"/>
              </a:rPr>
              <a:t> </a:t>
            </a:r>
            <a:r>
              <a:rPr sz="1800" dirty="0">
                <a:latin typeface="Times New Roman"/>
                <a:cs typeface="Times New Roman"/>
              </a:rPr>
              <a:t>and</a:t>
            </a:r>
            <a:r>
              <a:rPr sz="1800" spc="345" dirty="0">
                <a:latin typeface="Times New Roman"/>
                <a:cs typeface="Times New Roman"/>
              </a:rPr>
              <a:t> </a:t>
            </a:r>
            <a:r>
              <a:rPr sz="1800" dirty="0">
                <a:latin typeface="Times New Roman"/>
                <a:cs typeface="Times New Roman"/>
              </a:rPr>
              <a:t>Random</a:t>
            </a:r>
            <a:r>
              <a:rPr sz="1800" spc="335" dirty="0">
                <a:latin typeface="Times New Roman"/>
                <a:cs typeface="Times New Roman"/>
              </a:rPr>
              <a:t> </a:t>
            </a:r>
            <a:r>
              <a:rPr sz="1800" dirty="0">
                <a:latin typeface="Times New Roman"/>
                <a:cs typeface="Times New Roman"/>
              </a:rPr>
              <a:t>Forest,</a:t>
            </a:r>
            <a:r>
              <a:rPr sz="1800" spc="355" dirty="0">
                <a:latin typeface="Times New Roman"/>
                <a:cs typeface="Times New Roman"/>
              </a:rPr>
              <a:t> </a:t>
            </a:r>
            <a:r>
              <a:rPr sz="1800" dirty="0">
                <a:latin typeface="Times New Roman"/>
                <a:cs typeface="Times New Roman"/>
              </a:rPr>
              <a:t>the</a:t>
            </a:r>
            <a:r>
              <a:rPr sz="1800" spc="355" dirty="0">
                <a:latin typeface="Times New Roman"/>
                <a:cs typeface="Times New Roman"/>
              </a:rPr>
              <a:t> </a:t>
            </a:r>
            <a:r>
              <a:rPr sz="1800" dirty="0">
                <a:latin typeface="Times New Roman"/>
                <a:cs typeface="Times New Roman"/>
              </a:rPr>
              <a:t>project</a:t>
            </a:r>
            <a:r>
              <a:rPr sz="1800" spc="350" dirty="0">
                <a:latin typeface="Times New Roman"/>
                <a:cs typeface="Times New Roman"/>
              </a:rPr>
              <a:t> </a:t>
            </a:r>
            <a:r>
              <a:rPr sz="1800" dirty="0">
                <a:latin typeface="Times New Roman"/>
                <a:cs typeface="Times New Roman"/>
              </a:rPr>
              <a:t>focuses</a:t>
            </a:r>
            <a:r>
              <a:rPr sz="1800" spc="355" dirty="0">
                <a:latin typeface="Times New Roman"/>
                <a:cs typeface="Times New Roman"/>
              </a:rPr>
              <a:t> </a:t>
            </a:r>
            <a:r>
              <a:rPr sz="1800" dirty="0">
                <a:latin typeface="Times New Roman"/>
                <a:cs typeface="Times New Roman"/>
              </a:rPr>
              <a:t>on</a:t>
            </a:r>
            <a:r>
              <a:rPr sz="1800" spc="360" dirty="0">
                <a:latin typeface="Times New Roman"/>
                <a:cs typeface="Times New Roman"/>
              </a:rPr>
              <a:t> </a:t>
            </a:r>
            <a:r>
              <a:rPr sz="1800" dirty="0">
                <a:latin typeface="Times New Roman"/>
                <a:cs typeface="Times New Roman"/>
              </a:rPr>
              <a:t>enhancing</a:t>
            </a:r>
            <a:r>
              <a:rPr sz="1800" spc="340" dirty="0">
                <a:latin typeface="Times New Roman"/>
                <a:cs typeface="Times New Roman"/>
              </a:rPr>
              <a:t> </a:t>
            </a:r>
            <a:r>
              <a:rPr sz="1800" spc="-10" dirty="0">
                <a:latin typeface="Times New Roman"/>
                <a:cs typeface="Times New Roman"/>
              </a:rPr>
              <a:t>detection </a:t>
            </a:r>
            <a:r>
              <a:rPr sz="1800" dirty="0">
                <a:latin typeface="Times New Roman"/>
                <a:cs typeface="Times New Roman"/>
              </a:rPr>
              <a:t>accuracy</a:t>
            </a:r>
            <a:r>
              <a:rPr sz="1800" spc="3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10" dirty="0">
                <a:latin typeface="Times New Roman"/>
                <a:cs typeface="Times New Roman"/>
              </a:rPr>
              <a:t>efficiency.</a:t>
            </a:r>
            <a:r>
              <a:rPr sz="1800" spc="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goal</a:t>
            </a:r>
            <a:r>
              <a:rPr sz="1800" spc="20" dirty="0">
                <a:latin typeface="Times New Roman"/>
                <a:cs typeface="Times New Roman"/>
              </a:rPr>
              <a:t> </a:t>
            </a:r>
            <a:r>
              <a:rPr sz="1800" dirty="0">
                <a:latin typeface="Times New Roman"/>
                <a:cs typeface="Times New Roman"/>
              </a:rPr>
              <a:t>is</a:t>
            </a:r>
            <a:r>
              <a:rPr sz="1800" spc="15" dirty="0">
                <a:latin typeface="Times New Roman"/>
                <a:cs typeface="Times New Roman"/>
              </a:rPr>
              <a:t> </a:t>
            </a:r>
            <a:r>
              <a:rPr sz="1800" dirty="0">
                <a:latin typeface="Times New Roman"/>
                <a:cs typeface="Times New Roman"/>
              </a:rPr>
              <a:t>to develop</a:t>
            </a:r>
            <a:r>
              <a:rPr sz="1800" spc="20" dirty="0">
                <a:latin typeface="Times New Roman"/>
                <a:cs typeface="Times New Roman"/>
              </a:rPr>
              <a:t> </a:t>
            </a:r>
            <a:r>
              <a:rPr sz="1800" dirty="0">
                <a:latin typeface="Times New Roman"/>
                <a:cs typeface="Times New Roman"/>
              </a:rPr>
              <a:t>a robust,</a:t>
            </a:r>
            <a:r>
              <a:rPr sz="1800" spc="20" dirty="0">
                <a:latin typeface="Times New Roman"/>
                <a:cs typeface="Times New Roman"/>
              </a:rPr>
              <a:t> </a:t>
            </a:r>
            <a:r>
              <a:rPr sz="1800" dirty="0">
                <a:latin typeface="Times New Roman"/>
                <a:cs typeface="Times New Roman"/>
              </a:rPr>
              <a:t>automated</a:t>
            </a:r>
            <a:r>
              <a:rPr sz="1800" spc="20" dirty="0">
                <a:latin typeface="Times New Roman"/>
                <a:cs typeface="Times New Roman"/>
              </a:rPr>
              <a:t> </a:t>
            </a:r>
            <a:r>
              <a:rPr sz="1800" dirty="0">
                <a:latin typeface="Times New Roman"/>
                <a:cs typeface="Times New Roman"/>
              </a:rPr>
              <a:t>system</a:t>
            </a:r>
            <a:r>
              <a:rPr sz="1800" spc="10"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spc="-10" dirty="0">
                <a:latin typeface="Times New Roman"/>
                <a:cs typeface="Times New Roman"/>
              </a:rPr>
              <a:t>real-</a:t>
            </a:r>
            <a:r>
              <a:rPr sz="1800" dirty="0">
                <a:latin typeface="Times New Roman"/>
                <a:cs typeface="Times New Roman"/>
              </a:rPr>
              <a:t>time</a:t>
            </a:r>
            <a:r>
              <a:rPr sz="1800" spc="20" dirty="0">
                <a:latin typeface="Times New Roman"/>
                <a:cs typeface="Times New Roman"/>
              </a:rPr>
              <a:t> </a:t>
            </a:r>
            <a:r>
              <a:rPr sz="1800" dirty="0">
                <a:latin typeface="Times New Roman"/>
                <a:cs typeface="Times New Roman"/>
              </a:rPr>
              <a:t>malicious</a:t>
            </a:r>
            <a:r>
              <a:rPr sz="1800" spc="-5" dirty="0">
                <a:latin typeface="Times New Roman"/>
                <a:cs typeface="Times New Roman"/>
              </a:rPr>
              <a:t> </a:t>
            </a:r>
            <a:r>
              <a:rPr sz="1800" spc="-25" dirty="0">
                <a:latin typeface="Times New Roman"/>
                <a:cs typeface="Times New Roman"/>
              </a:rPr>
              <a:t>URL </a:t>
            </a:r>
            <a:r>
              <a:rPr sz="1800" dirty="0">
                <a:latin typeface="Times New Roman"/>
                <a:cs typeface="Times New Roman"/>
              </a:rPr>
              <a:t>detection</a:t>
            </a:r>
            <a:r>
              <a:rPr sz="1800" spc="-5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dirty="0">
                <a:latin typeface="Times New Roman"/>
                <a:cs typeface="Times New Roman"/>
              </a:rPr>
              <a:t>improve</a:t>
            </a:r>
            <a:r>
              <a:rPr sz="1800" spc="-35" dirty="0">
                <a:latin typeface="Times New Roman"/>
                <a:cs typeface="Times New Roman"/>
              </a:rPr>
              <a:t> </a:t>
            </a:r>
            <a:r>
              <a:rPr sz="1800" dirty="0">
                <a:latin typeface="Times New Roman"/>
                <a:cs typeface="Times New Roman"/>
              </a:rPr>
              <a:t>online</a:t>
            </a:r>
            <a:r>
              <a:rPr sz="1800" spc="-20" dirty="0">
                <a:latin typeface="Times New Roman"/>
                <a:cs typeface="Times New Roman"/>
              </a:rPr>
              <a:t> </a:t>
            </a:r>
            <a:r>
              <a:rPr sz="1800" spc="-10" dirty="0">
                <a:latin typeface="Times New Roman"/>
                <a:cs typeface="Times New Roman"/>
              </a:rPr>
              <a:t>security.</a:t>
            </a:r>
            <a:endParaRPr sz="1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380D6D-7DD6-9912-5F69-8CDB36D9CC48}"/>
              </a:ext>
            </a:extLst>
          </p:cNvPr>
          <p:cNvSpPr txBox="1"/>
          <p:nvPr/>
        </p:nvSpPr>
        <p:spPr>
          <a:xfrm>
            <a:off x="609600" y="381000"/>
            <a:ext cx="73914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MOTIVATION</a:t>
            </a:r>
          </a:p>
        </p:txBody>
      </p:sp>
      <p:sp>
        <p:nvSpPr>
          <p:cNvPr id="3" name="TextBox 2">
            <a:extLst>
              <a:ext uri="{FF2B5EF4-FFF2-40B4-BE49-F238E27FC236}">
                <a16:creationId xmlns:a16="http://schemas.microsoft.com/office/drawing/2014/main" id="{DAE6DEAF-2051-AAAE-13C7-E570A16D09B5}"/>
              </a:ext>
            </a:extLst>
          </p:cNvPr>
          <p:cNvSpPr txBox="1"/>
          <p:nvPr/>
        </p:nvSpPr>
        <p:spPr>
          <a:xfrm>
            <a:off x="609600" y="1219200"/>
            <a:ext cx="9296400" cy="41088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t>We are doing this project to protect people from online scams and cyberattacks. Nowadays, hackers send fake links, malware, and phishing websites to steal personal information and money. Many users don’t know which links are safe and which are dangerous.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Nowadays, everyone is using social media and digital transactions. Hackers are stealing personal information and money by sending unknown links, malware, and fake websites. Many people fall for these tricks and lose their data or money.</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Machine learning can help detect these harmful links quickly and stop cyberattacks. This makes online browsing and transactions safer for everyone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38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327"/>
            <a:ext cx="10515600" cy="1141158"/>
          </a:xfrm>
          <a:prstGeom prst="rect">
            <a:avLst/>
          </a:prstGeom>
        </p:spPr>
        <p:txBody>
          <a:bodyPr vert="horz" wrap="square" lIns="0" tIns="520522" rIns="0" bIns="0" rtlCol="0">
            <a:spAutoFit/>
          </a:bodyPr>
          <a:lstStyle/>
          <a:p>
            <a:pPr marL="328295">
              <a:lnSpc>
                <a:spcPct val="100000"/>
              </a:lnSpc>
              <a:spcBef>
                <a:spcPts val="105"/>
              </a:spcBef>
            </a:pPr>
            <a:r>
              <a:rPr sz="4000" b="1" dirty="0">
                <a:latin typeface="Times New Roman" panose="02020603050405020304" pitchFamily="18" charset="0"/>
                <a:cs typeface="Times New Roman" panose="02020603050405020304" pitchFamily="18" charset="0"/>
              </a:rPr>
              <a:t>PROBLEM </a:t>
            </a:r>
            <a:r>
              <a:rPr lang="en-IN" sz="4000" b="1" spc="-20" dirty="0">
                <a:latin typeface="Times New Roman" panose="02020603050405020304" pitchFamily="18" charset="0"/>
                <a:cs typeface="Times New Roman" panose="02020603050405020304" pitchFamily="18" charset="0"/>
              </a:rPr>
              <a:t>STATEMENT</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43000" y="1905000"/>
            <a:ext cx="10515600" cy="2897845"/>
          </a:xfrm>
          <a:prstGeom prst="rect">
            <a:avLst/>
          </a:prstGeom>
        </p:spPr>
        <p:txBody>
          <a:bodyPr vert="horz" wrap="square" lIns="0" tIns="13335" rIns="0" bIns="0" rtlCol="0">
            <a:spAutoFit/>
          </a:bodyPr>
          <a:lstStyle/>
          <a:p>
            <a:pPr marL="298450" marR="5080" indent="-285750" algn="just">
              <a:lnSpc>
                <a:spcPct val="150000"/>
              </a:lnSpc>
              <a:spcBef>
                <a:spcPts val="10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 methods of detecting harmful URLs are slow and not very effective because attacks are getting more advanced. Checking URLs manually is impossible due to the huge number of websites.</a:t>
            </a:r>
            <a:r>
              <a:rPr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12700" marR="5080" algn="just">
              <a:lnSpc>
                <a:spcPct val="150000"/>
              </a:lnSpc>
              <a:spcBef>
                <a:spcPts val="105"/>
              </a:spcBef>
            </a:pPr>
            <a:endParaRPr lang="en-IN" sz="1800" dirty="0">
              <a:latin typeface="Times New Roman" panose="02020603050405020304" pitchFamily="18" charset="0"/>
              <a:cs typeface="Times New Roman" panose="02020603050405020304" pitchFamily="18" charset="0"/>
            </a:endParaRPr>
          </a:p>
          <a:p>
            <a:pPr marL="298450" marR="5080" indent="-285750" algn="just">
              <a:lnSpc>
                <a:spcPct val="150000"/>
              </a:lnSpc>
              <a:spcBef>
                <a:spcPts val="105"/>
              </a:spcBef>
              <a:buFont typeface="Wingdings" panose="05000000000000000000" pitchFamily="2" charset="2"/>
              <a:buChar char="Ø"/>
            </a:pPr>
            <a:r>
              <a:rPr sz="1800" dirty="0">
                <a:latin typeface="Times New Roman" panose="02020603050405020304" pitchFamily="18" charset="0"/>
                <a:cs typeface="Times New Roman" panose="02020603050405020304" pitchFamily="18" charset="0"/>
              </a:rPr>
              <a:t>while</a:t>
            </a:r>
            <a:r>
              <a:rPr sz="1800" spc="4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existing</a:t>
            </a:r>
            <a:r>
              <a:rPr sz="1800" spc="4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automated</a:t>
            </a:r>
            <a:r>
              <a:rPr sz="1800" spc="4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systems</a:t>
            </a:r>
            <a:r>
              <a:rPr sz="1800" spc="4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often</a:t>
            </a:r>
            <a:r>
              <a:rPr sz="1800" spc="409"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lack</a:t>
            </a:r>
            <a:r>
              <a:rPr sz="1800" spc="4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accuracy.</a:t>
            </a:r>
            <a:r>
              <a:rPr sz="1800" spc="4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challenge</a:t>
            </a:r>
            <a:r>
              <a:rPr sz="1800" spc="4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is</a:t>
            </a:r>
            <a:r>
              <a:rPr sz="1800" spc="4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409"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develop</a:t>
            </a:r>
            <a:r>
              <a:rPr sz="1800" spc="430" dirty="0">
                <a:latin typeface="Times New Roman" panose="02020603050405020304" pitchFamily="18" charset="0"/>
                <a:cs typeface="Times New Roman" panose="02020603050405020304" pitchFamily="18" charset="0"/>
              </a:rPr>
              <a:t> </a:t>
            </a:r>
            <a:r>
              <a:rPr sz="1800" spc="-50" dirty="0">
                <a:latin typeface="Times New Roman" panose="02020603050405020304" pitchFamily="18" charset="0"/>
                <a:cs typeface="Times New Roman" panose="02020603050405020304" pitchFamily="18" charset="0"/>
              </a:rPr>
              <a:t>a </a:t>
            </a:r>
            <a:r>
              <a:rPr sz="1800" dirty="0">
                <a:latin typeface="Times New Roman" panose="02020603050405020304" pitchFamily="18" charset="0"/>
                <a:cs typeface="Times New Roman" panose="02020603050405020304" pitchFamily="18" charset="0"/>
              </a:rPr>
              <a:t>scalable,</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machine-learning-</a:t>
            </a:r>
            <a:r>
              <a:rPr sz="1800" dirty="0">
                <a:latin typeface="Times New Roman" panose="02020603050405020304" pitchFamily="18" charset="0"/>
                <a:cs typeface="Times New Roman" panose="02020603050405020304" pitchFamily="18" charset="0"/>
              </a:rPr>
              <a:t>based</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solution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that</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efficiently</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analyzes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URL</a:t>
            </a:r>
            <a:r>
              <a:rPr sz="1800" spc="4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features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(such</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length, </a:t>
            </a:r>
            <a:r>
              <a:rPr sz="1800" dirty="0">
                <a:latin typeface="Times New Roman" panose="02020603050405020304" pitchFamily="18" charset="0"/>
                <a:cs typeface="Times New Roman" panose="02020603050405020304" pitchFamily="18" charset="0"/>
              </a:rPr>
              <a:t>structure,</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domain information) to</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provide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accurate,</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real-</a:t>
            </a:r>
            <a:r>
              <a:rPr sz="1800" dirty="0">
                <a:latin typeface="Times New Roman" panose="02020603050405020304" pitchFamily="18" charset="0"/>
                <a:cs typeface="Times New Roman" panose="02020603050405020304" pitchFamily="18" charset="0"/>
              </a:rPr>
              <a:t>time</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threat detection</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without</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compromising </a:t>
            </a:r>
            <a:r>
              <a:rPr sz="1800" dirty="0">
                <a:latin typeface="Times New Roman" panose="02020603050405020304" pitchFamily="18" charset="0"/>
                <a:cs typeface="Times New Roman" panose="02020603050405020304" pitchFamily="18" charset="0"/>
              </a:rPr>
              <a:t>performance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or</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generating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too</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many</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false</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positives.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3483"/>
            <a:ext cx="10515600" cy="1128847"/>
          </a:xfrm>
          <a:prstGeom prst="rect">
            <a:avLst/>
          </a:prstGeom>
        </p:spPr>
        <p:txBody>
          <a:bodyPr vert="horz" wrap="square" lIns="0" tIns="508330" rIns="0" bIns="0" rtlCol="0">
            <a:spAutoFit/>
          </a:bodyPr>
          <a:lstStyle/>
          <a:p>
            <a:pPr marL="12700">
              <a:lnSpc>
                <a:spcPct val="100000"/>
              </a:lnSpc>
              <a:spcBef>
                <a:spcPts val="105"/>
              </a:spcBef>
            </a:pPr>
            <a:r>
              <a:rPr sz="4000" b="1" dirty="0">
                <a:latin typeface="Times New Roman" panose="02020603050405020304" pitchFamily="18" charset="0"/>
                <a:cs typeface="Times New Roman" panose="02020603050405020304" pitchFamily="18" charset="0"/>
              </a:rPr>
              <a:t>OBJECTIVE</a:t>
            </a:r>
            <a:r>
              <a:rPr sz="4000" b="1" spc="-25"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OF</a:t>
            </a:r>
            <a:r>
              <a:rPr sz="4000" b="1" spc="-250" dirty="0">
                <a:latin typeface="Times New Roman" panose="02020603050405020304" pitchFamily="18" charset="0"/>
                <a:cs typeface="Times New Roman" panose="02020603050405020304" pitchFamily="18" charset="0"/>
              </a:rPr>
              <a:t> </a:t>
            </a:r>
            <a:r>
              <a:rPr sz="4000" b="1" dirty="0">
                <a:latin typeface="Times New Roman" panose="02020603050405020304" pitchFamily="18" charset="0"/>
                <a:cs typeface="Times New Roman" panose="02020603050405020304" pitchFamily="18" charset="0"/>
              </a:rPr>
              <a:t>THE</a:t>
            </a:r>
            <a:r>
              <a:rPr sz="4000" b="1" spc="-2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PROJECT</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19200" y="2389484"/>
            <a:ext cx="9677400" cy="2079031"/>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objective of this project is to develop a machine learning-based system for detecting malicious URLs to enhance online security.</a:t>
            </a:r>
          </a:p>
          <a:p>
            <a:pPr marL="298450" marR="5080" indent="-285750" algn="just">
              <a:lnSpc>
                <a:spcPct val="150000"/>
              </a:lnSpc>
              <a:spcBef>
                <a:spcPts val="1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URL features (such as length, structure, and domain) to identify threats.</a:t>
            </a:r>
          </a:p>
          <a:p>
            <a:pPr marL="298450" marR="5080" indent="-285750" algn="just">
              <a:lnSpc>
                <a:spcPct val="150000"/>
              </a:lnSpc>
              <a:spcBef>
                <a:spcPts val="1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real-time detection to protect users from cyberattacks.</a:t>
            </a:r>
          </a:p>
          <a:p>
            <a:pPr marL="298450" marR="5080" indent="-285750" algn="just">
              <a:lnSpc>
                <a:spcPct val="150000"/>
              </a:lnSpc>
              <a:spcBef>
                <a:spcPts val="1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false positives to avoid blocking safe websites.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10058400" cy="1169551"/>
          </a:xfrm>
          <a:prstGeom prst="rect">
            <a:avLst/>
          </a:prstGeom>
        </p:spPr>
        <p:txBody>
          <a:bodyPr vert="horz" wrap="square" lIns="0" tIns="91440" rIns="0" bIns="0" rtlCol="0">
            <a:spAutoFit/>
          </a:bodyPr>
          <a:lstStyle/>
          <a:p>
            <a:pPr marL="1600835" marR="5080" indent="-920750">
              <a:lnSpc>
                <a:spcPts val="4220"/>
              </a:lnSpc>
              <a:spcBef>
                <a:spcPts val="720"/>
              </a:spcBef>
            </a:pPr>
            <a:r>
              <a:rPr sz="4000" b="1" dirty="0">
                <a:latin typeface="Times New Roman" panose="02020603050405020304" pitchFamily="18" charset="0"/>
                <a:cs typeface="Times New Roman" panose="02020603050405020304" pitchFamily="18" charset="0"/>
              </a:rPr>
              <a:t>EXISTING</a:t>
            </a:r>
            <a:r>
              <a:rPr sz="4000" b="1" spc="-160"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METHOD</a:t>
            </a:r>
            <a:r>
              <a:rPr sz="4000" b="1" spc="-235"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VERSUS </a:t>
            </a:r>
            <a:r>
              <a:rPr sz="4000" b="1" dirty="0">
                <a:latin typeface="Times New Roman" panose="02020603050405020304" pitchFamily="18" charset="0"/>
                <a:cs typeface="Times New Roman" panose="02020603050405020304" pitchFamily="18" charset="0"/>
              </a:rPr>
              <a:t>PROPOSED</a:t>
            </a:r>
            <a:r>
              <a:rPr sz="4000" b="1" spc="-35" dirty="0">
                <a:latin typeface="Times New Roman" panose="02020603050405020304" pitchFamily="18" charset="0"/>
                <a:cs typeface="Times New Roman" panose="02020603050405020304" pitchFamily="18" charset="0"/>
              </a:rPr>
              <a:t> </a:t>
            </a:r>
            <a:r>
              <a:rPr sz="4000" b="1" spc="-10" dirty="0">
                <a:latin typeface="Times New Roman" panose="02020603050405020304" pitchFamily="18" charset="0"/>
                <a:cs typeface="Times New Roman" panose="02020603050405020304" pitchFamily="18" charset="0"/>
              </a:rPr>
              <a:t>METHOD</a:t>
            </a:r>
          </a:p>
        </p:txBody>
      </p:sp>
      <p:sp>
        <p:nvSpPr>
          <p:cNvPr id="3" name="object 3"/>
          <p:cNvSpPr txBox="1">
            <a:spLocks noGrp="1"/>
          </p:cNvSpPr>
          <p:nvPr>
            <p:ph idx="1"/>
          </p:nvPr>
        </p:nvSpPr>
        <p:spPr>
          <a:xfrm>
            <a:off x="609600" y="1612681"/>
            <a:ext cx="11201400" cy="4215513"/>
          </a:xfrm>
          <a:prstGeom prst="rect">
            <a:avLst/>
          </a:prstGeom>
        </p:spPr>
        <p:txBody>
          <a:bodyPr vert="horz" wrap="square" lIns="0" tIns="12700" rIns="0" bIns="0" rtlCol="0">
            <a:spAutoFit/>
          </a:bodyPr>
          <a:lstStyle/>
          <a:p>
            <a:pPr marL="299085" marR="5080" indent="-287020">
              <a:lnSpc>
                <a:spcPct val="150000"/>
              </a:lnSpc>
              <a:spcBef>
                <a:spcPts val="100"/>
              </a:spcBef>
              <a:buFont typeface="Wingdings"/>
              <a:buChar char=""/>
              <a:tabLst>
                <a:tab pos="299085" algn="l"/>
              </a:tabLst>
            </a:pPr>
            <a:r>
              <a:rPr sz="1800" dirty="0">
                <a:latin typeface="Times New Roman" panose="02020603050405020304" pitchFamily="18" charset="0"/>
                <a:cs typeface="Times New Roman" panose="02020603050405020304" pitchFamily="18" charset="0"/>
              </a:rPr>
              <a:t>Existing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systems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rely</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blacklists</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or</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rule-</a:t>
            </a:r>
            <a:r>
              <a:rPr sz="1800" dirty="0">
                <a:latin typeface="Times New Roman" panose="02020603050405020304" pitchFamily="18" charset="0"/>
                <a:cs typeface="Times New Roman" panose="02020603050405020304" pitchFamily="18" charset="0"/>
              </a:rPr>
              <a:t>based</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detection</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methods,</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which</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only</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work</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known</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malicious URLs.</a:t>
            </a:r>
          </a:p>
          <a:p>
            <a:pPr marL="299085" marR="349250" indent="-287020">
              <a:lnSpc>
                <a:spcPct val="150000"/>
              </a:lnSpc>
              <a:buFont typeface="Wingdings"/>
              <a:buChar char=""/>
              <a:tabLst>
                <a:tab pos="299085" algn="l"/>
              </a:tabLst>
            </a:pPr>
            <a:r>
              <a:rPr sz="1800" dirty="0">
                <a:latin typeface="Times New Roman" panose="02020603050405020304" pitchFamily="18" charset="0"/>
                <a:cs typeface="Times New Roman" panose="02020603050405020304" pitchFamily="18" charset="0"/>
              </a:rPr>
              <a:t>These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systems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use</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static</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pattern</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matching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require</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frequent</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manual</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updates,</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making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them</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slow</a:t>
            </a:r>
            <a:r>
              <a:rPr sz="1800" spc="-3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prone</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missing</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new</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threats.</a:t>
            </a:r>
          </a:p>
          <a:p>
            <a:pPr marL="299085" indent="-286385">
              <a:lnSpc>
                <a:spcPct val="150000"/>
              </a:lnSpc>
              <a:buFont typeface="Wingdings"/>
              <a:buChar char=""/>
              <a:tabLst>
                <a:tab pos="299085" algn="l"/>
              </a:tabLst>
            </a:pPr>
            <a:r>
              <a:rPr sz="1800" dirty="0">
                <a:latin typeface="Times New Roman" panose="02020603050405020304" pitchFamily="18" charset="0"/>
                <a:cs typeface="Times New Roman" panose="02020603050405020304" pitchFamily="18" charset="0"/>
              </a:rPr>
              <a:t>They</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have limited</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accuracy</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(around</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70-80%) and a</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high</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rate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false</a:t>
            </a:r>
            <a:r>
              <a:rPr sz="1800" spc="-10" dirty="0">
                <a:latin typeface="Times New Roman" panose="02020603050405020304" pitchFamily="18" charset="0"/>
                <a:cs typeface="Times New Roman" panose="02020603050405020304" pitchFamily="18" charset="0"/>
              </a:rPr>
              <a:t> positives.</a:t>
            </a:r>
          </a:p>
          <a:p>
            <a:pPr marL="299085" marR="301625" indent="-287020">
              <a:lnSpc>
                <a:spcPct val="150000"/>
              </a:lnSpc>
              <a:buFont typeface="Wingdings"/>
              <a:buChar char=""/>
              <a:tabLst>
                <a:tab pos="299085" algn="l"/>
              </a:tabLst>
            </a:pPr>
            <a:r>
              <a:rPr sz="1800" dirty="0">
                <a:latin typeface="Times New Roman" panose="02020603050405020304" pitchFamily="18" charset="0"/>
                <a:cs typeface="Times New Roman" panose="02020603050405020304" pitchFamily="18" charset="0"/>
              </a:rPr>
              <a:t>Our</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proposed</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method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uses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machine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learning</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algorithms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(LightGBM,</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XGBoost,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Random</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Forest)</a:t>
            </a:r>
            <a:r>
              <a:rPr sz="1800" spc="-3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to </a:t>
            </a:r>
            <a:r>
              <a:rPr sz="1800" dirty="0">
                <a:latin typeface="Times New Roman" panose="02020603050405020304" pitchFamily="18" charset="0"/>
                <a:cs typeface="Times New Roman" panose="02020603050405020304" pitchFamily="18" charset="0"/>
              </a:rPr>
              <a:t>automatically</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analyze</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classify</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URLs.</a:t>
            </a:r>
          </a:p>
          <a:p>
            <a:pPr marL="299085" marR="393700" indent="-287020">
              <a:lnSpc>
                <a:spcPct val="150000"/>
              </a:lnSpc>
              <a:buFont typeface="Wingdings"/>
              <a:buChar char=""/>
              <a:tabLst>
                <a:tab pos="299085" algn="l"/>
              </a:tabLst>
            </a:pPr>
            <a:r>
              <a:rPr sz="1800" dirty="0">
                <a:latin typeface="Times New Roman" panose="02020603050405020304" pitchFamily="18" charset="0"/>
                <a:cs typeface="Times New Roman" panose="02020603050405020304" pitchFamily="18" charset="0"/>
              </a:rPr>
              <a:t>It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extracts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evaluates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various</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URL</a:t>
            </a:r>
            <a:r>
              <a:rPr sz="1800" spc="-9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features</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dynamically,</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enabling</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real-time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detection</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adaptive learning.</a:t>
            </a:r>
          </a:p>
          <a:p>
            <a:pPr marL="299085" marR="343535" indent="-287020">
              <a:lnSpc>
                <a:spcPct val="150000"/>
              </a:lnSpc>
              <a:spcBef>
                <a:spcPts val="5"/>
              </a:spcBef>
              <a:buFont typeface="Wingdings"/>
              <a:buChar char=""/>
              <a:tabLst>
                <a:tab pos="299085" algn="l"/>
              </a:tabLst>
            </a:pPr>
            <a:r>
              <a:rPr sz="1800" dirty="0">
                <a:latin typeface="Times New Roman" panose="02020603050405020304" pitchFamily="18" charset="0"/>
                <a:cs typeface="Times New Roman" panose="02020603050405020304" pitchFamily="18" charset="0"/>
              </a:rPr>
              <a:t>The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system</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achieves</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better</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accuracy</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(&gt;90%),</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reduces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false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positives,</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detect</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new</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unknown </a:t>
            </a:r>
            <a:r>
              <a:rPr sz="1800" dirty="0">
                <a:latin typeface="Times New Roman" panose="02020603050405020304" pitchFamily="18" charset="0"/>
                <a:cs typeface="Times New Roman" panose="02020603050405020304" pitchFamily="18" charset="0"/>
              </a:rPr>
              <a:t>threats</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efficiently</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without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manual</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intervention.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3D68-E0EE-6756-6FE6-3C97A6875A4B}"/>
              </a:ext>
            </a:extLst>
          </p:cNvPr>
          <p:cNvSpPr>
            <a:spLocks noGrp="1"/>
          </p:cNvSpPr>
          <p:nvPr>
            <p:ph type="title"/>
          </p:nvPr>
        </p:nvSpPr>
        <p:spPr>
          <a:xfrm>
            <a:off x="838200" y="365125"/>
            <a:ext cx="9906000" cy="1082675"/>
          </a:xfrm>
        </p:spPr>
        <p:txBody>
          <a:bodyPr/>
          <a:lstStyle/>
          <a:p>
            <a:r>
              <a:rPr lang="en-IN" sz="4000" b="1" dirty="0">
                <a:latin typeface="Times New Roman" panose="02020603050405020304" pitchFamily="18" charset="0"/>
                <a:cs typeface="Times New Roman" panose="02020603050405020304" pitchFamily="18" charset="0"/>
              </a:rPr>
              <a:t>GAPS</a:t>
            </a:r>
            <a:r>
              <a:rPr lang="en-IN" sz="4400"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IDENTIFIED</a:t>
            </a:r>
            <a:endParaRPr lang="en-IN" sz="4000" b="1" dirty="0"/>
          </a:p>
        </p:txBody>
      </p:sp>
      <p:sp>
        <p:nvSpPr>
          <p:cNvPr id="6" name="Rectangle 3">
            <a:extLst>
              <a:ext uri="{FF2B5EF4-FFF2-40B4-BE49-F238E27FC236}">
                <a16:creationId xmlns:a16="http://schemas.microsoft.com/office/drawing/2014/main" id="{EE09E496-C57B-A96D-8854-0285EF314D9E}"/>
              </a:ext>
            </a:extLst>
          </p:cNvPr>
          <p:cNvSpPr>
            <a:spLocks noChangeArrowheads="1"/>
          </p:cNvSpPr>
          <p:nvPr/>
        </p:nvSpPr>
        <p:spPr bwMode="auto">
          <a:xfrm>
            <a:off x="990600" y="1676400"/>
            <a:ext cx="8686800"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inability to Detect New Threats :Blacklist-based and rule-based methods fail to identify newly created malicious URLs.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Positives &amp; False Negatives :Existing systems often block safe websites or allow harmful ones due to outdated detection rules.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dirty="0">
                <a:latin typeface="Times New Roman" panose="02020603050405020304" pitchFamily="18" charset="0"/>
                <a:cs typeface="Times New Roman" panose="02020603050405020304" pitchFamily="18" charset="0"/>
              </a:rPr>
              <a:t>Limited Feature Analysis : Most methods only rely on basic URL checks rather than advanced feature extraction.</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779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450</TotalTime>
  <Words>2565</Words>
  <Application>Microsoft Office PowerPoint</Application>
  <PresentationFormat>Widescreen</PresentationFormat>
  <Paragraphs>220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Calibri Light</vt:lpstr>
      <vt:lpstr>Times New Roman</vt:lpstr>
      <vt:lpstr>Wingdings</vt:lpstr>
      <vt:lpstr>Office Theme</vt:lpstr>
      <vt:lpstr>MALICIOUS URL DETECTION USING MACHINE LEARNING</vt:lpstr>
      <vt:lpstr>MAJOR PROJECT</vt:lpstr>
      <vt:lpstr>ABSTRACT </vt:lpstr>
      <vt:lpstr>INTRODUCTION</vt:lpstr>
      <vt:lpstr>PowerPoint Presentation</vt:lpstr>
      <vt:lpstr>PROBLEM STATEMENT</vt:lpstr>
      <vt:lpstr>OBJECTIVE OF THE PROJECT</vt:lpstr>
      <vt:lpstr>EXISTING METHOD VERSUS PROPOSED METHOD</vt:lpstr>
      <vt:lpstr>GAPS IDENTIFIED</vt:lpstr>
      <vt:lpstr>LITERATURE REVIEW</vt:lpstr>
      <vt:lpstr>PowerPoint Presentation</vt:lpstr>
      <vt:lpstr>PowerPoint Presentation</vt:lpstr>
      <vt:lpstr>DATASET AND ITS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ashwini reddy chidurala</dc:creator>
  <cp:lastModifiedBy>ashwini reddy chidurala</cp:lastModifiedBy>
  <cp:revision>4</cp:revision>
  <dcterms:created xsi:type="dcterms:W3CDTF">2025-02-06T11:27:06Z</dcterms:created>
  <dcterms:modified xsi:type="dcterms:W3CDTF">2025-03-05T16:38:30Z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2025-02-04T00:00:00Z</vt:filetime>
  </property>
  <property fmtid="{D5CDD505-2E9C-101B-9397-08002B2CF9AE}" pid="3" name="Creator">
    <vt:lpwstr>Microsoft® PowerPoint® 2019</vt:lpwstr>
  </property>
  <property fmtid="{D5CDD505-2E9C-101B-9397-08002B2CF9AE}" pid="4" name="LastSaved">
    <vt:filetime>2025-02-06T00:00:00Z</vt:filetime>
  </property>
  <property fmtid="{D5CDD505-2E9C-101B-9397-08002B2CF9AE}" pid="5" name="Producer">
    <vt:lpwstr>Microsoft® PowerPoint® 2019</vt:lpwstr>
  </property>
</Properties>
</file>