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6" r:id="rId7"/>
    <p:sldId id="267" r:id="rId8"/>
    <p:sldId id="260" r:id="rId9"/>
    <p:sldId id="261" r:id="rId10"/>
    <p:sldId id="262" r:id="rId11"/>
    <p:sldId id="263" r:id="rId12"/>
    <p:sldId id="264" r:id="rId13"/>
    <p:sldId id="265" r:id="rId14"/>
    <p:sldId id="268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8"/>
    <p:restoredTop sz="94737"/>
  </p:normalViewPr>
  <p:slideViewPr>
    <p:cSldViewPr snapToGrid="0" snapToObjects="1">
      <p:cViewPr varScale="1">
        <p:scale>
          <a:sx n="66" d="100"/>
          <a:sy n="66" d="100"/>
        </p:scale>
        <p:origin x="32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 defTabSz="584200">
              <a:spcBef>
                <a:spcPts val="0"/>
              </a:spcBef>
              <a:buSzTx/>
              <a:buNone/>
              <a:defRPr sz="3700"/>
            </a:lvl1pPr>
            <a:lvl2pPr marL="0" indent="0" algn="ctr" defTabSz="584200">
              <a:spcBef>
                <a:spcPts val="0"/>
              </a:spcBef>
              <a:buSzTx/>
              <a:buNone/>
              <a:defRPr sz="3700"/>
            </a:lvl2pPr>
            <a:lvl3pPr marL="0" indent="0" algn="ctr" defTabSz="584200">
              <a:spcBef>
                <a:spcPts val="0"/>
              </a:spcBef>
              <a:buSzTx/>
              <a:buNone/>
              <a:defRPr sz="3700"/>
            </a:lvl3pPr>
            <a:lvl4pPr marL="0" indent="0" algn="ctr" defTabSz="584200">
              <a:spcBef>
                <a:spcPts val="0"/>
              </a:spcBef>
              <a:buSzTx/>
              <a:buNone/>
              <a:defRPr sz="3700"/>
            </a:lvl4pPr>
            <a:lvl5pPr marL="0" indent="0" algn="ctr" defTabSz="584200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 defTabSz="584200">
              <a:spcBef>
                <a:spcPts val="0"/>
              </a:spcBef>
              <a:buSzTx/>
              <a:buNone/>
              <a:defRPr i="1"/>
            </a:lvl1pPr>
            <a:lvl2pPr algn="ctr" defTabSz="584200">
              <a:spcBef>
                <a:spcPts val="0"/>
              </a:spcBef>
              <a:defRPr i="1"/>
            </a:lvl2pPr>
            <a:lvl3pPr algn="ctr" defTabSz="584200">
              <a:spcBef>
                <a:spcPts val="0"/>
              </a:spcBef>
              <a:defRPr i="1"/>
            </a:lvl3pPr>
            <a:lvl4pPr algn="ctr" defTabSz="584200">
              <a:spcBef>
                <a:spcPts val="0"/>
              </a:spcBef>
              <a:defRPr i="1"/>
            </a:lvl4pPr>
            <a:lvl5pPr algn="ctr" defTabSz="584200">
              <a:spcBef>
                <a:spcPts val="0"/>
              </a:spcBef>
              <a:defRPr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 defTabSz="584200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 defTabSz="584200">
              <a:spcBef>
                <a:spcPts val="0"/>
              </a:spcBef>
              <a:buSzTx/>
              <a:buNone/>
              <a:defRPr sz="3700"/>
            </a:lvl1pPr>
            <a:lvl2pPr marL="0" indent="0" algn="ctr" defTabSz="584200">
              <a:spcBef>
                <a:spcPts val="0"/>
              </a:spcBef>
              <a:buSzTx/>
              <a:buNone/>
              <a:defRPr sz="3700"/>
            </a:lvl2pPr>
            <a:lvl3pPr marL="0" indent="0" algn="ctr" defTabSz="584200">
              <a:spcBef>
                <a:spcPts val="0"/>
              </a:spcBef>
              <a:buSzTx/>
              <a:buNone/>
              <a:defRPr sz="3700"/>
            </a:lvl3pPr>
            <a:lvl4pPr marL="0" indent="0" algn="ctr" defTabSz="584200">
              <a:spcBef>
                <a:spcPts val="0"/>
              </a:spcBef>
              <a:buSzTx/>
              <a:buNone/>
              <a:defRPr sz="3700"/>
            </a:lvl4pPr>
            <a:lvl5pPr marL="0" indent="0" algn="ctr" defTabSz="584200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 defTabSz="584200">
              <a:spcBef>
                <a:spcPts val="0"/>
              </a:spcBef>
              <a:buSzTx/>
              <a:buNone/>
              <a:defRPr sz="3700"/>
            </a:lvl1pPr>
            <a:lvl2pPr marL="0" indent="0" algn="ctr" defTabSz="584200">
              <a:spcBef>
                <a:spcPts val="0"/>
              </a:spcBef>
              <a:buSzTx/>
              <a:buNone/>
              <a:defRPr sz="3700"/>
            </a:lvl2pPr>
            <a:lvl3pPr marL="0" indent="0" algn="ctr" defTabSz="584200">
              <a:spcBef>
                <a:spcPts val="0"/>
              </a:spcBef>
              <a:buSzTx/>
              <a:buNone/>
              <a:defRPr sz="3700"/>
            </a:lvl3pPr>
            <a:lvl4pPr marL="0" indent="0" algn="ctr" defTabSz="584200">
              <a:spcBef>
                <a:spcPts val="0"/>
              </a:spcBef>
              <a:buSzTx/>
              <a:buNone/>
              <a:defRPr sz="3700"/>
            </a:lvl4pPr>
            <a:lvl5pPr marL="0" indent="0" algn="ctr" defTabSz="584200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 defTabSz="584200">
              <a:spcBef>
                <a:spcPts val="3200"/>
              </a:spcBef>
              <a:defRPr sz="2800"/>
            </a:lvl1pPr>
            <a:lvl2pPr marL="685800" indent="-342900" defTabSz="584200">
              <a:spcBef>
                <a:spcPts val="3200"/>
              </a:spcBef>
              <a:defRPr sz="2800"/>
            </a:lvl2pPr>
            <a:lvl3pPr marL="1028700" indent="-342900" defTabSz="584200">
              <a:spcBef>
                <a:spcPts val="3200"/>
              </a:spcBef>
              <a:defRPr sz="2800"/>
            </a:lvl3pPr>
            <a:lvl4pPr marL="1371600" indent="-342900" defTabSz="584200">
              <a:spcBef>
                <a:spcPts val="3200"/>
              </a:spcBef>
              <a:defRPr sz="2800"/>
            </a:lvl4pPr>
            <a:lvl5pPr marL="1714500" indent="-342900" defTabSz="5842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333375" marR="0" indent="-333375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77875" marR="0" indent="-333375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222375" marR="0" indent="-333375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666875" marR="0" indent="-333375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111375" marR="0" indent="-333375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555875" marR="0" indent="-333375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000375" marR="0" indent="-333375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444875" marR="0" indent="-333375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889375" marR="0" indent="-333375" algn="l" defTabSz="127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atalog.data.gov/dataset/age-adjusted-death-rates-for-the-top-10-leading-causes-of-death-united-states-2013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EATH RATE FINDER"/>
          <p:cNvSpPr txBox="1">
            <a:spLocks noGrp="1"/>
          </p:cNvSpPr>
          <p:nvPr>
            <p:ph type="ctrTitle"/>
          </p:nvPr>
        </p:nvSpPr>
        <p:spPr>
          <a:xfrm>
            <a:off x="1198397" y="0"/>
            <a:ext cx="10464800" cy="330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r>
              <a:rPr sz="9000" b="1" dirty="0">
                <a:solidFill>
                  <a:schemeClr val="accent5"/>
                </a:solidFill>
              </a:rPr>
              <a:t>DEATH RATE FINDER</a:t>
            </a:r>
          </a:p>
        </p:txBody>
      </p:sp>
      <p:sp>
        <p:nvSpPr>
          <p:cNvPr id="120" name="Ashwini Giri…"/>
          <p:cNvSpPr txBox="1"/>
          <p:nvPr/>
        </p:nvSpPr>
        <p:spPr>
          <a:xfrm>
            <a:off x="4599265" y="7664888"/>
            <a:ext cx="3156104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2900">
                <a:latin typeface="Marker Felt"/>
                <a:ea typeface="Marker Felt"/>
                <a:cs typeface="Marker Felt"/>
                <a:sym typeface="Marker Felt"/>
              </a:defRPr>
            </a:pPr>
            <a:r>
              <a:rPr dirty="0"/>
              <a:t>Ashwini  Giri</a:t>
            </a:r>
          </a:p>
          <a:p>
            <a:pPr>
              <a:lnSpc>
                <a:spcPct val="120000"/>
              </a:lnSpc>
              <a:defRPr sz="2900">
                <a:latin typeface="Marker Felt"/>
                <a:ea typeface="Marker Felt"/>
                <a:cs typeface="Marker Felt"/>
                <a:sym typeface="Marker Felt"/>
              </a:defRPr>
            </a:pPr>
            <a:r>
              <a:rPr dirty="0" err="1"/>
              <a:t>Isha</a:t>
            </a:r>
            <a:r>
              <a:rPr dirty="0"/>
              <a:t>  </a:t>
            </a:r>
            <a:r>
              <a:rPr dirty="0" err="1"/>
              <a:t>Patil</a:t>
            </a:r>
            <a:r>
              <a:rPr dirty="0"/>
              <a:t> </a:t>
            </a:r>
          </a:p>
        </p:txBody>
      </p:sp>
      <p:sp>
        <p:nvSpPr>
          <p:cNvPr id="121" name="Skull"/>
          <p:cNvSpPr/>
          <p:nvPr/>
        </p:nvSpPr>
        <p:spPr>
          <a:xfrm>
            <a:off x="5744222" y="4547370"/>
            <a:ext cx="866189" cy="1237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1" h="21547" extrusionOk="0">
                <a:moveTo>
                  <a:pt x="10621" y="0"/>
                </a:moveTo>
                <a:cubicBezTo>
                  <a:pt x="8452" y="0"/>
                  <a:pt x="6450" y="505"/>
                  <a:pt x="4985" y="1420"/>
                </a:cubicBezTo>
                <a:cubicBezTo>
                  <a:pt x="3496" y="2351"/>
                  <a:pt x="2676" y="3652"/>
                  <a:pt x="2676" y="5082"/>
                </a:cubicBezTo>
                <a:cubicBezTo>
                  <a:pt x="2676" y="6422"/>
                  <a:pt x="3143" y="6794"/>
                  <a:pt x="4370" y="7570"/>
                </a:cubicBezTo>
                <a:cubicBezTo>
                  <a:pt x="4340" y="7270"/>
                  <a:pt x="4246" y="7098"/>
                  <a:pt x="4021" y="6689"/>
                </a:cubicBezTo>
                <a:cubicBezTo>
                  <a:pt x="3978" y="6612"/>
                  <a:pt x="3931" y="6527"/>
                  <a:pt x="3879" y="6433"/>
                </a:cubicBezTo>
                <a:cubicBezTo>
                  <a:pt x="3439" y="5619"/>
                  <a:pt x="3776" y="4807"/>
                  <a:pt x="3791" y="4773"/>
                </a:cubicBezTo>
                <a:lnTo>
                  <a:pt x="4155" y="4851"/>
                </a:lnTo>
                <a:lnTo>
                  <a:pt x="4521" y="4929"/>
                </a:lnTo>
                <a:cubicBezTo>
                  <a:pt x="4518" y="4936"/>
                  <a:pt x="4245" y="5601"/>
                  <a:pt x="4590" y="6237"/>
                </a:cubicBezTo>
                <a:cubicBezTo>
                  <a:pt x="4640" y="6331"/>
                  <a:pt x="4687" y="6414"/>
                  <a:pt x="4729" y="6491"/>
                </a:cubicBezTo>
                <a:cubicBezTo>
                  <a:pt x="5021" y="7020"/>
                  <a:pt x="5143" y="7240"/>
                  <a:pt x="5143" y="7835"/>
                </a:cubicBezTo>
                <a:cubicBezTo>
                  <a:pt x="5143" y="8142"/>
                  <a:pt x="5028" y="8416"/>
                  <a:pt x="4918" y="8681"/>
                </a:cubicBezTo>
                <a:cubicBezTo>
                  <a:pt x="4785" y="8999"/>
                  <a:pt x="4670" y="9274"/>
                  <a:pt x="4760" y="9569"/>
                </a:cubicBezTo>
                <a:cubicBezTo>
                  <a:pt x="4915" y="10082"/>
                  <a:pt x="5546" y="10399"/>
                  <a:pt x="6042" y="10399"/>
                </a:cubicBezTo>
                <a:cubicBezTo>
                  <a:pt x="7019" y="10399"/>
                  <a:pt x="7441" y="11009"/>
                  <a:pt x="7573" y="11479"/>
                </a:cubicBezTo>
                <a:lnTo>
                  <a:pt x="8480" y="11479"/>
                </a:lnTo>
                <a:lnTo>
                  <a:pt x="8480" y="10919"/>
                </a:lnTo>
                <a:lnTo>
                  <a:pt x="9243" y="10919"/>
                </a:lnTo>
                <a:lnTo>
                  <a:pt x="9243" y="11479"/>
                </a:lnTo>
                <a:lnTo>
                  <a:pt x="10238" y="11479"/>
                </a:lnTo>
                <a:lnTo>
                  <a:pt x="10238" y="10919"/>
                </a:lnTo>
                <a:lnTo>
                  <a:pt x="11001" y="10919"/>
                </a:lnTo>
                <a:lnTo>
                  <a:pt x="11001" y="11479"/>
                </a:lnTo>
                <a:lnTo>
                  <a:pt x="11999" y="11479"/>
                </a:lnTo>
                <a:lnTo>
                  <a:pt x="11999" y="10919"/>
                </a:lnTo>
                <a:lnTo>
                  <a:pt x="12760" y="10919"/>
                </a:lnTo>
                <a:lnTo>
                  <a:pt x="12760" y="11479"/>
                </a:lnTo>
                <a:lnTo>
                  <a:pt x="13669" y="11479"/>
                </a:lnTo>
                <a:cubicBezTo>
                  <a:pt x="13801" y="11009"/>
                  <a:pt x="14223" y="10399"/>
                  <a:pt x="15200" y="10399"/>
                </a:cubicBezTo>
                <a:cubicBezTo>
                  <a:pt x="15696" y="10399"/>
                  <a:pt x="16327" y="10082"/>
                  <a:pt x="16482" y="9569"/>
                </a:cubicBezTo>
                <a:cubicBezTo>
                  <a:pt x="16572" y="9274"/>
                  <a:pt x="16457" y="8999"/>
                  <a:pt x="16324" y="8681"/>
                </a:cubicBezTo>
                <a:cubicBezTo>
                  <a:pt x="16214" y="8416"/>
                  <a:pt x="16099" y="8142"/>
                  <a:pt x="16099" y="7835"/>
                </a:cubicBezTo>
                <a:cubicBezTo>
                  <a:pt x="16099" y="7239"/>
                  <a:pt x="16219" y="7020"/>
                  <a:pt x="16511" y="6491"/>
                </a:cubicBezTo>
                <a:cubicBezTo>
                  <a:pt x="16553" y="6414"/>
                  <a:pt x="16599" y="6331"/>
                  <a:pt x="16650" y="6237"/>
                </a:cubicBezTo>
                <a:cubicBezTo>
                  <a:pt x="16994" y="5601"/>
                  <a:pt x="16724" y="4936"/>
                  <a:pt x="16721" y="4929"/>
                </a:cubicBezTo>
                <a:lnTo>
                  <a:pt x="17451" y="4773"/>
                </a:lnTo>
                <a:cubicBezTo>
                  <a:pt x="17466" y="4807"/>
                  <a:pt x="17804" y="5619"/>
                  <a:pt x="17362" y="6433"/>
                </a:cubicBezTo>
                <a:cubicBezTo>
                  <a:pt x="17311" y="6527"/>
                  <a:pt x="17264" y="6611"/>
                  <a:pt x="17221" y="6688"/>
                </a:cubicBezTo>
                <a:cubicBezTo>
                  <a:pt x="16996" y="7097"/>
                  <a:pt x="16901" y="7270"/>
                  <a:pt x="16872" y="7570"/>
                </a:cubicBezTo>
                <a:cubicBezTo>
                  <a:pt x="18099" y="6794"/>
                  <a:pt x="18566" y="6422"/>
                  <a:pt x="18566" y="5082"/>
                </a:cubicBezTo>
                <a:cubicBezTo>
                  <a:pt x="18566" y="3652"/>
                  <a:pt x="17744" y="2352"/>
                  <a:pt x="16255" y="1420"/>
                </a:cubicBezTo>
                <a:cubicBezTo>
                  <a:pt x="14790" y="505"/>
                  <a:pt x="12790" y="0"/>
                  <a:pt x="10621" y="0"/>
                </a:cubicBezTo>
                <a:close/>
                <a:moveTo>
                  <a:pt x="7922" y="5910"/>
                </a:moveTo>
                <a:cubicBezTo>
                  <a:pt x="10338" y="5910"/>
                  <a:pt x="9900" y="7158"/>
                  <a:pt x="9461" y="7626"/>
                </a:cubicBezTo>
                <a:cubicBezTo>
                  <a:pt x="9021" y="8094"/>
                  <a:pt x="7592" y="9302"/>
                  <a:pt x="6384" y="8054"/>
                </a:cubicBezTo>
                <a:cubicBezTo>
                  <a:pt x="5176" y="6806"/>
                  <a:pt x="6275" y="5910"/>
                  <a:pt x="7922" y="5910"/>
                </a:cubicBezTo>
                <a:close/>
                <a:moveTo>
                  <a:pt x="13319" y="5910"/>
                </a:moveTo>
                <a:cubicBezTo>
                  <a:pt x="14966" y="5910"/>
                  <a:pt x="16063" y="6806"/>
                  <a:pt x="14855" y="8054"/>
                </a:cubicBezTo>
                <a:cubicBezTo>
                  <a:pt x="13647" y="9302"/>
                  <a:pt x="12220" y="8094"/>
                  <a:pt x="11781" y="7626"/>
                </a:cubicBezTo>
                <a:cubicBezTo>
                  <a:pt x="11342" y="7158"/>
                  <a:pt x="10904" y="5910"/>
                  <a:pt x="13319" y="5910"/>
                </a:cubicBezTo>
                <a:close/>
                <a:moveTo>
                  <a:pt x="10621" y="8587"/>
                </a:moveTo>
                <a:cubicBezTo>
                  <a:pt x="11915" y="8863"/>
                  <a:pt x="11935" y="9797"/>
                  <a:pt x="11568" y="10103"/>
                </a:cubicBezTo>
                <a:cubicBezTo>
                  <a:pt x="11202" y="10409"/>
                  <a:pt x="10621" y="9935"/>
                  <a:pt x="10621" y="9935"/>
                </a:cubicBezTo>
                <a:cubicBezTo>
                  <a:pt x="10621" y="9935"/>
                  <a:pt x="10040" y="10409"/>
                  <a:pt x="9674" y="10103"/>
                </a:cubicBezTo>
                <a:cubicBezTo>
                  <a:pt x="9307" y="9797"/>
                  <a:pt x="9327" y="8863"/>
                  <a:pt x="10621" y="8587"/>
                </a:cubicBezTo>
                <a:close/>
                <a:moveTo>
                  <a:pt x="5992" y="10937"/>
                </a:moveTo>
                <a:cubicBezTo>
                  <a:pt x="6051" y="12945"/>
                  <a:pt x="6696" y="13311"/>
                  <a:pt x="7391" y="13396"/>
                </a:cubicBezTo>
                <a:cubicBezTo>
                  <a:pt x="8607" y="13545"/>
                  <a:pt x="10601" y="13547"/>
                  <a:pt x="10621" y="13547"/>
                </a:cubicBezTo>
                <a:cubicBezTo>
                  <a:pt x="10641" y="13547"/>
                  <a:pt x="12634" y="13545"/>
                  <a:pt x="13848" y="13396"/>
                </a:cubicBezTo>
                <a:cubicBezTo>
                  <a:pt x="14988" y="13256"/>
                  <a:pt x="15221" y="12164"/>
                  <a:pt x="15250" y="10937"/>
                </a:cubicBezTo>
                <a:cubicBezTo>
                  <a:pt x="15233" y="10938"/>
                  <a:pt x="15215" y="10941"/>
                  <a:pt x="15197" y="10941"/>
                </a:cubicBezTo>
                <a:cubicBezTo>
                  <a:pt x="14628" y="10941"/>
                  <a:pt x="14455" y="11406"/>
                  <a:pt x="14403" y="11637"/>
                </a:cubicBezTo>
                <a:lnTo>
                  <a:pt x="14403" y="12580"/>
                </a:lnTo>
                <a:lnTo>
                  <a:pt x="13640" y="12580"/>
                </a:lnTo>
                <a:lnTo>
                  <a:pt x="13640" y="12020"/>
                </a:lnTo>
                <a:lnTo>
                  <a:pt x="12760" y="12020"/>
                </a:lnTo>
                <a:lnTo>
                  <a:pt x="12760" y="12580"/>
                </a:lnTo>
                <a:lnTo>
                  <a:pt x="11997" y="12580"/>
                </a:lnTo>
                <a:lnTo>
                  <a:pt x="11997" y="12020"/>
                </a:lnTo>
                <a:lnTo>
                  <a:pt x="11001" y="12020"/>
                </a:lnTo>
                <a:lnTo>
                  <a:pt x="11001" y="12580"/>
                </a:lnTo>
                <a:lnTo>
                  <a:pt x="10238" y="12580"/>
                </a:lnTo>
                <a:lnTo>
                  <a:pt x="10238" y="12020"/>
                </a:lnTo>
                <a:lnTo>
                  <a:pt x="9243" y="12020"/>
                </a:lnTo>
                <a:lnTo>
                  <a:pt x="9243" y="12580"/>
                </a:lnTo>
                <a:lnTo>
                  <a:pt x="8480" y="12580"/>
                </a:lnTo>
                <a:lnTo>
                  <a:pt x="8480" y="12020"/>
                </a:lnTo>
                <a:lnTo>
                  <a:pt x="7599" y="12020"/>
                </a:lnTo>
                <a:lnTo>
                  <a:pt x="7599" y="12580"/>
                </a:lnTo>
                <a:lnTo>
                  <a:pt x="6836" y="12580"/>
                </a:lnTo>
                <a:lnTo>
                  <a:pt x="6836" y="11637"/>
                </a:lnTo>
                <a:cubicBezTo>
                  <a:pt x="6785" y="11406"/>
                  <a:pt x="6611" y="10941"/>
                  <a:pt x="6042" y="10941"/>
                </a:cubicBezTo>
                <a:cubicBezTo>
                  <a:pt x="6025" y="10941"/>
                  <a:pt x="6008" y="10938"/>
                  <a:pt x="5992" y="10937"/>
                </a:cubicBezTo>
                <a:close/>
                <a:moveTo>
                  <a:pt x="18724" y="11960"/>
                </a:moveTo>
                <a:cubicBezTo>
                  <a:pt x="18679" y="11960"/>
                  <a:pt x="18630" y="11962"/>
                  <a:pt x="18578" y="11965"/>
                </a:cubicBezTo>
                <a:cubicBezTo>
                  <a:pt x="17773" y="12017"/>
                  <a:pt x="17571" y="12819"/>
                  <a:pt x="16975" y="13190"/>
                </a:cubicBezTo>
                <a:cubicBezTo>
                  <a:pt x="16446" y="13520"/>
                  <a:pt x="3685" y="18765"/>
                  <a:pt x="3126" y="19006"/>
                </a:cubicBezTo>
                <a:cubicBezTo>
                  <a:pt x="2780" y="19156"/>
                  <a:pt x="2366" y="19181"/>
                  <a:pt x="1954" y="19181"/>
                </a:cubicBezTo>
                <a:cubicBezTo>
                  <a:pt x="1744" y="19181"/>
                  <a:pt x="1534" y="19175"/>
                  <a:pt x="1334" y="19175"/>
                </a:cubicBezTo>
                <a:cubicBezTo>
                  <a:pt x="731" y="19175"/>
                  <a:pt x="215" y="19234"/>
                  <a:pt x="37" y="19710"/>
                </a:cubicBezTo>
                <a:cubicBezTo>
                  <a:pt x="-177" y="20284"/>
                  <a:pt x="567" y="20350"/>
                  <a:pt x="1329" y="20802"/>
                </a:cubicBezTo>
                <a:cubicBezTo>
                  <a:pt x="1924" y="21156"/>
                  <a:pt x="1829" y="21547"/>
                  <a:pt x="2523" y="21547"/>
                </a:cubicBezTo>
                <a:cubicBezTo>
                  <a:pt x="2570" y="21547"/>
                  <a:pt x="2622" y="21545"/>
                  <a:pt x="2676" y="21541"/>
                </a:cubicBezTo>
                <a:cubicBezTo>
                  <a:pt x="3480" y="21487"/>
                  <a:pt x="3676" y="20683"/>
                  <a:pt x="4269" y="20310"/>
                </a:cubicBezTo>
                <a:cubicBezTo>
                  <a:pt x="4796" y="19978"/>
                  <a:pt x="17548" y="14736"/>
                  <a:pt x="18109" y="14497"/>
                </a:cubicBezTo>
                <a:cubicBezTo>
                  <a:pt x="18446" y="14353"/>
                  <a:pt x="18847" y="14327"/>
                  <a:pt x="19248" y="14327"/>
                </a:cubicBezTo>
                <a:cubicBezTo>
                  <a:pt x="19480" y="14327"/>
                  <a:pt x="19714" y="14336"/>
                  <a:pt x="19934" y="14336"/>
                </a:cubicBezTo>
                <a:cubicBezTo>
                  <a:pt x="20523" y="14336"/>
                  <a:pt x="21024" y="14272"/>
                  <a:pt x="21202" y="13805"/>
                </a:cubicBezTo>
                <a:cubicBezTo>
                  <a:pt x="21421" y="13232"/>
                  <a:pt x="20676" y="13163"/>
                  <a:pt x="19917" y="12708"/>
                </a:cubicBezTo>
                <a:cubicBezTo>
                  <a:pt x="19323" y="12351"/>
                  <a:pt x="19425" y="11960"/>
                  <a:pt x="18724" y="11960"/>
                </a:cubicBezTo>
                <a:close/>
                <a:moveTo>
                  <a:pt x="2384" y="11965"/>
                </a:moveTo>
                <a:cubicBezTo>
                  <a:pt x="1828" y="12014"/>
                  <a:pt x="1878" y="12376"/>
                  <a:pt x="1324" y="12708"/>
                </a:cubicBezTo>
                <a:cubicBezTo>
                  <a:pt x="566" y="13163"/>
                  <a:pt x="-179" y="13232"/>
                  <a:pt x="40" y="13805"/>
                </a:cubicBezTo>
                <a:cubicBezTo>
                  <a:pt x="399" y="14747"/>
                  <a:pt x="2077" y="14046"/>
                  <a:pt x="3133" y="14497"/>
                </a:cubicBezTo>
                <a:cubicBezTo>
                  <a:pt x="3352" y="14590"/>
                  <a:pt x="5429" y="15447"/>
                  <a:pt x="7913" y="16476"/>
                </a:cubicBezTo>
                <a:cubicBezTo>
                  <a:pt x="8576" y="16201"/>
                  <a:pt x="9270" y="15914"/>
                  <a:pt x="9963" y="15625"/>
                </a:cubicBezTo>
                <a:cubicBezTo>
                  <a:pt x="7086" y="14426"/>
                  <a:pt x="4499" y="13335"/>
                  <a:pt x="4267" y="13190"/>
                </a:cubicBezTo>
                <a:cubicBezTo>
                  <a:pt x="3671" y="12819"/>
                  <a:pt x="3468" y="12017"/>
                  <a:pt x="2664" y="11965"/>
                </a:cubicBezTo>
                <a:cubicBezTo>
                  <a:pt x="2556" y="11958"/>
                  <a:pt x="2464" y="11958"/>
                  <a:pt x="2384" y="11965"/>
                </a:cubicBezTo>
                <a:close/>
                <a:moveTo>
                  <a:pt x="13327" y="17024"/>
                </a:moveTo>
                <a:cubicBezTo>
                  <a:pt x="12662" y="17299"/>
                  <a:pt x="11972" y="17587"/>
                  <a:pt x="11279" y="17875"/>
                </a:cubicBezTo>
                <a:cubicBezTo>
                  <a:pt x="14155" y="19074"/>
                  <a:pt x="16739" y="20164"/>
                  <a:pt x="16970" y="20310"/>
                </a:cubicBezTo>
                <a:cubicBezTo>
                  <a:pt x="17563" y="20683"/>
                  <a:pt x="17762" y="21487"/>
                  <a:pt x="18566" y="21541"/>
                </a:cubicBezTo>
                <a:cubicBezTo>
                  <a:pt x="19428" y="21600"/>
                  <a:pt x="19275" y="21180"/>
                  <a:pt x="19910" y="20802"/>
                </a:cubicBezTo>
                <a:cubicBezTo>
                  <a:pt x="20673" y="20350"/>
                  <a:pt x="21417" y="20284"/>
                  <a:pt x="21202" y="19710"/>
                </a:cubicBezTo>
                <a:cubicBezTo>
                  <a:pt x="20850" y="18767"/>
                  <a:pt x="19169" y="19461"/>
                  <a:pt x="18116" y="19006"/>
                </a:cubicBezTo>
                <a:cubicBezTo>
                  <a:pt x="17898" y="18912"/>
                  <a:pt x="15814" y="18054"/>
                  <a:pt x="13327" y="17024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aceted 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7600">
                <a:solidFill>
                  <a:schemeClr val="accent5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r>
              <a:rPr sz="6800" b="1" dirty="0">
                <a:sym typeface="Comic Sans MS"/>
              </a:rPr>
              <a:t>Faceted  search</a:t>
            </a:r>
          </a:p>
        </p:txBody>
      </p:sp>
      <p:sp>
        <p:nvSpPr>
          <p:cNvPr id="161" name="Body"/>
          <p:cNvSpPr txBox="1">
            <a:spLocks noGrp="1"/>
          </p:cNvSpPr>
          <p:nvPr>
            <p:ph type="body" sz="quarter" idx="1"/>
          </p:nvPr>
        </p:nvSpPr>
        <p:spPr>
          <a:xfrm>
            <a:off x="8060832" y="2294879"/>
            <a:ext cx="4413996" cy="516384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900"/>
            </a:pPr>
            <a:r>
              <a:rPr dirty="0"/>
              <a:t>After user login the search provides 3 filters for data</a:t>
            </a:r>
          </a:p>
          <a:p>
            <a:pPr marL="387684" indent="-387684">
              <a:buSzPct val="100000"/>
              <a:buAutoNum type="arabicPeriod"/>
              <a:defRPr sz="2900"/>
            </a:pPr>
            <a:r>
              <a:rPr dirty="0"/>
              <a:t>Cause of death.</a:t>
            </a:r>
          </a:p>
          <a:p>
            <a:pPr marL="387684" indent="-387684">
              <a:buSzPct val="100000"/>
              <a:buAutoNum type="arabicPeriod"/>
              <a:defRPr sz="2900"/>
            </a:pPr>
            <a:r>
              <a:rPr dirty="0"/>
              <a:t>State of death.</a:t>
            </a:r>
          </a:p>
          <a:p>
            <a:pPr marL="387684" indent="-387684">
              <a:buSzPct val="100000"/>
              <a:buAutoNum type="arabicPeriod"/>
              <a:defRPr sz="2900"/>
            </a:pPr>
            <a:r>
              <a:rPr dirty="0"/>
              <a:t>Year of death/s.</a:t>
            </a:r>
          </a:p>
        </p:txBody>
      </p:sp>
      <p:pic>
        <p:nvPicPr>
          <p:cNvPr id="162" name="4.png" descr="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584" y="2239959"/>
            <a:ext cx="7543802" cy="6678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" tmFilter="0,0; .5, 1; 1, 1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" tmFilter="0,0; .5, 1; 1, 1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" tmFilter="0,0; .5, 1; 1, 1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" tmFilter="0,0; .5, 1; 1, 1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>
            <a:spLocks noGrp="1"/>
          </p:cNvSpPr>
          <p:nvPr>
            <p:ph type="title"/>
          </p:nvPr>
        </p:nvSpPr>
        <p:spPr>
          <a:xfrm>
            <a:off x="952499" y="156029"/>
            <a:ext cx="11611429" cy="2159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8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b="1" dirty="0">
                <a:latin typeface="Herculanum"/>
                <a:sym typeface="Herculanum"/>
              </a:rPr>
              <a:t>Save User Search History</a:t>
            </a:r>
          </a:p>
        </p:txBody>
      </p:sp>
      <p:sp>
        <p:nvSpPr>
          <p:cNvPr id="16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83127" y="7396842"/>
            <a:ext cx="11099801" cy="1660072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2200"/>
            </a:pPr>
            <a:r>
              <a:rPr dirty="0"/>
              <a:t>The current logged in user can save the search and also retrieve already saved searches.</a:t>
            </a:r>
          </a:p>
          <a:p>
            <a:pPr marL="444500" indent="-444500">
              <a:defRPr sz="2200"/>
            </a:pPr>
            <a:r>
              <a:rPr dirty="0"/>
              <a:t>User’s search history is saved on firebase database.</a:t>
            </a:r>
          </a:p>
        </p:txBody>
      </p:sp>
      <p:pic>
        <p:nvPicPr>
          <p:cNvPr id="16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r="43068"/>
          <a:stretch>
            <a:fillRect/>
          </a:stretch>
        </p:blipFill>
        <p:spPr>
          <a:xfrm>
            <a:off x="952499" y="2190159"/>
            <a:ext cx="5513616" cy="4771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rcRect r="33081"/>
          <a:stretch>
            <a:fillRect/>
          </a:stretch>
        </p:blipFill>
        <p:spPr>
          <a:xfrm>
            <a:off x="6756400" y="2190159"/>
            <a:ext cx="5295900" cy="47715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" tmFilter="0,0; .5, 1; 1, 1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" tmFilter="0,0; .5, 1; 1, 1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78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6800" b="1" dirty="0">
                <a:latin typeface="Herculanum"/>
              </a:rPr>
              <a:t>Contact Us</a:t>
            </a:r>
          </a:p>
        </p:txBody>
      </p:sp>
      <p:sp>
        <p:nvSpPr>
          <p:cNvPr id="170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2500" y="7903027"/>
            <a:ext cx="11099800" cy="1611087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2700"/>
            </a:pPr>
            <a:r>
              <a:rPr dirty="0"/>
              <a:t>User can send their queries to the developer team.</a:t>
            </a:r>
          </a:p>
          <a:p>
            <a:pPr marL="444500" indent="-444500">
              <a:defRPr sz="2700"/>
            </a:pPr>
            <a:r>
              <a:rPr dirty="0"/>
              <a:t>Data is saved on firebase database.</a:t>
            </a:r>
          </a:p>
        </p:txBody>
      </p:sp>
      <p:pic>
        <p:nvPicPr>
          <p:cNvPr id="17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r="37545"/>
          <a:stretch>
            <a:fillRect/>
          </a:stretch>
        </p:blipFill>
        <p:spPr>
          <a:xfrm>
            <a:off x="6812643" y="2233385"/>
            <a:ext cx="5793014" cy="513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AED564-3D8B-D84B-AC53-8ED37AE6A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4" y="2233385"/>
            <a:ext cx="6259286" cy="5130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" tmFilter="0,0; .5, 1; 1, 1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" tmFilter="0,0; .5, 1; 1, 1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al World U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6800" b="1" dirty="0">
                <a:latin typeface="Herculanum"/>
              </a:rPr>
              <a:t>Real World Use</a:t>
            </a:r>
          </a:p>
        </p:txBody>
      </p:sp>
      <p:sp>
        <p:nvSpPr>
          <p:cNvPr id="175" name="Medical researchers may use this application for diagnosis.…"/>
          <p:cNvSpPr txBox="1">
            <a:spLocks noGrp="1"/>
          </p:cNvSpPr>
          <p:nvPr>
            <p:ph type="body" idx="1"/>
          </p:nvPr>
        </p:nvSpPr>
        <p:spPr>
          <a:xfrm>
            <a:off x="1090030" y="1576612"/>
            <a:ext cx="11099803" cy="6620769"/>
          </a:xfrm>
          <a:prstGeom prst="rect">
            <a:avLst/>
          </a:prstGeom>
        </p:spPr>
        <p:txBody>
          <a:bodyPr lIns="0" tIns="0" rIns="0" bIns="0"/>
          <a:lstStyle/>
          <a:p>
            <a:pPr marL="388936" indent="-388936" defTabSz="584200">
              <a:spcBef>
                <a:spcPts val="3200"/>
              </a:spcBef>
              <a:defRPr sz="2800"/>
            </a:pPr>
            <a:r>
              <a:rPr dirty="0"/>
              <a:t>Medical researchers may use this application for diagnosis.</a:t>
            </a:r>
          </a:p>
          <a:p>
            <a:pPr marL="388936" indent="-388936" defTabSz="584200">
              <a:spcBef>
                <a:spcPts val="3200"/>
              </a:spcBef>
              <a:defRPr sz="2800"/>
            </a:pPr>
            <a:r>
              <a:rPr dirty="0"/>
              <a:t>Government may use the application for census monitoring and population information purposes (filter based on number of death)</a:t>
            </a:r>
          </a:p>
          <a:p>
            <a:pPr marL="388936" indent="-388936" defTabSz="584200">
              <a:spcBef>
                <a:spcPts val="3200"/>
              </a:spcBef>
              <a:defRPr sz="2800"/>
            </a:pPr>
            <a:r>
              <a:rPr dirty="0"/>
              <a:t>Epidemiological surveys (filter based on cause of death)</a:t>
            </a:r>
          </a:p>
          <a:p>
            <a:pPr marL="388936" indent="-388936" defTabSz="584200">
              <a:spcBef>
                <a:spcPts val="3200"/>
              </a:spcBef>
              <a:defRPr sz="2800"/>
            </a:pPr>
            <a:r>
              <a:rPr dirty="0"/>
              <a:t>The application may be used by general public for informative purposes</a:t>
            </a:r>
          </a:p>
          <a:p>
            <a:pPr marL="388936" indent="-388936" defTabSz="584200">
              <a:spcBef>
                <a:spcPts val="3200"/>
              </a:spcBef>
              <a:defRPr sz="2800"/>
            </a:pPr>
            <a:r>
              <a:rPr dirty="0"/>
              <a:t>This application can be combined and used as a part of other applications.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" tmFilter="0,0; .5, 1; 1, 1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 tmFilter="0,0; .5, 1; 1, 1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" tmFilter="0,0; .5, 1; 1, 1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 tmFilter="0,0; .5, 1; 1, 1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" tmFilter="0,0; .5, 1; 1, 1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HANK YOU !!"/>
          <p:cNvSpPr txBox="1">
            <a:spLocks noGrp="1"/>
          </p:cNvSpPr>
          <p:nvPr>
            <p:ph type="title"/>
          </p:nvPr>
        </p:nvSpPr>
        <p:spPr>
          <a:xfrm>
            <a:off x="716016" y="3608304"/>
            <a:ext cx="11099801" cy="21590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 w="9525">
            <a:solidFill>
              <a:srgbClr val="FD5E48"/>
            </a:solidFill>
            <a:round/>
          </a:ln>
        </p:spPr>
        <p:txBody>
          <a:bodyPr/>
          <a:lstStyle>
            <a:lvl1pPr>
              <a:defRPr sz="8600">
                <a:solidFill>
                  <a:srgbClr val="FFFFFF"/>
                </a:solidFill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r>
              <a:rPr dirty="0"/>
              <a:t>THANK YOU !!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unctiona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>
                <a:solidFill>
                  <a:schemeClr val="accent5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r>
              <a:rPr b="1" dirty="0"/>
              <a:t>Functionalities</a:t>
            </a:r>
          </a:p>
        </p:txBody>
      </p:sp>
      <p:sp>
        <p:nvSpPr>
          <p:cNvPr id="124" name="Web application to search information about death based on 3 facets - location, cause, occurrence.…"/>
          <p:cNvSpPr txBox="1">
            <a:spLocks noGrp="1"/>
          </p:cNvSpPr>
          <p:nvPr>
            <p:ph type="body" idx="1"/>
          </p:nvPr>
        </p:nvSpPr>
        <p:spPr>
          <a:xfrm>
            <a:off x="918025" y="1522832"/>
            <a:ext cx="11559460" cy="8526598"/>
          </a:xfrm>
          <a:prstGeom prst="rect">
            <a:avLst/>
          </a:prstGeom>
        </p:spPr>
        <p:txBody>
          <a:bodyPr/>
          <a:lstStyle/>
          <a:p>
            <a:pPr marL="444499" indent="-444499">
              <a:lnSpc>
                <a:spcPct val="90000"/>
              </a:lnSpc>
            </a:pPr>
            <a:r>
              <a:rPr dirty="0"/>
              <a:t>Web application to search information about death</a:t>
            </a:r>
            <a:r>
              <a:rPr lang="en-US" dirty="0"/>
              <a:t> rate</a:t>
            </a:r>
            <a:r>
              <a:rPr dirty="0"/>
              <a:t> based on state.</a:t>
            </a:r>
          </a:p>
          <a:p>
            <a:pPr marL="444499" indent="-444499">
              <a:lnSpc>
                <a:spcPct val="90000"/>
              </a:lnSpc>
            </a:pPr>
            <a:r>
              <a:rPr dirty="0"/>
              <a:t>Search can be filtered based on cause of death, year of death and number of deaths.</a:t>
            </a:r>
          </a:p>
          <a:p>
            <a:pPr marL="444499" indent="-444499">
              <a:lnSpc>
                <a:spcPct val="90000"/>
              </a:lnSpc>
            </a:pPr>
            <a:r>
              <a:rPr dirty="0"/>
              <a:t>Data stored on google firebase cloud storage.</a:t>
            </a:r>
          </a:p>
          <a:p>
            <a:pPr marL="444499" indent="-444499">
              <a:lnSpc>
                <a:spcPct val="90000"/>
              </a:lnSpc>
            </a:pPr>
            <a:r>
              <a:rPr dirty="0"/>
              <a:t>User login, signup and logout using the email authentication provided by firebase.</a:t>
            </a:r>
          </a:p>
          <a:p>
            <a:pPr marL="444499" indent="-444499">
              <a:lnSpc>
                <a:spcPct val="90000"/>
              </a:lnSpc>
            </a:pPr>
            <a:r>
              <a:rPr dirty="0"/>
              <a:t>Save searches for future reference.</a:t>
            </a:r>
          </a:p>
          <a:p>
            <a:pPr marL="444499" indent="-444499">
              <a:lnSpc>
                <a:spcPct val="90000"/>
              </a:lnSpc>
            </a:pPr>
            <a:r>
              <a:rPr dirty="0"/>
              <a:t>Contact Us page for addressing user queries.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 tmFilter="0,0; .5, 1; 1, 1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 tmFilter="0,0; .5, 1; 1, 1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 tmFilter="0,0; .5, 1; 1, 1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 tmFilter="0,0; .5, 1; 1, 1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 tmFilter="0,0; .5, 1; 1, 1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 tmFilter="0,0; .5, 1; 1, 1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ork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7600">
                <a:solidFill>
                  <a:schemeClr val="accent5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r>
              <a:rPr b="1" dirty="0"/>
              <a:t>Workflow</a:t>
            </a:r>
          </a:p>
        </p:txBody>
      </p:sp>
      <p:sp>
        <p:nvSpPr>
          <p:cNvPr id="127" name="."/>
          <p:cNvSpPr txBox="1"/>
          <p:nvPr/>
        </p:nvSpPr>
        <p:spPr>
          <a:xfrm>
            <a:off x="2120640" y="2506980"/>
            <a:ext cx="7820347" cy="444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11200"/>
              </a:lnSpc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algn="l"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pPr>
            <a:r>
              <a:t>  </a:t>
            </a:r>
          </a:p>
          <a:p>
            <a:pPr algn="l" defTabSz="457200">
              <a:lnSpc>
                <a:spcPts val="5600"/>
              </a:lnSpc>
              <a:spcBef>
                <a:spcPts val="1200"/>
              </a:spcBef>
              <a:defRPr>
                <a:solidFill>
                  <a:srgbClr val="695D4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. </a:t>
            </a:r>
            <a:endParaRPr sz="1200"/>
          </a:p>
          <a:p>
            <a:pPr algn="l" defTabSz="457200">
              <a:lnSpc>
                <a:spcPts val="4400"/>
              </a:lnSpc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pPr>
            <a:endParaRPr sz="1200"/>
          </a:p>
          <a:p>
            <a:pPr algn="l"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</a:p>
        </p:txBody>
      </p:sp>
      <p:grpSp>
        <p:nvGrpSpPr>
          <p:cNvPr id="130" name="Database storage"/>
          <p:cNvGrpSpPr/>
          <p:nvPr/>
        </p:nvGrpSpPr>
        <p:grpSpPr>
          <a:xfrm>
            <a:off x="309452" y="2586029"/>
            <a:ext cx="2278879" cy="1538133"/>
            <a:chOff x="0" y="0"/>
            <a:chExt cx="1820069" cy="983755"/>
          </a:xfrm>
        </p:grpSpPr>
        <p:sp>
          <p:nvSpPr>
            <p:cNvPr id="128" name="Rounded Rectangle"/>
            <p:cNvSpPr/>
            <p:nvPr/>
          </p:nvSpPr>
          <p:spPr>
            <a:xfrm>
              <a:off x="0" y="0"/>
              <a:ext cx="1820069" cy="983755"/>
            </a:xfrm>
            <a:prstGeom prst="roundRect">
              <a:avLst>
                <a:gd name="adj" fmla="val 19365"/>
              </a:avLst>
            </a:prstGeom>
            <a:solidFill>
              <a:srgbClr val="FF968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020202"/>
                  </a:solidFill>
                </a:defRPr>
              </a:pPr>
              <a:endParaRPr/>
            </a:p>
          </p:txBody>
        </p:sp>
        <p:sp>
          <p:nvSpPr>
            <p:cNvPr id="129" name="Database storage"/>
            <p:cNvSpPr txBox="1"/>
            <p:nvPr/>
          </p:nvSpPr>
          <p:spPr>
            <a:xfrm>
              <a:off x="55797" y="134273"/>
              <a:ext cx="1708475" cy="7152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020202"/>
                  </a:solidFill>
                </a:defRPr>
              </a:lvl1pPr>
            </a:lstStyle>
            <a:p>
              <a:r>
                <a:rPr dirty="0"/>
                <a:t>Data</a:t>
              </a:r>
              <a:r>
                <a:rPr lang="en-US" dirty="0"/>
                <a:t> processing and </a:t>
              </a:r>
            </a:p>
            <a:p>
              <a:r>
                <a:rPr lang="en-US" dirty="0"/>
                <a:t>Storage</a:t>
              </a:r>
              <a:endParaRPr dirty="0"/>
            </a:p>
          </p:txBody>
        </p:sp>
      </p:grpSp>
      <p:grpSp>
        <p:nvGrpSpPr>
          <p:cNvPr id="133" name="Implementing faceted search"/>
          <p:cNvGrpSpPr/>
          <p:nvPr/>
        </p:nvGrpSpPr>
        <p:grpSpPr>
          <a:xfrm>
            <a:off x="9441033" y="2567258"/>
            <a:ext cx="2479060" cy="1575674"/>
            <a:chOff x="0" y="0"/>
            <a:chExt cx="2340523" cy="1270000"/>
          </a:xfrm>
        </p:grpSpPr>
        <p:sp>
          <p:nvSpPr>
            <p:cNvPr id="131" name="Rounded Rectangle"/>
            <p:cNvSpPr/>
            <p:nvPr/>
          </p:nvSpPr>
          <p:spPr>
            <a:xfrm>
              <a:off x="0" y="0"/>
              <a:ext cx="2340523" cy="1270000"/>
            </a:xfrm>
            <a:prstGeom prst="roundRect">
              <a:avLst>
                <a:gd name="adj" fmla="val 15000"/>
              </a:avLst>
            </a:prstGeom>
            <a:solidFill>
              <a:srgbClr val="FF968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030404"/>
                  </a:solidFill>
                </a:defRPr>
              </a:pPr>
              <a:endParaRPr/>
            </a:p>
          </p:txBody>
        </p:sp>
        <p:sp>
          <p:nvSpPr>
            <p:cNvPr id="132" name="Implementing faceted search"/>
            <p:cNvSpPr txBox="1"/>
            <p:nvPr/>
          </p:nvSpPr>
          <p:spPr>
            <a:xfrm>
              <a:off x="55795" y="320778"/>
              <a:ext cx="2228932" cy="628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030404"/>
                  </a:solidFill>
                </a:defRPr>
              </a:lvl1pPr>
            </a:lstStyle>
            <a:p>
              <a:r>
                <a:rPr dirty="0"/>
                <a:t>Implementing </a:t>
              </a:r>
              <a:r>
                <a:rPr lang="en-US" dirty="0"/>
                <a:t>keyword</a:t>
              </a:r>
              <a:r>
                <a:rPr dirty="0"/>
                <a:t> search</a:t>
              </a:r>
            </a:p>
          </p:txBody>
        </p:sp>
      </p:grpSp>
      <p:grpSp>
        <p:nvGrpSpPr>
          <p:cNvPr id="139" name="User authentication &amp; search history"/>
          <p:cNvGrpSpPr/>
          <p:nvPr/>
        </p:nvGrpSpPr>
        <p:grpSpPr>
          <a:xfrm>
            <a:off x="9441033" y="5568043"/>
            <a:ext cx="2479061" cy="1569994"/>
            <a:chOff x="0" y="0"/>
            <a:chExt cx="2782889" cy="1270001"/>
          </a:xfrm>
        </p:grpSpPr>
        <p:sp>
          <p:nvSpPr>
            <p:cNvPr id="137" name="Rounded Rectangle"/>
            <p:cNvSpPr/>
            <p:nvPr/>
          </p:nvSpPr>
          <p:spPr>
            <a:xfrm>
              <a:off x="0" y="0"/>
              <a:ext cx="2782889" cy="1270001"/>
            </a:xfrm>
            <a:prstGeom prst="roundRect">
              <a:avLst>
                <a:gd name="adj" fmla="val 15000"/>
              </a:avLst>
            </a:prstGeom>
            <a:solidFill>
              <a:srgbClr val="FF968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030404"/>
                  </a:solidFill>
                </a:defRPr>
              </a:pPr>
              <a:endParaRPr/>
            </a:p>
          </p:txBody>
        </p:sp>
        <p:sp>
          <p:nvSpPr>
            <p:cNvPr id="138" name="User authentication &amp; search history"/>
            <p:cNvSpPr txBox="1"/>
            <p:nvPr/>
          </p:nvSpPr>
          <p:spPr>
            <a:xfrm>
              <a:off x="55794" y="319643"/>
              <a:ext cx="2671298" cy="6307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030404"/>
                  </a:solidFill>
                </a:defRPr>
              </a:lvl1pPr>
            </a:lstStyle>
            <a:p>
              <a:r>
                <a:rPr lang="en-US" dirty="0"/>
                <a:t>Implementing 3 search filters</a:t>
              </a:r>
              <a:endParaRPr dirty="0"/>
            </a:p>
          </p:txBody>
        </p:sp>
      </p:grpSp>
      <p:grpSp>
        <p:nvGrpSpPr>
          <p:cNvPr id="142" name="Implementation of user interface"/>
          <p:cNvGrpSpPr/>
          <p:nvPr/>
        </p:nvGrpSpPr>
        <p:grpSpPr>
          <a:xfrm>
            <a:off x="4796398" y="2567258"/>
            <a:ext cx="2727214" cy="1575674"/>
            <a:chOff x="0" y="0"/>
            <a:chExt cx="2577507" cy="1270001"/>
          </a:xfrm>
        </p:grpSpPr>
        <p:sp>
          <p:nvSpPr>
            <p:cNvPr id="140" name="Rounded Rectangle"/>
            <p:cNvSpPr/>
            <p:nvPr/>
          </p:nvSpPr>
          <p:spPr>
            <a:xfrm>
              <a:off x="0" y="0"/>
              <a:ext cx="2577507" cy="1270001"/>
            </a:xfrm>
            <a:prstGeom prst="roundRect">
              <a:avLst>
                <a:gd name="adj" fmla="val 15000"/>
              </a:avLst>
            </a:prstGeom>
            <a:solidFill>
              <a:srgbClr val="FF968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030404"/>
                  </a:solidFill>
                </a:defRPr>
              </a:pPr>
              <a:endParaRPr/>
            </a:p>
          </p:txBody>
        </p:sp>
        <p:sp>
          <p:nvSpPr>
            <p:cNvPr id="141" name="Implementation of user interface"/>
            <p:cNvSpPr txBox="1"/>
            <p:nvPr/>
          </p:nvSpPr>
          <p:spPr>
            <a:xfrm>
              <a:off x="55795" y="457218"/>
              <a:ext cx="2465916" cy="3555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030404"/>
                  </a:solidFill>
                </a:defRPr>
              </a:lvl1pPr>
            </a:lstStyle>
            <a:p>
              <a:r>
                <a:rPr lang="en-US" dirty="0"/>
                <a:t>U</a:t>
              </a:r>
              <a:r>
                <a:rPr dirty="0"/>
                <a:t>ser </a:t>
              </a:r>
              <a:r>
                <a:rPr lang="en-US" dirty="0"/>
                <a:t>I</a:t>
              </a:r>
              <a:r>
                <a:rPr dirty="0"/>
                <a:t>nterface</a:t>
              </a:r>
            </a:p>
          </p:txBody>
        </p:sp>
      </p:grpSp>
      <p:sp>
        <p:nvSpPr>
          <p:cNvPr id="143" name="Line"/>
          <p:cNvSpPr/>
          <p:nvPr/>
        </p:nvSpPr>
        <p:spPr>
          <a:xfrm>
            <a:off x="2561976" y="3355096"/>
            <a:ext cx="225935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2400"/>
            </a:pPr>
            <a:endParaRPr/>
          </a:p>
        </p:txBody>
      </p:sp>
      <p:sp>
        <p:nvSpPr>
          <p:cNvPr id="144" name="Line"/>
          <p:cNvSpPr/>
          <p:nvPr/>
        </p:nvSpPr>
        <p:spPr>
          <a:xfrm flipH="1" flipV="1">
            <a:off x="10680564" y="4152555"/>
            <a:ext cx="14650" cy="14154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2400"/>
            </a:pPr>
            <a:endParaRPr/>
          </a:p>
        </p:txBody>
      </p:sp>
      <p:sp>
        <p:nvSpPr>
          <p:cNvPr id="146" name="Line"/>
          <p:cNvSpPr/>
          <p:nvPr/>
        </p:nvSpPr>
        <p:spPr>
          <a:xfrm>
            <a:off x="7526705" y="3362835"/>
            <a:ext cx="191432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2400"/>
            </a:pPr>
            <a:endParaRPr/>
          </a:p>
        </p:txBody>
      </p:sp>
      <p:grpSp>
        <p:nvGrpSpPr>
          <p:cNvPr id="23" name="User authentication &amp; search history">
            <a:extLst>
              <a:ext uri="{FF2B5EF4-FFF2-40B4-BE49-F238E27FC236}">
                <a16:creationId xmlns:a16="http://schemas.microsoft.com/office/drawing/2014/main" id="{89E64ED6-BB04-1E4D-BE39-0F10C2D10095}"/>
              </a:ext>
            </a:extLst>
          </p:cNvPr>
          <p:cNvGrpSpPr/>
          <p:nvPr/>
        </p:nvGrpSpPr>
        <p:grpSpPr>
          <a:xfrm>
            <a:off x="4796398" y="5568044"/>
            <a:ext cx="2724628" cy="1569994"/>
            <a:chOff x="0" y="0"/>
            <a:chExt cx="2782889" cy="1270001"/>
          </a:xfrm>
        </p:grpSpPr>
        <p:sp>
          <p:nvSpPr>
            <p:cNvPr id="24" name="Rounded Rectangle">
              <a:extLst>
                <a:ext uri="{FF2B5EF4-FFF2-40B4-BE49-F238E27FC236}">
                  <a16:creationId xmlns:a16="http://schemas.microsoft.com/office/drawing/2014/main" id="{BE5DDFBA-E34C-5541-8D7A-B6140D3CF01F}"/>
                </a:ext>
              </a:extLst>
            </p:cNvPr>
            <p:cNvSpPr/>
            <p:nvPr/>
          </p:nvSpPr>
          <p:spPr>
            <a:xfrm>
              <a:off x="0" y="0"/>
              <a:ext cx="2782889" cy="1270001"/>
            </a:xfrm>
            <a:prstGeom prst="roundRect">
              <a:avLst>
                <a:gd name="adj" fmla="val 15000"/>
              </a:avLst>
            </a:prstGeom>
            <a:solidFill>
              <a:srgbClr val="FF968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030404"/>
                  </a:solidFill>
                </a:defRPr>
              </a:pPr>
              <a:endParaRPr/>
            </a:p>
          </p:txBody>
        </p:sp>
        <p:sp>
          <p:nvSpPr>
            <p:cNvPr id="25" name="User authentication &amp; search history">
              <a:extLst>
                <a:ext uri="{FF2B5EF4-FFF2-40B4-BE49-F238E27FC236}">
                  <a16:creationId xmlns:a16="http://schemas.microsoft.com/office/drawing/2014/main" id="{496DECB9-890A-CD49-9786-13A7A28EE50D}"/>
                </a:ext>
              </a:extLst>
            </p:cNvPr>
            <p:cNvSpPr txBox="1"/>
            <p:nvPr/>
          </p:nvSpPr>
          <p:spPr>
            <a:xfrm>
              <a:off x="55795" y="319643"/>
              <a:ext cx="2671298" cy="6307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030404"/>
                  </a:solidFill>
                </a:defRPr>
              </a:lvl1pPr>
            </a:lstStyle>
            <a:p>
              <a:r>
                <a:rPr dirty="0"/>
                <a:t>User authentication</a:t>
              </a:r>
            </a:p>
          </p:txBody>
        </p:sp>
      </p:grpSp>
      <p:sp>
        <p:nvSpPr>
          <p:cNvPr id="26" name="Line">
            <a:extLst>
              <a:ext uri="{FF2B5EF4-FFF2-40B4-BE49-F238E27FC236}">
                <a16:creationId xmlns:a16="http://schemas.microsoft.com/office/drawing/2014/main" id="{B3A284B3-9D5D-E540-92AF-1A33196E882A}"/>
              </a:ext>
            </a:extLst>
          </p:cNvPr>
          <p:cNvSpPr/>
          <p:nvPr/>
        </p:nvSpPr>
        <p:spPr>
          <a:xfrm>
            <a:off x="7521026" y="6389064"/>
            <a:ext cx="191432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2400"/>
            </a:pPr>
            <a:endParaRPr/>
          </a:p>
        </p:txBody>
      </p:sp>
      <p:grpSp>
        <p:nvGrpSpPr>
          <p:cNvPr id="27" name="Database storage">
            <a:extLst>
              <a:ext uri="{FF2B5EF4-FFF2-40B4-BE49-F238E27FC236}">
                <a16:creationId xmlns:a16="http://schemas.microsoft.com/office/drawing/2014/main" id="{D0B50EF7-8F11-FB4F-8CA6-FE89B00BB1BB}"/>
              </a:ext>
            </a:extLst>
          </p:cNvPr>
          <p:cNvGrpSpPr/>
          <p:nvPr/>
        </p:nvGrpSpPr>
        <p:grpSpPr>
          <a:xfrm>
            <a:off x="309451" y="5568043"/>
            <a:ext cx="2278879" cy="1538133"/>
            <a:chOff x="0" y="0"/>
            <a:chExt cx="1820069" cy="983755"/>
          </a:xfrm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9D875E56-0EB5-684A-AB9D-A8CC2E3D3D82}"/>
                </a:ext>
              </a:extLst>
            </p:cNvPr>
            <p:cNvSpPr/>
            <p:nvPr/>
          </p:nvSpPr>
          <p:spPr>
            <a:xfrm>
              <a:off x="0" y="0"/>
              <a:ext cx="1820069" cy="983755"/>
            </a:xfrm>
            <a:prstGeom prst="roundRect">
              <a:avLst>
                <a:gd name="adj" fmla="val 19365"/>
              </a:avLst>
            </a:prstGeom>
            <a:solidFill>
              <a:srgbClr val="FF968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020202"/>
                  </a:solidFill>
                </a:defRPr>
              </a:pPr>
              <a:endParaRPr/>
            </a:p>
          </p:txBody>
        </p:sp>
        <p:sp>
          <p:nvSpPr>
            <p:cNvPr id="29" name="Database storage">
              <a:extLst>
                <a:ext uri="{FF2B5EF4-FFF2-40B4-BE49-F238E27FC236}">
                  <a16:creationId xmlns:a16="http://schemas.microsoft.com/office/drawing/2014/main" id="{36A566B3-3D5B-C941-BA79-A5580F81857F}"/>
                </a:ext>
              </a:extLst>
            </p:cNvPr>
            <p:cNvSpPr txBox="1"/>
            <p:nvPr/>
          </p:nvSpPr>
          <p:spPr>
            <a:xfrm>
              <a:off x="55797" y="242539"/>
              <a:ext cx="1708475" cy="498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020202"/>
                  </a:solidFill>
                </a:defRPr>
              </a:lvl1pPr>
            </a:lstStyle>
            <a:p>
              <a:r>
                <a:rPr lang="en-US" dirty="0"/>
                <a:t>Implementing Save search</a:t>
              </a:r>
              <a:endParaRPr dirty="0"/>
            </a:p>
          </p:txBody>
        </p:sp>
      </p:grpSp>
      <p:sp>
        <p:nvSpPr>
          <p:cNvPr id="30" name="Line">
            <a:extLst>
              <a:ext uri="{FF2B5EF4-FFF2-40B4-BE49-F238E27FC236}">
                <a16:creationId xmlns:a16="http://schemas.microsoft.com/office/drawing/2014/main" id="{C2B5C0EC-655E-B741-A253-AF60C793342B}"/>
              </a:ext>
            </a:extLst>
          </p:cNvPr>
          <p:cNvSpPr/>
          <p:nvPr/>
        </p:nvSpPr>
        <p:spPr>
          <a:xfrm>
            <a:off x="2588330" y="6389064"/>
            <a:ext cx="225935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5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5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5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5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5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15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35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5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43" grpId="0" animBg="1"/>
      <p:bldP spid="144" grpId="0" animBg="1"/>
      <p:bldP spid="146" grpId="0" animBg="1"/>
      <p:bldP spid="26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D500-255A-644B-ADA3-CA0262F2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600" b="1" dirty="0">
                <a:solidFill>
                  <a:schemeClr val="accent5"/>
                </a:solidFill>
                <a:latin typeface="Herculanum"/>
                <a:sym typeface="Herculanum"/>
              </a:rPr>
              <a:t>Programming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DB8A5-CC29-9644-B366-F7995F8AC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Python : data transformation from csv to </a:t>
            </a:r>
            <a:r>
              <a:rPr lang="en-US" dirty="0" err="1"/>
              <a:t>json</a:t>
            </a:r>
            <a:r>
              <a:rPr lang="en-US" dirty="0"/>
              <a:t>. Creating inverted index on state attribute for easy keyword search. Restful API to upload the data to firebase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HTML: To develop web pages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CSS: Styling of the web pages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JavaScript: For interaction of firebase and web pages </a:t>
            </a:r>
          </a:p>
        </p:txBody>
      </p:sp>
    </p:spTree>
    <p:extLst>
      <p:ext uri="{BB962C8B-B14F-4D97-AF65-F5344CB8AC3E}">
        <p14:creationId xmlns:p14="http://schemas.microsoft.com/office/powerpoint/2010/main" val="2111175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atabase stora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>
                <a:solidFill>
                  <a:schemeClr val="accent5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r>
              <a:rPr b="1" dirty="0"/>
              <a:t>Data </a:t>
            </a:r>
            <a:r>
              <a:rPr lang="en-US" b="1" dirty="0"/>
              <a:t>Analysis</a:t>
            </a:r>
            <a:endParaRPr b="1" dirty="0"/>
          </a:p>
        </p:txBody>
      </p:sp>
      <p:sp>
        <p:nvSpPr>
          <p:cNvPr id="149" name="The death data is fetched from https://catalog.data.gov/dataset/age-adjusted-death-rates-for-the-top-10-leading-causes-of-death-united-states-2013…"/>
          <p:cNvSpPr txBox="1">
            <a:spLocks noGrp="1"/>
          </p:cNvSpPr>
          <p:nvPr>
            <p:ph type="body" sz="half" idx="1"/>
          </p:nvPr>
        </p:nvSpPr>
        <p:spPr>
          <a:xfrm>
            <a:off x="114300" y="2215128"/>
            <a:ext cx="7536261" cy="6765586"/>
          </a:xfrm>
          <a:prstGeom prst="rect">
            <a:avLst/>
          </a:prstGeom>
        </p:spPr>
        <p:txBody>
          <a:bodyPr lIns="0" tIns="0" rIns="0" bIns="0">
            <a:normAutofit fontScale="77500" lnSpcReduction="20000"/>
          </a:bodyPr>
          <a:lstStyle/>
          <a:p>
            <a:pPr marL="250031" indent="-250031" defTabSz="584200">
              <a:spcBef>
                <a:spcPts val="0"/>
              </a:spcBef>
              <a:defRPr sz="1800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The death data is fetched from </a:t>
            </a:r>
            <a:r>
              <a:rPr sz="32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https://catalog.data.gov/dataset/age-adjusted-death-rates-for-the-top-10-leading-causes-of-death-united-states-2013</a:t>
            </a:r>
            <a:r>
              <a:rPr sz="32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84200">
              <a:spcBef>
                <a:spcPts val="0"/>
              </a:spcBef>
              <a:buNone/>
              <a:defRPr sz="1200" b="1"/>
            </a:pP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indent="-444500" defTabSz="584200">
              <a:spcBef>
                <a:spcPts val="0"/>
              </a:spcBef>
              <a:defRPr sz="19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data is stored in firebase in the form of nodes and keys for easy access and  search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584200">
              <a:spcBef>
                <a:spcPts val="0"/>
              </a:spcBef>
              <a:buNone/>
              <a:defRPr sz="1900"/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indent="-444500" defTabSz="584200">
              <a:spcBef>
                <a:spcPts val="0"/>
              </a:spcBef>
              <a:defRPr sz="1900"/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Created an inverted index on the state of death for implementation of search functionality.</a:t>
            </a:r>
          </a:p>
          <a:p>
            <a:pPr marL="444500" indent="-444500" defTabSz="584200">
              <a:spcBef>
                <a:spcPts val="0"/>
              </a:spcBef>
              <a:defRPr sz="1900"/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indent="-444500" defTabSz="584200">
              <a:spcBef>
                <a:spcPts val="0"/>
              </a:spcBef>
              <a:defRPr sz="1900"/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indent="-444500" defTabSz="584200">
              <a:spcBef>
                <a:spcPts val="0"/>
              </a:spcBef>
              <a:defRPr sz="1900"/>
            </a:pPr>
            <a:r>
              <a:rPr sz="3200" u="sng" dirty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en-US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indent="-444500" defTabSz="584200">
              <a:spcBef>
                <a:spcPts val="0"/>
              </a:spcBef>
              <a:defRPr sz="1900"/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0" indent="-254000" defTabSz="584200">
              <a:spcBef>
                <a:spcPts val="0"/>
              </a:spcBef>
              <a:buSzPct val="100000"/>
              <a:buAutoNum type="arabicPeriod"/>
              <a:defRPr sz="1900"/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Year</a:t>
            </a:r>
          </a:p>
          <a:p>
            <a:pPr marL="254000" indent="-254000" defTabSz="584200">
              <a:spcBef>
                <a:spcPts val="0"/>
              </a:spcBef>
              <a:buSzPct val="100000"/>
              <a:buAutoNum type="arabicPeriod"/>
              <a:defRPr sz="1900"/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Cause name</a:t>
            </a:r>
          </a:p>
          <a:p>
            <a:pPr marL="254000" indent="-254000" defTabSz="584200">
              <a:spcBef>
                <a:spcPts val="0"/>
              </a:spcBef>
              <a:buSzPct val="100000"/>
              <a:buAutoNum type="arabicPeriod"/>
              <a:defRPr sz="1900"/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Number of deaths </a:t>
            </a:r>
          </a:p>
          <a:p>
            <a:pPr marL="254000" indent="-254000" defTabSz="584200">
              <a:spcBef>
                <a:spcPts val="0"/>
              </a:spcBef>
              <a:buSzPct val="100000"/>
              <a:buAutoNum type="arabicPeriod"/>
              <a:defRPr sz="1900"/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Age adjusted death rate </a:t>
            </a:r>
          </a:p>
          <a:p>
            <a:pPr marL="254000" indent="-254000" defTabSz="584200">
              <a:spcBef>
                <a:spcPts val="0"/>
              </a:spcBef>
              <a:buSzPct val="100000"/>
              <a:buAutoNum type="arabicPeriod"/>
              <a:defRPr sz="1900"/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Scientific cause name</a:t>
            </a:r>
          </a:p>
          <a:p>
            <a:pPr marL="254000" indent="-254000" defTabSz="584200">
              <a:spcBef>
                <a:spcPts val="0"/>
              </a:spcBef>
              <a:buSzPct val="100000"/>
              <a:buAutoNum type="arabicPeriod"/>
              <a:defRPr sz="1900"/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State of death occurrence </a:t>
            </a:r>
          </a:p>
        </p:txBody>
      </p:sp>
      <p:pic>
        <p:nvPicPr>
          <p:cNvPr id="150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rcRect l="19020" r="43880"/>
          <a:stretch>
            <a:fillRect/>
          </a:stretch>
        </p:blipFill>
        <p:spPr>
          <a:xfrm>
            <a:off x="7799331" y="2691299"/>
            <a:ext cx="5091168" cy="581324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5DDE3421-3192-9B49-A2AF-874901BD0D84}"/>
              </a:ext>
            </a:extLst>
          </p:cNvPr>
          <p:cNvSpPr/>
          <p:nvPr/>
        </p:nvSpPr>
        <p:spPr>
          <a:xfrm>
            <a:off x="4294414" y="6939642"/>
            <a:ext cx="914400" cy="702128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719D06-A37F-E947-9B61-A73975E7C1C8}"/>
              </a:ext>
            </a:extLst>
          </p:cNvPr>
          <p:cNvSpPr txBox="1"/>
          <p:nvPr/>
        </p:nvSpPr>
        <p:spPr>
          <a:xfrm>
            <a:off x="5107356" y="7085521"/>
            <a:ext cx="15348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/>
              <a:t>Facets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A0E042-B87A-814E-8825-575AD0D48178}"/>
              </a:ext>
            </a:extLst>
          </p:cNvPr>
          <p:cNvSpPr txBox="1"/>
          <p:nvPr/>
        </p:nvSpPr>
        <p:spPr>
          <a:xfrm>
            <a:off x="5734957" y="8112810"/>
            <a:ext cx="153488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dirty="0"/>
              <a:t>Keyword search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9A8AF5-D820-A342-B88C-014B123B59CC}"/>
              </a:ext>
            </a:extLst>
          </p:cNvPr>
          <p:cNvCxnSpPr/>
          <p:nvPr/>
        </p:nvCxnSpPr>
        <p:spPr>
          <a:xfrm>
            <a:off x="4294414" y="8471883"/>
            <a:ext cx="158038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ome Data In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78358">
              <a:defRPr sz="7919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dirty="0"/>
              <a:t> </a:t>
            </a:r>
            <a:r>
              <a:rPr sz="7600" b="1" dirty="0">
                <a:latin typeface="Herculanum"/>
                <a:sym typeface="Herculanum"/>
              </a:rPr>
              <a:t>Some Data Inferences</a:t>
            </a:r>
          </a:p>
        </p:txBody>
      </p:sp>
      <p:grpSp>
        <p:nvGrpSpPr>
          <p:cNvPr id="180" name="cause.png"/>
          <p:cNvGrpSpPr/>
          <p:nvPr/>
        </p:nvGrpSpPr>
        <p:grpSpPr>
          <a:xfrm>
            <a:off x="2324822" y="2002361"/>
            <a:ext cx="7847531" cy="7974531"/>
            <a:chOff x="0" y="0"/>
            <a:chExt cx="7847530" cy="7974530"/>
          </a:xfrm>
        </p:grpSpPr>
        <p:pic>
          <p:nvPicPr>
            <p:cNvPr id="179" name="cause.png" descr="caus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215900" y="139700"/>
              <a:ext cx="7415731" cy="741573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8" name="cause.png" descr="cause.png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7847532" cy="7974532"/>
            </a:xfrm>
            <a:prstGeom prst="rect">
              <a:avLst/>
            </a:prstGeom>
            <a:effectLst/>
          </p:spPr>
        </p:pic>
      </p:grpSp>
      <p:sp>
        <p:nvSpPr>
          <p:cNvPr id="181" name="Deaths by cause"/>
          <p:cNvSpPr txBox="1"/>
          <p:nvPr/>
        </p:nvSpPr>
        <p:spPr>
          <a:xfrm>
            <a:off x="5703391" y="8966444"/>
            <a:ext cx="1778242" cy="36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 u="sng"/>
            </a:lvl1pPr>
          </a:lstStyle>
          <a:p>
            <a:r>
              <a:t>Deaths by cause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Image Gallery"/>
          <p:cNvGrpSpPr/>
          <p:nvPr/>
        </p:nvGrpSpPr>
        <p:grpSpPr>
          <a:xfrm>
            <a:off x="5967781" y="1812637"/>
            <a:ext cx="6153455" cy="7252772"/>
            <a:chOff x="0" y="0"/>
            <a:chExt cx="6153454" cy="7252771"/>
          </a:xfrm>
        </p:grpSpPr>
        <p:pic>
          <p:nvPicPr>
            <p:cNvPr id="183" name="state.png" descr="sta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639" r="4639"/>
            <a:stretch>
              <a:fillRect/>
            </a:stretch>
          </p:blipFill>
          <p:spPr>
            <a:xfrm>
              <a:off x="0" y="0"/>
              <a:ext cx="6153455" cy="67828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Deaths by states"/>
            <p:cNvSpPr/>
            <p:nvPr/>
          </p:nvSpPr>
          <p:spPr>
            <a:xfrm>
              <a:off x="0" y="6859071"/>
              <a:ext cx="6153455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u="sng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t>Deaths by states</a:t>
              </a:r>
            </a:p>
          </p:txBody>
        </p:sp>
      </p:grpSp>
      <p:grpSp>
        <p:nvGrpSpPr>
          <p:cNvPr id="188" name="Image Gallery"/>
          <p:cNvGrpSpPr/>
          <p:nvPr/>
        </p:nvGrpSpPr>
        <p:grpSpPr>
          <a:xfrm>
            <a:off x="569486" y="1831311"/>
            <a:ext cx="5376480" cy="7215425"/>
            <a:chOff x="0" y="0"/>
            <a:chExt cx="5376479" cy="7215423"/>
          </a:xfrm>
        </p:grpSpPr>
        <p:pic>
          <p:nvPicPr>
            <p:cNvPr id="186" name="death.png" descr="death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0147" r="10147"/>
            <a:stretch>
              <a:fillRect/>
            </a:stretch>
          </p:blipFill>
          <p:spPr>
            <a:xfrm>
              <a:off x="0" y="0"/>
              <a:ext cx="5376480" cy="67455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Deaths by years"/>
            <p:cNvSpPr/>
            <p:nvPr/>
          </p:nvSpPr>
          <p:spPr>
            <a:xfrm>
              <a:off x="0" y="6821723"/>
              <a:ext cx="5376480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u="sng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t>Deaths by years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Implementation of UI"/>
          <p:cNvSpPr txBox="1">
            <a:spLocks noGrp="1"/>
          </p:cNvSpPr>
          <p:nvPr>
            <p:ph type="title"/>
          </p:nvPr>
        </p:nvSpPr>
        <p:spPr>
          <a:xfrm>
            <a:off x="952499" y="-163285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600">
                <a:solidFill>
                  <a:schemeClr val="accent5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r>
              <a:rPr sz="6800" b="1" dirty="0">
                <a:sym typeface="Comic Sans MS"/>
              </a:rPr>
              <a:t>Home page &amp; UI</a:t>
            </a:r>
          </a:p>
        </p:txBody>
      </p:sp>
      <p:sp>
        <p:nvSpPr>
          <p:cNvPr id="153" name="The UI is implemented using basic HTML,CSS and javascript functions"/>
          <p:cNvSpPr txBox="1">
            <a:spLocks noGrp="1"/>
          </p:cNvSpPr>
          <p:nvPr>
            <p:ph type="body" sz="half" idx="1"/>
          </p:nvPr>
        </p:nvSpPr>
        <p:spPr>
          <a:xfrm>
            <a:off x="313871" y="6787267"/>
            <a:ext cx="12377057" cy="2857500"/>
          </a:xfrm>
          <a:prstGeom prst="rect">
            <a:avLst/>
          </a:prstGeom>
        </p:spPr>
        <p:txBody>
          <a:bodyPr/>
          <a:lstStyle/>
          <a:p>
            <a:pPr marL="444499" indent="-444499"/>
            <a:r>
              <a:rPr dirty="0"/>
              <a:t>Provided login and signup on the homepage.</a:t>
            </a:r>
          </a:p>
          <a:p>
            <a:pPr marL="444499" indent="-444499"/>
            <a:r>
              <a:rPr dirty="0"/>
              <a:t>The contact us page can also be addressed from the homepage.</a:t>
            </a:r>
          </a:p>
          <a:p>
            <a:pPr marL="444499" indent="-444499"/>
            <a:r>
              <a:rPr dirty="0"/>
              <a:t>The UI is implemented using basic HTML, CSS and JavaScript functions.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56564-A7FB-BC47-99D9-B9C02815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70" y="1665514"/>
            <a:ext cx="9437916" cy="512175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 tmFilter="0,0; .5, 1; 1, 1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" tmFilter="0,0; .5, 1; 1, 1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" tmFilter="0,0; .5, 1; 1, 1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User authentication and search history"/>
          <p:cNvSpPr txBox="1">
            <a:spLocks noGrp="1"/>
          </p:cNvSpPr>
          <p:nvPr>
            <p:ph type="title"/>
          </p:nvPr>
        </p:nvSpPr>
        <p:spPr>
          <a:xfrm>
            <a:off x="1078906" y="276982"/>
            <a:ext cx="11099801" cy="2159001"/>
          </a:xfrm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8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defTabSz="584200"/>
            <a:r>
              <a:rPr b="1" dirty="0">
                <a:latin typeface="Herculanum"/>
                <a:sym typeface="Herculanum"/>
              </a:rPr>
              <a:t>User  Authentication</a:t>
            </a:r>
          </a:p>
        </p:txBody>
      </p:sp>
      <p:sp>
        <p:nvSpPr>
          <p:cNvPr id="157" name="Users are authenticated using the email authentication provided by firebase."/>
          <p:cNvSpPr txBox="1">
            <a:spLocks noGrp="1"/>
          </p:cNvSpPr>
          <p:nvPr>
            <p:ph type="body" sz="half" idx="1"/>
          </p:nvPr>
        </p:nvSpPr>
        <p:spPr>
          <a:xfrm>
            <a:off x="770769" y="6742417"/>
            <a:ext cx="12463861" cy="2539803"/>
          </a:xfrm>
          <a:prstGeom prst="rect">
            <a:avLst/>
          </a:prstGeom>
        </p:spPr>
        <p:txBody>
          <a:bodyPr/>
          <a:lstStyle>
            <a:lvl1pPr marL="444499" indent="-444499">
              <a:defRPr sz="2500"/>
            </a:lvl1pPr>
          </a:lstStyle>
          <a:p>
            <a:r>
              <a:rPr dirty="0"/>
              <a:t>Users are authenticated using the email authentication provided by firebase.</a:t>
            </a:r>
          </a:p>
        </p:txBody>
      </p:sp>
      <p:pic>
        <p:nvPicPr>
          <p:cNvPr id="158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t="7356" b="7356"/>
          <a:stretch>
            <a:fillRect/>
          </a:stretch>
        </p:blipFill>
        <p:spPr>
          <a:xfrm>
            <a:off x="1606028" y="2529987"/>
            <a:ext cx="9513344" cy="4442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 tmFilter="0,0; .5, 1; 1, 1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433</Words>
  <Application>Microsoft Macintosh PowerPoint</Application>
  <PresentationFormat>Custom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Comic Sans MS</vt:lpstr>
      <vt:lpstr>Copperplate</vt:lpstr>
      <vt:lpstr>Helvetica Light</vt:lpstr>
      <vt:lpstr>Helvetica Neue</vt:lpstr>
      <vt:lpstr>Helvetica Neue Light</vt:lpstr>
      <vt:lpstr>Helvetica Neue Medium</vt:lpstr>
      <vt:lpstr>Helvetica Neue Thin</vt:lpstr>
      <vt:lpstr>Herculanum</vt:lpstr>
      <vt:lpstr>Marker Felt</vt:lpstr>
      <vt:lpstr>Times</vt:lpstr>
      <vt:lpstr>White</vt:lpstr>
      <vt:lpstr>DEATH RATE FINDER</vt:lpstr>
      <vt:lpstr>Functionalities</vt:lpstr>
      <vt:lpstr>Workflow</vt:lpstr>
      <vt:lpstr>Programming Languages</vt:lpstr>
      <vt:lpstr>Data Analysis</vt:lpstr>
      <vt:lpstr> Some Data Inferences</vt:lpstr>
      <vt:lpstr>PowerPoint Presentation</vt:lpstr>
      <vt:lpstr>Home page &amp; UI</vt:lpstr>
      <vt:lpstr>User  Authentication</vt:lpstr>
      <vt:lpstr>Faceted  search</vt:lpstr>
      <vt:lpstr>Save User Search History</vt:lpstr>
      <vt:lpstr>Contact Us</vt:lpstr>
      <vt:lpstr>Real World Use</vt:lpstr>
      <vt:lpstr>THANK YOU !! 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DEATH RATE FINDER</dc:title>
  <cp:lastModifiedBy>Ashwini Giri</cp:lastModifiedBy>
  <cp:revision>19</cp:revision>
  <dcterms:modified xsi:type="dcterms:W3CDTF">2018-04-25T23:38:23Z</dcterms:modified>
</cp:coreProperties>
</file>