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 defTabSz="584200"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 defTabSz="584200">
              <a:spcBef>
                <a:spcPts val="0"/>
              </a:spcBef>
              <a:buSzTx/>
              <a:buNone/>
              <a:defRPr i="1"/>
            </a:lvl1pPr>
            <a:lvl2pPr algn="ctr" defTabSz="584200">
              <a:spcBef>
                <a:spcPts val="0"/>
              </a:spcBef>
              <a:defRPr i="1"/>
            </a:lvl2pPr>
            <a:lvl3pPr algn="ctr" defTabSz="584200">
              <a:spcBef>
                <a:spcPts val="0"/>
              </a:spcBef>
              <a:defRPr i="1"/>
            </a:lvl3pPr>
            <a:lvl4pPr algn="ctr" defTabSz="584200">
              <a:spcBef>
                <a:spcPts val="0"/>
              </a:spcBef>
              <a:defRPr i="1"/>
            </a:lvl4pPr>
            <a:lvl5pPr algn="ctr" defTabSz="584200">
              <a:spcBef>
                <a:spcPts val="0"/>
              </a:spcBef>
              <a:defRPr i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 defTabSz="584200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 defTabSz="584200"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 defTabSz="584200"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 defTabSz="584200">
              <a:spcBef>
                <a:spcPts val="3200"/>
              </a:spcBef>
              <a:defRPr sz="2800"/>
            </a:lvl1pPr>
            <a:lvl2pPr marL="685800" indent="-342900" defTabSz="584200">
              <a:spcBef>
                <a:spcPts val="3200"/>
              </a:spcBef>
              <a:defRPr sz="2800"/>
            </a:lvl2pPr>
            <a:lvl3pPr marL="1028700" indent="-342900" defTabSz="584200">
              <a:spcBef>
                <a:spcPts val="3200"/>
              </a:spcBef>
              <a:defRPr sz="2800"/>
            </a:lvl3pPr>
            <a:lvl4pPr marL="1371600" indent="-342900" defTabSz="584200">
              <a:spcBef>
                <a:spcPts val="3200"/>
              </a:spcBef>
              <a:defRPr sz="2800"/>
            </a:lvl4pPr>
            <a:lvl5pPr marL="1714500" indent="-342900" defTabSz="5842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3333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778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223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6668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1113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5558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0003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4448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8893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atalog.data.gov/dataset/age-adjusted-death-rates-for-the-top-10-leading-causes-of-death-united-states-2013" TargetMode="Externa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EATH RATE FINDER"/>
          <p:cNvSpPr txBox="1"/>
          <p:nvPr>
            <p:ph type="ctrTitle"/>
          </p:nvPr>
        </p:nvSpPr>
        <p:spPr>
          <a:xfrm>
            <a:off x="1270000" y="-4064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DEATH RATE FINDER</a:t>
            </a:r>
          </a:p>
        </p:txBody>
      </p:sp>
      <p:sp>
        <p:nvSpPr>
          <p:cNvPr id="120" name="Ashwini Giri…"/>
          <p:cNvSpPr txBox="1"/>
          <p:nvPr/>
        </p:nvSpPr>
        <p:spPr>
          <a:xfrm>
            <a:off x="4419651" y="6587202"/>
            <a:ext cx="3156104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2900">
                <a:latin typeface="Marker Felt"/>
                <a:ea typeface="Marker Felt"/>
                <a:cs typeface="Marker Felt"/>
                <a:sym typeface="Marker Felt"/>
              </a:defRPr>
            </a:pPr>
            <a:r>
              <a:t>Ashwini  Giri</a:t>
            </a:r>
          </a:p>
          <a:p>
            <a:pPr>
              <a:lnSpc>
                <a:spcPct val="120000"/>
              </a:lnSpc>
              <a:defRPr sz="2900">
                <a:latin typeface="Marker Felt"/>
                <a:ea typeface="Marker Felt"/>
                <a:cs typeface="Marker Felt"/>
                <a:sym typeface="Marker Felt"/>
              </a:defRPr>
            </a:pPr>
            <a:r>
              <a:t>Isha  Patil </a:t>
            </a:r>
          </a:p>
        </p:txBody>
      </p:sp>
      <p:sp>
        <p:nvSpPr>
          <p:cNvPr id="121" name="Skull"/>
          <p:cNvSpPr/>
          <p:nvPr/>
        </p:nvSpPr>
        <p:spPr>
          <a:xfrm>
            <a:off x="5564608" y="4122827"/>
            <a:ext cx="866189" cy="1237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1" h="21547" fill="norm" stroke="1" extrusionOk="0">
                <a:moveTo>
                  <a:pt x="10621" y="0"/>
                </a:moveTo>
                <a:cubicBezTo>
                  <a:pt x="8452" y="0"/>
                  <a:pt x="6450" y="505"/>
                  <a:pt x="4985" y="1420"/>
                </a:cubicBezTo>
                <a:cubicBezTo>
                  <a:pt x="3496" y="2351"/>
                  <a:pt x="2676" y="3652"/>
                  <a:pt x="2676" y="5082"/>
                </a:cubicBezTo>
                <a:cubicBezTo>
                  <a:pt x="2676" y="6422"/>
                  <a:pt x="3143" y="6794"/>
                  <a:pt x="4370" y="7570"/>
                </a:cubicBezTo>
                <a:cubicBezTo>
                  <a:pt x="4340" y="7270"/>
                  <a:pt x="4246" y="7098"/>
                  <a:pt x="4021" y="6689"/>
                </a:cubicBezTo>
                <a:cubicBezTo>
                  <a:pt x="3978" y="6612"/>
                  <a:pt x="3931" y="6527"/>
                  <a:pt x="3879" y="6433"/>
                </a:cubicBezTo>
                <a:cubicBezTo>
                  <a:pt x="3439" y="5619"/>
                  <a:pt x="3776" y="4807"/>
                  <a:pt x="3791" y="4773"/>
                </a:cubicBezTo>
                <a:lnTo>
                  <a:pt x="4155" y="4851"/>
                </a:lnTo>
                <a:lnTo>
                  <a:pt x="4521" y="4929"/>
                </a:lnTo>
                <a:cubicBezTo>
                  <a:pt x="4518" y="4936"/>
                  <a:pt x="4245" y="5601"/>
                  <a:pt x="4590" y="6237"/>
                </a:cubicBezTo>
                <a:cubicBezTo>
                  <a:pt x="4640" y="6331"/>
                  <a:pt x="4687" y="6414"/>
                  <a:pt x="4729" y="6491"/>
                </a:cubicBezTo>
                <a:cubicBezTo>
                  <a:pt x="5021" y="7020"/>
                  <a:pt x="5143" y="7240"/>
                  <a:pt x="5143" y="7835"/>
                </a:cubicBezTo>
                <a:cubicBezTo>
                  <a:pt x="5143" y="8142"/>
                  <a:pt x="5028" y="8416"/>
                  <a:pt x="4918" y="8681"/>
                </a:cubicBezTo>
                <a:cubicBezTo>
                  <a:pt x="4785" y="8999"/>
                  <a:pt x="4670" y="9274"/>
                  <a:pt x="4760" y="9569"/>
                </a:cubicBezTo>
                <a:cubicBezTo>
                  <a:pt x="4915" y="10082"/>
                  <a:pt x="5546" y="10399"/>
                  <a:pt x="6042" y="10399"/>
                </a:cubicBezTo>
                <a:cubicBezTo>
                  <a:pt x="7019" y="10399"/>
                  <a:pt x="7441" y="11009"/>
                  <a:pt x="7573" y="11479"/>
                </a:cubicBezTo>
                <a:lnTo>
                  <a:pt x="8480" y="11479"/>
                </a:lnTo>
                <a:lnTo>
                  <a:pt x="8480" y="10919"/>
                </a:lnTo>
                <a:lnTo>
                  <a:pt x="9243" y="10919"/>
                </a:lnTo>
                <a:lnTo>
                  <a:pt x="9243" y="11479"/>
                </a:lnTo>
                <a:lnTo>
                  <a:pt x="10238" y="11479"/>
                </a:lnTo>
                <a:lnTo>
                  <a:pt x="10238" y="10919"/>
                </a:lnTo>
                <a:lnTo>
                  <a:pt x="11001" y="10919"/>
                </a:lnTo>
                <a:lnTo>
                  <a:pt x="11001" y="11479"/>
                </a:lnTo>
                <a:lnTo>
                  <a:pt x="11999" y="11479"/>
                </a:lnTo>
                <a:lnTo>
                  <a:pt x="11999" y="10919"/>
                </a:lnTo>
                <a:lnTo>
                  <a:pt x="12760" y="10919"/>
                </a:lnTo>
                <a:lnTo>
                  <a:pt x="12760" y="11479"/>
                </a:lnTo>
                <a:lnTo>
                  <a:pt x="13669" y="11479"/>
                </a:lnTo>
                <a:cubicBezTo>
                  <a:pt x="13801" y="11009"/>
                  <a:pt x="14223" y="10399"/>
                  <a:pt x="15200" y="10399"/>
                </a:cubicBezTo>
                <a:cubicBezTo>
                  <a:pt x="15696" y="10399"/>
                  <a:pt x="16327" y="10082"/>
                  <a:pt x="16482" y="9569"/>
                </a:cubicBezTo>
                <a:cubicBezTo>
                  <a:pt x="16572" y="9274"/>
                  <a:pt x="16457" y="8999"/>
                  <a:pt x="16324" y="8681"/>
                </a:cubicBezTo>
                <a:cubicBezTo>
                  <a:pt x="16214" y="8416"/>
                  <a:pt x="16099" y="8142"/>
                  <a:pt x="16099" y="7835"/>
                </a:cubicBezTo>
                <a:cubicBezTo>
                  <a:pt x="16099" y="7239"/>
                  <a:pt x="16219" y="7020"/>
                  <a:pt x="16511" y="6491"/>
                </a:cubicBezTo>
                <a:cubicBezTo>
                  <a:pt x="16553" y="6414"/>
                  <a:pt x="16599" y="6331"/>
                  <a:pt x="16650" y="6237"/>
                </a:cubicBezTo>
                <a:cubicBezTo>
                  <a:pt x="16994" y="5601"/>
                  <a:pt x="16724" y="4936"/>
                  <a:pt x="16721" y="4929"/>
                </a:cubicBezTo>
                <a:lnTo>
                  <a:pt x="17451" y="4773"/>
                </a:lnTo>
                <a:cubicBezTo>
                  <a:pt x="17466" y="4807"/>
                  <a:pt x="17804" y="5619"/>
                  <a:pt x="17362" y="6433"/>
                </a:cubicBezTo>
                <a:cubicBezTo>
                  <a:pt x="17311" y="6527"/>
                  <a:pt x="17264" y="6611"/>
                  <a:pt x="17221" y="6688"/>
                </a:cubicBezTo>
                <a:cubicBezTo>
                  <a:pt x="16996" y="7097"/>
                  <a:pt x="16901" y="7270"/>
                  <a:pt x="16872" y="7570"/>
                </a:cubicBezTo>
                <a:cubicBezTo>
                  <a:pt x="18099" y="6794"/>
                  <a:pt x="18566" y="6422"/>
                  <a:pt x="18566" y="5082"/>
                </a:cubicBezTo>
                <a:cubicBezTo>
                  <a:pt x="18566" y="3652"/>
                  <a:pt x="17744" y="2352"/>
                  <a:pt x="16255" y="1420"/>
                </a:cubicBezTo>
                <a:cubicBezTo>
                  <a:pt x="14790" y="505"/>
                  <a:pt x="12790" y="0"/>
                  <a:pt x="10621" y="0"/>
                </a:cubicBezTo>
                <a:close/>
                <a:moveTo>
                  <a:pt x="7922" y="5910"/>
                </a:moveTo>
                <a:cubicBezTo>
                  <a:pt x="10338" y="5910"/>
                  <a:pt x="9900" y="7158"/>
                  <a:pt x="9461" y="7626"/>
                </a:cubicBezTo>
                <a:cubicBezTo>
                  <a:pt x="9021" y="8094"/>
                  <a:pt x="7592" y="9302"/>
                  <a:pt x="6384" y="8054"/>
                </a:cubicBezTo>
                <a:cubicBezTo>
                  <a:pt x="5176" y="6806"/>
                  <a:pt x="6275" y="5910"/>
                  <a:pt x="7922" y="5910"/>
                </a:cubicBezTo>
                <a:close/>
                <a:moveTo>
                  <a:pt x="13319" y="5910"/>
                </a:moveTo>
                <a:cubicBezTo>
                  <a:pt x="14966" y="5910"/>
                  <a:pt x="16063" y="6806"/>
                  <a:pt x="14855" y="8054"/>
                </a:cubicBezTo>
                <a:cubicBezTo>
                  <a:pt x="13647" y="9302"/>
                  <a:pt x="12220" y="8094"/>
                  <a:pt x="11781" y="7626"/>
                </a:cubicBezTo>
                <a:cubicBezTo>
                  <a:pt x="11342" y="7158"/>
                  <a:pt x="10904" y="5910"/>
                  <a:pt x="13319" y="5910"/>
                </a:cubicBezTo>
                <a:close/>
                <a:moveTo>
                  <a:pt x="10621" y="8587"/>
                </a:moveTo>
                <a:cubicBezTo>
                  <a:pt x="11915" y="8863"/>
                  <a:pt x="11935" y="9797"/>
                  <a:pt x="11568" y="10103"/>
                </a:cubicBezTo>
                <a:cubicBezTo>
                  <a:pt x="11202" y="10409"/>
                  <a:pt x="10621" y="9935"/>
                  <a:pt x="10621" y="9935"/>
                </a:cubicBezTo>
                <a:cubicBezTo>
                  <a:pt x="10621" y="9935"/>
                  <a:pt x="10040" y="10409"/>
                  <a:pt x="9674" y="10103"/>
                </a:cubicBezTo>
                <a:cubicBezTo>
                  <a:pt x="9307" y="9797"/>
                  <a:pt x="9327" y="8863"/>
                  <a:pt x="10621" y="8587"/>
                </a:cubicBezTo>
                <a:close/>
                <a:moveTo>
                  <a:pt x="5992" y="10937"/>
                </a:moveTo>
                <a:cubicBezTo>
                  <a:pt x="6051" y="12945"/>
                  <a:pt x="6696" y="13311"/>
                  <a:pt x="7391" y="13396"/>
                </a:cubicBezTo>
                <a:cubicBezTo>
                  <a:pt x="8607" y="13545"/>
                  <a:pt x="10601" y="13547"/>
                  <a:pt x="10621" y="13547"/>
                </a:cubicBezTo>
                <a:cubicBezTo>
                  <a:pt x="10641" y="13547"/>
                  <a:pt x="12634" y="13545"/>
                  <a:pt x="13848" y="13396"/>
                </a:cubicBezTo>
                <a:cubicBezTo>
                  <a:pt x="14988" y="13256"/>
                  <a:pt x="15221" y="12164"/>
                  <a:pt x="15250" y="10937"/>
                </a:cubicBezTo>
                <a:cubicBezTo>
                  <a:pt x="15233" y="10938"/>
                  <a:pt x="15215" y="10941"/>
                  <a:pt x="15197" y="10941"/>
                </a:cubicBezTo>
                <a:cubicBezTo>
                  <a:pt x="14628" y="10941"/>
                  <a:pt x="14455" y="11406"/>
                  <a:pt x="14403" y="11637"/>
                </a:cubicBezTo>
                <a:lnTo>
                  <a:pt x="14403" y="12580"/>
                </a:lnTo>
                <a:lnTo>
                  <a:pt x="13640" y="12580"/>
                </a:lnTo>
                <a:lnTo>
                  <a:pt x="13640" y="12020"/>
                </a:lnTo>
                <a:lnTo>
                  <a:pt x="12760" y="12020"/>
                </a:lnTo>
                <a:lnTo>
                  <a:pt x="12760" y="12580"/>
                </a:lnTo>
                <a:lnTo>
                  <a:pt x="11997" y="12580"/>
                </a:lnTo>
                <a:lnTo>
                  <a:pt x="11997" y="12020"/>
                </a:lnTo>
                <a:lnTo>
                  <a:pt x="11001" y="12020"/>
                </a:lnTo>
                <a:lnTo>
                  <a:pt x="11001" y="12580"/>
                </a:lnTo>
                <a:lnTo>
                  <a:pt x="10238" y="12580"/>
                </a:lnTo>
                <a:lnTo>
                  <a:pt x="10238" y="12020"/>
                </a:lnTo>
                <a:lnTo>
                  <a:pt x="9243" y="12020"/>
                </a:lnTo>
                <a:lnTo>
                  <a:pt x="9243" y="12580"/>
                </a:lnTo>
                <a:lnTo>
                  <a:pt x="8480" y="12580"/>
                </a:lnTo>
                <a:lnTo>
                  <a:pt x="8480" y="12020"/>
                </a:lnTo>
                <a:lnTo>
                  <a:pt x="7599" y="12020"/>
                </a:lnTo>
                <a:lnTo>
                  <a:pt x="7599" y="12580"/>
                </a:lnTo>
                <a:lnTo>
                  <a:pt x="6836" y="12580"/>
                </a:lnTo>
                <a:lnTo>
                  <a:pt x="6836" y="11637"/>
                </a:lnTo>
                <a:cubicBezTo>
                  <a:pt x="6785" y="11406"/>
                  <a:pt x="6611" y="10941"/>
                  <a:pt x="6042" y="10941"/>
                </a:cubicBezTo>
                <a:cubicBezTo>
                  <a:pt x="6025" y="10941"/>
                  <a:pt x="6008" y="10938"/>
                  <a:pt x="5992" y="10937"/>
                </a:cubicBezTo>
                <a:close/>
                <a:moveTo>
                  <a:pt x="18724" y="11960"/>
                </a:moveTo>
                <a:cubicBezTo>
                  <a:pt x="18679" y="11960"/>
                  <a:pt x="18630" y="11962"/>
                  <a:pt x="18578" y="11965"/>
                </a:cubicBezTo>
                <a:cubicBezTo>
                  <a:pt x="17773" y="12017"/>
                  <a:pt x="17571" y="12819"/>
                  <a:pt x="16975" y="13190"/>
                </a:cubicBezTo>
                <a:cubicBezTo>
                  <a:pt x="16446" y="13520"/>
                  <a:pt x="3685" y="18765"/>
                  <a:pt x="3126" y="19006"/>
                </a:cubicBezTo>
                <a:cubicBezTo>
                  <a:pt x="2780" y="19156"/>
                  <a:pt x="2366" y="19181"/>
                  <a:pt x="1954" y="19181"/>
                </a:cubicBezTo>
                <a:cubicBezTo>
                  <a:pt x="1744" y="19181"/>
                  <a:pt x="1534" y="19175"/>
                  <a:pt x="1334" y="19175"/>
                </a:cubicBezTo>
                <a:cubicBezTo>
                  <a:pt x="731" y="19175"/>
                  <a:pt x="215" y="19234"/>
                  <a:pt x="37" y="19710"/>
                </a:cubicBezTo>
                <a:cubicBezTo>
                  <a:pt x="-177" y="20284"/>
                  <a:pt x="567" y="20350"/>
                  <a:pt x="1329" y="20802"/>
                </a:cubicBezTo>
                <a:cubicBezTo>
                  <a:pt x="1924" y="21156"/>
                  <a:pt x="1829" y="21547"/>
                  <a:pt x="2523" y="21547"/>
                </a:cubicBezTo>
                <a:cubicBezTo>
                  <a:pt x="2570" y="21547"/>
                  <a:pt x="2622" y="21545"/>
                  <a:pt x="2676" y="21541"/>
                </a:cubicBezTo>
                <a:cubicBezTo>
                  <a:pt x="3480" y="21487"/>
                  <a:pt x="3676" y="20683"/>
                  <a:pt x="4269" y="20310"/>
                </a:cubicBezTo>
                <a:cubicBezTo>
                  <a:pt x="4796" y="19978"/>
                  <a:pt x="17548" y="14736"/>
                  <a:pt x="18109" y="14497"/>
                </a:cubicBezTo>
                <a:cubicBezTo>
                  <a:pt x="18446" y="14353"/>
                  <a:pt x="18847" y="14327"/>
                  <a:pt x="19248" y="14327"/>
                </a:cubicBezTo>
                <a:cubicBezTo>
                  <a:pt x="19480" y="14327"/>
                  <a:pt x="19714" y="14336"/>
                  <a:pt x="19934" y="14336"/>
                </a:cubicBezTo>
                <a:cubicBezTo>
                  <a:pt x="20523" y="14336"/>
                  <a:pt x="21024" y="14272"/>
                  <a:pt x="21202" y="13805"/>
                </a:cubicBezTo>
                <a:cubicBezTo>
                  <a:pt x="21421" y="13232"/>
                  <a:pt x="20676" y="13163"/>
                  <a:pt x="19917" y="12708"/>
                </a:cubicBezTo>
                <a:cubicBezTo>
                  <a:pt x="19323" y="12351"/>
                  <a:pt x="19425" y="11960"/>
                  <a:pt x="18724" y="11960"/>
                </a:cubicBezTo>
                <a:close/>
                <a:moveTo>
                  <a:pt x="2384" y="11965"/>
                </a:moveTo>
                <a:cubicBezTo>
                  <a:pt x="1828" y="12014"/>
                  <a:pt x="1878" y="12376"/>
                  <a:pt x="1324" y="12708"/>
                </a:cubicBezTo>
                <a:cubicBezTo>
                  <a:pt x="566" y="13163"/>
                  <a:pt x="-179" y="13232"/>
                  <a:pt x="40" y="13805"/>
                </a:cubicBezTo>
                <a:cubicBezTo>
                  <a:pt x="399" y="14747"/>
                  <a:pt x="2077" y="14046"/>
                  <a:pt x="3133" y="14497"/>
                </a:cubicBezTo>
                <a:cubicBezTo>
                  <a:pt x="3352" y="14590"/>
                  <a:pt x="5429" y="15447"/>
                  <a:pt x="7913" y="16476"/>
                </a:cubicBezTo>
                <a:cubicBezTo>
                  <a:pt x="8576" y="16201"/>
                  <a:pt x="9270" y="15914"/>
                  <a:pt x="9963" y="15625"/>
                </a:cubicBezTo>
                <a:cubicBezTo>
                  <a:pt x="7086" y="14426"/>
                  <a:pt x="4499" y="13335"/>
                  <a:pt x="4267" y="13190"/>
                </a:cubicBezTo>
                <a:cubicBezTo>
                  <a:pt x="3671" y="12819"/>
                  <a:pt x="3468" y="12017"/>
                  <a:pt x="2664" y="11965"/>
                </a:cubicBezTo>
                <a:cubicBezTo>
                  <a:pt x="2556" y="11958"/>
                  <a:pt x="2464" y="11958"/>
                  <a:pt x="2384" y="11965"/>
                </a:cubicBezTo>
                <a:close/>
                <a:moveTo>
                  <a:pt x="13327" y="17024"/>
                </a:moveTo>
                <a:cubicBezTo>
                  <a:pt x="12662" y="17299"/>
                  <a:pt x="11972" y="17587"/>
                  <a:pt x="11279" y="17875"/>
                </a:cubicBezTo>
                <a:cubicBezTo>
                  <a:pt x="14155" y="19074"/>
                  <a:pt x="16739" y="20164"/>
                  <a:pt x="16970" y="20310"/>
                </a:cubicBezTo>
                <a:cubicBezTo>
                  <a:pt x="17563" y="20683"/>
                  <a:pt x="17762" y="21487"/>
                  <a:pt x="18566" y="21541"/>
                </a:cubicBezTo>
                <a:cubicBezTo>
                  <a:pt x="19428" y="21600"/>
                  <a:pt x="19275" y="21180"/>
                  <a:pt x="19910" y="20802"/>
                </a:cubicBezTo>
                <a:cubicBezTo>
                  <a:pt x="20673" y="20350"/>
                  <a:pt x="21417" y="20284"/>
                  <a:pt x="21202" y="19710"/>
                </a:cubicBezTo>
                <a:cubicBezTo>
                  <a:pt x="20850" y="18767"/>
                  <a:pt x="19169" y="19461"/>
                  <a:pt x="18116" y="19006"/>
                </a:cubicBezTo>
                <a:cubicBezTo>
                  <a:pt x="17898" y="18912"/>
                  <a:pt x="15814" y="18054"/>
                  <a:pt x="13327" y="17024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al World 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Real World Use</a:t>
            </a:r>
          </a:p>
        </p:txBody>
      </p:sp>
      <p:sp>
        <p:nvSpPr>
          <p:cNvPr id="175" name="Medical researchers may use this application for diagnosis.…"/>
          <p:cNvSpPr txBox="1"/>
          <p:nvPr>
            <p:ph type="body" idx="1"/>
          </p:nvPr>
        </p:nvSpPr>
        <p:spPr>
          <a:xfrm>
            <a:off x="1090030" y="1576612"/>
            <a:ext cx="11099803" cy="6620769"/>
          </a:xfrm>
          <a:prstGeom prst="rect">
            <a:avLst/>
          </a:prstGeom>
        </p:spPr>
        <p:txBody>
          <a:bodyPr lIns="0" tIns="0" rIns="0" bIns="0"/>
          <a:lstStyle/>
          <a:p>
            <a:pPr marL="388936" indent="-388936" defTabSz="584200">
              <a:spcBef>
                <a:spcPts val="3200"/>
              </a:spcBef>
              <a:defRPr sz="2800"/>
            </a:pPr>
            <a:r>
              <a:t>Medical researchers may use this application for diagnosis.</a:t>
            </a:r>
          </a:p>
          <a:p>
            <a:pPr marL="388936" indent="-388936" defTabSz="584200">
              <a:spcBef>
                <a:spcPts val="3200"/>
              </a:spcBef>
              <a:defRPr sz="2800"/>
            </a:pPr>
            <a:r>
              <a:t>Government may use the application for census monitoring and population information purposes</a:t>
            </a:r>
            <a:r>
              <a:t> (filter based on number of death)</a:t>
            </a:r>
          </a:p>
          <a:p>
            <a:pPr marL="388936" indent="-388936" defTabSz="584200">
              <a:spcBef>
                <a:spcPts val="3200"/>
              </a:spcBef>
              <a:defRPr sz="2800"/>
            </a:pPr>
            <a:r>
              <a:t>Epidemiological surveys </a:t>
            </a:r>
            <a:r>
              <a:t>(filter based on cause of death)</a:t>
            </a:r>
          </a:p>
          <a:p>
            <a:pPr marL="388936" indent="-388936" defTabSz="584200">
              <a:spcBef>
                <a:spcPts val="3200"/>
              </a:spcBef>
              <a:defRPr sz="2800"/>
            </a:pPr>
            <a:r>
              <a:t>The application may be used by general public for informative purposes</a:t>
            </a:r>
          </a:p>
          <a:p>
            <a:pPr marL="388936" indent="-388936" defTabSz="584200">
              <a:spcBef>
                <a:spcPts val="3200"/>
              </a:spcBef>
              <a:defRPr sz="2800"/>
            </a:pPr>
            <a:r>
              <a:t>This application can be combined and used as a part of other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ome Data In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 Some Data Inferences</a:t>
            </a:r>
          </a:p>
        </p:txBody>
      </p:sp>
      <p:grpSp>
        <p:nvGrpSpPr>
          <p:cNvPr id="180" name="cause.png"/>
          <p:cNvGrpSpPr/>
          <p:nvPr/>
        </p:nvGrpSpPr>
        <p:grpSpPr>
          <a:xfrm>
            <a:off x="2324822" y="2002361"/>
            <a:ext cx="7847531" cy="7974531"/>
            <a:chOff x="0" y="0"/>
            <a:chExt cx="7847530" cy="7974530"/>
          </a:xfrm>
        </p:grpSpPr>
        <p:pic>
          <p:nvPicPr>
            <p:cNvPr id="179" name="cause.png" descr="caus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15900" y="139700"/>
              <a:ext cx="7415731" cy="74157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8" name="cause.png" descr="cause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7847532" cy="7974532"/>
            </a:xfrm>
            <a:prstGeom prst="rect">
              <a:avLst/>
            </a:prstGeom>
            <a:effectLst/>
          </p:spPr>
        </p:pic>
      </p:grpSp>
      <p:sp>
        <p:nvSpPr>
          <p:cNvPr id="181" name="Deaths by cause"/>
          <p:cNvSpPr txBox="1"/>
          <p:nvPr/>
        </p:nvSpPr>
        <p:spPr>
          <a:xfrm>
            <a:off x="5703391" y="8966444"/>
            <a:ext cx="1778242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 u="sng"/>
            </a:lvl1pPr>
          </a:lstStyle>
          <a:p>
            <a:pPr/>
            <a:r>
              <a:t>Deaths by cause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Image Gallery"/>
          <p:cNvGrpSpPr/>
          <p:nvPr/>
        </p:nvGrpSpPr>
        <p:grpSpPr>
          <a:xfrm>
            <a:off x="5967781" y="1812637"/>
            <a:ext cx="6153455" cy="7252772"/>
            <a:chOff x="0" y="0"/>
            <a:chExt cx="6153454" cy="7252771"/>
          </a:xfrm>
        </p:grpSpPr>
        <p:pic>
          <p:nvPicPr>
            <p:cNvPr id="183" name="state.png" descr="sta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639" t="0" r="4639" b="0"/>
            <a:stretch>
              <a:fillRect/>
            </a:stretch>
          </p:blipFill>
          <p:spPr>
            <a:xfrm>
              <a:off x="0" y="0"/>
              <a:ext cx="6153455" cy="67828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Deaths by states"/>
            <p:cNvSpPr/>
            <p:nvPr/>
          </p:nvSpPr>
          <p:spPr>
            <a:xfrm>
              <a:off x="0" y="6859071"/>
              <a:ext cx="6153455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u="sng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Deaths by states</a:t>
              </a:r>
            </a:p>
          </p:txBody>
        </p:sp>
      </p:grpSp>
      <p:grpSp>
        <p:nvGrpSpPr>
          <p:cNvPr id="188" name="Image Gallery"/>
          <p:cNvGrpSpPr/>
          <p:nvPr/>
        </p:nvGrpSpPr>
        <p:grpSpPr>
          <a:xfrm>
            <a:off x="569486" y="1831311"/>
            <a:ext cx="5376480" cy="7215425"/>
            <a:chOff x="0" y="0"/>
            <a:chExt cx="5376479" cy="7215423"/>
          </a:xfrm>
        </p:grpSpPr>
        <p:pic>
          <p:nvPicPr>
            <p:cNvPr id="186" name="death.png" descr="death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0147" t="0" r="10147" b="0"/>
            <a:stretch>
              <a:fillRect/>
            </a:stretch>
          </p:blipFill>
          <p:spPr>
            <a:xfrm>
              <a:off x="0" y="0"/>
              <a:ext cx="5376480" cy="67455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Deaths by years"/>
            <p:cNvSpPr/>
            <p:nvPr/>
          </p:nvSpPr>
          <p:spPr>
            <a:xfrm>
              <a:off x="0" y="6821723"/>
              <a:ext cx="5376480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u="sng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Deaths by years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HANK YOU !!"/>
          <p:cNvSpPr txBox="1"/>
          <p:nvPr>
            <p:ph type="title"/>
          </p:nvPr>
        </p:nvSpPr>
        <p:spPr>
          <a:xfrm>
            <a:off x="699687" y="3689947"/>
            <a:ext cx="11099801" cy="21590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 w="9525">
            <a:solidFill>
              <a:srgbClr val="FD5E48"/>
            </a:solidFill>
            <a:round/>
          </a:ln>
        </p:spPr>
        <p:txBody>
          <a:bodyPr/>
          <a:lstStyle>
            <a:lvl1pPr>
              <a:defRPr sz="8600">
                <a:solidFill>
                  <a:srgbClr val="FFFFFF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THANK YOU !!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unctiona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>
                <a:solidFill>
                  <a:schemeClr val="accent5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Functionalities</a:t>
            </a:r>
          </a:p>
        </p:txBody>
      </p:sp>
      <p:sp>
        <p:nvSpPr>
          <p:cNvPr id="124" name="Web application to search information about death based on 3 facets - location, cause, occurrence.…"/>
          <p:cNvSpPr txBox="1"/>
          <p:nvPr>
            <p:ph type="body" idx="1"/>
          </p:nvPr>
        </p:nvSpPr>
        <p:spPr>
          <a:xfrm>
            <a:off x="918025" y="1522832"/>
            <a:ext cx="11559460" cy="8526598"/>
          </a:xfrm>
          <a:prstGeom prst="rect">
            <a:avLst/>
          </a:prstGeom>
        </p:spPr>
        <p:txBody>
          <a:bodyPr/>
          <a:lstStyle/>
          <a:p>
            <a:pPr marL="444499" indent="-444499">
              <a:lnSpc>
                <a:spcPct val="90000"/>
              </a:lnSpc>
            </a:pPr>
            <a:r>
              <a:t>Web application to search information about death based on </a:t>
            </a:r>
            <a:r>
              <a:t>state.</a:t>
            </a:r>
          </a:p>
          <a:p>
            <a:pPr marL="444499" indent="-444499">
              <a:lnSpc>
                <a:spcPct val="90000"/>
              </a:lnSpc>
            </a:pPr>
            <a:r>
              <a:t>Search can be filtered based on cause of death, year of death and number of deaths.</a:t>
            </a:r>
          </a:p>
          <a:p>
            <a:pPr marL="444499" indent="-444499">
              <a:lnSpc>
                <a:spcPct val="90000"/>
              </a:lnSpc>
            </a:pPr>
            <a:r>
              <a:t>Data stored on</a:t>
            </a:r>
            <a:r>
              <a:t> google</a:t>
            </a:r>
            <a:r>
              <a:t> firebase </a:t>
            </a:r>
            <a:r>
              <a:t>cloud storage.</a:t>
            </a:r>
          </a:p>
          <a:p>
            <a:pPr marL="444499" indent="-444499">
              <a:lnSpc>
                <a:spcPct val="90000"/>
              </a:lnSpc>
            </a:pPr>
            <a:r>
              <a:t>User login, signup and logout using the email authentication provided by firebase.</a:t>
            </a:r>
          </a:p>
          <a:p>
            <a:pPr marL="444499" indent="-444499">
              <a:lnSpc>
                <a:spcPct val="90000"/>
              </a:lnSpc>
            </a:pPr>
            <a:r>
              <a:t>Save searches for future reference.</a:t>
            </a:r>
          </a:p>
          <a:p>
            <a:pPr marL="444499" indent="-444499">
              <a:lnSpc>
                <a:spcPct val="90000"/>
              </a:lnSpc>
            </a:pPr>
            <a:r>
              <a:t>Contact Us page for addressing user queries.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>
                <a:solidFill>
                  <a:schemeClr val="accent5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Workflow</a:t>
            </a:r>
          </a:p>
        </p:txBody>
      </p:sp>
      <p:sp>
        <p:nvSpPr>
          <p:cNvPr id="127" name="."/>
          <p:cNvSpPr txBox="1"/>
          <p:nvPr/>
        </p:nvSpPr>
        <p:spPr>
          <a:xfrm>
            <a:off x="2120640" y="2506980"/>
            <a:ext cx="7820347" cy="444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11200"/>
              </a:lnSpc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pPr>
            <a:r>
              <a:t>  </a:t>
            </a:r>
          </a:p>
          <a:p>
            <a:pPr algn="l" defTabSz="457200">
              <a:lnSpc>
                <a:spcPts val="5600"/>
              </a:lnSpc>
              <a:spcBef>
                <a:spcPts val="1200"/>
              </a:spcBef>
              <a:defRPr>
                <a:solidFill>
                  <a:srgbClr val="695D4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. </a:t>
            </a:r>
            <a:endParaRPr sz="1200"/>
          </a:p>
          <a:p>
            <a:pPr algn="l" defTabSz="457200">
              <a:lnSpc>
                <a:spcPts val="4400"/>
              </a:lnSpc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</a:p>
        </p:txBody>
      </p:sp>
      <p:grpSp>
        <p:nvGrpSpPr>
          <p:cNvPr id="130" name="Database storage"/>
          <p:cNvGrpSpPr/>
          <p:nvPr/>
        </p:nvGrpSpPr>
        <p:grpSpPr>
          <a:xfrm>
            <a:off x="2185789" y="5248523"/>
            <a:ext cx="1820070" cy="983755"/>
            <a:chOff x="0" y="0"/>
            <a:chExt cx="1820068" cy="983754"/>
          </a:xfrm>
        </p:grpSpPr>
        <p:sp>
          <p:nvSpPr>
            <p:cNvPr id="128" name="Rounded Rectangle"/>
            <p:cNvSpPr/>
            <p:nvPr/>
          </p:nvSpPr>
          <p:spPr>
            <a:xfrm>
              <a:off x="0" y="0"/>
              <a:ext cx="1820069" cy="983755"/>
            </a:xfrm>
            <a:prstGeom prst="roundRect">
              <a:avLst>
                <a:gd name="adj" fmla="val 19365"/>
              </a:avLst>
            </a:prstGeom>
            <a:solidFill>
              <a:srgbClr val="FF968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20202"/>
                  </a:solidFill>
                </a:defRPr>
              </a:pPr>
            </a:p>
          </p:txBody>
        </p:sp>
        <p:sp>
          <p:nvSpPr>
            <p:cNvPr id="129" name="Database storage"/>
            <p:cNvSpPr txBox="1"/>
            <p:nvPr/>
          </p:nvSpPr>
          <p:spPr>
            <a:xfrm>
              <a:off x="55797" y="102229"/>
              <a:ext cx="1708475" cy="779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020202"/>
                  </a:solidFill>
                </a:defRPr>
              </a:lvl1pPr>
            </a:lstStyle>
            <a:p>
              <a:pPr/>
              <a:r>
                <a:t>Database storage</a:t>
              </a:r>
            </a:p>
          </p:txBody>
        </p:sp>
      </p:grpSp>
      <p:grpSp>
        <p:nvGrpSpPr>
          <p:cNvPr id="133" name="Implementing faceted search"/>
          <p:cNvGrpSpPr/>
          <p:nvPr/>
        </p:nvGrpSpPr>
        <p:grpSpPr>
          <a:xfrm>
            <a:off x="8979196" y="5105400"/>
            <a:ext cx="2340523" cy="1270000"/>
            <a:chOff x="0" y="0"/>
            <a:chExt cx="2340522" cy="1270000"/>
          </a:xfrm>
        </p:grpSpPr>
        <p:sp>
          <p:nvSpPr>
            <p:cNvPr id="131" name="Rounded Rectangle"/>
            <p:cNvSpPr/>
            <p:nvPr/>
          </p:nvSpPr>
          <p:spPr>
            <a:xfrm>
              <a:off x="0" y="0"/>
              <a:ext cx="2340523" cy="1270000"/>
            </a:xfrm>
            <a:prstGeom prst="roundRect">
              <a:avLst>
                <a:gd name="adj" fmla="val 15000"/>
              </a:avLst>
            </a:prstGeom>
            <a:solidFill>
              <a:srgbClr val="FF968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30404"/>
                  </a:solidFill>
                </a:defRPr>
              </a:pPr>
            </a:p>
          </p:txBody>
        </p:sp>
        <p:sp>
          <p:nvSpPr>
            <p:cNvPr id="132" name="Implementing faceted search"/>
            <p:cNvSpPr txBox="1"/>
            <p:nvPr/>
          </p:nvSpPr>
          <p:spPr>
            <a:xfrm>
              <a:off x="55795" y="245352"/>
              <a:ext cx="2228932" cy="779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030404"/>
                  </a:solidFill>
                </a:defRPr>
              </a:lvl1pPr>
            </a:lstStyle>
            <a:p>
              <a:pPr/>
              <a:r>
                <a:t>Implementing faceted search</a:t>
              </a:r>
            </a:p>
          </p:txBody>
        </p:sp>
      </p:grpSp>
      <p:grpSp>
        <p:nvGrpSpPr>
          <p:cNvPr id="136" name="API"/>
          <p:cNvGrpSpPr/>
          <p:nvPr/>
        </p:nvGrpSpPr>
        <p:grpSpPr>
          <a:xfrm>
            <a:off x="5857526" y="5105400"/>
            <a:ext cx="1270002" cy="1270000"/>
            <a:chOff x="0" y="0"/>
            <a:chExt cx="1270000" cy="1270000"/>
          </a:xfrm>
        </p:grpSpPr>
        <p:sp>
          <p:nvSpPr>
            <p:cNvPr id="134" name="Rounded Rectangle"/>
            <p:cNvSpPr/>
            <p:nvPr/>
          </p:nvSpPr>
          <p:spPr>
            <a:xfrm>
              <a:off x="0" y="0"/>
              <a:ext cx="1270001" cy="1270000"/>
            </a:xfrm>
            <a:prstGeom prst="roundRect">
              <a:avLst>
                <a:gd name="adj" fmla="val 15000"/>
              </a:avLst>
            </a:prstGeom>
            <a:solidFill>
              <a:srgbClr val="FF968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30404"/>
                  </a:solidFill>
                </a:defRPr>
              </a:pPr>
            </a:p>
          </p:txBody>
        </p:sp>
        <p:sp>
          <p:nvSpPr>
            <p:cNvPr id="135" name="API"/>
            <p:cNvSpPr txBox="1"/>
            <p:nvPr/>
          </p:nvSpPr>
          <p:spPr>
            <a:xfrm>
              <a:off x="55795" y="416802"/>
              <a:ext cx="1158411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030404"/>
                  </a:solidFill>
                </a:defRPr>
              </a:lvl1pPr>
            </a:lstStyle>
            <a:p>
              <a:pPr/>
              <a:r>
                <a:t>API</a:t>
              </a:r>
            </a:p>
          </p:txBody>
        </p:sp>
      </p:grpSp>
      <p:grpSp>
        <p:nvGrpSpPr>
          <p:cNvPr id="139" name="User authentication &amp; search history"/>
          <p:cNvGrpSpPr/>
          <p:nvPr/>
        </p:nvGrpSpPr>
        <p:grpSpPr>
          <a:xfrm>
            <a:off x="5110955" y="7299572"/>
            <a:ext cx="2782889" cy="1270002"/>
            <a:chOff x="0" y="0"/>
            <a:chExt cx="2782888" cy="1270000"/>
          </a:xfrm>
        </p:grpSpPr>
        <p:sp>
          <p:nvSpPr>
            <p:cNvPr id="137" name="Rounded Rectangle"/>
            <p:cNvSpPr/>
            <p:nvPr/>
          </p:nvSpPr>
          <p:spPr>
            <a:xfrm>
              <a:off x="0" y="0"/>
              <a:ext cx="2782889" cy="1270001"/>
            </a:xfrm>
            <a:prstGeom prst="roundRect">
              <a:avLst>
                <a:gd name="adj" fmla="val 15000"/>
              </a:avLst>
            </a:prstGeom>
            <a:solidFill>
              <a:srgbClr val="FF968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30404"/>
                  </a:solidFill>
                </a:defRPr>
              </a:pPr>
            </a:p>
          </p:txBody>
        </p:sp>
        <p:sp>
          <p:nvSpPr>
            <p:cNvPr id="138" name="User authentication &amp; search history"/>
            <p:cNvSpPr txBox="1"/>
            <p:nvPr/>
          </p:nvSpPr>
          <p:spPr>
            <a:xfrm>
              <a:off x="55795" y="245352"/>
              <a:ext cx="2671298" cy="779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030404"/>
                  </a:solidFill>
                </a:defRPr>
              </a:lvl1pPr>
            </a:lstStyle>
            <a:p>
              <a:pPr/>
              <a:r>
                <a:t>User authentication &amp; search history </a:t>
              </a:r>
            </a:p>
          </p:txBody>
        </p:sp>
      </p:grpSp>
      <p:grpSp>
        <p:nvGrpSpPr>
          <p:cNvPr id="142" name="Implementation of user interface"/>
          <p:cNvGrpSpPr/>
          <p:nvPr/>
        </p:nvGrpSpPr>
        <p:grpSpPr>
          <a:xfrm>
            <a:off x="5213646" y="2822326"/>
            <a:ext cx="2577507" cy="1270002"/>
            <a:chOff x="0" y="0"/>
            <a:chExt cx="2577506" cy="1270000"/>
          </a:xfrm>
        </p:grpSpPr>
        <p:sp>
          <p:nvSpPr>
            <p:cNvPr id="140" name="Rounded Rectangle"/>
            <p:cNvSpPr/>
            <p:nvPr/>
          </p:nvSpPr>
          <p:spPr>
            <a:xfrm>
              <a:off x="0" y="0"/>
              <a:ext cx="2577507" cy="1270001"/>
            </a:xfrm>
            <a:prstGeom prst="roundRect">
              <a:avLst>
                <a:gd name="adj" fmla="val 15000"/>
              </a:avLst>
            </a:prstGeom>
            <a:solidFill>
              <a:srgbClr val="FF968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30404"/>
                  </a:solidFill>
                </a:defRPr>
              </a:pPr>
            </a:p>
          </p:txBody>
        </p:sp>
        <p:sp>
          <p:nvSpPr>
            <p:cNvPr id="141" name="Implementation of user interface"/>
            <p:cNvSpPr txBox="1"/>
            <p:nvPr/>
          </p:nvSpPr>
          <p:spPr>
            <a:xfrm>
              <a:off x="55795" y="245352"/>
              <a:ext cx="2465916" cy="779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030404"/>
                  </a:solidFill>
                </a:defRPr>
              </a:lvl1pPr>
            </a:lstStyle>
            <a:p>
              <a:pPr/>
              <a:r>
                <a:t>Implementation of user interface</a:t>
              </a:r>
            </a:p>
          </p:txBody>
        </p:sp>
      </p:grpSp>
      <p:sp>
        <p:nvSpPr>
          <p:cNvPr id="143" name="Line"/>
          <p:cNvSpPr/>
          <p:nvPr/>
        </p:nvSpPr>
        <p:spPr>
          <a:xfrm>
            <a:off x="4001194" y="5740399"/>
            <a:ext cx="1820070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2400"/>
            </a:pPr>
          </a:p>
        </p:txBody>
      </p:sp>
      <p:sp>
        <p:nvSpPr>
          <p:cNvPr id="144" name="Line"/>
          <p:cNvSpPr/>
          <p:nvPr/>
        </p:nvSpPr>
        <p:spPr>
          <a:xfrm flipV="1">
            <a:off x="6413499" y="4098676"/>
            <a:ext cx="2" cy="100037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2400"/>
            </a:pPr>
          </a:p>
        </p:txBody>
      </p:sp>
      <p:sp>
        <p:nvSpPr>
          <p:cNvPr id="145" name="Line"/>
          <p:cNvSpPr/>
          <p:nvPr/>
        </p:nvSpPr>
        <p:spPr>
          <a:xfrm flipV="1">
            <a:off x="6413500" y="6353421"/>
            <a:ext cx="1" cy="9681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2400"/>
            </a:pPr>
          </a:p>
        </p:txBody>
      </p:sp>
      <p:sp>
        <p:nvSpPr>
          <p:cNvPr id="146" name="Line"/>
          <p:cNvSpPr/>
          <p:nvPr/>
        </p:nvSpPr>
        <p:spPr>
          <a:xfrm>
            <a:off x="7088434" y="5740400"/>
            <a:ext cx="191432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atabase sto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>
                <a:solidFill>
                  <a:schemeClr val="accent5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Database storage</a:t>
            </a:r>
          </a:p>
        </p:txBody>
      </p:sp>
      <p:sp>
        <p:nvSpPr>
          <p:cNvPr id="149" name="The death data is fetched from https://catalog.data.gov/dataset/age-adjusted-death-rates-for-the-top-10-leading-causes-of-death-united-states-2013…"/>
          <p:cNvSpPr txBox="1"/>
          <p:nvPr>
            <p:ph type="body" sz="half" idx="1"/>
          </p:nvPr>
        </p:nvSpPr>
        <p:spPr>
          <a:xfrm>
            <a:off x="952499" y="2215128"/>
            <a:ext cx="5859862" cy="5297730"/>
          </a:xfrm>
          <a:prstGeom prst="rect">
            <a:avLst/>
          </a:prstGeom>
        </p:spPr>
        <p:txBody>
          <a:bodyPr lIns="0" tIns="0" rIns="0" bIns="0"/>
          <a:lstStyle/>
          <a:p>
            <a:pPr marL="250031" indent="-250031" defTabSz="584200">
              <a:spcBef>
                <a:spcPts val="0"/>
              </a:spcBef>
              <a:defRPr sz="1800"/>
            </a:pPr>
            <a:r>
              <a:t> The death data is fetched from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https://catalog.data.gov/dataset/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age-adjusted-death-rates-for-the-top-10-leading-causes-of-death-united-states-2013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 </a:t>
            </a:r>
            <a:endParaRPr b="1"/>
          </a:p>
          <a:p>
            <a:pPr marL="280736" indent="-280736" defTabSz="584200">
              <a:spcBef>
                <a:spcPts val="0"/>
              </a:spcBef>
              <a:defRPr b="1" sz="1200"/>
            </a:pPr>
          </a:p>
          <a:p>
            <a:pPr marL="444500" indent="-444500" defTabSz="584200">
              <a:spcBef>
                <a:spcPts val="0"/>
              </a:spcBef>
              <a:defRPr sz="1900"/>
            </a:pPr>
            <a:r>
              <a:t>The data is stored in firebase in the form of nodes and keys for easy access and  search. </a:t>
            </a:r>
          </a:p>
          <a:p>
            <a:pPr marL="444500" indent="-444500" defTabSz="584200">
              <a:spcBef>
                <a:spcPts val="0"/>
              </a:spcBef>
              <a:defRPr sz="1900"/>
            </a:pPr>
            <a:r>
              <a:t>Created an inverted index on the state of death for implementation of search functionality.</a:t>
            </a:r>
          </a:p>
          <a:p>
            <a:pPr marL="444500" indent="-444500" defTabSz="584200">
              <a:spcBef>
                <a:spcPts val="0"/>
              </a:spcBef>
              <a:defRPr sz="1900"/>
            </a:pPr>
          </a:p>
          <a:p>
            <a:pPr marL="444500" indent="-444500" defTabSz="584200">
              <a:spcBef>
                <a:spcPts val="0"/>
              </a:spcBef>
              <a:defRPr sz="1900"/>
            </a:pPr>
          </a:p>
          <a:p>
            <a:pPr marL="444500" indent="-444500" defTabSz="584200">
              <a:spcBef>
                <a:spcPts val="0"/>
              </a:spcBef>
              <a:defRPr sz="1900"/>
            </a:pPr>
            <a:r>
              <a:rPr u="sng"/>
              <a:t>DATA ATTRIBUTES-</a:t>
            </a:r>
            <a:r>
              <a:t> </a:t>
            </a:r>
          </a:p>
          <a:p>
            <a:pPr marL="254000" indent="-254000" defTabSz="584200">
              <a:spcBef>
                <a:spcPts val="0"/>
              </a:spcBef>
              <a:buSzPct val="100000"/>
              <a:buAutoNum type="arabicPeriod" startAt="1"/>
              <a:defRPr sz="1900"/>
            </a:pPr>
            <a:r>
              <a:t> Year {Facet}</a:t>
            </a:r>
          </a:p>
          <a:p>
            <a:pPr marL="254000" indent="-254000" defTabSz="584200">
              <a:spcBef>
                <a:spcPts val="0"/>
              </a:spcBef>
              <a:buSzPct val="100000"/>
              <a:buAutoNum type="arabicPeriod" startAt="1"/>
              <a:defRPr sz="1900"/>
            </a:pPr>
            <a:r>
              <a:t>Cause name {Facet}</a:t>
            </a:r>
          </a:p>
          <a:p>
            <a:pPr marL="254000" indent="-254000" defTabSz="584200">
              <a:spcBef>
                <a:spcPts val="0"/>
              </a:spcBef>
              <a:buSzPct val="100000"/>
              <a:buAutoNum type="arabicPeriod" startAt="1"/>
              <a:defRPr sz="1900"/>
            </a:pPr>
            <a:r>
              <a:t>Number of deaths {Facet}</a:t>
            </a:r>
          </a:p>
          <a:p>
            <a:pPr marL="254000" indent="-254000" defTabSz="584200">
              <a:spcBef>
                <a:spcPts val="0"/>
              </a:spcBef>
              <a:buSzPct val="100000"/>
              <a:buAutoNum type="arabicPeriod" startAt="1"/>
              <a:defRPr sz="1900"/>
            </a:pPr>
            <a:r>
              <a:t>Age adjusted death rate </a:t>
            </a:r>
          </a:p>
          <a:p>
            <a:pPr marL="254000" indent="-254000" defTabSz="584200">
              <a:spcBef>
                <a:spcPts val="0"/>
              </a:spcBef>
              <a:buSzPct val="100000"/>
              <a:buAutoNum type="arabicPeriod" startAt="1"/>
              <a:defRPr sz="1900"/>
            </a:pPr>
            <a:r>
              <a:t>Scientific cause name</a:t>
            </a:r>
          </a:p>
          <a:p>
            <a:pPr marL="254000" indent="-254000" defTabSz="584200">
              <a:spcBef>
                <a:spcPts val="0"/>
              </a:spcBef>
              <a:buSzPct val="100000"/>
              <a:buAutoNum type="arabicPeriod" startAt="1"/>
              <a:defRPr sz="1900"/>
            </a:pPr>
            <a:r>
              <a:t>State of death occurrence {Keyword search}</a:t>
            </a:r>
          </a:p>
        </p:txBody>
      </p:sp>
      <p:pic>
        <p:nvPicPr>
          <p:cNvPr id="150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19020" t="0" r="43880" b="0"/>
          <a:stretch>
            <a:fillRect/>
          </a:stretch>
        </p:blipFill>
        <p:spPr>
          <a:xfrm>
            <a:off x="6812360" y="2215128"/>
            <a:ext cx="5570140" cy="6360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mplementation of UI"/>
          <p:cNvSpPr txBox="1"/>
          <p:nvPr>
            <p:ph type="title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600">
                <a:solidFill>
                  <a:schemeClr val="accent5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Home page &amp; UI</a:t>
            </a:r>
          </a:p>
        </p:txBody>
      </p:sp>
      <p:sp>
        <p:nvSpPr>
          <p:cNvPr id="153" name="The UI is implemented using basic HTML,CSS and javascript functions"/>
          <p:cNvSpPr txBox="1"/>
          <p:nvPr>
            <p:ph type="body" sz="half" idx="1"/>
          </p:nvPr>
        </p:nvSpPr>
        <p:spPr>
          <a:xfrm>
            <a:off x="261256" y="6528996"/>
            <a:ext cx="12377057" cy="2857500"/>
          </a:xfrm>
          <a:prstGeom prst="rect">
            <a:avLst/>
          </a:prstGeom>
        </p:spPr>
        <p:txBody>
          <a:bodyPr/>
          <a:lstStyle/>
          <a:p>
            <a:pPr marL="444499" indent="-444499"/>
            <a:r>
              <a:t>Provided login and signup on the homepage.</a:t>
            </a:r>
          </a:p>
          <a:p>
            <a:pPr marL="444499" indent="-444499"/>
            <a:r>
              <a:t>The contact us page can also be addressed from the homepage.</a:t>
            </a:r>
          </a:p>
          <a:p>
            <a:pPr marL="444499" indent="-444499"/>
            <a:r>
              <a:t>The UI is implemented using basic HTML, CSS and </a:t>
            </a:r>
            <a:r>
              <a:t>J</a:t>
            </a:r>
            <a:r>
              <a:t>ava</a:t>
            </a:r>
            <a:r>
              <a:t>S</a:t>
            </a:r>
            <a:r>
              <a:t>cript functions</a:t>
            </a:r>
            <a:r>
              <a:t>.</a:t>
            </a:r>
            <a:r>
              <a:t> </a:t>
            </a:r>
          </a:p>
        </p:txBody>
      </p:sp>
      <p:pic>
        <p:nvPicPr>
          <p:cNvPr id="154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1167" t="10954" r="7874" b="10582"/>
          <a:stretch>
            <a:fillRect/>
          </a:stretch>
        </p:blipFill>
        <p:spPr>
          <a:xfrm>
            <a:off x="2392134" y="1768910"/>
            <a:ext cx="8115301" cy="4702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User authentication and search history"/>
          <p:cNvSpPr txBox="1"/>
          <p:nvPr>
            <p:ph type="title"/>
          </p:nvPr>
        </p:nvSpPr>
        <p:spPr>
          <a:xfrm>
            <a:off x="1078906" y="276982"/>
            <a:ext cx="11099801" cy="2159001"/>
          </a:xfrm>
          <a:prstGeom prst="rect">
            <a:avLst/>
          </a:prstGeom>
        </p:spPr>
        <p:txBody>
          <a:bodyPr/>
          <a:lstStyle>
            <a:lvl1pPr defTabSz="484886">
              <a:defRPr sz="68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User  Authentication</a:t>
            </a:r>
          </a:p>
        </p:txBody>
      </p:sp>
      <p:sp>
        <p:nvSpPr>
          <p:cNvPr id="157" name="Users are authenticated using the email authentication provided by firebase."/>
          <p:cNvSpPr txBox="1"/>
          <p:nvPr>
            <p:ph type="body" sz="half" idx="1"/>
          </p:nvPr>
        </p:nvSpPr>
        <p:spPr>
          <a:xfrm>
            <a:off x="770769" y="6742417"/>
            <a:ext cx="12463861" cy="2539803"/>
          </a:xfrm>
          <a:prstGeom prst="rect">
            <a:avLst/>
          </a:prstGeom>
        </p:spPr>
        <p:txBody>
          <a:bodyPr/>
          <a:lstStyle>
            <a:lvl1pPr marL="444499" indent="-444499">
              <a:defRPr sz="2500"/>
            </a:lvl1pPr>
          </a:lstStyle>
          <a:p>
            <a:pPr/>
            <a:r>
              <a:t>Users are authenticated using the email authentication provided by firebase.</a:t>
            </a:r>
          </a:p>
        </p:txBody>
      </p:sp>
      <p:pic>
        <p:nvPicPr>
          <p:cNvPr id="158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7356" r="0" b="7356"/>
          <a:stretch>
            <a:fillRect/>
          </a:stretch>
        </p:blipFill>
        <p:spPr>
          <a:xfrm>
            <a:off x="1606028" y="2529987"/>
            <a:ext cx="9513344" cy="4442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aceted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>
                <a:solidFill>
                  <a:schemeClr val="accent5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Faceted  search</a:t>
            </a:r>
          </a:p>
        </p:txBody>
      </p:sp>
      <p:sp>
        <p:nvSpPr>
          <p:cNvPr id="161" name="Body"/>
          <p:cNvSpPr txBox="1"/>
          <p:nvPr>
            <p:ph type="body" sz="quarter" idx="1"/>
          </p:nvPr>
        </p:nvSpPr>
        <p:spPr>
          <a:xfrm>
            <a:off x="8060832" y="2294879"/>
            <a:ext cx="4413996" cy="51638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900"/>
            </a:pPr>
            <a:r>
              <a:t>After user login the search provides 3 filters for data</a:t>
            </a:r>
          </a:p>
          <a:p>
            <a:pPr marL="387684" indent="-387684">
              <a:buSzPct val="100000"/>
              <a:buAutoNum type="arabicPeriod" startAt="1"/>
              <a:defRPr sz="2900"/>
            </a:pPr>
            <a:r>
              <a:t>Cause of death.</a:t>
            </a:r>
          </a:p>
          <a:p>
            <a:pPr marL="387684" indent="-387684">
              <a:buSzPct val="100000"/>
              <a:buAutoNum type="arabicPeriod" startAt="1"/>
              <a:defRPr sz="2900"/>
            </a:pPr>
            <a:r>
              <a:t>State of death.</a:t>
            </a:r>
          </a:p>
          <a:p>
            <a:pPr marL="387684" indent="-387684">
              <a:buSzPct val="100000"/>
              <a:buAutoNum type="arabicPeriod" startAt="1"/>
              <a:defRPr sz="2900"/>
            </a:pPr>
            <a:r>
              <a:t>Year of death/s.</a:t>
            </a:r>
          </a:p>
        </p:txBody>
      </p:sp>
      <p:pic>
        <p:nvPicPr>
          <p:cNvPr id="162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584" y="2239959"/>
            <a:ext cx="7543802" cy="6678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8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Save User Search History</a:t>
            </a:r>
          </a:p>
        </p:txBody>
      </p:sp>
      <p:sp>
        <p:nvSpPr>
          <p:cNvPr id="165" name="Text Placeholder 2"/>
          <p:cNvSpPr txBox="1"/>
          <p:nvPr>
            <p:ph type="body" sz="quarter" idx="1"/>
          </p:nvPr>
        </p:nvSpPr>
        <p:spPr>
          <a:xfrm>
            <a:off x="1083127" y="7396842"/>
            <a:ext cx="11099801" cy="1660072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200"/>
            </a:pPr>
            <a:r>
              <a:t>The current logged in user can save the search and also retrieve already saved searches.</a:t>
            </a:r>
          </a:p>
          <a:p>
            <a:pPr marL="444500" indent="-444500">
              <a:defRPr sz="2200"/>
            </a:pPr>
            <a:r>
              <a:t>User’s search history is saved on firebase database.</a:t>
            </a:r>
          </a:p>
        </p:txBody>
      </p:sp>
      <p:pic>
        <p:nvPicPr>
          <p:cNvPr id="16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0" t="0" r="43068" b="0"/>
          <a:stretch>
            <a:fillRect/>
          </a:stretch>
        </p:blipFill>
        <p:spPr>
          <a:xfrm>
            <a:off x="952499" y="2190159"/>
            <a:ext cx="5513616" cy="4771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rcRect l="0" t="0" r="33081" b="0"/>
          <a:stretch>
            <a:fillRect/>
          </a:stretch>
        </p:blipFill>
        <p:spPr>
          <a:xfrm>
            <a:off x="6756400" y="2190159"/>
            <a:ext cx="5295900" cy="4771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Contact Us</a:t>
            </a:r>
          </a:p>
        </p:txBody>
      </p:sp>
      <p:sp>
        <p:nvSpPr>
          <p:cNvPr id="170" name="Text Placeholder 2"/>
          <p:cNvSpPr txBox="1"/>
          <p:nvPr>
            <p:ph type="body" sz="quarter" idx="1"/>
          </p:nvPr>
        </p:nvSpPr>
        <p:spPr>
          <a:xfrm>
            <a:off x="952500" y="7903027"/>
            <a:ext cx="11099800" cy="1611087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700"/>
            </a:pPr>
            <a:r>
              <a:t>User can send their queries to the developer team.</a:t>
            </a:r>
          </a:p>
          <a:p>
            <a:pPr marL="444500" indent="-444500">
              <a:defRPr sz="2700"/>
            </a:pPr>
            <a:r>
              <a:t>Data is saved on firebase database.</a:t>
            </a:r>
          </a:p>
        </p:txBody>
      </p:sp>
      <p:pic>
        <p:nvPicPr>
          <p:cNvPr id="17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2022" t="0" r="6998" b="16761"/>
          <a:stretch>
            <a:fillRect/>
          </a:stretch>
        </p:blipFill>
        <p:spPr>
          <a:xfrm>
            <a:off x="315686" y="2233385"/>
            <a:ext cx="5943601" cy="513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0" t="0" r="37545" b="0"/>
          <a:stretch>
            <a:fillRect/>
          </a:stretch>
        </p:blipFill>
        <p:spPr>
          <a:xfrm>
            <a:off x="6502400" y="2233385"/>
            <a:ext cx="5793014" cy="513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