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5" r:id="rId10"/>
    <p:sldId id="263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5"/>
  </p:normalViewPr>
  <p:slideViewPr>
    <p:cSldViewPr snapToGrid="0" snapToObjects="1">
      <p:cViewPr varScale="1">
        <p:scale>
          <a:sx n="78" d="100"/>
          <a:sy n="78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 defTabSz="584200">
              <a:spcBef>
                <a:spcPts val="0"/>
              </a:spcBef>
              <a:buSzTx/>
              <a:buNone/>
              <a:defRPr sz="3700"/>
            </a:lvl1pPr>
            <a:lvl2pPr marL="0" indent="0" algn="ctr" defTabSz="584200">
              <a:spcBef>
                <a:spcPts val="0"/>
              </a:spcBef>
              <a:buSzTx/>
              <a:buNone/>
              <a:defRPr sz="3700"/>
            </a:lvl2pPr>
            <a:lvl3pPr marL="0" indent="0" algn="ctr" defTabSz="584200">
              <a:spcBef>
                <a:spcPts val="0"/>
              </a:spcBef>
              <a:buSzTx/>
              <a:buNone/>
              <a:defRPr sz="3700"/>
            </a:lvl3pPr>
            <a:lvl4pPr marL="0" indent="0" algn="ctr" defTabSz="584200">
              <a:spcBef>
                <a:spcPts val="0"/>
              </a:spcBef>
              <a:buSzTx/>
              <a:buNone/>
              <a:defRPr sz="3700"/>
            </a:lvl4pPr>
            <a:lvl5pPr marL="0" indent="0" algn="ctr" defTabSz="584200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 defTabSz="584200">
              <a:spcBef>
                <a:spcPts val="0"/>
              </a:spcBef>
              <a:buSzTx/>
              <a:buNone/>
              <a:defRPr sz="3700"/>
            </a:lvl1pPr>
            <a:lvl2pPr marL="0" indent="0" algn="ctr" defTabSz="584200">
              <a:spcBef>
                <a:spcPts val="0"/>
              </a:spcBef>
              <a:buSzTx/>
              <a:buNone/>
              <a:defRPr sz="3700"/>
            </a:lvl2pPr>
            <a:lvl3pPr marL="0" indent="0" algn="ctr" defTabSz="584200">
              <a:spcBef>
                <a:spcPts val="0"/>
              </a:spcBef>
              <a:buSzTx/>
              <a:buNone/>
              <a:defRPr sz="3700"/>
            </a:lvl3pPr>
            <a:lvl4pPr marL="0" indent="0" algn="ctr" defTabSz="584200">
              <a:spcBef>
                <a:spcPts val="0"/>
              </a:spcBef>
              <a:buSzTx/>
              <a:buNone/>
              <a:defRPr sz="3700"/>
            </a:lvl4pPr>
            <a:lvl5pPr marL="0" indent="0" algn="ctr" defTabSz="584200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 defTabSz="584200">
              <a:spcBef>
                <a:spcPts val="0"/>
              </a:spcBef>
              <a:buSzTx/>
              <a:buNone/>
              <a:defRPr sz="3700"/>
            </a:lvl1pPr>
            <a:lvl2pPr marL="0" indent="0" algn="ctr" defTabSz="584200">
              <a:spcBef>
                <a:spcPts val="0"/>
              </a:spcBef>
              <a:buSzTx/>
              <a:buNone/>
              <a:defRPr sz="3700"/>
            </a:lvl2pPr>
            <a:lvl3pPr marL="0" indent="0" algn="ctr" defTabSz="584200">
              <a:spcBef>
                <a:spcPts val="0"/>
              </a:spcBef>
              <a:buSzTx/>
              <a:buNone/>
              <a:defRPr sz="3700"/>
            </a:lvl3pPr>
            <a:lvl4pPr marL="0" indent="0" algn="ctr" defTabSz="584200">
              <a:spcBef>
                <a:spcPts val="0"/>
              </a:spcBef>
              <a:buSzTx/>
              <a:buNone/>
              <a:defRPr sz="3700"/>
            </a:lvl4pPr>
            <a:lvl5pPr marL="0" indent="0" algn="ctr" defTabSz="584200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 defTabSz="584200">
              <a:spcBef>
                <a:spcPts val="3200"/>
              </a:spcBef>
              <a:defRPr sz="2800"/>
            </a:lvl1pPr>
            <a:lvl2pPr marL="685800" indent="-342900" defTabSz="584200">
              <a:spcBef>
                <a:spcPts val="3200"/>
              </a:spcBef>
              <a:defRPr sz="2800"/>
            </a:lvl2pPr>
            <a:lvl3pPr marL="1028700" indent="-342900" defTabSz="584200">
              <a:spcBef>
                <a:spcPts val="3200"/>
              </a:spcBef>
              <a:defRPr sz="2800"/>
            </a:lvl3pPr>
            <a:lvl4pPr marL="1371600" indent="-342900" defTabSz="584200">
              <a:spcBef>
                <a:spcPts val="3200"/>
              </a:spcBef>
              <a:defRPr sz="2800"/>
            </a:lvl4pPr>
            <a:lvl5pPr marL="1714500" indent="-342900" defTabSz="5842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127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127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127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127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127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127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127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127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127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atalog.data.gov/dataset/age-adjusted-death-rates-for-the-top-10-leading-causes-of-death-united-states-2013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EATH RATE FINDER"/>
          <p:cNvSpPr txBox="1">
            <a:spLocks noGrp="1"/>
          </p:cNvSpPr>
          <p:nvPr>
            <p:ph type="ctrTitle"/>
          </p:nvPr>
        </p:nvSpPr>
        <p:spPr>
          <a:xfrm>
            <a:off x="1270000" y="-4064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DEATH RATE FINDER</a:t>
            </a:r>
          </a:p>
        </p:txBody>
      </p:sp>
      <p:sp>
        <p:nvSpPr>
          <p:cNvPr id="120" name="Ashwini Giri…"/>
          <p:cNvSpPr txBox="1"/>
          <p:nvPr/>
        </p:nvSpPr>
        <p:spPr>
          <a:xfrm>
            <a:off x="393750" y="7897470"/>
            <a:ext cx="1930300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Ashwini Giri</a:t>
            </a:r>
          </a:p>
          <a:p>
            <a:r>
              <a:t>Isha Patil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al World U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Real World Use</a:t>
            </a:r>
          </a:p>
        </p:txBody>
      </p:sp>
      <p:sp>
        <p:nvSpPr>
          <p:cNvPr id="154" name="Medical researchers may use this application for diagnosis.…"/>
          <p:cNvSpPr txBox="1">
            <a:spLocks noGrp="1"/>
          </p:cNvSpPr>
          <p:nvPr>
            <p:ph type="body" idx="1"/>
          </p:nvPr>
        </p:nvSpPr>
        <p:spPr>
          <a:xfrm>
            <a:off x="1090031" y="1576613"/>
            <a:ext cx="11099801" cy="6620769"/>
          </a:xfrm>
          <a:prstGeom prst="rect">
            <a:avLst/>
          </a:prstGeom>
        </p:spPr>
        <p:txBody>
          <a:bodyPr lIns="0" tIns="0" rIns="0" bIns="0"/>
          <a:lstStyle/>
          <a:p>
            <a:pPr marL="388937" indent="-388937" defTabSz="584200">
              <a:spcBef>
                <a:spcPts val="3200"/>
              </a:spcBef>
              <a:defRPr sz="2800"/>
            </a:pPr>
            <a:r>
              <a:rPr dirty="0"/>
              <a:t>Medical researchers may use this application for diagnosis.</a:t>
            </a:r>
          </a:p>
          <a:p>
            <a:pPr marL="388937" indent="-388937" defTabSz="584200">
              <a:spcBef>
                <a:spcPts val="3200"/>
              </a:spcBef>
              <a:defRPr sz="2800"/>
            </a:pPr>
            <a:r>
              <a:rPr dirty="0"/>
              <a:t>Government may use the application for census monitoring and population information purposes</a:t>
            </a:r>
            <a:r>
              <a:rPr lang="en-US" dirty="0"/>
              <a:t> (filter based on number of death)</a:t>
            </a:r>
            <a:endParaRPr dirty="0"/>
          </a:p>
          <a:p>
            <a:pPr marL="388937" indent="-388937" defTabSz="584200">
              <a:spcBef>
                <a:spcPts val="3200"/>
              </a:spcBef>
              <a:defRPr sz="2800"/>
            </a:pPr>
            <a:r>
              <a:rPr dirty="0"/>
              <a:t>Epidemiological surveys </a:t>
            </a:r>
            <a:r>
              <a:rPr lang="en-US" dirty="0"/>
              <a:t>(filter based on cause of death)</a:t>
            </a:r>
            <a:endParaRPr dirty="0"/>
          </a:p>
          <a:p>
            <a:pPr marL="388937" indent="-388937" defTabSz="584200">
              <a:spcBef>
                <a:spcPts val="3200"/>
              </a:spcBef>
              <a:defRPr sz="2800"/>
            </a:pPr>
            <a:r>
              <a:rPr dirty="0"/>
              <a:t>The application may be used by general public for informative purposes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unctiona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Functionalities</a:t>
            </a:r>
          </a:p>
        </p:txBody>
      </p:sp>
      <p:sp>
        <p:nvSpPr>
          <p:cNvPr id="123" name="Web application to search information about death based on 3 facets - location, cause, occurrence.…"/>
          <p:cNvSpPr txBox="1">
            <a:spLocks noGrp="1"/>
          </p:cNvSpPr>
          <p:nvPr>
            <p:ph type="body" idx="1"/>
          </p:nvPr>
        </p:nvSpPr>
        <p:spPr>
          <a:xfrm>
            <a:off x="952500" y="-1168549"/>
            <a:ext cx="11099800" cy="1004584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 dirty="0"/>
          </a:p>
          <a:p>
            <a:endParaRPr dirty="0"/>
          </a:p>
          <a:p>
            <a:endParaRPr dirty="0"/>
          </a:p>
          <a:p>
            <a:r>
              <a:rPr dirty="0"/>
              <a:t>Web application to search information about death based on </a:t>
            </a:r>
            <a:r>
              <a:rPr lang="en-US" dirty="0"/>
              <a:t>state</a:t>
            </a:r>
          </a:p>
          <a:p>
            <a:r>
              <a:rPr lang="en-US" dirty="0"/>
              <a:t>Search can be filtered based on </a:t>
            </a:r>
            <a:r>
              <a:rPr dirty="0"/>
              <a:t> cause</a:t>
            </a:r>
            <a:r>
              <a:rPr lang="en-US" dirty="0"/>
              <a:t> of death</a:t>
            </a:r>
            <a:r>
              <a:rPr dirty="0"/>
              <a:t>, </a:t>
            </a:r>
            <a:r>
              <a:rPr lang="en-US" dirty="0"/>
              <a:t>year of death and number of deaths.</a:t>
            </a:r>
            <a:endParaRPr dirty="0"/>
          </a:p>
          <a:p>
            <a:r>
              <a:rPr dirty="0"/>
              <a:t>Data stored on</a:t>
            </a:r>
            <a:r>
              <a:rPr lang="en-US" dirty="0"/>
              <a:t> google</a:t>
            </a:r>
            <a:r>
              <a:rPr dirty="0"/>
              <a:t> firebase </a:t>
            </a:r>
            <a:r>
              <a:rPr lang="en-US" dirty="0"/>
              <a:t>cloud storage.</a:t>
            </a:r>
            <a:endParaRPr dirty="0"/>
          </a:p>
          <a:p>
            <a:r>
              <a:rPr lang="en-US" dirty="0"/>
              <a:t>User login, signup and logout using the email authentication provided by firebase</a:t>
            </a:r>
            <a:endParaRPr dirty="0"/>
          </a:p>
          <a:p>
            <a:r>
              <a:rPr dirty="0"/>
              <a:t>Save searches for future reference.</a:t>
            </a:r>
            <a:endParaRPr lang="en-US" dirty="0"/>
          </a:p>
          <a:p>
            <a:r>
              <a:rPr lang="en-US" dirty="0"/>
              <a:t>Contact Us for addressing user queries.</a:t>
            </a: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Workflo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Workflow</a:t>
            </a:r>
          </a:p>
        </p:txBody>
      </p:sp>
      <p:sp>
        <p:nvSpPr>
          <p:cNvPr id="126" name="."/>
          <p:cNvSpPr txBox="1"/>
          <p:nvPr/>
        </p:nvSpPr>
        <p:spPr>
          <a:xfrm>
            <a:off x="2120641" y="3295650"/>
            <a:ext cx="7820345" cy="287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11200"/>
              </a:lnSpc>
              <a:spcBef>
                <a:spcPts val="1200"/>
              </a:spcBef>
              <a:defRPr sz="4800">
                <a:solidFill>
                  <a:srgbClr val="EF6C00"/>
                </a:solidFill>
                <a:latin typeface="Times"/>
                <a:ea typeface="Times"/>
                <a:cs typeface="Times"/>
                <a:sym typeface="Times"/>
              </a:defRPr>
            </a:pPr>
            <a:endParaRPr sz="1200" b="0">
              <a:solidFill>
                <a:srgbClr val="000000"/>
              </a:solidFill>
            </a:endParaRPr>
          </a:p>
          <a:p>
            <a:pPr algn="l" defTabSz="457200">
              <a:lnSpc>
                <a:spcPts val="2800"/>
              </a:lnSpc>
              <a:defRPr sz="1200" b="0">
                <a:latin typeface="Times"/>
                <a:ea typeface="Times"/>
                <a:cs typeface="Times"/>
                <a:sym typeface="Times"/>
              </a:defRPr>
            </a:pPr>
            <a:r>
              <a:t>  </a:t>
            </a:r>
          </a:p>
          <a:p>
            <a:pPr algn="l" defTabSz="457200">
              <a:lnSpc>
                <a:spcPts val="5600"/>
              </a:lnSpc>
              <a:spcBef>
                <a:spcPts val="1200"/>
              </a:spcBef>
              <a:defRPr b="0">
                <a:solidFill>
                  <a:srgbClr val="695D4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. </a:t>
            </a:r>
            <a:endParaRPr sz="1200">
              <a:solidFill>
                <a:srgbClr val="000000"/>
              </a:solidFill>
            </a:endParaRPr>
          </a:p>
          <a:p>
            <a:pPr algn="l" defTabSz="457200">
              <a:lnSpc>
                <a:spcPts val="4400"/>
              </a:lnSpc>
              <a:spcBef>
                <a:spcPts val="1200"/>
              </a:spcBef>
              <a:defRPr sz="1866" b="0">
                <a:latin typeface="Arial"/>
                <a:ea typeface="Arial"/>
                <a:cs typeface="Arial"/>
                <a:sym typeface="Arial"/>
              </a:defRPr>
            </a:pP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algn="l" defTabSz="457200">
              <a:lnSpc>
                <a:spcPts val="2800"/>
              </a:lnSpc>
              <a:defRPr sz="1200" b="0">
                <a:latin typeface="Times"/>
                <a:ea typeface="Times"/>
                <a:cs typeface="Times"/>
                <a:sym typeface="Times"/>
              </a:defRPr>
            </a:pPr>
            <a:r>
              <a:t>     </a:t>
            </a:r>
          </a:p>
          <a:p>
            <a:pPr algn="l" defTabSz="457200">
              <a:lnSpc>
                <a:spcPts val="4400"/>
              </a:lnSpc>
              <a:spcBef>
                <a:spcPts val="1200"/>
              </a:spcBef>
              <a:defRPr sz="1866" b="0">
                <a:latin typeface="Arial"/>
                <a:ea typeface="Arial"/>
                <a:cs typeface="Arial"/>
                <a:sym typeface="Arial"/>
              </a:defRPr>
            </a:pPr>
            <a:endParaRPr sz="12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7" name="Database storage"/>
          <p:cNvSpPr/>
          <p:nvPr/>
        </p:nvSpPr>
        <p:spPr>
          <a:xfrm>
            <a:off x="2185789" y="5248523"/>
            <a:ext cx="1820069" cy="983754"/>
          </a:xfrm>
          <a:prstGeom prst="roundRect">
            <a:avLst>
              <a:gd name="adj" fmla="val 19365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02020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Database storage</a:t>
            </a:r>
          </a:p>
        </p:txBody>
      </p:sp>
      <p:sp>
        <p:nvSpPr>
          <p:cNvPr id="128" name="Implementing faceted search"/>
          <p:cNvSpPr/>
          <p:nvPr/>
        </p:nvSpPr>
        <p:spPr>
          <a:xfrm>
            <a:off x="8979197" y="5105400"/>
            <a:ext cx="2340522" cy="1270000"/>
          </a:xfrm>
          <a:prstGeom prst="roundRect">
            <a:avLst>
              <a:gd name="adj" fmla="val 15000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030404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Implementing faceted search</a:t>
            </a:r>
          </a:p>
        </p:txBody>
      </p:sp>
      <p:sp>
        <p:nvSpPr>
          <p:cNvPr id="129" name="API"/>
          <p:cNvSpPr/>
          <p:nvPr/>
        </p:nvSpPr>
        <p:spPr>
          <a:xfrm>
            <a:off x="5857527" y="5105400"/>
            <a:ext cx="1270001" cy="1270000"/>
          </a:xfrm>
          <a:prstGeom prst="roundRect">
            <a:avLst>
              <a:gd name="adj" fmla="val 15000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030404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API</a:t>
            </a:r>
          </a:p>
        </p:txBody>
      </p:sp>
      <p:sp>
        <p:nvSpPr>
          <p:cNvPr id="130" name="User authentication &amp; search history"/>
          <p:cNvSpPr/>
          <p:nvPr/>
        </p:nvSpPr>
        <p:spPr>
          <a:xfrm>
            <a:off x="5110956" y="7299572"/>
            <a:ext cx="2782888" cy="1270001"/>
          </a:xfrm>
          <a:prstGeom prst="roundRect">
            <a:avLst>
              <a:gd name="adj" fmla="val 15000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030404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User authentication &amp; search history </a:t>
            </a:r>
          </a:p>
        </p:txBody>
      </p:sp>
      <p:sp>
        <p:nvSpPr>
          <p:cNvPr id="131" name="Implementation of user interface"/>
          <p:cNvSpPr/>
          <p:nvPr/>
        </p:nvSpPr>
        <p:spPr>
          <a:xfrm>
            <a:off x="5213647" y="2822327"/>
            <a:ext cx="2577506" cy="1270001"/>
          </a:xfrm>
          <a:prstGeom prst="roundRect">
            <a:avLst>
              <a:gd name="adj" fmla="val 15000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030404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Implementation of user interface</a:t>
            </a:r>
          </a:p>
        </p:txBody>
      </p:sp>
      <p:sp>
        <p:nvSpPr>
          <p:cNvPr id="132" name="Line"/>
          <p:cNvSpPr/>
          <p:nvPr/>
        </p:nvSpPr>
        <p:spPr>
          <a:xfrm>
            <a:off x="4001194" y="5740400"/>
            <a:ext cx="182007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030404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Line"/>
          <p:cNvSpPr/>
          <p:nvPr/>
        </p:nvSpPr>
        <p:spPr>
          <a:xfrm flipV="1">
            <a:off x="6413500" y="4098677"/>
            <a:ext cx="1" cy="100037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030404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4" name="Line"/>
          <p:cNvSpPr/>
          <p:nvPr/>
        </p:nvSpPr>
        <p:spPr>
          <a:xfrm flipV="1">
            <a:off x="6413500" y="6353422"/>
            <a:ext cx="0" cy="9681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030404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5" name="Line"/>
          <p:cNvSpPr/>
          <p:nvPr/>
        </p:nvSpPr>
        <p:spPr>
          <a:xfrm>
            <a:off x="7088435" y="5740400"/>
            <a:ext cx="191432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030404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Database storag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Database storage</a:t>
            </a:r>
          </a:p>
        </p:txBody>
      </p:sp>
      <p:sp>
        <p:nvSpPr>
          <p:cNvPr id="138" name="The death data is fetched from https://catalog.data.gov/dataset/age-adjusted-death-rates-for-the-top-10-leading-causes-of-death-united-states-2013…"/>
          <p:cNvSpPr txBox="1">
            <a:spLocks noGrp="1"/>
          </p:cNvSpPr>
          <p:nvPr>
            <p:ph type="body" idx="1"/>
          </p:nvPr>
        </p:nvSpPr>
        <p:spPr>
          <a:xfrm>
            <a:off x="952500" y="2215129"/>
            <a:ext cx="5859860" cy="5297729"/>
          </a:xfrm>
          <a:prstGeom prst="rect">
            <a:avLst/>
          </a:prstGeom>
        </p:spPr>
        <p:txBody>
          <a:bodyPr lIns="0" tIns="0" rIns="0" bIns="0"/>
          <a:lstStyle/>
          <a:p>
            <a:pPr marL="250031" indent="-250031" defTabSz="584200">
              <a:spcBef>
                <a:spcPts val="0"/>
              </a:spcBef>
              <a:defRPr sz="2400" b="1"/>
            </a:pPr>
            <a:r>
              <a:rPr sz="1800" b="0" dirty="0"/>
              <a:t>The death data is fetched from </a:t>
            </a:r>
            <a:r>
              <a:rPr sz="1800" u="sng" dirty="0">
                <a:hlinkClick r:id="rId2"/>
              </a:rPr>
              <a:t>https://catalog.data.gov/dataset/</a:t>
            </a:r>
            <a:r>
              <a:rPr sz="1800" dirty="0">
                <a:hlinkClick r:id="rId2"/>
              </a:rPr>
              <a:t>age-adjusted-death-rates-for-the-top-10-leading-causes-of-death-united-states-2013</a:t>
            </a:r>
            <a:r>
              <a:rPr sz="1800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1800" dirty="0"/>
          </a:p>
          <a:p>
            <a:pPr marL="333375" indent="-333375" algn="ctr" defTabSz="584200">
              <a:spcBef>
                <a:spcPts val="0"/>
              </a:spcBef>
              <a:defRPr sz="2400" b="1"/>
            </a:pPr>
            <a:endParaRPr sz="1200" dirty="0"/>
          </a:p>
          <a:p>
            <a:pPr marL="333375" indent="-333375" algn="ctr" defTabSz="584200">
              <a:spcBef>
                <a:spcPts val="0"/>
              </a:spcBef>
              <a:defRPr sz="2400" b="1"/>
            </a:pPr>
            <a:endParaRPr sz="1200" dirty="0">
              <a:latin typeface="+mn-lt"/>
              <a:cs typeface="+mn-cs"/>
            </a:endParaRPr>
          </a:p>
          <a:p>
            <a:pPr defTabSz="584200">
              <a:spcBef>
                <a:spcPts val="0"/>
              </a:spcBef>
              <a:defRPr sz="2400" b="1"/>
            </a:pPr>
            <a:r>
              <a:rPr dirty="0">
                <a:latin typeface="+mn-lt"/>
                <a:cs typeface="+mn-cs"/>
              </a:rPr>
              <a:t>The data is stored in firebase in the form of nodes and keys for easy access and  search. </a:t>
            </a:r>
            <a:endParaRPr lang="en-US" dirty="0">
              <a:latin typeface="+mn-lt"/>
              <a:cs typeface="+mn-cs"/>
            </a:endParaRPr>
          </a:p>
          <a:p>
            <a:pPr defTabSz="584200">
              <a:spcBef>
                <a:spcPts val="0"/>
              </a:spcBef>
              <a:defRPr sz="2400" b="1"/>
            </a:pPr>
            <a:r>
              <a:rPr lang="en-US" dirty="0">
                <a:latin typeface="+mn-lt"/>
                <a:cs typeface="+mn-cs"/>
              </a:rPr>
              <a:t>Created an inverted index on the state of death for implementation of search functionality.</a:t>
            </a:r>
            <a:endParaRPr dirty="0">
              <a:latin typeface="+mn-lt"/>
              <a:cs typeface="+mn-cs"/>
            </a:endParaRPr>
          </a:p>
        </p:txBody>
      </p:sp>
      <p:pic>
        <p:nvPicPr>
          <p:cNvPr id="139" name="Image Gallery" descr="Image Gallery"/>
          <p:cNvPicPr>
            <a:picLocks noChangeAspect="1"/>
          </p:cNvPicPr>
          <p:nvPr/>
        </p:nvPicPr>
        <p:blipFill rotWithShape="1">
          <a:blip r:embed="rId3">
            <a:extLst/>
          </a:blip>
          <a:srcRect l="19020" r="43880"/>
          <a:stretch/>
        </p:blipFill>
        <p:spPr>
          <a:xfrm>
            <a:off x="6812360" y="2215129"/>
            <a:ext cx="5570140" cy="63601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Implementation of UI"/>
          <p:cNvSpPr txBox="1">
            <a:spLocks noGrp="1"/>
          </p:cNvSpPr>
          <p:nvPr>
            <p:ph type="title"/>
          </p:nvPr>
        </p:nvSpPr>
        <p:spPr>
          <a:xfrm>
            <a:off x="952500" y="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Home page</a:t>
            </a:r>
            <a:r>
              <a:rPr dirty="0"/>
              <a:t> </a:t>
            </a:r>
            <a:r>
              <a:rPr lang="en-US" dirty="0"/>
              <a:t>&amp; </a:t>
            </a:r>
            <a:r>
              <a:rPr dirty="0"/>
              <a:t>UI</a:t>
            </a:r>
          </a:p>
        </p:txBody>
      </p:sp>
      <p:sp>
        <p:nvSpPr>
          <p:cNvPr id="150" name="The UI is implemented using basic HTML,CSS and javascript functions"/>
          <p:cNvSpPr txBox="1">
            <a:spLocks noGrp="1"/>
          </p:cNvSpPr>
          <p:nvPr>
            <p:ph type="body" idx="1"/>
          </p:nvPr>
        </p:nvSpPr>
        <p:spPr>
          <a:xfrm>
            <a:off x="261256" y="6678386"/>
            <a:ext cx="12377057" cy="285749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/>
              <a:t>Provided login and signup on the homepage.</a:t>
            </a:r>
          </a:p>
          <a:p>
            <a:r>
              <a:rPr lang="en-US" sz="2800" dirty="0"/>
              <a:t>The contact us page can also be addressed from the homepage</a:t>
            </a:r>
          </a:p>
          <a:p>
            <a:r>
              <a:rPr sz="2800" dirty="0"/>
              <a:t>The UI is implemented using basic HTML,CSS and </a:t>
            </a:r>
            <a:r>
              <a:rPr lang="en-US" sz="2800" dirty="0"/>
              <a:t>J</a:t>
            </a:r>
            <a:r>
              <a:rPr sz="2800" dirty="0"/>
              <a:t>ava</a:t>
            </a:r>
            <a:r>
              <a:rPr lang="en-US" sz="2800" dirty="0"/>
              <a:t>S</a:t>
            </a:r>
            <a:r>
              <a:rPr sz="2800" dirty="0"/>
              <a:t>cript functions</a:t>
            </a:r>
            <a:r>
              <a:rPr lang="en-US" sz="2800" dirty="0"/>
              <a:t> </a:t>
            </a:r>
            <a:r>
              <a:rPr sz="2800" dirty="0"/>
              <a:t> </a:t>
            </a:r>
          </a:p>
        </p:txBody>
      </p:sp>
      <p:pic>
        <p:nvPicPr>
          <p:cNvPr id="5" name="Image Gallery" descr="Image Gallery">
            <a:extLst>
              <a:ext uri="{FF2B5EF4-FFF2-40B4-BE49-F238E27FC236}">
                <a16:creationId xmlns:a16="http://schemas.microsoft.com/office/drawing/2014/main" id="{77E56F12-44F9-9845-9F6A-9B1E6370BE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1167" t="10954" r="7875" b="10582"/>
          <a:stretch/>
        </p:blipFill>
        <p:spPr>
          <a:xfrm>
            <a:off x="2334986" y="1975757"/>
            <a:ext cx="8115300" cy="47026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User authentication and search hist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r>
              <a:rPr dirty="0"/>
              <a:t>User authentication</a:t>
            </a:r>
          </a:p>
        </p:txBody>
      </p:sp>
      <p:sp>
        <p:nvSpPr>
          <p:cNvPr id="142" name="Users are authenticated using the email authentication provided by firebase."/>
          <p:cNvSpPr txBox="1">
            <a:spLocks noGrp="1"/>
          </p:cNvSpPr>
          <p:nvPr>
            <p:ph type="body" sz="half" idx="1"/>
          </p:nvPr>
        </p:nvSpPr>
        <p:spPr>
          <a:xfrm>
            <a:off x="540940" y="6661978"/>
            <a:ext cx="12463860" cy="2539802"/>
          </a:xfrm>
          <a:prstGeom prst="rect">
            <a:avLst/>
          </a:prstGeom>
        </p:spPr>
        <p:txBody>
          <a:bodyPr/>
          <a:lstStyle/>
          <a:p>
            <a:r>
              <a:rPr dirty="0"/>
              <a:t>Users are authenticated using the email authentication provided by firebase.</a:t>
            </a:r>
            <a:endParaRPr lang="en-US" dirty="0"/>
          </a:p>
        </p:txBody>
      </p:sp>
      <p:pic>
        <p:nvPicPr>
          <p:cNvPr id="143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t="7356" b="7356"/>
          <a:stretch>
            <a:fillRect/>
          </a:stretch>
        </p:blipFill>
        <p:spPr>
          <a:xfrm>
            <a:off x="1606028" y="2529987"/>
            <a:ext cx="9513343" cy="44423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aceted searc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Faceted search</a:t>
            </a:r>
          </a:p>
        </p:txBody>
      </p:sp>
      <p:sp>
        <p:nvSpPr>
          <p:cNvPr id="146" name="Body"/>
          <p:cNvSpPr txBox="1">
            <a:spLocks noGrp="1"/>
          </p:cNvSpPr>
          <p:nvPr>
            <p:ph type="body" sz="quarter" idx="1"/>
          </p:nvPr>
        </p:nvSpPr>
        <p:spPr>
          <a:xfrm>
            <a:off x="8509000" y="2294880"/>
            <a:ext cx="4413995" cy="516384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After user login the search provides 3 filters for data</a:t>
            </a:r>
          </a:p>
          <a:p>
            <a:pPr marL="514350" indent="-514350">
              <a:buAutoNum type="arabicPeriod"/>
            </a:pPr>
            <a:r>
              <a:rPr lang="en-US" dirty="0"/>
              <a:t>Year</a:t>
            </a:r>
          </a:p>
          <a:p>
            <a:pPr marL="514350" indent="-514350">
              <a:buAutoNum type="arabicPeriod"/>
            </a:pPr>
            <a:r>
              <a:rPr lang="en-US" dirty="0"/>
              <a:t>Cause of Death</a:t>
            </a:r>
          </a:p>
          <a:p>
            <a:pPr marL="514350" indent="-514350">
              <a:buAutoNum type="arabicPeriod"/>
            </a:pPr>
            <a:r>
              <a:rPr lang="en-US" dirty="0"/>
              <a:t>Number of Deaths</a:t>
            </a:r>
            <a:endParaRPr dirty="0"/>
          </a:p>
        </p:txBody>
      </p:sp>
      <p:pic>
        <p:nvPicPr>
          <p:cNvPr id="147" name="4.png" descr="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499" y="2285925"/>
            <a:ext cx="7543801" cy="66784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135-ABEB-9140-B3FB-B8B12D732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Save User search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90E1D-8CED-CE49-8743-CF824DD90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3128" y="7396842"/>
            <a:ext cx="11099800" cy="1660071"/>
          </a:xfrm>
        </p:spPr>
        <p:txBody>
          <a:bodyPr>
            <a:noAutofit/>
          </a:bodyPr>
          <a:lstStyle/>
          <a:p>
            <a:r>
              <a:rPr lang="en-US" sz="2400" dirty="0"/>
              <a:t>The current logged in user can save the search and also retrieve already saved searches.</a:t>
            </a:r>
          </a:p>
          <a:p>
            <a:r>
              <a:rPr lang="en-US" sz="2400" dirty="0"/>
              <a:t>User’s search history is saved on firebase database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D6CF94-52A6-394A-B338-24F4B31CB2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69"/>
          <a:stretch/>
        </p:blipFill>
        <p:spPr>
          <a:xfrm>
            <a:off x="952500" y="2029279"/>
            <a:ext cx="5513614" cy="47715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F52DEA-6AC2-4D4D-8E0B-4DB5EDAFD0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82"/>
          <a:stretch/>
        </p:blipFill>
        <p:spPr>
          <a:xfrm>
            <a:off x="6756400" y="2029279"/>
            <a:ext cx="5295900" cy="477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371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7A7B2-3E82-E744-B8CF-C6906B5D6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B9B8F-7500-214D-9790-BBA31D64A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7903028"/>
            <a:ext cx="11099800" cy="1611086"/>
          </a:xfrm>
        </p:spPr>
        <p:txBody>
          <a:bodyPr/>
          <a:lstStyle/>
          <a:p>
            <a:r>
              <a:rPr lang="en-US" dirty="0"/>
              <a:t>User can send their queries to the developer team.</a:t>
            </a:r>
          </a:p>
          <a:p>
            <a:r>
              <a:rPr lang="en-US" dirty="0"/>
              <a:t>Data is saved on firebase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5FD17-94DB-5C43-B8F1-688B1AAFD2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" r="6999" b="16762"/>
          <a:stretch/>
        </p:blipFill>
        <p:spPr>
          <a:xfrm>
            <a:off x="315686" y="2233386"/>
            <a:ext cx="5943600" cy="5130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208527-BFD5-EC4D-B4A8-A08B832CA4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45"/>
          <a:stretch/>
        </p:blipFill>
        <p:spPr>
          <a:xfrm>
            <a:off x="6502400" y="2233386"/>
            <a:ext cx="5793014" cy="513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8535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30404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30404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311</Words>
  <Application>Microsoft Macintosh PowerPoint</Application>
  <PresentationFormat>Custom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Helvetica Light</vt:lpstr>
      <vt:lpstr>Helvetica Neue</vt:lpstr>
      <vt:lpstr>Helvetica Neue Light</vt:lpstr>
      <vt:lpstr>Helvetica Neue Medium</vt:lpstr>
      <vt:lpstr>Helvetica Neue Thin</vt:lpstr>
      <vt:lpstr>Times</vt:lpstr>
      <vt:lpstr>White</vt:lpstr>
      <vt:lpstr>DEATH RATE FINDER</vt:lpstr>
      <vt:lpstr>Functionalities</vt:lpstr>
      <vt:lpstr>Workflow</vt:lpstr>
      <vt:lpstr>Database storage</vt:lpstr>
      <vt:lpstr>Home page &amp; UI</vt:lpstr>
      <vt:lpstr>User authentication</vt:lpstr>
      <vt:lpstr>Faceted search</vt:lpstr>
      <vt:lpstr>Save User search history</vt:lpstr>
      <vt:lpstr>Contact Us</vt:lpstr>
      <vt:lpstr>Real World Use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DEATH RATE FINDER</dc:title>
  <cp:lastModifiedBy>Ashwini Giri</cp:lastModifiedBy>
  <cp:revision>4</cp:revision>
  <dcterms:modified xsi:type="dcterms:W3CDTF">2018-04-23T18:26:21Z</dcterms:modified>
</cp:coreProperties>
</file>