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Robo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45FC018-90DF-4A78-AB02-E5A178564BF8}">
  <a:tblStyle styleId="{145FC018-90DF-4A78-AB02-E5A178564B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5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4.xml"/><Relationship Id="rId32" Type="http://schemas.openxmlformats.org/officeDocument/2006/relationships/font" Target="fonts/Robo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10813e957c_1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10813e957c_1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10813e957c_1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10813e957c_1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0c34061d13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0c34061d1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0e3674ab66_0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0e3674ab6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10813e957c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10813e957c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0e3674ab66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0e3674ab6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10813e957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10813e957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10813e957c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10813e957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10813e957c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10813e957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b296d78b4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0b296d78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10813e957c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10813e957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10813e957c_1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10813e957c_1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10813e957c_1_18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10813e957c_1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c6f73a04f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c6f73a04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f44f527b1_0_2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0f44f527b1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0f44f527b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0f44f527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f44f527b1_0_17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f44f527b1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c34061d13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c34061d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b296d78b4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b296d78b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0813e957c_1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10813e957c_1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10813e957c_1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10813e957c_1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Relationship Id="rId4" Type="http://schemas.openxmlformats.org/officeDocument/2006/relationships/image" Target="../media/image17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2.png"/><Relationship Id="rId5" Type="http://schemas.openxmlformats.org/officeDocument/2006/relationships/image" Target="../media/image18.png"/><Relationship Id="rId6" Type="http://schemas.openxmlformats.org/officeDocument/2006/relationships/image" Target="../media/image8.png"/><Relationship Id="rId7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4.png"/><Relationship Id="rId5" Type="http://schemas.openxmlformats.org/officeDocument/2006/relationships/image" Target="../media/image5.png"/><Relationship Id="rId6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SANDS Real Estate </a:t>
            </a:r>
            <a:r>
              <a:rPr lang="en"/>
              <a:t>  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                                                                           </a:t>
            </a:r>
            <a:r>
              <a:rPr lang="en" sz="2400"/>
              <a:t>Ashwini H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                                                                           Deepak V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                                                                           Nigil M R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                                                                           Shahbaz Q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                                                                           Sai B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/>
          <p:nvPr/>
        </p:nvSpPr>
        <p:spPr>
          <a:xfrm>
            <a:off x="534600" y="3748900"/>
            <a:ext cx="1948200" cy="6168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Add Property</a:t>
            </a:r>
            <a:endParaRPr b="1" sz="1900"/>
          </a:p>
        </p:txBody>
      </p:sp>
      <p:sp>
        <p:nvSpPr>
          <p:cNvPr id="152" name="Google Shape;152;p22"/>
          <p:cNvSpPr/>
          <p:nvPr/>
        </p:nvSpPr>
        <p:spPr>
          <a:xfrm>
            <a:off x="3710800" y="2011325"/>
            <a:ext cx="1948200" cy="6168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Add Property</a:t>
            </a:r>
            <a:endParaRPr b="1" sz="2000"/>
          </a:p>
        </p:txBody>
      </p:sp>
      <p:sp>
        <p:nvSpPr>
          <p:cNvPr id="153" name="Google Shape;153;p22"/>
          <p:cNvSpPr/>
          <p:nvPr/>
        </p:nvSpPr>
        <p:spPr>
          <a:xfrm>
            <a:off x="2592749" y="3748875"/>
            <a:ext cx="1948200" cy="6168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Edit Property</a:t>
            </a:r>
            <a:endParaRPr b="1" sz="1900"/>
          </a:p>
        </p:txBody>
      </p:sp>
      <p:sp>
        <p:nvSpPr>
          <p:cNvPr id="154" name="Google Shape;154;p22"/>
          <p:cNvSpPr/>
          <p:nvPr/>
        </p:nvSpPr>
        <p:spPr>
          <a:xfrm>
            <a:off x="4650513" y="3748875"/>
            <a:ext cx="2033100" cy="6168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Delete Property</a:t>
            </a:r>
            <a:endParaRPr b="1" sz="1900"/>
          </a:p>
        </p:txBody>
      </p:sp>
      <p:sp>
        <p:nvSpPr>
          <p:cNvPr id="155" name="Google Shape;155;p22"/>
          <p:cNvSpPr/>
          <p:nvPr/>
        </p:nvSpPr>
        <p:spPr>
          <a:xfrm>
            <a:off x="1284450" y="3233900"/>
            <a:ext cx="448500" cy="511500"/>
          </a:xfrm>
          <a:prstGeom prst="downArrow">
            <a:avLst>
              <a:gd fmla="val 39971" name="adj1"/>
              <a:gd fmla="val 50000" name="adj2"/>
            </a:avLst>
          </a:prstGeom>
          <a:solidFill>
            <a:srgbClr val="741B4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7543800" y="3233900"/>
            <a:ext cx="378300" cy="511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741B4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223100" y="2880100"/>
            <a:ext cx="8787300" cy="616800"/>
          </a:xfrm>
          <a:prstGeom prst="mathMinus">
            <a:avLst>
              <a:gd fmla="val 23520" name="adj1"/>
            </a:avLst>
          </a:prstGeom>
          <a:solidFill>
            <a:srgbClr val="741B4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6758850" y="3748900"/>
            <a:ext cx="1948200" cy="6168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 </a:t>
            </a:r>
            <a:r>
              <a:rPr b="1" lang="en" sz="1900"/>
              <a:t>View Property</a:t>
            </a:r>
            <a:endParaRPr b="1" sz="1900"/>
          </a:p>
        </p:txBody>
      </p:sp>
      <p:sp>
        <p:nvSpPr>
          <p:cNvPr id="159" name="Google Shape;159;p22"/>
          <p:cNvSpPr/>
          <p:nvPr/>
        </p:nvSpPr>
        <p:spPr>
          <a:xfrm>
            <a:off x="5460750" y="3233900"/>
            <a:ext cx="378300" cy="511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741B4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3342413" y="3233900"/>
            <a:ext cx="448500" cy="511500"/>
          </a:xfrm>
          <a:prstGeom prst="downArrow">
            <a:avLst>
              <a:gd fmla="val 39971" name="adj1"/>
              <a:gd fmla="val 50000" name="adj2"/>
            </a:avLst>
          </a:prstGeom>
          <a:solidFill>
            <a:srgbClr val="741B4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4460650" y="2628125"/>
            <a:ext cx="448500" cy="511500"/>
          </a:xfrm>
          <a:prstGeom prst="downArrow">
            <a:avLst>
              <a:gd fmla="val 39971" name="adj1"/>
              <a:gd fmla="val 50000" name="adj2"/>
            </a:avLst>
          </a:prstGeom>
          <a:solidFill>
            <a:srgbClr val="741B4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2"/>
          <p:cNvSpPr txBox="1"/>
          <p:nvPr/>
        </p:nvSpPr>
        <p:spPr>
          <a:xfrm>
            <a:off x="4982375" y="2628125"/>
            <a:ext cx="203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Manage User Property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/>
          <p:nvPr/>
        </p:nvSpPr>
        <p:spPr>
          <a:xfrm>
            <a:off x="534600" y="3748900"/>
            <a:ext cx="1948200" cy="6168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Land</a:t>
            </a:r>
            <a:endParaRPr b="1" sz="1900"/>
          </a:p>
        </p:txBody>
      </p:sp>
      <p:sp>
        <p:nvSpPr>
          <p:cNvPr id="168" name="Google Shape;168;p23"/>
          <p:cNvSpPr/>
          <p:nvPr/>
        </p:nvSpPr>
        <p:spPr>
          <a:xfrm>
            <a:off x="3710800" y="2011325"/>
            <a:ext cx="1948200" cy="6168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View Property</a:t>
            </a:r>
            <a:endParaRPr b="1" sz="2000"/>
          </a:p>
        </p:txBody>
      </p:sp>
      <p:sp>
        <p:nvSpPr>
          <p:cNvPr id="169" name="Google Shape;169;p23"/>
          <p:cNvSpPr/>
          <p:nvPr/>
        </p:nvSpPr>
        <p:spPr>
          <a:xfrm>
            <a:off x="2592749" y="3748875"/>
            <a:ext cx="1948200" cy="6168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Villa</a:t>
            </a:r>
            <a:endParaRPr b="1" sz="1900"/>
          </a:p>
        </p:txBody>
      </p:sp>
      <p:sp>
        <p:nvSpPr>
          <p:cNvPr id="170" name="Google Shape;170;p23"/>
          <p:cNvSpPr/>
          <p:nvPr/>
        </p:nvSpPr>
        <p:spPr>
          <a:xfrm>
            <a:off x="4650513" y="3748875"/>
            <a:ext cx="2033100" cy="6168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Apartment</a:t>
            </a:r>
            <a:endParaRPr b="1" sz="1900"/>
          </a:p>
        </p:txBody>
      </p:sp>
      <p:sp>
        <p:nvSpPr>
          <p:cNvPr id="171" name="Google Shape;171;p23"/>
          <p:cNvSpPr/>
          <p:nvPr/>
        </p:nvSpPr>
        <p:spPr>
          <a:xfrm>
            <a:off x="1284450" y="3233900"/>
            <a:ext cx="448500" cy="511500"/>
          </a:xfrm>
          <a:prstGeom prst="downArrow">
            <a:avLst>
              <a:gd fmla="val 39971" name="adj1"/>
              <a:gd fmla="val 50000" name="adj2"/>
            </a:avLst>
          </a:prstGeom>
          <a:solidFill>
            <a:srgbClr val="741B4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3"/>
          <p:cNvSpPr/>
          <p:nvPr/>
        </p:nvSpPr>
        <p:spPr>
          <a:xfrm>
            <a:off x="7543800" y="3233900"/>
            <a:ext cx="378300" cy="511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741B4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3"/>
          <p:cNvSpPr/>
          <p:nvPr/>
        </p:nvSpPr>
        <p:spPr>
          <a:xfrm>
            <a:off x="223100" y="2880100"/>
            <a:ext cx="8787300" cy="616800"/>
          </a:xfrm>
          <a:prstGeom prst="mathMinus">
            <a:avLst>
              <a:gd fmla="val 23520" name="adj1"/>
            </a:avLst>
          </a:prstGeom>
          <a:solidFill>
            <a:srgbClr val="741B4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3"/>
          <p:cNvSpPr/>
          <p:nvPr/>
        </p:nvSpPr>
        <p:spPr>
          <a:xfrm>
            <a:off x="6758850" y="3748900"/>
            <a:ext cx="1948200" cy="6168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        Rent</a:t>
            </a:r>
            <a:endParaRPr b="1" sz="1900"/>
          </a:p>
        </p:txBody>
      </p:sp>
      <p:sp>
        <p:nvSpPr>
          <p:cNvPr id="175" name="Google Shape;175;p23"/>
          <p:cNvSpPr/>
          <p:nvPr/>
        </p:nvSpPr>
        <p:spPr>
          <a:xfrm>
            <a:off x="5460750" y="3233900"/>
            <a:ext cx="378300" cy="511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741B4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3"/>
          <p:cNvSpPr/>
          <p:nvPr/>
        </p:nvSpPr>
        <p:spPr>
          <a:xfrm>
            <a:off x="3342413" y="3233900"/>
            <a:ext cx="448500" cy="511500"/>
          </a:xfrm>
          <a:prstGeom prst="downArrow">
            <a:avLst>
              <a:gd fmla="val 39971" name="adj1"/>
              <a:gd fmla="val 50000" name="adj2"/>
            </a:avLst>
          </a:prstGeom>
          <a:solidFill>
            <a:srgbClr val="741B4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3"/>
          <p:cNvSpPr/>
          <p:nvPr/>
        </p:nvSpPr>
        <p:spPr>
          <a:xfrm>
            <a:off x="4460650" y="2628125"/>
            <a:ext cx="448500" cy="511500"/>
          </a:xfrm>
          <a:prstGeom prst="downArrow">
            <a:avLst>
              <a:gd fmla="val 39971" name="adj1"/>
              <a:gd fmla="val 50000" name="adj2"/>
            </a:avLst>
          </a:prstGeom>
          <a:solidFill>
            <a:srgbClr val="741B4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3"/>
          <p:cNvSpPr txBox="1"/>
          <p:nvPr/>
        </p:nvSpPr>
        <p:spPr>
          <a:xfrm>
            <a:off x="4982375" y="2628125"/>
            <a:ext cx="203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Based on Category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and GitHub</a:t>
            </a:r>
            <a:endParaRPr/>
          </a:p>
        </p:txBody>
      </p:sp>
      <p:sp>
        <p:nvSpPr>
          <p:cNvPr id="184" name="Google Shape;184;p2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Git is a version control system</a:t>
            </a:r>
            <a:br>
              <a:rPr lang="en">
                <a:solidFill>
                  <a:srgbClr val="434343"/>
                </a:solidFill>
              </a:rPr>
            </a:b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Github is  integrated with intellij</a:t>
            </a:r>
            <a:br>
              <a:rPr lang="en">
                <a:solidFill>
                  <a:srgbClr val="434343"/>
                </a:solidFill>
              </a:rPr>
            </a:br>
            <a:r>
              <a:rPr lang="en">
                <a:solidFill>
                  <a:srgbClr val="434343"/>
                </a:solidFill>
              </a:rPr>
              <a:t>to manage application</a:t>
            </a:r>
            <a:br>
              <a:rPr lang="en">
                <a:solidFill>
                  <a:srgbClr val="434343"/>
                </a:solidFill>
              </a:rPr>
            </a:b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Github is integrated with </a:t>
            </a:r>
            <a:r>
              <a:rPr lang="en">
                <a:solidFill>
                  <a:srgbClr val="434343"/>
                </a:solidFill>
              </a:rPr>
              <a:t>jenkins</a:t>
            </a:r>
            <a:r>
              <a:rPr lang="en">
                <a:solidFill>
                  <a:srgbClr val="434343"/>
                </a:solidFill>
              </a:rPr>
              <a:t> </a:t>
            </a:r>
            <a:br>
              <a:rPr lang="en">
                <a:solidFill>
                  <a:srgbClr val="434343"/>
                </a:solidFill>
              </a:rPr>
            </a:br>
            <a:r>
              <a:rPr lang="en">
                <a:solidFill>
                  <a:srgbClr val="434343"/>
                </a:solidFill>
              </a:rPr>
              <a:t>and nexus for CI/CD 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185" name="Google Shape;185;p24"/>
          <p:cNvPicPr preferRelativeResize="0"/>
          <p:nvPr/>
        </p:nvPicPr>
        <p:blipFill rotWithShape="1">
          <a:blip r:embed="rId3">
            <a:alphaModFix/>
          </a:blip>
          <a:srcRect b="0" l="-6260" r="6260" t="0"/>
          <a:stretch/>
        </p:blipFill>
        <p:spPr>
          <a:xfrm>
            <a:off x="4312254" y="2433300"/>
            <a:ext cx="4820471" cy="271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Maven</a:t>
            </a:r>
            <a:endParaRPr/>
          </a:p>
        </p:txBody>
      </p:sp>
      <p:sp>
        <p:nvSpPr>
          <p:cNvPr id="191" name="Google Shape;191;p2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Maven is a project management tool which is used for building, testing, packaging source code into artifact and managing project dependencies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We</a:t>
            </a:r>
            <a:r>
              <a:rPr lang="en">
                <a:solidFill>
                  <a:srgbClr val="434343"/>
                </a:solidFill>
              </a:rPr>
              <a:t> use maven to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Build artifact 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Manage project dependencies  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192" name="Google Shape;192;p25"/>
          <p:cNvPicPr preferRelativeResize="0"/>
          <p:nvPr/>
        </p:nvPicPr>
        <p:blipFill rotWithShape="1">
          <a:blip r:embed="rId3">
            <a:alphaModFix/>
          </a:blip>
          <a:srcRect b="14733" l="2496" r="0" t="0"/>
          <a:stretch/>
        </p:blipFill>
        <p:spPr>
          <a:xfrm>
            <a:off x="4913625" y="-6625"/>
            <a:ext cx="4230374" cy="19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</a:t>
            </a:r>
            <a:endParaRPr/>
          </a:p>
        </p:txBody>
      </p:sp>
      <p:sp>
        <p:nvSpPr>
          <p:cNvPr id="198" name="Google Shape;198;p26"/>
          <p:cNvSpPr txBox="1"/>
          <p:nvPr>
            <p:ph idx="1" type="body"/>
          </p:nvPr>
        </p:nvSpPr>
        <p:spPr>
          <a:xfrm>
            <a:off x="471900" y="1891050"/>
            <a:ext cx="8567700" cy="30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Docker is an open source container management tool used </a:t>
            </a:r>
            <a:endParaRPr>
              <a:solidFill>
                <a:srgbClr val="434343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to create, deploy and manage the  virtualized application </a:t>
            </a:r>
            <a:endParaRPr>
              <a:solidFill>
                <a:srgbClr val="434343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containe</a:t>
            </a:r>
            <a:r>
              <a:rPr lang="en">
                <a:solidFill>
                  <a:srgbClr val="434343"/>
                </a:solidFill>
              </a:rPr>
              <a:t>rs </a:t>
            </a:r>
            <a:r>
              <a:rPr lang="en">
                <a:solidFill>
                  <a:srgbClr val="434343"/>
                </a:solidFill>
              </a:rPr>
              <a:t>on a common operating system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We used docker to pack</a:t>
            </a:r>
            <a:r>
              <a:rPr lang="en">
                <a:solidFill>
                  <a:srgbClr val="434343"/>
                </a:solidFill>
              </a:rPr>
              <a:t>age our application as an image </a:t>
            </a:r>
            <a:endParaRPr>
              <a:solidFill>
                <a:srgbClr val="434343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and run as a container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 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199" name="Google Shape;19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1500" y="1695825"/>
            <a:ext cx="2122500" cy="262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For </a:t>
            </a:r>
            <a:r>
              <a:rPr lang="en"/>
              <a:t>Dockerizing</a:t>
            </a:r>
            <a:r>
              <a:rPr lang="en"/>
              <a:t> Application:</a:t>
            </a:r>
            <a:endParaRPr/>
          </a:p>
        </p:txBody>
      </p:sp>
      <p:sp>
        <p:nvSpPr>
          <p:cNvPr id="205" name="Google Shape;205;p27"/>
          <p:cNvSpPr txBox="1"/>
          <p:nvPr>
            <p:ph idx="1" type="body"/>
          </p:nvPr>
        </p:nvSpPr>
        <p:spPr>
          <a:xfrm>
            <a:off x="471900" y="1919075"/>
            <a:ext cx="85677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Create artifact of application using maven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Create image of the application using Dockerfile </a:t>
            </a:r>
            <a:endParaRPr b="1">
              <a:solidFill>
                <a:srgbClr val="434343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Create common network 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Create mysql container to act as a database to the application 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Create container of the application and link with env file which contains database information</a:t>
            </a:r>
            <a:endParaRPr>
              <a:solidFill>
                <a:srgbClr val="434343"/>
              </a:solidFill>
            </a:endParaRPr>
          </a:p>
          <a:p>
            <a:pPr indent="0" lvl="0" marL="45720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Nexus</a:t>
            </a:r>
            <a:endParaRPr/>
          </a:p>
        </p:txBody>
      </p:sp>
      <p:sp>
        <p:nvSpPr>
          <p:cNvPr id="211" name="Google Shape;211;p2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Nexus is</a:t>
            </a:r>
            <a:r>
              <a:rPr lang="en">
                <a:solidFill>
                  <a:srgbClr val="434343"/>
                </a:solidFill>
              </a:rPr>
              <a:t> an artifact repository management tool used to store and </a:t>
            </a:r>
            <a:r>
              <a:rPr lang="en">
                <a:solidFill>
                  <a:srgbClr val="434343"/>
                </a:solidFill>
              </a:rPr>
              <a:t>retrieve build artifacts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We integrated nexus with jenkins to store the artifacts 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 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212" name="Google Shape;21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400" y="2401125"/>
            <a:ext cx="2117425" cy="229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Nexus Configuration Steps</a:t>
            </a:r>
            <a:endParaRPr/>
          </a:p>
        </p:txBody>
      </p:sp>
      <p:sp>
        <p:nvSpPr>
          <p:cNvPr id="218" name="Google Shape;218;p29"/>
          <p:cNvSpPr txBox="1"/>
          <p:nvPr>
            <p:ph idx="1" type="body"/>
          </p:nvPr>
        </p:nvSpPr>
        <p:spPr>
          <a:xfrm>
            <a:off x="471900" y="1653775"/>
            <a:ext cx="8222100" cy="3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b="1" lang="en">
                <a:solidFill>
                  <a:srgbClr val="434343"/>
                </a:solidFill>
              </a:rPr>
              <a:t>Install Nexus(login)</a:t>
            </a:r>
            <a:endParaRPr b="1"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b="1" lang="en">
                <a:solidFill>
                  <a:srgbClr val="434343"/>
                </a:solidFill>
              </a:rPr>
              <a:t>Create Repository</a:t>
            </a:r>
            <a:endParaRPr b="1"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   Select Maven2(hosted)</a:t>
            </a:r>
            <a:endParaRPr>
              <a:solidFill>
                <a:srgbClr val="43434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   Name                 </a:t>
            </a:r>
            <a:r>
              <a:rPr b="1" lang="en">
                <a:solidFill>
                  <a:srgbClr val="434343"/>
                </a:solidFill>
              </a:rPr>
              <a:t>     </a:t>
            </a:r>
            <a:r>
              <a:rPr lang="en">
                <a:solidFill>
                  <a:srgbClr val="434343"/>
                </a:solidFill>
              </a:rPr>
              <a:t>Team-5-artifact-repository</a:t>
            </a:r>
            <a:endParaRPr>
              <a:solidFill>
                <a:srgbClr val="43434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   Version Policy  </a:t>
            </a:r>
            <a:r>
              <a:rPr b="1" lang="en">
                <a:solidFill>
                  <a:srgbClr val="434343"/>
                </a:solidFill>
              </a:rPr>
              <a:t>      </a:t>
            </a:r>
            <a:r>
              <a:rPr lang="en">
                <a:solidFill>
                  <a:srgbClr val="434343"/>
                </a:solidFill>
              </a:rPr>
              <a:t>Mixed</a:t>
            </a:r>
            <a:endParaRPr>
              <a:solidFill>
                <a:srgbClr val="43434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   Hosted Section </a:t>
            </a:r>
            <a:r>
              <a:rPr b="1" lang="en">
                <a:solidFill>
                  <a:srgbClr val="434343"/>
                </a:solidFill>
              </a:rPr>
              <a:t>     </a:t>
            </a:r>
            <a:r>
              <a:rPr lang="en">
                <a:solidFill>
                  <a:srgbClr val="434343"/>
                </a:solidFill>
              </a:rPr>
              <a:t>Deployment Policy      Allow redeploy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 </a:t>
            </a:r>
            <a:r>
              <a:rPr b="1" lang="en">
                <a:solidFill>
                  <a:srgbClr val="434343"/>
                </a:solidFill>
              </a:rPr>
              <a:t>Create User</a:t>
            </a:r>
            <a:endParaRPr b="1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           Id              jenkins-user                      First Name       jenkins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           Email       abc@gmail.com               Last Name       user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           Status      Active                                 Roles                nx-admin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 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   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19" name="Google Shape;219;p29"/>
          <p:cNvSpPr/>
          <p:nvPr/>
        </p:nvSpPr>
        <p:spPr>
          <a:xfrm>
            <a:off x="2803000" y="2700225"/>
            <a:ext cx="168300" cy="12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9"/>
          <p:cNvSpPr/>
          <p:nvPr/>
        </p:nvSpPr>
        <p:spPr>
          <a:xfrm>
            <a:off x="2803000" y="3006775"/>
            <a:ext cx="168300" cy="12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9"/>
          <p:cNvSpPr/>
          <p:nvPr/>
        </p:nvSpPr>
        <p:spPr>
          <a:xfrm>
            <a:off x="2803000" y="3313325"/>
            <a:ext cx="168300" cy="12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9"/>
          <p:cNvSpPr/>
          <p:nvPr/>
        </p:nvSpPr>
        <p:spPr>
          <a:xfrm>
            <a:off x="5040075" y="3313325"/>
            <a:ext cx="168300" cy="12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9"/>
          <p:cNvSpPr/>
          <p:nvPr/>
        </p:nvSpPr>
        <p:spPr>
          <a:xfrm>
            <a:off x="1884975" y="3898500"/>
            <a:ext cx="168300" cy="12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9"/>
          <p:cNvSpPr/>
          <p:nvPr/>
        </p:nvSpPr>
        <p:spPr>
          <a:xfrm>
            <a:off x="1884975" y="4219025"/>
            <a:ext cx="168300" cy="12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9"/>
          <p:cNvSpPr/>
          <p:nvPr/>
        </p:nvSpPr>
        <p:spPr>
          <a:xfrm>
            <a:off x="1884975" y="4539550"/>
            <a:ext cx="168300" cy="12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9"/>
          <p:cNvSpPr/>
          <p:nvPr/>
        </p:nvSpPr>
        <p:spPr>
          <a:xfrm>
            <a:off x="5873925" y="3898500"/>
            <a:ext cx="168300" cy="12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9"/>
          <p:cNvSpPr/>
          <p:nvPr/>
        </p:nvSpPr>
        <p:spPr>
          <a:xfrm>
            <a:off x="5873925" y="4219025"/>
            <a:ext cx="168300" cy="12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9"/>
          <p:cNvSpPr/>
          <p:nvPr/>
        </p:nvSpPr>
        <p:spPr>
          <a:xfrm>
            <a:off x="5873925" y="4539550"/>
            <a:ext cx="168300" cy="12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Jenkins</a:t>
            </a:r>
            <a:endParaRPr/>
          </a:p>
        </p:txBody>
      </p:sp>
      <p:sp>
        <p:nvSpPr>
          <p:cNvPr id="234" name="Google Shape;234;p3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Jenkins is an open source automation server. It helps to automate the parts of software development related to building, testing, and deploying, facilitating continuous integration and continuous delivery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We integrate jenkins with github to automate build of our application after each commit 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We integrate jenkins with nexus repository to upload the artifact after each build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We used Jenkinsfile to perform above task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235" name="Google Shape;23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5850" y="0"/>
            <a:ext cx="3838151" cy="191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Jenkins Configuration Steps:</a:t>
            </a:r>
            <a:endParaRPr/>
          </a:p>
        </p:txBody>
      </p:sp>
      <p:sp>
        <p:nvSpPr>
          <p:cNvPr id="241" name="Google Shape;241;p31"/>
          <p:cNvSpPr txBox="1"/>
          <p:nvPr>
            <p:ph idx="1" type="body"/>
          </p:nvPr>
        </p:nvSpPr>
        <p:spPr>
          <a:xfrm>
            <a:off x="460950" y="1778925"/>
            <a:ext cx="8550600" cy="32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Install Jenkins(with suggested plugins)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Install Nexus artifact uploader and pipeline utility steps plugins (Manage Jenkins    Manage Plugins    Available)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Install Maven (Manage Jenkins    Global Tool Configuration )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Add Nexus Credentials(Manage Jenkins     Manage Credentials)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Create new pipeline job(Name    realestate_application)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Select Github Project and provide url of Github repository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Build Triggers     Poll SCM Schedule     * * * * * (To trigger build after commit)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Add script for building the project present in github and uploading the artifact to nexus repository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42" name="Google Shape;242;p31"/>
          <p:cNvSpPr/>
          <p:nvPr/>
        </p:nvSpPr>
        <p:spPr>
          <a:xfrm>
            <a:off x="1835975" y="2571750"/>
            <a:ext cx="168300" cy="12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1"/>
          <p:cNvSpPr/>
          <p:nvPr/>
        </p:nvSpPr>
        <p:spPr>
          <a:xfrm>
            <a:off x="4188675" y="2910550"/>
            <a:ext cx="168300" cy="12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1"/>
          <p:cNvSpPr/>
          <p:nvPr/>
        </p:nvSpPr>
        <p:spPr>
          <a:xfrm>
            <a:off x="3698200" y="2571750"/>
            <a:ext cx="168300" cy="12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1"/>
          <p:cNvSpPr/>
          <p:nvPr/>
        </p:nvSpPr>
        <p:spPr>
          <a:xfrm>
            <a:off x="4088850" y="3535250"/>
            <a:ext cx="168300" cy="12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1"/>
          <p:cNvSpPr/>
          <p:nvPr/>
        </p:nvSpPr>
        <p:spPr>
          <a:xfrm>
            <a:off x="5124200" y="3197125"/>
            <a:ext cx="168300" cy="12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1"/>
          <p:cNvSpPr/>
          <p:nvPr/>
        </p:nvSpPr>
        <p:spPr>
          <a:xfrm>
            <a:off x="2459575" y="4148375"/>
            <a:ext cx="168300" cy="12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1"/>
          <p:cNvSpPr/>
          <p:nvPr/>
        </p:nvSpPr>
        <p:spPr>
          <a:xfrm>
            <a:off x="4652100" y="4148375"/>
            <a:ext cx="168300" cy="12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226078" y="1292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Table Of Content</a:t>
            </a:r>
            <a:endParaRPr b="1" sz="2600"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226075" y="762575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Problem Statement</a:t>
            </a:r>
            <a:br>
              <a:rPr b="1" lang="en" sz="1400"/>
            </a:b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Requirements</a:t>
            </a:r>
            <a:br>
              <a:rPr b="1" lang="en" sz="1400"/>
            </a:b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Project</a:t>
            </a:r>
            <a:br>
              <a:rPr b="1" lang="en" sz="1400"/>
            </a:b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Git</a:t>
            </a:r>
            <a:br>
              <a:rPr b="1" lang="en" sz="1400"/>
            </a:b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Maven</a:t>
            </a:r>
            <a:br>
              <a:rPr b="1" lang="en" sz="1400"/>
            </a:b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Docker</a:t>
            </a:r>
            <a:br>
              <a:rPr b="1" lang="en" sz="1400"/>
            </a:b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Nexus</a:t>
            </a:r>
            <a:br>
              <a:rPr b="1" lang="en" sz="1400"/>
            </a:b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Jenkins </a:t>
            </a:r>
            <a:endParaRPr b="1" sz="1400"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985125" y="357800"/>
            <a:ext cx="4430400" cy="43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2"/>
              </a:solidFill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t/>
            </a:r>
            <a:endParaRPr/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0325" y="905150"/>
            <a:ext cx="5480000" cy="307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5" name="Google Shape;25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End-To-End Flow</a:t>
            </a:r>
            <a:endParaRPr/>
          </a:p>
        </p:txBody>
      </p:sp>
      <p:pic>
        <p:nvPicPr>
          <p:cNvPr id="261" name="Google Shape;26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735025"/>
            <a:ext cx="8194119" cy="333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2075" y="1735025"/>
            <a:ext cx="979225" cy="97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4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Sprint</a:t>
            </a:r>
            <a:endParaRPr b="1" sz="2600"/>
          </a:p>
        </p:txBody>
      </p:sp>
      <p:graphicFrame>
        <p:nvGraphicFramePr>
          <p:cNvPr id="268" name="Google Shape;268;p34"/>
          <p:cNvGraphicFramePr/>
          <p:nvPr/>
        </p:nvGraphicFramePr>
        <p:xfrm>
          <a:off x="3450025" y="535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{145FC018-90DF-4A78-AB02-E5A178564BF8}</a:tableStyleId>
              </a:tblPr>
              <a:tblGrid>
                <a:gridCol w="2750300"/>
                <a:gridCol w="27503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Features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Duration</a:t>
                      </a:r>
                      <a:endParaRPr b="1" sz="16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Admin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Week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 Days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View Property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 Days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 Add Property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Days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Front End Design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 Days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Docker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 Days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Jenkins and GitHub </a:t>
                      </a:r>
                      <a:br>
                        <a:rPr lang="en"/>
                      </a:br>
                      <a:r>
                        <a:rPr lang="en"/>
                        <a:t>Jenkins and Nexus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Days</a:t>
                      </a:r>
                      <a:br>
                        <a:rPr lang="en"/>
                      </a:br>
                      <a:r>
                        <a:rPr lang="en"/>
                        <a:t>1 Week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MongoDB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Day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69" name="Google Shape;26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04800" y="0"/>
            <a:ext cx="37182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5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275" name="Google Shape;275;p35"/>
          <p:cNvSpPr txBox="1"/>
          <p:nvPr>
            <p:ph idx="1" type="body"/>
          </p:nvPr>
        </p:nvSpPr>
        <p:spPr>
          <a:xfrm>
            <a:off x="3668625" y="697375"/>
            <a:ext cx="5019600" cy="37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  <a:endParaRPr sz="1400"/>
          </a:p>
        </p:txBody>
      </p:sp>
      <p:pic>
        <p:nvPicPr>
          <p:cNvPr id="276" name="Google Shape;27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Create application with bare minimum CRUD operations</a:t>
            </a:r>
            <a:br>
              <a:rPr lang="en">
                <a:solidFill>
                  <a:srgbClr val="434343"/>
                </a:solidFill>
              </a:rPr>
            </a:b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Apply DevOPs </a:t>
            </a:r>
            <a:r>
              <a:rPr lang="en">
                <a:solidFill>
                  <a:srgbClr val="434343"/>
                </a:solidFill>
              </a:rPr>
              <a:t>concepts</a:t>
            </a:r>
            <a:br>
              <a:rPr lang="en">
                <a:solidFill>
                  <a:srgbClr val="434343"/>
                </a:solidFill>
              </a:rPr>
            </a:br>
            <a:r>
              <a:rPr lang="en">
                <a:solidFill>
                  <a:srgbClr val="434343"/>
                </a:solidFill>
              </a:rPr>
              <a:t> 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B</a:t>
            </a:r>
            <a:r>
              <a:rPr lang="en">
                <a:solidFill>
                  <a:srgbClr val="434343"/>
                </a:solidFill>
              </a:rPr>
              <a:t>uild replica of  MySql database in mongodb and store the file in project repository 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471900" y="520550"/>
            <a:ext cx="8222100" cy="76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Boot Requirements 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1550" y="3481450"/>
            <a:ext cx="2852403" cy="1604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50" y="3727750"/>
            <a:ext cx="5099725" cy="1289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58100" y="1769526"/>
            <a:ext cx="2664700" cy="1711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1715700"/>
            <a:ext cx="3986325" cy="191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 rotWithShape="1">
          <a:blip r:embed="rId7">
            <a:alphaModFix/>
          </a:blip>
          <a:srcRect b="0" l="-4660" r="4659" t="0"/>
          <a:stretch/>
        </p:blipFill>
        <p:spPr>
          <a:xfrm>
            <a:off x="3110399" y="1814850"/>
            <a:ext cx="3785318" cy="171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Devops </a:t>
            </a:r>
            <a:r>
              <a:rPr lang="en"/>
              <a:t>Requirements</a:t>
            </a: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4075" y="1799575"/>
            <a:ext cx="3423913" cy="1925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675625"/>
            <a:ext cx="3272003" cy="1840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458" y="3908425"/>
            <a:ext cx="3592617" cy="1156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58825" y="3138500"/>
            <a:ext cx="1925950" cy="192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SANDS REAL ESTATE</a:t>
            </a:r>
            <a:endParaRPr/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">
                <a:solidFill>
                  <a:srgbClr val="434343"/>
                </a:solidFill>
              </a:rPr>
              <a:t>SANDS real estate is a spring boot application project.</a:t>
            </a:r>
            <a:br>
              <a:rPr lang="en">
                <a:solidFill>
                  <a:srgbClr val="434343"/>
                </a:solidFill>
              </a:rPr>
            </a:br>
            <a:endParaRPr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">
                <a:solidFill>
                  <a:srgbClr val="434343"/>
                </a:solidFill>
              </a:rPr>
              <a:t>It’s a real estate project where the users doesn’t require third party</a:t>
            </a:r>
            <a:br>
              <a:rPr lang="en">
                <a:solidFill>
                  <a:srgbClr val="434343"/>
                </a:solidFill>
              </a:rPr>
            </a:br>
            <a:endParaRPr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">
                <a:solidFill>
                  <a:srgbClr val="434343"/>
                </a:solidFill>
              </a:rPr>
              <a:t>It allows the buyer to see all the details of the property before approaching to buy it</a:t>
            </a:r>
            <a:br>
              <a:rPr lang="en">
                <a:solidFill>
                  <a:srgbClr val="434343"/>
                </a:solidFill>
              </a:rPr>
            </a:br>
            <a:endParaRPr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">
                <a:solidFill>
                  <a:srgbClr val="434343"/>
                </a:solidFill>
              </a:rPr>
              <a:t>The owners can easily add the property in details  to attract the buyers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08" name="Google Shape;108;p18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">
                <a:solidFill>
                  <a:srgbClr val="434343"/>
                </a:solidFill>
              </a:rPr>
              <a:t>There are two users who can use this application</a:t>
            </a:r>
            <a:br>
              <a:rPr lang="en">
                <a:solidFill>
                  <a:srgbClr val="434343"/>
                </a:solidFill>
              </a:rPr>
            </a:br>
            <a:r>
              <a:rPr lang="en">
                <a:solidFill>
                  <a:srgbClr val="434343"/>
                </a:solidFill>
              </a:rPr>
              <a:t>Admin and User</a:t>
            </a:r>
            <a:br>
              <a:rPr lang="en">
                <a:solidFill>
                  <a:srgbClr val="434343"/>
                </a:solidFill>
              </a:rPr>
            </a:br>
            <a:endParaRPr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">
                <a:solidFill>
                  <a:srgbClr val="434343"/>
                </a:solidFill>
              </a:rPr>
              <a:t>Admin can perform crud operations with all the properties</a:t>
            </a:r>
            <a:br>
              <a:rPr lang="en">
                <a:solidFill>
                  <a:srgbClr val="434343"/>
                </a:solidFill>
              </a:rPr>
            </a:br>
            <a:endParaRPr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">
                <a:solidFill>
                  <a:srgbClr val="434343"/>
                </a:solidFill>
              </a:rPr>
              <a:t>User can view the details of properties available and also add the property for sale 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2275" y="0"/>
            <a:ext cx="1701725" cy="170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Technologies Used </a:t>
            </a:r>
            <a:endParaRPr/>
          </a:p>
        </p:txBody>
      </p:sp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471900" y="1984700"/>
            <a:ext cx="40023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</a:rPr>
              <a:t>Backend</a:t>
            </a:r>
            <a:br>
              <a:rPr lang="en">
                <a:solidFill>
                  <a:srgbClr val="434343"/>
                </a:solidFill>
              </a:rPr>
            </a:br>
            <a:r>
              <a:rPr lang="en">
                <a:solidFill>
                  <a:srgbClr val="434343"/>
                </a:solidFill>
              </a:rPr>
              <a:t>   Spring Boot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</a:rPr>
              <a:t>Database</a:t>
            </a:r>
            <a:br>
              <a:rPr lang="en">
                <a:solidFill>
                  <a:srgbClr val="434343"/>
                </a:solidFill>
              </a:rPr>
            </a:br>
            <a:r>
              <a:rPr lang="en">
                <a:solidFill>
                  <a:srgbClr val="434343"/>
                </a:solidFill>
              </a:rPr>
              <a:t>  MySql</a:t>
            </a:r>
            <a:br>
              <a:rPr lang="en">
                <a:solidFill>
                  <a:srgbClr val="434343"/>
                </a:solidFill>
              </a:rPr>
            </a:br>
            <a:r>
              <a:rPr lang="en">
                <a:solidFill>
                  <a:srgbClr val="434343"/>
                </a:solidFill>
              </a:rPr>
              <a:t>   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4691700" y="1984700"/>
            <a:ext cx="40023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</a:rPr>
              <a:t>Frontend</a:t>
            </a:r>
            <a:br>
              <a:rPr lang="en">
                <a:solidFill>
                  <a:srgbClr val="434343"/>
                </a:solidFill>
              </a:rPr>
            </a:br>
            <a:r>
              <a:rPr lang="en">
                <a:solidFill>
                  <a:srgbClr val="434343"/>
                </a:solidFill>
              </a:rPr>
              <a:t>  HTML</a:t>
            </a:r>
            <a:br>
              <a:rPr lang="en">
                <a:solidFill>
                  <a:srgbClr val="434343"/>
                </a:solidFill>
              </a:rPr>
            </a:br>
            <a:r>
              <a:rPr lang="en">
                <a:solidFill>
                  <a:srgbClr val="434343"/>
                </a:solidFill>
              </a:rPr>
              <a:t>  CSS</a:t>
            </a:r>
            <a:br>
              <a:rPr lang="en">
                <a:solidFill>
                  <a:srgbClr val="434343"/>
                </a:solidFill>
              </a:rPr>
            </a:br>
            <a:r>
              <a:rPr lang="en">
                <a:solidFill>
                  <a:srgbClr val="434343"/>
                </a:solidFill>
              </a:rPr>
              <a:t>  Bootstrap</a:t>
            </a:r>
            <a:br>
              <a:rPr lang="en">
                <a:solidFill>
                  <a:srgbClr val="434343"/>
                </a:solidFill>
              </a:rPr>
            </a:br>
            <a:r>
              <a:rPr lang="en">
                <a:solidFill>
                  <a:srgbClr val="434343"/>
                </a:solidFill>
              </a:rPr>
              <a:t>  Java Script</a:t>
            </a:r>
            <a:br>
              <a:rPr lang="en">
                <a:solidFill>
                  <a:srgbClr val="434343"/>
                </a:solidFill>
              </a:rPr>
            </a:br>
            <a:r>
              <a:rPr lang="en">
                <a:solidFill>
                  <a:srgbClr val="434343"/>
                </a:solidFill>
              </a:rPr>
              <a:t>  Thymeleaf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6175" y="1931800"/>
            <a:ext cx="2816000" cy="28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 of Application</a:t>
            </a:r>
            <a:endParaRPr/>
          </a:p>
        </p:txBody>
      </p:sp>
      <p:sp>
        <p:nvSpPr>
          <p:cNvPr id="123" name="Google Shape;123;p20"/>
          <p:cNvSpPr/>
          <p:nvPr/>
        </p:nvSpPr>
        <p:spPr>
          <a:xfrm>
            <a:off x="3538950" y="2263350"/>
            <a:ext cx="2088000" cy="6168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Landing Page</a:t>
            </a:r>
            <a:endParaRPr b="1" sz="2000"/>
          </a:p>
        </p:txBody>
      </p:sp>
      <p:sp>
        <p:nvSpPr>
          <p:cNvPr id="124" name="Google Shape;124;p20"/>
          <p:cNvSpPr/>
          <p:nvPr/>
        </p:nvSpPr>
        <p:spPr>
          <a:xfrm>
            <a:off x="1289275" y="3748900"/>
            <a:ext cx="1948200" cy="6168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Admin</a:t>
            </a:r>
            <a:endParaRPr b="1" sz="2000"/>
          </a:p>
        </p:txBody>
      </p:sp>
      <p:sp>
        <p:nvSpPr>
          <p:cNvPr id="125" name="Google Shape;125;p20"/>
          <p:cNvSpPr/>
          <p:nvPr/>
        </p:nvSpPr>
        <p:spPr>
          <a:xfrm>
            <a:off x="3539850" y="3748900"/>
            <a:ext cx="2025300" cy="6168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View Property</a:t>
            </a:r>
            <a:endParaRPr b="1" sz="2000"/>
          </a:p>
        </p:txBody>
      </p:sp>
      <p:sp>
        <p:nvSpPr>
          <p:cNvPr id="126" name="Google Shape;126;p20"/>
          <p:cNvSpPr/>
          <p:nvPr/>
        </p:nvSpPr>
        <p:spPr>
          <a:xfrm>
            <a:off x="5710950" y="3748900"/>
            <a:ext cx="1948200" cy="6168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Add Property</a:t>
            </a:r>
            <a:endParaRPr b="1" sz="2000"/>
          </a:p>
        </p:txBody>
      </p:sp>
      <p:sp>
        <p:nvSpPr>
          <p:cNvPr id="127" name="Google Shape;127;p20"/>
          <p:cNvSpPr/>
          <p:nvPr/>
        </p:nvSpPr>
        <p:spPr>
          <a:xfrm flipH="1">
            <a:off x="4363350" y="2880100"/>
            <a:ext cx="378300" cy="868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741B4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0"/>
          <p:cNvSpPr/>
          <p:nvPr/>
        </p:nvSpPr>
        <p:spPr>
          <a:xfrm>
            <a:off x="2074225" y="3233900"/>
            <a:ext cx="448500" cy="511500"/>
          </a:xfrm>
          <a:prstGeom prst="downArrow">
            <a:avLst>
              <a:gd fmla="val 39971" name="adj1"/>
              <a:gd fmla="val 50000" name="adj2"/>
            </a:avLst>
          </a:prstGeom>
          <a:solidFill>
            <a:srgbClr val="741B4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6464400" y="3233900"/>
            <a:ext cx="378300" cy="511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741B4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/>
          <p:nvPr/>
        </p:nvSpPr>
        <p:spPr>
          <a:xfrm>
            <a:off x="1373475" y="2880150"/>
            <a:ext cx="6208500" cy="616800"/>
          </a:xfrm>
          <a:prstGeom prst="mathMinus">
            <a:avLst>
              <a:gd fmla="val 23520" name="adj1"/>
            </a:avLst>
          </a:prstGeom>
          <a:solidFill>
            <a:srgbClr val="741B4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/>
          <p:nvPr/>
        </p:nvSpPr>
        <p:spPr>
          <a:xfrm>
            <a:off x="534600" y="3748900"/>
            <a:ext cx="1948200" cy="6168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Add Property</a:t>
            </a:r>
            <a:endParaRPr b="1" sz="1900"/>
          </a:p>
        </p:txBody>
      </p:sp>
      <p:sp>
        <p:nvSpPr>
          <p:cNvPr id="136" name="Google Shape;136;p21"/>
          <p:cNvSpPr/>
          <p:nvPr/>
        </p:nvSpPr>
        <p:spPr>
          <a:xfrm>
            <a:off x="3710800" y="2011325"/>
            <a:ext cx="1948200" cy="6168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Admin</a:t>
            </a:r>
            <a:endParaRPr b="1" sz="2000"/>
          </a:p>
        </p:txBody>
      </p:sp>
      <p:sp>
        <p:nvSpPr>
          <p:cNvPr id="137" name="Google Shape;137;p21"/>
          <p:cNvSpPr/>
          <p:nvPr/>
        </p:nvSpPr>
        <p:spPr>
          <a:xfrm>
            <a:off x="2592749" y="3748875"/>
            <a:ext cx="1948200" cy="6168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Edit Property</a:t>
            </a:r>
            <a:endParaRPr b="1" sz="1900"/>
          </a:p>
        </p:txBody>
      </p:sp>
      <p:sp>
        <p:nvSpPr>
          <p:cNvPr id="138" name="Google Shape;138;p21"/>
          <p:cNvSpPr/>
          <p:nvPr/>
        </p:nvSpPr>
        <p:spPr>
          <a:xfrm>
            <a:off x="4650513" y="3748875"/>
            <a:ext cx="2033100" cy="6168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Delete Property</a:t>
            </a:r>
            <a:endParaRPr b="1" sz="1900"/>
          </a:p>
        </p:txBody>
      </p:sp>
      <p:sp>
        <p:nvSpPr>
          <p:cNvPr id="139" name="Google Shape;139;p21"/>
          <p:cNvSpPr/>
          <p:nvPr/>
        </p:nvSpPr>
        <p:spPr>
          <a:xfrm>
            <a:off x="1284450" y="3233900"/>
            <a:ext cx="448500" cy="511500"/>
          </a:xfrm>
          <a:prstGeom prst="downArrow">
            <a:avLst>
              <a:gd fmla="val 39971" name="adj1"/>
              <a:gd fmla="val 50000" name="adj2"/>
            </a:avLst>
          </a:prstGeom>
          <a:solidFill>
            <a:srgbClr val="741B4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1"/>
          <p:cNvSpPr/>
          <p:nvPr/>
        </p:nvSpPr>
        <p:spPr>
          <a:xfrm>
            <a:off x="7543800" y="3233900"/>
            <a:ext cx="378300" cy="511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741B4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1"/>
          <p:cNvSpPr/>
          <p:nvPr/>
        </p:nvSpPr>
        <p:spPr>
          <a:xfrm>
            <a:off x="223100" y="2880100"/>
            <a:ext cx="8787300" cy="616800"/>
          </a:xfrm>
          <a:prstGeom prst="mathMinus">
            <a:avLst>
              <a:gd fmla="val 23520" name="adj1"/>
            </a:avLst>
          </a:prstGeom>
          <a:solidFill>
            <a:srgbClr val="741B4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1"/>
          <p:cNvSpPr/>
          <p:nvPr/>
        </p:nvSpPr>
        <p:spPr>
          <a:xfrm>
            <a:off x="6758850" y="3748900"/>
            <a:ext cx="1948200" cy="6168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 </a:t>
            </a:r>
            <a:r>
              <a:rPr b="1" lang="en" sz="1900"/>
              <a:t>View Property</a:t>
            </a:r>
            <a:endParaRPr b="1" sz="1900"/>
          </a:p>
        </p:txBody>
      </p:sp>
      <p:sp>
        <p:nvSpPr>
          <p:cNvPr id="143" name="Google Shape;143;p21"/>
          <p:cNvSpPr/>
          <p:nvPr/>
        </p:nvSpPr>
        <p:spPr>
          <a:xfrm>
            <a:off x="5460750" y="3233900"/>
            <a:ext cx="378300" cy="511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741B4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1"/>
          <p:cNvSpPr/>
          <p:nvPr/>
        </p:nvSpPr>
        <p:spPr>
          <a:xfrm>
            <a:off x="3342413" y="3233900"/>
            <a:ext cx="448500" cy="511500"/>
          </a:xfrm>
          <a:prstGeom prst="downArrow">
            <a:avLst>
              <a:gd fmla="val 39971" name="adj1"/>
              <a:gd fmla="val 50000" name="adj2"/>
            </a:avLst>
          </a:prstGeom>
          <a:solidFill>
            <a:srgbClr val="741B4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1"/>
          <p:cNvSpPr/>
          <p:nvPr/>
        </p:nvSpPr>
        <p:spPr>
          <a:xfrm>
            <a:off x="4460650" y="2628125"/>
            <a:ext cx="448500" cy="511500"/>
          </a:xfrm>
          <a:prstGeom prst="downArrow">
            <a:avLst>
              <a:gd fmla="val 39971" name="adj1"/>
              <a:gd fmla="val 50000" name="adj2"/>
            </a:avLst>
          </a:prstGeom>
          <a:solidFill>
            <a:srgbClr val="741B4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1"/>
          <p:cNvSpPr txBox="1"/>
          <p:nvPr/>
        </p:nvSpPr>
        <p:spPr>
          <a:xfrm>
            <a:off x="4994775" y="2628125"/>
            <a:ext cx="203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Manage all users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