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7"/>
  </p:notesMasterIdLst>
  <p:sldIdLst>
    <p:sldId id="475" r:id="rId2"/>
    <p:sldId id="257" r:id="rId3"/>
    <p:sldId id="269" r:id="rId4"/>
    <p:sldId id="477" r:id="rId5"/>
    <p:sldId id="481" r:id="rId6"/>
    <p:sldId id="478" r:id="rId7"/>
    <p:sldId id="479" r:id="rId8"/>
    <p:sldId id="483" r:id="rId9"/>
    <p:sldId id="480" r:id="rId10"/>
    <p:sldId id="484" r:id="rId11"/>
    <p:sldId id="476" r:id="rId12"/>
    <p:sldId id="270" r:id="rId13"/>
    <p:sldId id="265" r:id="rId14"/>
    <p:sldId id="482" r:id="rId15"/>
    <p:sldId id="266" r:id="rId16"/>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78" d="100"/>
          <a:sy n="78" d="100"/>
        </p:scale>
        <p:origin x="1104" y="91"/>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5/9/2025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CCD96D49-52D6-E266-3F10-8AFD680470AB}"/>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020ABD46-D3F1-0BBE-820B-D05394ED72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35182A09-0861-82A3-736E-CBEB0B7D0B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7532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802D6882-F487-2BBE-6EE7-E6E2A8779102}"/>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FD233CCE-6DC1-DF39-7D4B-A750048383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C1C56AB1-8891-0ED9-FDF2-23495F7D0A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154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235C88D-C7FC-8FBD-E724-18C9894A21FD}"/>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B2691D9E-4DBC-C04A-11B4-E84B361A10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AAD666AE-999F-7381-3C0C-EFC56DD916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4008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5/9/2025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5/9/2025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5/9/2025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5/9/2025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5/9/2025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5/9/2025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5/9/2025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5/9/2025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5/9/2025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5/9/2025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5/9/2025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5/9/2025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893" y="322005"/>
            <a:ext cx="10515600" cy="1929189"/>
          </a:xfrm>
        </p:spPr>
        <p:txBody>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MCA Final Year Project (</a:t>
            </a:r>
            <a:r>
              <a:rPr lang="en-IN" altLang="en-US" sz="2800" b="1">
                <a:solidFill>
                  <a:srgbClr val="FF0000"/>
                </a:solidFill>
                <a:latin typeface="Times New Roman" panose="02020603050405020304" pitchFamily="18" charset="0"/>
                <a:cs typeface="Times New Roman" panose="02020603050405020304" pitchFamily="18" charset="0"/>
              </a:rPr>
              <a:t>Review 2)</a:t>
            </a:r>
            <a:br>
              <a:rPr lang="en-IN" sz="2800" b="1" dirty="0">
                <a:solidFill>
                  <a:srgbClr val="FF0000"/>
                </a:solidFill>
                <a:latin typeface="Times New Roman" panose="02020603050405020304" pitchFamily="18" charset="0"/>
                <a:cs typeface="Times New Roman" panose="02020603050405020304" pitchFamily="18" charset="0"/>
              </a:rPr>
            </a:br>
            <a:br>
              <a:rPr lang="en-US" sz="1200" b="1"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t>E-Mail Spam Detection Using Machine Learning</a:t>
            </a:r>
            <a:br>
              <a:rPr lang="en-US" sz="2400" b="1" dirty="0">
                <a:solidFill>
                  <a:srgbClr val="0070C0"/>
                </a:solidFill>
                <a:latin typeface="Times New Roman" panose="02020603050405020304" pitchFamily="18" charset="0"/>
                <a:cs typeface="Times New Roman" panose="02020603050405020304" pitchFamily="18" charset="0"/>
              </a:rPr>
            </a:br>
            <a:br>
              <a:rPr lang="en-US" sz="2400" b="1" dirty="0">
                <a:solidFill>
                  <a:srgbClr val="0070C0"/>
                </a:solidFill>
                <a:latin typeface="Times New Roman" panose="02020603050405020304" pitchFamily="18" charset="0"/>
                <a:cs typeface="Times New Roman" panose="02020603050405020304" pitchFamily="18" charset="0"/>
              </a:rPr>
            </a:br>
            <a:br>
              <a:rPr lang="en-US" sz="2400" b="1"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3893" y="1642187"/>
            <a:ext cx="10515600" cy="4316257"/>
          </a:xfrm>
        </p:spPr>
        <p:txBody>
          <a:bodyPr/>
          <a:lstStyle/>
          <a:p>
            <a:pPr marL="0" indent="0" algn="ctr">
              <a:buNone/>
            </a:pPr>
            <a:r>
              <a:rPr lang="en-US" sz="1400" b="1" dirty="0">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for the award of the degree of  Master of Computer Applications(MCA)</a:t>
            </a:r>
          </a:p>
          <a:p>
            <a:pPr marL="0" indent="0" algn="ctr">
              <a:buNone/>
            </a:pPr>
            <a:r>
              <a:rPr lang="en-US" sz="1800" b="1" dirty="0">
                <a:solidFill>
                  <a:srgbClr val="FF0000"/>
                </a:solidFill>
                <a:latin typeface="Times New Roman" panose="02020603050405020304" pitchFamily="18" charset="0"/>
                <a:cs typeface="Times New Roman" panose="02020603050405020304" pitchFamily="18" charset="0"/>
              </a:rPr>
              <a:t>Project Number : 215</a:t>
            </a:r>
          </a:p>
          <a:p>
            <a:pPr marL="0" indent="0" algn="ctr">
              <a:buNone/>
            </a:pPr>
            <a:endParaRPr lang="en-US" sz="1400" b="1" dirty="0">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lgn="ctr" eaLnBrk="1" hangingPunct="1">
              <a:buNone/>
              <a:defRPr/>
            </a:pPr>
            <a:r>
              <a:rPr lang="en-IN" sz="1400" b="1" dirty="0">
                <a:latin typeface="Times New Roman" panose="02020603050405020304" pitchFamily="18" charset="0"/>
                <a:cs typeface="Times New Roman" panose="02020603050405020304" pitchFamily="18" charset="0"/>
              </a:rPr>
              <a:t>Under the supervision of </a:t>
            </a:r>
          </a:p>
          <a:p>
            <a:pPr marL="0" indent="0" algn="ctr" eaLnBrk="1" hangingPunct="1">
              <a:buNone/>
              <a:defRPr/>
            </a:pPr>
            <a:r>
              <a:rPr lang="en-IN" sz="2400" b="1" dirty="0">
                <a:solidFill>
                  <a:srgbClr val="C00000"/>
                </a:solidFill>
                <a:latin typeface="Times New Roman" panose="02020603050405020304" pitchFamily="18" charset="0"/>
                <a:cs typeface="Times New Roman" panose="02020603050405020304" pitchFamily="18" charset="0"/>
              </a:rPr>
              <a:t>Mr. Sakthi S</a:t>
            </a:r>
            <a:br>
              <a:rPr lang="en-IN" sz="1800" b="1" dirty="0">
                <a:solidFill>
                  <a:srgbClr val="C00000"/>
                </a:solidFill>
                <a:latin typeface="Times New Roman" panose="02020603050405020304" pitchFamily="18" charset="0"/>
                <a:cs typeface="Times New Roman" panose="02020603050405020304" pitchFamily="18" charset="0"/>
              </a:rPr>
            </a:br>
            <a:r>
              <a:rPr lang="en-IN" sz="1200" b="1" dirty="0">
                <a:solidFill>
                  <a:srgbClr val="C00000"/>
                </a:solidFill>
                <a:latin typeface="Times New Roman" panose="02020603050405020304" pitchFamily="18" charset="0"/>
                <a:cs typeface="Times New Roman" panose="02020603050405020304" pitchFamily="18" charset="0"/>
              </a:rPr>
              <a:t>Asst. Prof, Department of SCSE</a:t>
            </a:r>
            <a:br>
              <a:rPr lang="en-IN" sz="1100" b="1" dirty="0">
                <a:solidFill>
                  <a:srgbClr val="C00000"/>
                </a:solidFill>
                <a:latin typeface="Times New Roman" panose="02020603050405020304" pitchFamily="18" charset="0"/>
                <a:cs typeface="Times New Roman" panose="02020603050405020304" pitchFamily="18" charset="0"/>
              </a:rPr>
            </a:br>
            <a:r>
              <a:rPr lang="en-US" sz="1400" b="1" dirty="0">
                <a:solidFill>
                  <a:srgbClr val="C00000"/>
                </a:solidFill>
                <a:latin typeface="Times New Roman" panose="02020603050405020304" pitchFamily="18" charset="0"/>
                <a:cs typeface="Times New Roman" panose="02020603050405020304" pitchFamily="18" charset="0"/>
              </a:rPr>
              <a:t>School of Computer Science and Engineering</a:t>
            </a:r>
            <a:br>
              <a:rPr lang="en-US" sz="1400" b="1" dirty="0">
                <a:latin typeface="Times New Roman" panose="02020603050405020304" pitchFamily="18" charset="0"/>
                <a:cs typeface="Times New Roman" panose="02020603050405020304" pitchFamily="18" charset="0"/>
              </a:rPr>
            </a:br>
            <a:br>
              <a:rPr lang="en-US" sz="1050" b="1" dirty="0">
                <a:solidFill>
                  <a:srgbClr val="FF0000"/>
                </a:solidFill>
                <a:latin typeface="Times New Roman" panose="02020603050405020304" pitchFamily="18" charset="0"/>
                <a:cs typeface="Times New Roman" panose="02020603050405020304" pitchFamily="18" charset="0"/>
              </a:rPr>
            </a:br>
            <a:endParaRPr lang="en-IN" sz="2400" b="1" dirty="0">
              <a:solidFill>
                <a:srgbClr val="92D05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283646509"/>
              </p:ext>
            </p:extLst>
          </p:nvPr>
        </p:nvGraphicFramePr>
        <p:xfrm>
          <a:off x="3435224" y="2860202"/>
          <a:ext cx="5321552" cy="731520"/>
        </p:xfrm>
        <a:graphic>
          <a:graphicData uri="http://schemas.openxmlformats.org/drawingml/2006/table">
            <a:tbl>
              <a:tblPr firstRow="1" bandRow="1">
                <a:tableStyleId>{5C22544A-7EE6-4342-B048-85BDC9FD1C3A}</a:tableStyleId>
              </a:tblPr>
              <a:tblGrid>
                <a:gridCol w="2660776">
                  <a:extLst>
                    <a:ext uri="{9D8B030D-6E8A-4147-A177-3AD203B41FA5}">
                      <a16:colId xmlns:a16="http://schemas.microsoft.com/office/drawing/2014/main" val="2689928737"/>
                    </a:ext>
                  </a:extLst>
                </a:gridCol>
                <a:gridCol w="2660776">
                  <a:extLst>
                    <a:ext uri="{9D8B030D-6E8A-4147-A177-3AD203B41FA5}">
                      <a16:colId xmlns:a16="http://schemas.microsoft.com/office/drawing/2014/main" val="3965538731"/>
                    </a:ext>
                  </a:extLst>
                </a:gridCol>
              </a:tblGrid>
              <a:tr h="362263">
                <a:tc>
                  <a:txBody>
                    <a:bodyPr/>
                    <a:lstStyle/>
                    <a:p>
                      <a:pPr algn="ctr"/>
                      <a:r>
                        <a:rPr lang="en-US" dirty="0">
                          <a:latin typeface="Times New Roman" panose="02020603050405020304" pitchFamily="18" charset="0"/>
                          <a:cs typeface="Times New Roman" panose="02020603050405020304" pitchFamily="18" charset="0"/>
                        </a:rPr>
                        <a:t>Name </a:t>
                      </a:r>
                    </a:p>
                  </a:txBody>
                  <a:tcPr/>
                </a:tc>
                <a:tc>
                  <a:txBody>
                    <a:bodyPr/>
                    <a:lstStyle/>
                    <a:p>
                      <a:pPr algn="ctr"/>
                      <a:r>
                        <a:rPr lang="en-US"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2965105319"/>
                  </a:ext>
                </a:extLst>
              </a:tr>
              <a:tr h="362263">
                <a:tc>
                  <a:txBody>
                    <a:bodyPr/>
                    <a:lstStyle/>
                    <a:p>
                      <a:pPr algn="ctr"/>
                      <a:r>
                        <a:rPr lang="en-US" dirty="0">
                          <a:latin typeface="Times New Roman" panose="02020603050405020304" pitchFamily="18" charset="0"/>
                          <a:cs typeface="Times New Roman" panose="02020603050405020304" pitchFamily="18" charset="0"/>
                        </a:rPr>
                        <a:t>Ashwini Hosamani</a:t>
                      </a:r>
                    </a:p>
                  </a:txBody>
                  <a:tcPr/>
                </a:tc>
                <a:tc>
                  <a:txBody>
                    <a:bodyPr/>
                    <a:lstStyle/>
                    <a:p>
                      <a:pPr algn="ctr"/>
                      <a:r>
                        <a:rPr lang="en-US" dirty="0">
                          <a:latin typeface="Times New Roman" panose="02020603050405020304" pitchFamily="18" charset="0"/>
                          <a:cs typeface="Times New Roman" panose="02020603050405020304" pitchFamily="18" charset="0"/>
                        </a:rPr>
                        <a:t>20232MCA0263</a:t>
                      </a:r>
                    </a:p>
                  </a:txBody>
                  <a:tcPr/>
                </a:tc>
                <a:extLst>
                  <a:ext uri="{0D108BD9-81ED-4DB2-BD59-A6C34878D82A}">
                    <a16:rowId xmlns:a16="http://schemas.microsoft.com/office/drawing/2014/main" val="673540802"/>
                  </a:ext>
                </a:extLst>
              </a:tr>
            </a:tbl>
          </a:graphicData>
        </a:graphic>
      </p:graphicFrame>
    </p:spTree>
    <p:extLst>
      <p:ext uri="{BB962C8B-B14F-4D97-AF65-F5344CB8AC3E}">
        <p14:creationId xmlns:p14="http://schemas.microsoft.com/office/powerpoint/2010/main" val="947468273"/>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9F7F-A240-FC13-EB6E-14B5987262D0}"/>
              </a:ext>
            </a:extLst>
          </p:cNvPr>
          <p:cNvSpPr>
            <a:spLocks noGrp="1"/>
          </p:cNvSpPr>
          <p:nvPr>
            <p:ph type="title"/>
          </p:nvPr>
        </p:nvSpPr>
        <p:spPr>
          <a:xfrm>
            <a:off x="352930" y="136525"/>
            <a:ext cx="10515600" cy="1325563"/>
          </a:xfrm>
        </p:spPr>
        <p:txBody>
          <a:bodyPr/>
          <a:lstStyle/>
          <a:p>
            <a:r>
              <a:rPr lang="en-US" sz="2800" b="1" dirty="0">
                <a:solidFill>
                  <a:srgbClr val="C00000"/>
                </a:solidFill>
              </a:rPr>
              <a:t>Module 3: Feature Extraction</a:t>
            </a:r>
            <a:endParaRPr lang="en-IN" sz="2800" b="1" dirty="0">
              <a:solidFill>
                <a:srgbClr val="C00000"/>
              </a:solidFill>
            </a:endParaRPr>
          </a:p>
        </p:txBody>
      </p:sp>
      <p:sp>
        <p:nvSpPr>
          <p:cNvPr id="4" name="Slide Number Placeholder 3">
            <a:extLst>
              <a:ext uri="{FF2B5EF4-FFF2-40B4-BE49-F238E27FC236}">
                <a16:creationId xmlns:a16="http://schemas.microsoft.com/office/drawing/2014/main" id="{811E5072-F0E3-74AB-3F8F-FFDF3A9EA660}"/>
              </a:ext>
            </a:extLst>
          </p:cNvPr>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pic>
        <p:nvPicPr>
          <p:cNvPr id="5" name="Content Placeholder 4">
            <a:extLst>
              <a:ext uri="{FF2B5EF4-FFF2-40B4-BE49-F238E27FC236}">
                <a16:creationId xmlns:a16="http://schemas.microsoft.com/office/drawing/2014/main" id="{B515372B-50C3-16A1-A369-9FD49F744A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949" y="1233666"/>
            <a:ext cx="5693907" cy="3911585"/>
          </a:xfrm>
          <a:prstGeom prst="rect">
            <a:avLst/>
          </a:prstGeom>
        </p:spPr>
      </p:pic>
    </p:spTree>
    <p:extLst>
      <p:ext uri="{BB962C8B-B14F-4D97-AF65-F5344CB8AC3E}">
        <p14:creationId xmlns:p14="http://schemas.microsoft.com/office/powerpoint/2010/main" val="3104682645"/>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48FEFCB6-E495-C8D1-A4B4-DB711C758EF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A7EE171-E143-6383-8BA5-E447B945EFE3}"/>
              </a:ext>
            </a:extLst>
          </p:cNvPr>
          <p:cNvSpPr>
            <a:spLocks noGrp="1"/>
          </p:cNvSpPr>
          <p:nvPr>
            <p:ph type="title"/>
          </p:nvPr>
        </p:nvSpPr>
        <p:spPr>
          <a:xfrm>
            <a:off x="747823" y="-17758"/>
            <a:ext cx="10696354" cy="764207"/>
          </a:xfrm>
        </p:spPr>
        <p:txBody>
          <a:bodyPr/>
          <a:lstStyle/>
          <a:p>
            <a:pPr algn="ctr"/>
            <a:r>
              <a:rPr lang="en-US"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Tools And Technologies To Be Used</a:t>
            </a:r>
          </a:p>
        </p:txBody>
      </p:sp>
      <p:sp>
        <p:nvSpPr>
          <p:cNvPr id="4" name="Content Placeholder 2">
            <a:extLst>
              <a:ext uri="{FF2B5EF4-FFF2-40B4-BE49-F238E27FC236}">
                <a16:creationId xmlns:a16="http://schemas.microsoft.com/office/drawing/2014/main" id="{3A158C02-4ADF-2A2E-85C5-99FC60D092ED}"/>
              </a:ext>
            </a:extLst>
          </p:cNvPr>
          <p:cNvSpPr>
            <a:spLocks noGrp="1"/>
          </p:cNvSpPr>
          <p:nvPr>
            <p:ph idx="1"/>
          </p:nvPr>
        </p:nvSpPr>
        <p:spPr>
          <a:xfrm>
            <a:off x="747823" y="746449"/>
            <a:ext cx="10164726" cy="4525963"/>
          </a:xfrm>
        </p:spPr>
        <p:txBody>
          <a:bodyPr/>
          <a:lstStyle/>
          <a:p>
            <a:pPr algn="just">
              <a:lnSpc>
                <a:spcPct val="150000"/>
              </a:lnSpc>
              <a:buNone/>
            </a:pPr>
            <a:r>
              <a:rPr lang="en-US" sz="1600" b="1" dirty="0">
                <a:solidFill>
                  <a:srgbClr val="C00000"/>
                </a:solidFill>
                <a:latin typeface="Times New Roman" panose="02020603050405020304" pitchFamily="18" charset="0"/>
                <a:cs typeface="Times New Roman" panose="02020603050405020304" pitchFamily="18" charset="0"/>
              </a:rPr>
              <a:t>1. Development Tools:</a:t>
            </a:r>
          </a:p>
          <a:p>
            <a:pPr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Google Colab / Jupyter Notebook</a:t>
            </a:r>
            <a:r>
              <a:rPr lang="en-US" sz="1400" dirty="0">
                <a:latin typeface="Times New Roman" panose="02020603050405020304" pitchFamily="18" charset="0"/>
                <a:cs typeface="Times New Roman" panose="02020603050405020304" pitchFamily="18" charset="0"/>
              </a:rPr>
              <a:t> – For coding and testing the machine learning model.</a:t>
            </a:r>
          </a:p>
          <a:p>
            <a:pPr algn="just">
              <a:lnSpc>
                <a:spcPct val="150000"/>
              </a:lnSpc>
              <a:buNone/>
            </a:pPr>
            <a:r>
              <a:rPr lang="en-US" sz="1600" b="1" dirty="0">
                <a:solidFill>
                  <a:srgbClr val="C00000"/>
                </a:solidFill>
                <a:latin typeface="Times New Roman" panose="02020603050405020304" pitchFamily="18" charset="0"/>
                <a:cs typeface="Times New Roman" panose="02020603050405020304" pitchFamily="18" charset="0"/>
              </a:rPr>
              <a:t>2. Programming Language:</a:t>
            </a:r>
          </a:p>
          <a:p>
            <a:pPr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Python</a:t>
            </a:r>
            <a:r>
              <a:rPr lang="en-US" sz="1400" dirty="0">
                <a:latin typeface="Times New Roman" panose="02020603050405020304" pitchFamily="18" charset="0"/>
                <a:cs typeface="Times New Roman" panose="02020603050405020304" pitchFamily="18" charset="0"/>
              </a:rPr>
              <a:t> – For implementing facial recognition and the music recommender system.</a:t>
            </a:r>
          </a:p>
          <a:p>
            <a:pPr algn="just">
              <a:lnSpc>
                <a:spcPct val="150000"/>
              </a:lnSpc>
              <a:buNone/>
            </a:pPr>
            <a:r>
              <a:rPr lang="en-US" sz="1600" b="1" dirty="0">
                <a:solidFill>
                  <a:srgbClr val="C00000"/>
                </a:solidFill>
                <a:latin typeface="Times New Roman" panose="02020603050405020304" pitchFamily="18" charset="0"/>
                <a:cs typeface="Times New Roman" panose="02020603050405020304" pitchFamily="18" charset="0"/>
              </a:rPr>
              <a:t>3. Frameworks &amp; Libraries:</a:t>
            </a:r>
          </a:p>
          <a:p>
            <a:pPr>
              <a:lnSpc>
                <a:spcPct val="100000"/>
              </a:lnSpc>
              <a:spcBef>
                <a:spcPct val="0"/>
              </a:spcBef>
            </a:pPr>
            <a:r>
              <a:rPr lang="en-US" altLang="en-US" sz="1400" b="1" dirty="0">
                <a:latin typeface="Times New Roman" panose="02020603050405020304" pitchFamily="18" charset="0"/>
                <a:cs typeface="Times New Roman" panose="02020603050405020304" pitchFamily="18" charset="0"/>
              </a:rPr>
              <a:t>Scikit-learn</a:t>
            </a:r>
            <a:r>
              <a:rPr lang="en-US" altLang="en-US" sz="1400" dirty="0">
                <a:latin typeface="Times New Roman" panose="02020603050405020304" pitchFamily="18" charset="0"/>
                <a:cs typeface="Times New Roman" panose="02020603050405020304" pitchFamily="18" charset="0"/>
              </a:rPr>
              <a:t> – For machine learning algorithms and feature selection. </a:t>
            </a:r>
          </a:p>
          <a:p>
            <a:pPr>
              <a:lnSpc>
                <a:spcPct val="100000"/>
              </a:lnSpc>
              <a:spcBef>
                <a:spcPct val="0"/>
              </a:spcBef>
            </a:pPr>
            <a:r>
              <a:rPr lang="en-US" altLang="en-US" sz="1400" b="1" dirty="0">
                <a:latin typeface="Times New Roman" panose="02020603050405020304" pitchFamily="18" charset="0"/>
                <a:cs typeface="Times New Roman" panose="02020603050405020304" pitchFamily="18" charset="0"/>
              </a:rPr>
              <a:t>NLTK / SpaCy</a:t>
            </a:r>
            <a:r>
              <a:rPr lang="en-US" altLang="en-US" sz="1400" dirty="0">
                <a:latin typeface="Times New Roman" panose="02020603050405020304" pitchFamily="18" charset="0"/>
                <a:cs typeface="Times New Roman" panose="02020603050405020304" pitchFamily="18" charset="0"/>
              </a:rPr>
              <a:t> – For text preprocessing and natural language processing tasks. </a:t>
            </a:r>
          </a:p>
          <a:p>
            <a:pPr>
              <a:lnSpc>
                <a:spcPct val="100000"/>
              </a:lnSpc>
              <a:spcBef>
                <a:spcPct val="0"/>
              </a:spcBef>
            </a:pPr>
            <a:r>
              <a:rPr lang="en-US" altLang="en-US" sz="1400" b="1" dirty="0">
                <a:latin typeface="Times New Roman" panose="02020603050405020304" pitchFamily="18" charset="0"/>
                <a:cs typeface="Times New Roman" panose="02020603050405020304" pitchFamily="18" charset="0"/>
              </a:rPr>
              <a:t>TensorFlow / Keras</a:t>
            </a:r>
            <a:r>
              <a:rPr lang="en-US" altLang="en-US" sz="1400" dirty="0">
                <a:latin typeface="Times New Roman" panose="02020603050405020304" pitchFamily="18" charset="0"/>
                <a:cs typeface="Times New Roman" panose="02020603050405020304" pitchFamily="18" charset="0"/>
              </a:rPr>
              <a:t> – For building and training deep learning models. </a:t>
            </a:r>
          </a:p>
          <a:p>
            <a:pPr algn="just">
              <a:lnSpc>
                <a:spcPct val="150000"/>
              </a:lnSpc>
              <a:buNone/>
            </a:pPr>
            <a:r>
              <a:rPr lang="en-US" sz="1600" b="1" dirty="0">
                <a:solidFill>
                  <a:srgbClr val="C00000"/>
                </a:solidFill>
                <a:latin typeface="Times New Roman" panose="02020603050405020304" pitchFamily="18" charset="0"/>
                <a:cs typeface="Times New Roman" panose="02020603050405020304" pitchFamily="18" charset="0"/>
              </a:rPr>
              <a:t>4. Additional Tools: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Gmail API / Outlook API</a:t>
            </a:r>
            <a:r>
              <a:rPr lang="en-US" sz="1400" dirty="0">
                <a:latin typeface="Times New Roman" panose="02020603050405020304" pitchFamily="18" charset="0"/>
                <a:cs typeface="Times New Roman" panose="02020603050405020304" pitchFamily="18" charset="0"/>
              </a:rPr>
              <a:t> – For integrating the spam detection system with email clients.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Flask / FastAPI</a:t>
            </a:r>
            <a:r>
              <a:rPr lang="en-US" sz="1400" dirty="0">
                <a:latin typeface="Times New Roman" panose="02020603050405020304" pitchFamily="18" charset="0"/>
                <a:cs typeface="Times New Roman" panose="02020603050405020304" pitchFamily="18" charset="0"/>
              </a:rPr>
              <a:t> – For deploying the trained spam detection model as an API.</a:t>
            </a:r>
          </a:p>
          <a:p>
            <a:pPr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896396"/>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Timeline of the Project </a:t>
            </a:r>
            <a:endParaRPr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095FF04-9629-444D-A257-905C86BD219C}"/>
              </a:ext>
            </a:extLst>
          </p:cNvPr>
          <p:cNvPicPr>
            <a:picLocks noChangeAspect="1"/>
          </p:cNvPicPr>
          <p:nvPr/>
        </p:nvPicPr>
        <p:blipFill>
          <a:blip r:embed="rId3"/>
          <a:stretch>
            <a:fillRect/>
          </a:stretch>
        </p:blipFill>
        <p:spPr>
          <a:xfrm>
            <a:off x="1158033" y="1075968"/>
            <a:ext cx="8088604" cy="4309433"/>
          </a:xfrm>
          <a:prstGeom prst="rect">
            <a:avLst/>
          </a:prstGeom>
        </p:spPr>
      </p:pic>
    </p:spTree>
    <p:extLst>
      <p:ext uri="{BB962C8B-B14F-4D97-AF65-F5344CB8AC3E}">
        <p14:creationId xmlns:p14="http://schemas.microsoft.com/office/powerpoint/2010/main" val="479890276"/>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62000" y="479911"/>
            <a:ext cx="10668000" cy="487500"/>
          </a:xfrm>
          <a:prstGeom prst="rect">
            <a:avLst/>
          </a:prstGeom>
          <a:noFill/>
          <a:ln>
            <a:noFill/>
          </a:ln>
        </p:spPr>
        <p:txBody>
          <a:bodyPr spcFirstLastPara="1" wrap="square" lIns="91425" tIns="45700" rIns="91425" bIns="45700" anchor="ctr" anchorCtr="0">
            <a:noAutofit/>
          </a:bodyPr>
          <a:lstStyle/>
          <a:p>
            <a:pPr lvl="0"/>
            <a:r>
              <a:rPr lang="en-GB"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References</a:t>
            </a:r>
            <a:endParaRPr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31E81CCD-0D23-71A1-0ED1-2C84DCF64CAF}"/>
              </a:ext>
            </a:extLst>
          </p:cNvPr>
          <p:cNvSpPr>
            <a:spLocks noGrp="1" noChangeArrowheads="1"/>
          </p:cNvSpPr>
          <p:nvPr>
            <p:ph type="body" idx="1"/>
          </p:nvPr>
        </p:nvSpPr>
        <p:spPr bwMode="auto">
          <a:xfrm>
            <a:off x="747486" y="1413559"/>
            <a:ext cx="8816392" cy="3513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mj-lt"/>
              <a:buAutoNum type="arabicPeriod"/>
            </a:pPr>
            <a:r>
              <a:rPr lang="en-IN" sz="1400" b="1" i="1" dirty="0">
                <a:latin typeface="Times New Roman" panose="02020603050405020304" pitchFamily="18" charset="0"/>
                <a:cs typeface="Times New Roman" panose="02020603050405020304" pitchFamily="18" charset="0"/>
              </a:rPr>
              <a:t>Maxime Labonne, Sean Moran</a:t>
            </a:r>
            <a:r>
              <a:rPr lang="en-IN" sz="1400" i="1" dirty="0">
                <a:latin typeface="Times New Roman" panose="02020603050405020304" pitchFamily="18" charset="0"/>
                <a:cs typeface="Times New Roman" panose="02020603050405020304" pitchFamily="18" charset="0"/>
              </a:rPr>
              <a:t> (2023)</a:t>
            </a:r>
            <a:br>
              <a:rPr lang="en-IN" sz="1400" i="1" dirty="0">
                <a:latin typeface="Times New Roman" panose="02020603050405020304" pitchFamily="18" charset="0"/>
                <a:cs typeface="Times New Roman" panose="02020603050405020304" pitchFamily="18" charset="0"/>
              </a:rPr>
            </a:br>
            <a:r>
              <a:rPr lang="en-IN" sz="1400" i="1" dirty="0">
                <a:latin typeface="Times New Roman" panose="02020603050405020304" pitchFamily="18" charset="0"/>
                <a:cs typeface="Times New Roman" panose="02020603050405020304" pitchFamily="18" charset="0"/>
              </a:rPr>
              <a:t>Spam-T5: Benchmarking LLMs for Email Spam Detection</a:t>
            </a:r>
            <a:br>
              <a:rPr lang="en-IN" sz="1400" i="1" dirty="0">
                <a:latin typeface="Times New Roman" panose="02020603050405020304" pitchFamily="18" charset="0"/>
                <a:cs typeface="Times New Roman" panose="02020603050405020304" pitchFamily="18" charset="0"/>
              </a:rPr>
            </a:br>
            <a:r>
              <a:rPr lang="en-IN" sz="1400" i="1" dirty="0">
                <a:latin typeface="Times New Roman" panose="02020603050405020304" pitchFamily="18" charset="0"/>
                <a:cs typeface="Times New Roman" panose="02020603050405020304" pitchFamily="18" charset="0"/>
              </a:rPr>
              <a:t>Published in: International Conference on Computational Linguistics (COLING 2023)</a:t>
            </a:r>
          </a:p>
          <a:p>
            <a:pPr>
              <a:buFont typeface="+mj-lt"/>
              <a:buAutoNum type="arabicPeriod"/>
            </a:pPr>
            <a:r>
              <a:rPr lang="en-IN" sz="1400" b="1" i="1" dirty="0">
                <a:latin typeface="Times New Roman" panose="02020603050405020304" pitchFamily="18" charset="0"/>
                <a:cs typeface="Times New Roman" panose="02020603050405020304" pitchFamily="18" charset="0"/>
              </a:rPr>
              <a:t>Suhaima Jamal, Hayden Wimmer (2023)</a:t>
            </a:r>
            <a:br>
              <a:rPr lang="en-IN" sz="1400" i="1" dirty="0">
                <a:latin typeface="Times New Roman" panose="02020603050405020304" pitchFamily="18" charset="0"/>
                <a:cs typeface="Times New Roman" panose="02020603050405020304" pitchFamily="18" charset="0"/>
              </a:rPr>
            </a:br>
            <a:r>
              <a:rPr lang="en-IN" sz="1400" i="1" dirty="0">
                <a:latin typeface="Times New Roman" panose="02020603050405020304" pitchFamily="18" charset="0"/>
                <a:cs typeface="Times New Roman" panose="02020603050405020304" pitchFamily="18" charset="0"/>
              </a:rPr>
              <a:t>Improved Transformer-Based Spam Detection</a:t>
            </a:r>
            <a:br>
              <a:rPr lang="en-IN" sz="1400" i="1" dirty="0">
                <a:latin typeface="Times New Roman" panose="02020603050405020304" pitchFamily="18" charset="0"/>
                <a:cs typeface="Times New Roman" panose="02020603050405020304" pitchFamily="18" charset="0"/>
              </a:rPr>
            </a:br>
            <a:r>
              <a:rPr lang="en-IN" sz="1400" i="1" dirty="0">
                <a:latin typeface="Times New Roman" panose="02020603050405020304" pitchFamily="18" charset="0"/>
                <a:cs typeface="Times New Roman" panose="02020603050405020304" pitchFamily="18" charset="0"/>
              </a:rPr>
              <a:t>Published in: Journal of Artificial Intelligence Research (JAIR)</a:t>
            </a:r>
          </a:p>
          <a:p>
            <a:pPr>
              <a:buFont typeface="+mj-lt"/>
              <a:buAutoNum type="arabicPeriod"/>
            </a:pPr>
            <a:r>
              <a:rPr lang="en-IN" sz="1400" b="1" i="1" dirty="0">
                <a:latin typeface="Times New Roman" panose="02020603050405020304" pitchFamily="18" charset="0"/>
                <a:cs typeface="Times New Roman" panose="02020603050405020304" pitchFamily="18" charset="0"/>
              </a:rPr>
              <a:t>Sultan Zavrak, Seyhmus Yilmaz</a:t>
            </a:r>
            <a:r>
              <a:rPr lang="en-IN" sz="1400" i="1" dirty="0">
                <a:latin typeface="Times New Roman" panose="02020603050405020304" pitchFamily="18" charset="0"/>
                <a:cs typeface="Times New Roman" panose="02020603050405020304" pitchFamily="18" charset="0"/>
              </a:rPr>
              <a:t> (2022)</a:t>
            </a:r>
            <a:br>
              <a:rPr lang="en-IN" sz="1400" i="1" dirty="0">
                <a:latin typeface="Times New Roman" panose="02020603050405020304" pitchFamily="18" charset="0"/>
                <a:cs typeface="Times New Roman" panose="02020603050405020304" pitchFamily="18" charset="0"/>
              </a:rPr>
            </a:br>
            <a:r>
              <a:rPr lang="en-IN" sz="1400" i="1" dirty="0">
                <a:latin typeface="Times New Roman" panose="02020603050405020304" pitchFamily="18" charset="0"/>
                <a:cs typeface="Times New Roman" panose="02020603050405020304" pitchFamily="18" charset="0"/>
              </a:rPr>
              <a:t>Hybrid Deep Learning for Email Spam Detection</a:t>
            </a:r>
            <a:br>
              <a:rPr lang="en-IN" sz="1400" i="1" dirty="0">
                <a:latin typeface="Times New Roman" panose="02020603050405020304" pitchFamily="18" charset="0"/>
                <a:cs typeface="Times New Roman" panose="02020603050405020304" pitchFamily="18" charset="0"/>
              </a:rPr>
            </a:br>
            <a:r>
              <a:rPr lang="en-IN" sz="1400" i="1" dirty="0">
                <a:latin typeface="Times New Roman" panose="02020603050405020304" pitchFamily="18" charset="0"/>
                <a:cs typeface="Times New Roman" panose="02020603050405020304" pitchFamily="18" charset="0"/>
              </a:rPr>
              <a:t>Published in: IEEE Transactions on Neural Networks and Learning Systems</a:t>
            </a:r>
          </a:p>
          <a:p>
            <a:pPr>
              <a:buFont typeface="+mj-lt"/>
              <a:buAutoNum type="arabicPeriod"/>
            </a:pPr>
            <a:r>
              <a:rPr lang="en-IN" sz="1400" b="1" i="1" dirty="0">
                <a:latin typeface="Times New Roman" panose="02020603050405020304" pitchFamily="18" charset="0"/>
                <a:cs typeface="Times New Roman" panose="02020603050405020304" pitchFamily="18" charset="0"/>
              </a:rPr>
              <a:t>Vijay Srinivas Tida, Sonya Hsu</a:t>
            </a:r>
            <a:r>
              <a:rPr lang="en-IN" sz="1400" i="1" dirty="0">
                <a:latin typeface="Times New Roman" panose="02020603050405020304" pitchFamily="18" charset="0"/>
                <a:cs typeface="Times New Roman" panose="02020603050405020304" pitchFamily="18" charset="0"/>
              </a:rPr>
              <a:t> (2022)</a:t>
            </a:r>
            <a:br>
              <a:rPr lang="en-IN" sz="1400" i="1" dirty="0">
                <a:latin typeface="Times New Roman" panose="02020603050405020304" pitchFamily="18" charset="0"/>
                <a:cs typeface="Times New Roman" panose="02020603050405020304" pitchFamily="18" charset="0"/>
              </a:rPr>
            </a:br>
            <a:r>
              <a:rPr lang="en-IN" sz="1400" i="1" dirty="0">
                <a:latin typeface="Times New Roman" panose="02020603050405020304" pitchFamily="18" charset="0"/>
                <a:cs typeface="Times New Roman" panose="02020603050405020304" pitchFamily="18" charset="0"/>
              </a:rPr>
              <a:t>Universal Spam Detection with Transfer Learning</a:t>
            </a:r>
            <a:br>
              <a:rPr lang="en-IN" sz="1400" i="1" dirty="0">
                <a:latin typeface="Times New Roman" panose="02020603050405020304" pitchFamily="18" charset="0"/>
                <a:cs typeface="Times New Roman" panose="02020603050405020304" pitchFamily="18" charset="0"/>
              </a:rPr>
            </a:br>
            <a:r>
              <a:rPr lang="en-IN" sz="1400" i="1" dirty="0">
                <a:latin typeface="Times New Roman" panose="02020603050405020304" pitchFamily="18" charset="0"/>
                <a:cs typeface="Times New Roman" panose="02020603050405020304" pitchFamily="18" charset="0"/>
              </a:rPr>
              <a:t>Published in: Proceedings of the ACM Conference on Machine Learning (ACM-ML 2022)</a:t>
            </a:r>
          </a:p>
          <a:p>
            <a:pPr>
              <a:buFont typeface="+mj-lt"/>
              <a:buAutoNum type="arabicPeriod"/>
            </a:pPr>
            <a:r>
              <a:rPr lang="en-IN" sz="1400" b="1" i="1" dirty="0">
                <a:latin typeface="Times New Roman" panose="02020603050405020304" pitchFamily="18" charset="0"/>
                <a:cs typeface="Times New Roman" panose="02020603050405020304" pitchFamily="18" charset="0"/>
              </a:rPr>
              <a:t>P. Charanarur, H. Jain, G.S. Rao, et al.</a:t>
            </a:r>
            <a:r>
              <a:rPr lang="en-IN" sz="1400" i="1" dirty="0">
                <a:latin typeface="Times New Roman" panose="02020603050405020304" pitchFamily="18" charset="0"/>
                <a:cs typeface="Times New Roman" panose="02020603050405020304" pitchFamily="18" charset="0"/>
              </a:rPr>
              <a:t> (2023)</a:t>
            </a:r>
            <a:br>
              <a:rPr lang="en-IN" sz="1400" i="1" dirty="0">
                <a:latin typeface="Times New Roman" panose="02020603050405020304" pitchFamily="18" charset="0"/>
                <a:cs typeface="Times New Roman" panose="02020603050405020304" pitchFamily="18" charset="0"/>
              </a:rPr>
            </a:br>
            <a:r>
              <a:rPr lang="en-IN" sz="1400" i="1" dirty="0">
                <a:latin typeface="Times New Roman" panose="02020603050405020304" pitchFamily="18" charset="0"/>
                <a:cs typeface="Times New Roman" panose="02020603050405020304" pitchFamily="18" charset="0"/>
              </a:rPr>
              <a:t>ML-Based Spam Mail Detector</a:t>
            </a:r>
            <a:br>
              <a:rPr lang="en-IN" sz="1400" i="1" dirty="0">
                <a:latin typeface="Times New Roman" panose="02020603050405020304" pitchFamily="18" charset="0"/>
                <a:cs typeface="Times New Roman" panose="02020603050405020304" pitchFamily="18" charset="0"/>
              </a:rPr>
            </a:br>
            <a:r>
              <a:rPr lang="en-IN" sz="1400" i="1" dirty="0">
                <a:latin typeface="Times New Roman" panose="02020603050405020304" pitchFamily="18" charset="0"/>
                <a:cs typeface="Times New Roman" panose="02020603050405020304" pitchFamily="18" charset="0"/>
              </a:rPr>
              <a:t>Published in: Springer Journal of Machine Learning and Applications</a:t>
            </a:r>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05AC97-FAA1-B07A-D9F9-9917C2A39104}"/>
              </a:ext>
            </a:extLst>
          </p:cNvPr>
          <p:cNvSpPr>
            <a:spLocks noGrp="1"/>
          </p:cNvSpPr>
          <p:nvPr>
            <p:ph idx="1"/>
          </p:nvPr>
        </p:nvSpPr>
        <p:spPr>
          <a:xfrm>
            <a:off x="259702" y="398041"/>
            <a:ext cx="10515600" cy="4351338"/>
          </a:xfrm>
        </p:spPr>
        <p:txBody>
          <a:bodyPr/>
          <a:lstStyle/>
          <a:p>
            <a:pPr marL="0" indent="0">
              <a:buNone/>
            </a:pPr>
            <a:r>
              <a:rPr lang="en-IN" sz="1400" b="1" i="1" dirty="0">
                <a:latin typeface="Times New Roman" panose="02020603050405020304" pitchFamily="18" charset="0"/>
                <a:cs typeface="Times New Roman" panose="02020603050405020304" pitchFamily="18" charset="0"/>
              </a:rPr>
              <a:t>6. M. Al-Sarem, M. Al-Hadhrami, A. Alshomrani, et al.</a:t>
            </a:r>
            <a:r>
              <a:rPr lang="en-IN" sz="1400" i="1" dirty="0">
                <a:latin typeface="Times New Roman" panose="02020603050405020304" pitchFamily="18" charset="0"/>
                <a:cs typeface="Times New Roman" panose="02020603050405020304" pitchFamily="18" charset="0"/>
              </a:rPr>
              <a:t> (2021)</a:t>
            </a:r>
          </a:p>
          <a:p>
            <a:pPr marL="0" indent="0">
              <a:buNone/>
            </a:pPr>
            <a:r>
              <a:rPr lang="en-IN" sz="1400" i="1" dirty="0">
                <a:latin typeface="Times New Roman" panose="02020603050405020304" pitchFamily="18" charset="0"/>
                <a:cs typeface="Times New Roman" panose="02020603050405020304" pitchFamily="18" charset="0"/>
              </a:rPr>
              <a:t>Deep Learning for Spam Detection</a:t>
            </a:r>
          </a:p>
          <a:p>
            <a:pPr marL="0" indent="0">
              <a:buNone/>
            </a:pPr>
            <a:r>
              <a:rPr lang="en-IN" sz="1400" i="1" dirty="0">
                <a:latin typeface="Times New Roman" panose="02020603050405020304" pitchFamily="18" charset="0"/>
                <a:cs typeface="Times New Roman" panose="02020603050405020304" pitchFamily="18" charset="0"/>
              </a:rPr>
              <a:t>Published in: Elsevier Expert Systems with Applications</a:t>
            </a:r>
            <a:endParaRPr lang="en-US" sz="1400" b="1" i="1" dirty="0">
              <a:latin typeface="Times New Roman" panose="02020603050405020304" pitchFamily="18" charset="0"/>
              <a:cs typeface="Times New Roman" panose="02020603050405020304" pitchFamily="18" charset="0"/>
            </a:endParaRPr>
          </a:p>
          <a:p>
            <a:pPr marL="0" indent="0">
              <a:buNone/>
            </a:pPr>
            <a:endParaRPr lang="en-IN" sz="1400" b="1" i="1" dirty="0">
              <a:latin typeface="Times New Roman" panose="02020603050405020304" pitchFamily="18" charset="0"/>
              <a:cs typeface="Times New Roman" panose="02020603050405020304" pitchFamily="18" charset="0"/>
            </a:endParaRPr>
          </a:p>
          <a:p>
            <a:pPr marL="0" indent="0">
              <a:buNone/>
            </a:pPr>
            <a:r>
              <a:rPr lang="en-US" sz="1400" b="1" i="1" dirty="0">
                <a:latin typeface="Times New Roman" panose="02020603050405020304" pitchFamily="18" charset="0"/>
                <a:cs typeface="Times New Roman" panose="02020603050405020304" pitchFamily="18" charset="0"/>
              </a:rPr>
              <a:t>7.</a:t>
            </a:r>
            <a:r>
              <a:rPr lang="es-ES" sz="1400" b="1" i="1" dirty="0">
                <a:latin typeface="Times New Roman" panose="02020603050405020304" pitchFamily="18" charset="0"/>
                <a:cs typeface="Times New Roman" panose="02020603050405020304" pitchFamily="18" charset="0"/>
              </a:rPr>
              <a:t>  M.A. </a:t>
            </a:r>
            <a:r>
              <a:rPr lang="es-ES" sz="1400" b="1" i="1" dirty="0" err="1">
                <a:latin typeface="Times New Roman" panose="02020603050405020304" pitchFamily="18" charset="0"/>
                <a:cs typeface="Times New Roman" panose="02020603050405020304" pitchFamily="18" charset="0"/>
              </a:rPr>
              <a:t>Shafi</a:t>
            </a:r>
            <a:r>
              <a:rPr lang="es-ES" sz="1400" b="1" i="1" dirty="0">
                <a:latin typeface="Times New Roman" panose="02020603050405020304" pitchFamily="18" charset="0"/>
                <a:cs typeface="Times New Roman" panose="02020603050405020304" pitchFamily="18" charset="0"/>
              </a:rPr>
              <a:t>, H. Hamid, E.G. </a:t>
            </a:r>
            <a:r>
              <a:rPr lang="es-ES" sz="1400" b="1" i="1" dirty="0" err="1">
                <a:latin typeface="Times New Roman" panose="02020603050405020304" pitchFamily="18" charset="0"/>
                <a:cs typeface="Times New Roman" panose="02020603050405020304" pitchFamily="18" charset="0"/>
              </a:rPr>
              <a:t>Chiroma</a:t>
            </a:r>
            <a:r>
              <a:rPr lang="es-ES" sz="1400" b="1" i="1" dirty="0">
                <a:latin typeface="Times New Roman" panose="02020603050405020304" pitchFamily="18" charset="0"/>
                <a:cs typeface="Times New Roman" panose="02020603050405020304" pitchFamily="18" charset="0"/>
              </a:rPr>
              <a:t>, J.S. Dada, B. </a:t>
            </a:r>
            <a:r>
              <a:rPr lang="es-ES" sz="1400" b="1" i="1" dirty="0" err="1">
                <a:latin typeface="Times New Roman" panose="02020603050405020304" pitchFamily="18" charset="0"/>
                <a:cs typeface="Times New Roman" panose="02020603050405020304" pitchFamily="18" charset="0"/>
              </a:rPr>
              <a:t>Abubakar</a:t>
            </a:r>
            <a:endParaRPr lang="es-ES" sz="1400" b="1" i="1" dirty="0">
              <a:latin typeface="Times New Roman" panose="02020603050405020304" pitchFamily="18" charset="0"/>
              <a:cs typeface="Times New Roman" panose="02020603050405020304" pitchFamily="18" charset="0"/>
            </a:endParaRPr>
          </a:p>
          <a:p>
            <a:pPr marL="0" indent="0">
              <a:buNone/>
            </a:pPr>
            <a:r>
              <a:rPr lang="en-US" sz="1400" i="1" dirty="0">
                <a:latin typeface="Times New Roman" panose="02020603050405020304" pitchFamily="18" charset="0"/>
                <a:cs typeface="Times New Roman" panose="02020603050405020304" pitchFamily="18" charset="0"/>
              </a:rPr>
              <a:t>Machine learning for email spam filtering: review, approaches and open research problems</a:t>
            </a:r>
          </a:p>
          <a:p>
            <a:pPr marL="0" indent="0">
              <a:buNone/>
            </a:pPr>
            <a:r>
              <a:rPr lang="en-IN" sz="1400" i="1" dirty="0">
                <a:latin typeface="Times New Roman" panose="02020603050405020304" pitchFamily="18" charset="0"/>
                <a:cs typeface="Times New Roman" panose="02020603050405020304" pitchFamily="18" charset="0"/>
              </a:rPr>
              <a:t>Published: 2018</a:t>
            </a:r>
            <a:endParaRPr lang="en-US" sz="1400" i="1" dirty="0">
              <a:latin typeface="Times New Roman" panose="02020603050405020304" pitchFamily="18" charset="0"/>
              <a:cs typeface="Times New Roman" panose="02020603050405020304" pitchFamily="18" charset="0"/>
            </a:endParaRPr>
          </a:p>
          <a:p>
            <a:pPr marL="0" indent="0">
              <a:buNone/>
            </a:pPr>
            <a:endParaRPr lang="en-US" sz="1400" i="1" dirty="0">
              <a:latin typeface="Times New Roman" panose="02020603050405020304" pitchFamily="18" charset="0"/>
              <a:cs typeface="Times New Roman" panose="02020603050405020304" pitchFamily="18" charset="0"/>
            </a:endParaRPr>
          </a:p>
          <a:p>
            <a:pPr marL="0" indent="0">
              <a:buNone/>
            </a:pPr>
            <a:r>
              <a:rPr lang="en-US" sz="1400" b="1" i="1" dirty="0">
                <a:latin typeface="Times New Roman" panose="02020603050405020304" pitchFamily="18" charset="0"/>
                <a:cs typeface="Times New Roman" panose="02020603050405020304" pitchFamily="18" charset="0"/>
              </a:rPr>
              <a:t>8.</a:t>
            </a:r>
            <a:r>
              <a:rPr lang="pt-BR" sz="1400" b="1" i="1" dirty="0">
                <a:latin typeface="Times New Roman" panose="02020603050405020304" pitchFamily="18" charset="0"/>
                <a:cs typeface="Times New Roman" panose="02020603050405020304" pitchFamily="18" charset="0"/>
              </a:rPr>
              <a:t> M. Almeida, T.A. Almeida, A. Silva</a:t>
            </a:r>
          </a:p>
          <a:p>
            <a:pPr marL="0" indent="0">
              <a:buNone/>
            </a:pPr>
            <a:r>
              <a:rPr lang="en-US" sz="1400" i="1" dirty="0">
                <a:latin typeface="Times New Roman" panose="02020603050405020304" pitchFamily="18" charset="0"/>
                <a:cs typeface="Times New Roman" panose="02020603050405020304" pitchFamily="18" charset="0"/>
              </a:rPr>
              <a:t>Spam Email Detection Using Deep Learning Techniques</a:t>
            </a:r>
            <a:endParaRPr lang="pt-BR" sz="1400" i="1" dirty="0">
              <a:latin typeface="Times New Roman" panose="02020603050405020304" pitchFamily="18" charset="0"/>
              <a:cs typeface="Times New Roman" panose="02020603050405020304" pitchFamily="18" charset="0"/>
            </a:endParaRPr>
          </a:p>
          <a:p>
            <a:pPr marL="0" indent="0">
              <a:buNone/>
            </a:pPr>
            <a:r>
              <a:rPr lang="en-IN" sz="1400" i="1" dirty="0">
                <a:latin typeface="Times New Roman" panose="02020603050405020304" pitchFamily="18" charset="0"/>
                <a:cs typeface="Times New Roman" panose="02020603050405020304" pitchFamily="18" charset="0"/>
              </a:rPr>
              <a:t>Published: 2021</a:t>
            </a:r>
          </a:p>
        </p:txBody>
      </p:sp>
      <p:sp>
        <p:nvSpPr>
          <p:cNvPr id="4" name="Slide Number Placeholder 3">
            <a:extLst>
              <a:ext uri="{FF2B5EF4-FFF2-40B4-BE49-F238E27FC236}">
                <a16:creationId xmlns:a16="http://schemas.microsoft.com/office/drawing/2014/main" id="{E90F721F-20B2-8F6C-FCEF-9010FD4DF2CA}"/>
              </a:ext>
            </a:extLst>
          </p:cNvPr>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4258180659"/>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Content</a:t>
            </a:r>
            <a:endParaRPr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92500" lnSpcReduction="10000"/>
          </a:bodyPr>
          <a:lstStyle/>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Literature Survey</a:t>
            </a:r>
          </a:p>
          <a:p>
            <a:pPr marL="495300" lvl="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Tools and Technologies to be used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Problem Statement</a:t>
            </a:r>
            <a:endParaRPr dirty="0">
              <a:solidFill>
                <a:srgbClr val="0070C0"/>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1" name="Rectangle 8">
            <a:extLst>
              <a:ext uri="{FF2B5EF4-FFF2-40B4-BE49-F238E27FC236}">
                <a16:creationId xmlns:a16="http://schemas.microsoft.com/office/drawing/2014/main" id="{843069A6-B268-B8CC-934D-F437F680F6C5}"/>
              </a:ext>
            </a:extLst>
          </p:cNvPr>
          <p:cNvSpPr>
            <a:spLocks noGrp="1" noChangeArrowheads="1"/>
          </p:cNvSpPr>
          <p:nvPr>
            <p:ph idx="1"/>
          </p:nvPr>
        </p:nvSpPr>
        <p:spPr bwMode="auto">
          <a:xfrm>
            <a:off x="812799" y="1460731"/>
            <a:ext cx="11027509"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today's digital world, we receive numerous emails daily, many of which are irrelevant or potentially harmful due to malicious links. Spam detection helps filter out unwanted emails, ensuring that only relevant messages reach users. While most email providers have built-in spam filters, their accuracy is not always reliable, sometimes misclassifying important emails. Spammers continuously develop new techniques, such as using random sender addresses or modifying email subjects, making it a constant challenge to maintain effective filtering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Spam emails not only waste storage space and bandwidth but also consume time as users manually sift through them. Businesses, in particular, suffer financial losses due to decreased productivity and additional costs for network and security management. Additionally, spam emails can pose cybersecurity threats by spreading malware or tricking users into revealing sensitive information through phishing attacks. Social media has also become a major target for spam, with cybercriminals leveraging social engineering tactics to exploit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low cost of sending spam compared to traditional marketing makes it an attractive tool for spammers, while businesses bear significant financial and security risks. Manually filtering large volumes of spam is time-consuming, and the risk of mistakenly deleting important emails remains. To improve spam detection, this project evaluates multiple AI models on the same dataset, comparing their performance based on accuracy and efficiency.</a:t>
            </a:r>
          </a:p>
        </p:txBody>
      </p:sp>
    </p:spTree>
    <p:extLst>
      <p:ext uri="{BB962C8B-B14F-4D97-AF65-F5344CB8AC3E}">
        <p14:creationId xmlns:p14="http://schemas.microsoft.com/office/powerpoint/2010/main" val="2143451837"/>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91E19B35-65B2-C651-7EFC-2125445698D7}"/>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E9E30D49-BC04-1C66-1B7F-0978A107823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823A919F-43EF-9F1E-B0F1-0C0D23AAD516}"/>
              </a:ext>
            </a:extLst>
          </p:cNvPr>
          <p:cNvPicPr>
            <a:picLocks noChangeAspect="1"/>
          </p:cNvPicPr>
          <p:nvPr/>
        </p:nvPicPr>
        <p:blipFill>
          <a:blip r:embed="rId3"/>
          <a:stretch>
            <a:fillRect/>
          </a:stretch>
        </p:blipFill>
        <p:spPr>
          <a:xfrm>
            <a:off x="1226819" y="838200"/>
            <a:ext cx="9448801" cy="4427220"/>
          </a:xfrm>
          <a:prstGeom prst="rect">
            <a:avLst/>
          </a:prstGeom>
        </p:spPr>
      </p:pic>
    </p:spTree>
    <p:extLst>
      <p:ext uri="{BB962C8B-B14F-4D97-AF65-F5344CB8AC3E}">
        <p14:creationId xmlns:p14="http://schemas.microsoft.com/office/powerpoint/2010/main" val="2804101435"/>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074FA9-E9B2-95BC-E581-B61A896B1FEB}"/>
              </a:ext>
            </a:extLst>
          </p:cNvPr>
          <p:cNvSpPr>
            <a:spLocks noGrp="1"/>
          </p:cNvSpPr>
          <p:nvPr>
            <p:ph type="sldNum" sz="quarter" idx="12"/>
          </p:nvPr>
        </p:nvSpPr>
        <p:spPr/>
        <p:txBody>
          <a:bodyPr/>
          <a:lstStyle/>
          <a:p>
            <a:pPr>
              <a:defRPr/>
            </a:pPr>
            <a:fld id="{2F195F4C-44D2-4F45-A0AC-21646A9D27BF}" type="slidenum">
              <a:rPr lang="en-US" altLang="en-US" smtClean="0"/>
              <a:pPr>
                <a:defRPr/>
              </a:pPr>
              <a:t>5</a:t>
            </a:fld>
            <a:endParaRPr lang="en-US" altLang="en-US"/>
          </a:p>
        </p:txBody>
      </p:sp>
      <p:pic>
        <p:nvPicPr>
          <p:cNvPr id="5" name="Picture 4">
            <a:extLst>
              <a:ext uri="{FF2B5EF4-FFF2-40B4-BE49-F238E27FC236}">
                <a16:creationId xmlns:a16="http://schemas.microsoft.com/office/drawing/2014/main" id="{7A9D0DB6-DD8D-DB25-ACA2-3C8FFC91F2A4}"/>
              </a:ext>
            </a:extLst>
          </p:cNvPr>
          <p:cNvPicPr>
            <a:picLocks noChangeAspect="1"/>
          </p:cNvPicPr>
          <p:nvPr/>
        </p:nvPicPr>
        <p:blipFill>
          <a:blip r:embed="rId2"/>
          <a:stretch>
            <a:fillRect/>
          </a:stretch>
        </p:blipFill>
        <p:spPr>
          <a:xfrm>
            <a:off x="1025479" y="617002"/>
            <a:ext cx="9754961" cy="3124636"/>
          </a:xfrm>
          <a:prstGeom prst="rect">
            <a:avLst/>
          </a:prstGeom>
        </p:spPr>
      </p:pic>
    </p:spTree>
    <p:extLst>
      <p:ext uri="{BB962C8B-B14F-4D97-AF65-F5344CB8AC3E}">
        <p14:creationId xmlns:p14="http://schemas.microsoft.com/office/powerpoint/2010/main" val="476477547"/>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FF43742D-E782-7B2B-477C-FB389773DDB3}"/>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43B9198E-092A-9BA4-E770-B551D722C95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rgbClr val="0070C0"/>
                </a:solidFill>
                <a:latin typeface="Times New Roman" panose="02020603050405020304" pitchFamily="18" charset="0"/>
                <a:ea typeface="Cambria" panose="02040503050406030204" pitchFamily="18" charset="0"/>
                <a:cs typeface="Times New Roman" panose="02020603050405020304" pitchFamily="18" charset="0"/>
              </a:rPr>
              <a:t>Module</a:t>
            </a:r>
            <a:r>
              <a:rPr lang="en-GB" dirty="0">
                <a:latin typeface="Cambria" panose="02040503050406030204" pitchFamily="18" charset="0"/>
                <a:ea typeface="Cambria" panose="02040503050406030204" pitchFamily="18" charset="0"/>
              </a:rPr>
              <a:t> </a:t>
            </a:r>
            <a:r>
              <a:rPr lang="en-GB" dirty="0">
                <a:solidFill>
                  <a:srgbClr val="0070C0"/>
                </a:solidFill>
                <a:latin typeface="Cambria" panose="02040503050406030204" pitchFamily="18" charset="0"/>
                <a:ea typeface="Cambria" panose="02040503050406030204" pitchFamily="18" charset="0"/>
              </a:rPr>
              <a:t>Design</a:t>
            </a:r>
            <a:endParaRPr dirty="0">
              <a:solidFill>
                <a:srgbClr val="0070C0"/>
              </a:solidFill>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50BF7F58-9372-1CA6-DEF0-1718E64B39F3}"/>
              </a:ext>
            </a:extLst>
          </p:cNvPr>
          <p:cNvSpPr txBox="1"/>
          <p:nvPr/>
        </p:nvSpPr>
        <p:spPr>
          <a:xfrm>
            <a:off x="925434" y="1005670"/>
            <a:ext cx="10667999" cy="4431983"/>
          </a:xfrm>
          <a:prstGeom prst="rect">
            <a:avLst/>
          </a:prstGeom>
          <a:noFill/>
        </p:spPr>
        <p:txBody>
          <a:bodyPr wrap="square">
            <a:spAutoFit/>
          </a:bodyPr>
          <a:lstStyle/>
          <a:p>
            <a:pPr algn="just"/>
            <a:r>
              <a:rPr lang="en-US" sz="2000" b="1" dirty="0">
                <a:solidFill>
                  <a:srgbClr val="C00000"/>
                </a:solidFill>
                <a:latin typeface="Times New Roman" panose="02020603050405020304" pitchFamily="18" charset="0"/>
                <a:ea typeface="Cambria" panose="02040503050406030204" pitchFamily="18" charset="0"/>
                <a:cs typeface="Times New Roman" panose="02020603050405020304" pitchFamily="18" charset="0"/>
              </a:rPr>
              <a:t>Brief overview of the project’s modular architecture</a:t>
            </a:r>
          </a:p>
          <a:p>
            <a:pPr algn="just">
              <a:lnSpc>
                <a:spcPct val="150000"/>
              </a:lnSpc>
            </a:pPr>
            <a:endParaRPr lang="en-US" sz="14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50000"/>
              </a:lnSpc>
            </a:pPr>
            <a:r>
              <a:rPr lang="en-US" sz="14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project is designed as a modular system to ensure </a:t>
            </a:r>
            <a:r>
              <a:rPr lang="en-US" sz="1400" b="1" dirty="0">
                <a:latin typeface="Times New Roman" panose="02020603050405020304" pitchFamily="18" charset="0"/>
                <a:cs typeface="Times New Roman" panose="02020603050405020304" pitchFamily="18" charset="0"/>
              </a:rPr>
              <a:t>accuracy, scalability, and efficiency</a:t>
            </a:r>
            <a:r>
              <a:rPr lang="en-US" sz="1400" dirty="0">
                <a:latin typeface="Times New Roman" panose="02020603050405020304" pitchFamily="18" charset="0"/>
                <a:cs typeface="Times New Roman" panose="02020603050405020304" pitchFamily="18" charset="0"/>
              </a:rPr>
              <a:t> in detecting spam emails. The architecture consists of distinct functional components, each responsible for a specific task in the spam detection pipeline. By dividing the project into modules, the system can effectively classify emails, filter out spam, and adapt to evolving spam techniques in real time.</a:t>
            </a:r>
            <a:endParaRPr lang="en-US" sz="14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endParaRPr>
          </a:p>
          <a:p>
            <a:pPr algn="just"/>
            <a:endParaRPr lang="en-US" sz="2000" b="1" dirty="0">
              <a:solidFill>
                <a:srgbClr val="C00000"/>
              </a:solidFill>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2000" b="1" dirty="0">
                <a:solidFill>
                  <a:srgbClr val="C00000"/>
                </a:solidFill>
                <a:latin typeface="Times New Roman" panose="02020603050405020304" pitchFamily="18" charset="0"/>
                <a:ea typeface="Cambria" panose="02040503050406030204" pitchFamily="18" charset="0"/>
                <a:cs typeface="Times New Roman" panose="02020603050405020304" pitchFamily="18" charset="0"/>
              </a:rPr>
              <a:t>Purpose of dividing the project into modules</a:t>
            </a:r>
          </a:p>
          <a:p>
            <a:pPr algn="just"/>
            <a:endParaRPr lang="en-US" sz="2000" b="1" dirty="0">
              <a:solidFill>
                <a:srgbClr val="C00000"/>
              </a:solidFill>
              <a:latin typeface="Times New Roman" panose="02020603050405020304" pitchFamily="18" charset="0"/>
              <a:ea typeface="Cambria" panose="02040503050406030204" pitchFamily="18" charset="0"/>
              <a:cs typeface="Times New Roman" panose="02020603050405020304" pitchFamily="18" charset="0"/>
            </a:endParaRPr>
          </a:p>
          <a:p>
            <a:pPr marL="285750" indent="-285750">
              <a:buFont typeface="Arial" panose="020B0604020202020204" pitchFamily="34" charset="0"/>
              <a:buChar char="•"/>
            </a:pPr>
            <a:r>
              <a:rPr lang="en-US" sz="1400" b="1" dirty="0"/>
              <a:t>Improved Accuracy:</a:t>
            </a:r>
            <a:r>
              <a:rPr lang="en-US" sz="1400" dirty="0"/>
              <a:t> Advanced machine learning models enhance spam classification, reducing false positives and false negatives.</a:t>
            </a:r>
          </a:p>
          <a:p>
            <a:pPr marL="285750" indent="-285750">
              <a:buFont typeface="Arial" panose="020B0604020202020204" pitchFamily="34" charset="0"/>
              <a:buChar char="•"/>
            </a:pPr>
            <a:r>
              <a:rPr lang="en-US" sz="1400" b="1" dirty="0"/>
              <a:t>Scalability:</a:t>
            </a:r>
            <a:r>
              <a:rPr lang="en-US" sz="1400" dirty="0"/>
              <a:t> New filtering techniques and datasets can be integrated without disrupting the existing system.</a:t>
            </a:r>
          </a:p>
          <a:p>
            <a:pPr marL="285750" indent="-285750">
              <a:buFont typeface="Arial" panose="020B0604020202020204" pitchFamily="34" charset="0"/>
              <a:buChar char="•"/>
            </a:pPr>
            <a:r>
              <a:rPr lang="en-US" sz="1400" b="1" dirty="0"/>
              <a:t>Efficiency:</a:t>
            </a:r>
            <a:r>
              <a:rPr lang="en-US" sz="1400" dirty="0"/>
              <a:t> Parallel processing of emails improves detection speed and minimizes computational overhead.</a:t>
            </a:r>
          </a:p>
          <a:p>
            <a:pPr marL="285750" indent="-285750">
              <a:buFont typeface="Arial" panose="020B0604020202020204" pitchFamily="34" charset="0"/>
              <a:buChar char="•"/>
            </a:pPr>
            <a:r>
              <a:rPr lang="en-US" sz="1400" b="1" dirty="0"/>
              <a:t>Adaptability:</a:t>
            </a:r>
            <a:r>
              <a:rPr lang="en-US" sz="1400" dirty="0"/>
              <a:t> The system can learn from new spam patterns and update itself using real-time data.</a:t>
            </a:r>
          </a:p>
          <a:p>
            <a:pPr algn="just"/>
            <a:endParaRPr lang="en-US" sz="14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endParaRPr>
          </a:p>
          <a:p>
            <a:pPr algn="just"/>
            <a:endParaRPr lang="en-US" sz="2400" dirty="0">
              <a:solidFill>
                <a:schemeClr val="dk1"/>
              </a:solidFill>
              <a:latin typeface="Cambria" panose="02040503050406030204" pitchFamily="18" charset="0"/>
              <a:ea typeface="Cambria" panose="02040503050406030204" pitchFamily="18" charset="0"/>
              <a:cs typeface="+mn-cs"/>
            </a:endParaRPr>
          </a:p>
          <a:p>
            <a:pPr algn="just"/>
            <a:endParaRPr lang="en-US" sz="2400" dirty="0">
              <a:solidFill>
                <a:schemeClr val="dk1"/>
              </a:solidFill>
              <a:latin typeface="Cambria" panose="02040503050406030204" pitchFamily="18" charset="0"/>
              <a:ea typeface="Cambria" panose="02040503050406030204" pitchFamily="18" charset="0"/>
              <a:cs typeface="+mn-cs"/>
            </a:endParaRPr>
          </a:p>
        </p:txBody>
      </p:sp>
    </p:spTree>
    <p:extLst>
      <p:ext uri="{BB962C8B-B14F-4D97-AF65-F5344CB8AC3E}">
        <p14:creationId xmlns:p14="http://schemas.microsoft.com/office/powerpoint/2010/main" val="29860915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FCF51C-B75C-4926-F804-DC190010E028}"/>
              </a:ext>
            </a:extLst>
          </p:cNvPr>
          <p:cNvSpPr>
            <a:spLocks noGrp="1"/>
          </p:cNvSpPr>
          <p:nvPr>
            <p:ph type="sldNum" sz="quarter" idx="12"/>
          </p:nvPr>
        </p:nvSpPr>
        <p:spPr/>
        <p:txBody>
          <a:bodyPr/>
          <a:lstStyle/>
          <a:p>
            <a:pPr>
              <a:defRPr/>
            </a:pPr>
            <a:fld id="{2F195F4C-44D2-4F45-A0AC-21646A9D27BF}" type="slidenum">
              <a:rPr lang="en-US" altLang="en-US" smtClean="0"/>
              <a:pPr>
                <a:defRPr/>
              </a:pPr>
              <a:t>7</a:t>
            </a:fld>
            <a:endParaRPr lang="en-US" altLang="en-US"/>
          </a:p>
        </p:txBody>
      </p:sp>
      <p:sp>
        <p:nvSpPr>
          <p:cNvPr id="3" name="TextBox 2">
            <a:extLst>
              <a:ext uri="{FF2B5EF4-FFF2-40B4-BE49-F238E27FC236}">
                <a16:creationId xmlns:a16="http://schemas.microsoft.com/office/drawing/2014/main" id="{DABA2D68-E63A-C421-A29A-C2B9E9FA68E8}"/>
              </a:ext>
            </a:extLst>
          </p:cNvPr>
          <p:cNvSpPr txBox="1"/>
          <p:nvPr/>
        </p:nvSpPr>
        <p:spPr>
          <a:xfrm>
            <a:off x="483637" y="0"/>
            <a:ext cx="11224726" cy="2500493"/>
          </a:xfrm>
          <a:prstGeom prst="rect">
            <a:avLst/>
          </a:prstGeom>
          <a:noFill/>
        </p:spPr>
        <p:txBody>
          <a:bodyPr wrap="square" rtlCol="0">
            <a:spAutoFit/>
          </a:bodyPr>
          <a:lstStyle/>
          <a:p>
            <a:pPr>
              <a:lnSpc>
                <a:spcPct val="150000"/>
              </a:lnSpc>
              <a:buNone/>
            </a:pPr>
            <a:r>
              <a:rPr lang="en-US" b="1" dirty="0">
                <a:solidFill>
                  <a:srgbClr val="FF0000"/>
                </a:solidFill>
                <a:latin typeface="Times New Roman" panose="02020603050405020304" pitchFamily="18" charset="0"/>
                <a:cs typeface="Times New Roman" panose="02020603050405020304" pitchFamily="18" charset="0"/>
              </a:rPr>
              <a:t>Modular Breakdown</a:t>
            </a:r>
          </a:p>
          <a:p>
            <a:pPr>
              <a:lnSpc>
                <a:spcPct val="150000"/>
              </a:lnSpc>
              <a:buNone/>
            </a:pPr>
            <a:r>
              <a:rPr lang="en-US" b="1" dirty="0">
                <a:solidFill>
                  <a:srgbClr val="C00000"/>
                </a:solidFill>
                <a:latin typeface="Times New Roman" panose="02020603050405020304" pitchFamily="18" charset="0"/>
                <a:cs typeface="Times New Roman" panose="02020603050405020304" pitchFamily="18" charset="0"/>
              </a:rPr>
              <a:t>Module 1: </a:t>
            </a:r>
            <a:r>
              <a:rPr lang="en-IN" b="1" dirty="0">
                <a:solidFill>
                  <a:srgbClr val="C00000"/>
                </a:solidFill>
                <a:latin typeface="Times New Roman" panose="02020603050405020304" pitchFamily="18" charset="0"/>
                <a:cs typeface="Times New Roman" panose="02020603050405020304" pitchFamily="18" charset="0"/>
              </a:rPr>
              <a:t>Email Data Preprocessing</a:t>
            </a:r>
            <a:endParaRPr lang="en-US" b="1"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Functionality:</a:t>
            </a:r>
            <a:r>
              <a:rPr lang="en-US" sz="1400" dirty="0">
                <a:latin typeface="Times New Roman" panose="02020603050405020304" pitchFamily="18" charset="0"/>
                <a:cs typeface="Times New Roman" panose="02020603050405020304" pitchFamily="18" charset="0"/>
              </a:rPr>
              <a:t> </a:t>
            </a:r>
          </a:p>
          <a:p>
            <a:pPr marL="285750" lvl="0" indent="-285750" defTabSz="914400">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Extracts email content (subject, body, metadata) for analysis. </a:t>
            </a:r>
          </a:p>
          <a:p>
            <a:pPr marL="285750" lvl="0" indent="-285750" defTabSz="914400">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Removes unnecessary elements like HTML tags, </a:t>
            </a:r>
            <a:r>
              <a:rPr lang="en-US" altLang="en-US" sz="1400" dirty="0" err="1">
                <a:latin typeface="Times New Roman" panose="02020603050405020304" pitchFamily="18" charset="0"/>
                <a:cs typeface="Times New Roman" panose="02020603050405020304" pitchFamily="18" charset="0"/>
              </a:rPr>
              <a:t>stopwords</a:t>
            </a:r>
            <a:r>
              <a:rPr lang="en-US" altLang="en-US" sz="1400" dirty="0">
                <a:latin typeface="Times New Roman" panose="02020603050405020304" pitchFamily="18" charset="0"/>
                <a:cs typeface="Times New Roman" panose="02020603050405020304" pitchFamily="18" charset="0"/>
              </a:rPr>
              <a:t>, and special characters. </a:t>
            </a:r>
          </a:p>
          <a:p>
            <a:pPr lvl="0" defTabSz="914400"/>
            <a:endParaRPr lang="en-US" altLang="en-US" sz="1400" dirty="0">
              <a:latin typeface="Times New Roman" panose="02020603050405020304" pitchFamily="18" charset="0"/>
              <a:cs typeface="Times New Roman" panose="02020603050405020304" pitchFamily="18" charset="0"/>
            </a:endParaRPr>
          </a:p>
          <a:p>
            <a:pPr>
              <a:lnSpc>
                <a:spcPct val="150000"/>
              </a:lnSpc>
            </a:pPr>
            <a:endParaRPr lang="en-US" sz="1400" dirty="0">
              <a:latin typeface="Times New Roman" panose="02020603050405020304" pitchFamily="18" charset="0"/>
              <a:cs typeface="Times New Roman" panose="02020603050405020304" pitchFamily="18" charset="0"/>
            </a:endParaRPr>
          </a:p>
          <a:p>
            <a:pPr>
              <a:lnSpc>
                <a:spcPct val="150000"/>
              </a:lnSpc>
            </a:pPr>
            <a:endParaRPr lang="en-IN" sz="1400" dirty="0">
              <a:latin typeface="Times New Roman" panose="02020603050405020304" pitchFamily="18" charset="0"/>
              <a:cs typeface="Times New Roman" panose="02020603050405020304" pitchFamily="18" charset="0"/>
            </a:endParaRPr>
          </a:p>
        </p:txBody>
      </p:sp>
      <p:sp>
        <p:nvSpPr>
          <p:cNvPr id="16" name="Rectangle 13">
            <a:extLst>
              <a:ext uri="{FF2B5EF4-FFF2-40B4-BE49-F238E27FC236}">
                <a16:creationId xmlns:a16="http://schemas.microsoft.com/office/drawing/2014/main" id="{25FB8179-5EB3-23E8-7612-47FF128A033F}"/>
              </a:ext>
            </a:extLst>
          </p:cNvPr>
          <p:cNvSpPr>
            <a:spLocks noChangeArrowheads="1"/>
          </p:cNvSpPr>
          <p:nvPr/>
        </p:nvSpPr>
        <p:spPr bwMode="auto">
          <a:xfrm>
            <a:off x="0" y="-18466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8" name="Rectangle 15">
            <a:extLst>
              <a:ext uri="{FF2B5EF4-FFF2-40B4-BE49-F238E27FC236}">
                <a16:creationId xmlns:a16="http://schemas.microsoft.com/office/drawing/2014/main" id="{F0895DF1-F752-C9CE-A892-F1116AA65270}"/>
              </a:ext>
            </a:extLst>
          </p:cNvPr>
          <p:cNvSpPr>
            <a:spLocks noChangeArrowheads="1"/>
          </p:cNvSpPr>
          <p:nvPr/>
        </p:nvSpPr>
        <p:spPr bwMode="auto">
          <a:xfrm>
            <a:off x="483637" y="3413610"/>
            <a:ext cx="6720109"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Applies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Supervised Learning Models </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(e.g.,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SVM, Random Forest</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spam detection.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 emails as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spam</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legitimate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based on trained models. </a:t>
            </a:r>
          </a:p>
        </p:txBody>
      </p:sp>
      <p:pic>
        <p:nvPicPr>
          <p:cNvPr id="5" name="Picture 4">
            <a:extLst>
              <a:ext uri="{FF2B5EF4-FFF2-40B4-BE49-F238E27FC236}">
                <a16:creationId xmlns:a16="http://schemas.microsoft.com/office/drawing/2014/main" id="{3FE9FA7F-8E16-7651-CD20-1E25FF4467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791" y="2105297"/>
            <a:ext cx="7049484" cy="1952898"/>
          </a:xfrm>
          <a:prstGeom prst="rect">
            <a:avLst/>
          </a:prstGeom>
        </p:spPr>
      </p:pic>
    </p:spTree>
    <p:extLst>
      <p:ext uri="{BB962C8B-B14F-4D97-AF65-F5344CB8AC3E}">
        <p14:creationId xmlns:p14="http://schemas.microsoft.com/office/powerpoint/2010/main" val="736577558"/>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AAE555-A1C2-4F0C-A961-176F9D0AB786}"/>
              </a:ext>
            </a:extLst>
          </p:cNvPr>
          <p:cNvSpPr>
            <a:spLocks noGrp="1"/>
          </p:cNvSpPr>
          <p:nvPr>
            <p:ph type="sldNum" sz="quarter" idx="12"/>
          </p:nvPr>
        </p:nvSpPr>
        <p:spPr/>
        <p:txBody>
          <a:bodyPr/>
          <a:lstStyle/>
          <a:p>
            <a:pPr>
              <a:defRPr/>
            </a:pPr>
            <a:fld id="{2F195F4C-44D2-4F45-A0AC-21646A9D27BF}" type="slidenum">
              <a:rPr lang="en-US" altLang="en-US" smtClean="0"/>
              <a:pPr>
                <a:defRPr/>
              </a:pPr>
              <a:t>8</a:t>
            </a:fld>
            <a:endParaRPr lang="en-US" altLang="en-US"/>
          </a:p>
        </p:txBody>
      </p:sp>
      <p:pic>
        <p:nvPicPr>
          <p:cNvPr id="4" name="Picture 3">
            <a:extLst>
              <a:ext uri="{FF2B5EF4-FFF2-40B4-BE49-F238E27FC236}">
                <a16:creationId xmlns:a16="http://schemas.microsoft.com/office/drawing/2014/main" id="{FE9DDEF2-40B0-40C9-9EA6-4EADF6BA2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432" y="136525"/>
            <a:ext cx="8478433" cy="5029902"/>
          </a:xfrm>
          <a:prstGeom prst="rect">
            <a:avLst/>
          </a:prstGeom>
        </p:spPr>
      </p:pic>
    </p:spTree>
    <p:extLst>
      <p:ext uri="{BB962C8B-B14F-4D97-AF65-F5344CB8AC3E}">
        <p14:creationId xmlns:p14="http://schemas.microsoft.com/office/powerpoint/2010/main" val="1203571790"/>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BD78AE-8045-17AB-91FD-08F81EBC075A}"/>
              </a:ext>
            </a:extLst>
          </p:cNvPr>
          <p:cNvSpPr>
            <a:spLocks noGrp="1"/>
          </p:cNvSpPr>
          <p:nvPr>
            <p:ph type="sldNum" sz="quarter" idx="12"/>
          </p:nvPr>
        </p:nvSpPr>
        <p:spPr/>
        <p:txBody>
          <a:bodyPr/>
          <a:lstStyle/>
          <a:p>
            <a:pPr>
              <a:defRPr/>
            </a:pPr>
            <a:fld id="{2F195F4C-44D2-4F45-A0AC-21646A9D27BF}" type="slidenum">
              <a:rPr lang="en-US" altLang="en-US" smtClean="0"/>
              <a:pPr>
                <a:defRPr/>
              </a:pPr>
              <a:t>9</a:t>
            </a:fld>
            <a:endParaRPr lang="en-US" altLang="en-US"/>
          </a:p>
        </p:txBody>
      </p:sp>
      <p:sp>
        <p:nvSpPr>
          <p:cNvPr id="3" name="TextBox 2">
            <a:extLst>
              <a:ext uri="{FF2B5EF4-FFF2-40B4-BE49-F238E27FC236}">
                <a16:creationId xmlns:a16="http://schemas.microsoft.com/office/drawing/2014/main" id="{F6789FF9-FA74-3F0D-6D12-214AA17DCB58}"/>
              </a:ext>
            </a:extLst>
          </p:cNvPr>
          <p:cNvSpPr txBox="1"/>
          <p:nvPr/>
        </p:nvSpPr>
        <p:spPr>
          <a:xfrm>
            <a:off x="410547" y="317242"/>
            <a:ext cx="11187404" cy="6413551"/>
          </a:xfrm>
          <a:prstGeom prst="rect">
            <a:avLst/>
          </a:prstGeom>
          <a:noFill/>
        </p:spPr>
        <p:txBody>
          <a:bodyPr wrap="square" rtlCol="0">
            <a:spAutoFit/>
          </a:bodyPr>
          <a:lstStyle/>
          <a:p>
            <a:pPr>
              <a:lnSpc>
                <a:spcPct val="150000"/>
              </a:lnSpc>
              <a:buNone/>
            </a:pPr>
            <a:r>
              <a:rPr lang="en-US" b="1" dirty="0">
                <a:solidFill>
                  <a:srgbClr val="C00000"/>
                </a:solidFill>
                <a:latin typeface="Times New Roman" panose="02020603050405020304" pitchFamily="18" charset="0"/>
                <a:cs typeface="Times New Roman" panose="02020603050405020304" pitchFamily="18" charset="0"/>
              </a:rPr>
              <a:t>Module 2</a:t>
            </a:r>
            <a:r>
              <a:rPr lang="en-US" dirty="0">
                <a:solidFill>
                  <a:srgbClr val="C00000"/>
                </a:solidFill>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Spam Classification using Machine Learning</a:t>
            </a:r>
          </a:p>
          <a:p>
            <a:pPr>
              <a:lnSpc>
                <a:spcPct val="150000"/>
              </a:lnSpc>
            </a:pPr>
            <a:r>
              <a:rPr lang="en-US" sz="1800" b="1" dirty="0">
                <a:latin typeface="Times New Roman" panose="02020603050405020304" pitchFamily="18" charset="0"/>
                <a:cs typeface="Times New Roman" panose="02020603050405020304" pitchFamily="18" charset="0"/>
              </a:rPr>
              <a:t>Functionality:</a:t>
            </a:r>
            <a:r>
              <a:rPr lang="en-US" sz="1800" dirty="0">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Applies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Supervised Learning Models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(e.g.,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SVM, Random Forest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spam detection.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Labels emails as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spam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legitimate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based on trained models.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endParaRPr lang="en-US" sz="1800" b="1" dirty="0">
              <a:latin typeface="Times New Roman" panose="02020603050405020304" pitchFamily="18" charset="0"/>
              <a:cs typeface="Times New Roman" panose="02020603050405020304" pitchFamily="18" charset="0"/>
            </a:endParaRPr>
          </a:p>
          <a:p>
            <a:pPr algn="just">
              <a:lnSpc>
                <a:spcPct val="150000"/>
              </a:lnSpc>
              <a:buNone/>
            </a:pPr>
            <a:endParaRPr lang="en-US" b="1" dirty="0">
              <a:solidFill>
                <a:srgbClr val="C00000"/>
              </a:solidFill>
              <a:latin typeface="Times New Roman" panose="02020603050405020304" pitchFamily="18" charset="0"/>
              <a:cs typeface="Times New Roman" panose="02020603050405020304" pitchFamily="18" charset="0"/>
            </a:endParaRPr>
          </a:p>
          <a:p>
            <a:pPr algn="just">
              <a:lnSpc>
                <a:spcPct val="150000"/>
              </a:lnSpc>
              <a:buNone/>
            </a:pPr>
            <a:endParaRPr lang="en-US" b="1" dirty="0">
              <a:solidFill>
                <a:srgbClr val="C00000"/>
              </a:solidFill>
              <a:latin typeface="Times New Roman" panose="02020603050405020304" pitchFamily="18" charset="0"/>
              <a:cs typeface="Times New Roman" panose="02020603050405020304" pitchFamily="18" charset="0"/>
            </a:endParaRPr>
          </a:p>
          <a:p>
            <a:pPr algn="just">
              <a:lnSpc>
                <a:spcPct val="150000"/>
              </a:lnSpc>
              <a:buNone/>
            </a:pPr>
            <a:endParaRPr lang="en-US" b="1" dirty="0">
              <a:solidFill>
                <a:srgbClr val="C00000"/>
              </a:solidFill>
              <a:latin typeface="Times New Roman" panose="02020603050405020304" pitchFamily="18" charset="0"/>
              <a:cs typeface="Times New Roman" panose="02020603050405020304" pitchFamily="18" charset="0"/>
            </a:endParaRPr>
          </a:p>
          <a:p>
            <a:pPr algn="just">
              <a:lnSpc>
                <a:spcPct val="150000"/>
              </a:lnSpc>
              <a:buNone/>
            </a:pPr>
            <a:endParaRPr lang="en-US" b="1" dirty="0">
              <a:solidFill>
                <a:srgbClr val="C00000"/>
              </a:solidFill>
              <a:latin typeface="Times New Roman" panose="02020603050405020304" pitchFamily="18" charset="0"/>
              <a:cs typeface="Times New Roman" panose="02020603050405020304" pitchFamily="18" charset="0"/>
            </a:endParaRPr>
          </a:p>
          <a:p>
            <a:pPr algn="just">
              <a:lnSpc>
                <a:spcPct val="150000"/>
              </a:lnSpc>
              <a:buNone/>
            </a:pPr>
            <a:endParaRPr lang="en-US" b="1" dirty="0">
              <a:solidFill>
                <a:srgbClr val="C00000"/>
              </a:solidFill>
              <a:latin typeface="Times New Roman" panose="02020603050405020304" pitchFamily="18" charset="0"/>
              <a:cs typeface="Times New Roman" panose="02020603050405020304" pitchFamily="18" charset="0"/>
            </a:endParaRPr>
          </a:p>
          <a:p>
            <a:pPr algn="just">
              <a:lnSpc>
                <a:spcPct val="150000"/>
              </a:lnSpc>
              <a:buNone/>
            </a:pPr>
            <a:endParaRPr lang="en-US" b="1" dirty="0">
              <a:solidFill>
                <a:srgbClr val="C00000"/>
              </a:solidFill>
              <a:latin typeface="Times New Roman" panose="02020603050405020304" pitchFamily="18" charset="0"/>
              <a:cs typeface="Times New Roman" panose="02020603050405020304" pitchFamily="18" charset="0"/>
            </a:endParaRPr>
          </a:p>
          <a:p>
            <a:pPr algn="just">
              <a:lnSpc>
                <a:spcPct val="150000"/>
              </a:lnSpc>
              <a:buNone/>
            </a:pPr>
            <a:endParaRPr lang="en-US" b="1" dirty="0">
              <a:solidFill>
                <a:srgbClr val="C00000"/>
              </a:solidFill>
              <a:latin typeface="Times New Roman" panose="02020603050405020304" pitchFamily="18" charset="0"/>
              <a:cs typeface="Times New Roman" panose="02020603050405020304" pitchFamily="18" charset="0"/>
            </a:endParaRPr>
          </a:p>
          <a:p>
            <a:pPr algn="just">
              <a:lnSpc>
                <a:spcPct val="150000"/>
              </a:lnSpc>
              <a:buNone/>
            </a:pPr>
            <a:endParaRPr lang="en-US" b="1" dirty="0">
              <a:solidFill>
                <a:srgbClr val="C00000"/>
              </a:solidFill>
              <a:latin typeface="Times New Roman" panose="02020603050405020304" pitchFamily="18" charset="0"/>
              <a:cs typeface="Times New Roman" panose="02020603050405020304" pitchFamily="18" charset="0"/>
            </a:endParaRPr>
          </a:p>
          <a:p>
            <a:pPr algn="just">
              <a:lnSpc>
                <a:spcPct val="150000"/>
              </a:lnSpc>
              <a:buNone/>
            </a:pPr>
            <a:endParaRPr lang="en-US" b="1"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79C84CD-C2D9-A4E9-E839-22F9C45B0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47" y="717870"/>
            <a:ext cx="8543657" cy="4371136"/>
          </a:xfrm>
          <a:prstGeom prst="rect">
            <a:avLst/>
          </a:prstGeom>
        </p:spPr>
      </p:pic>
    </p:spTree>
    <p:extLst>
      <p:ext uri="{BB962C8B-B14F-4D97-AF65-F5344CB8AC3E}">
        <p14:creationId xmlns:p14="http://schemas.microsoft.com/office/powerpoint/2010/main" val="2661943833"/>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8066</TotalTime>
  <Words>988</Words>
  <Application>Microsoft Office PowerPoint</Application>
  <PresentationFormat>Widescreen</PresentationFormat>
  <Paragraphs>101</Paragraphs>
  <Slides>15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vt:lpstr>
      <vt:lpstr>Times New Roman</vt:lpstr>
      <vt:lpstr>Verdana</vt:lpstr>
      <vt:lpstr>Wingdings</vt:lpstr>
      <vt:lpstr>Office Theme</vt:lpstr>
      <vt:lpstr>MCA Final Year Project (Review 2)  E-Mail Spam Detection Using Machine Learning   </vt:lpstr>
      <vt:lpstr>Content</vt:lpstr>
      <vt:lpstr>Problem Statement</vt:lpstr>
      <vt:lpstr>Literature Review</vt:lpstr>
      <vt:lpstr>PowerPoint Presentation</vt:lpstr>
      <vt:lpstr>Module Design</vt:lpstr>
      <vt:lpstr>PowerPoint Presentation</vt:lpstr>
      <vt:lpstr>PowerPoint Presentation</vt:lpstr>
      <vt:lpstr>PowerPoint Presentation</vt:lpstr>
      <vt:lpstr>Module 3: Feature Extraction</vt:lpstr>
      <vt:lpstr>Tools And Technologies To Be Used</vt:lpstr>
      <vt:lpstr>Timeline of the Project </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Ashwini Hosamani</cp:lastModifiedBy>
  <cp:revision>921</cp:revision>
  <cp:lastPrinted>2018-07-24T06:37:20Z</cp:lastPrinted>
  <dcterms:created xsi:type="dcterms:W3CDTF">2018-06-07T04:06:17Z</dcterms:created>
  <dcterms:modified xsi:type="dcterms:W3CDTF">2025-05-09T04:30:24Z</dcterms:modified>
</cp:coreProperties>
</file>