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7" r:id="rId4"/>
    <p:sldId id="260" r:id="rId5"/>
    <p:sldId id="258"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FD7C4E-6C92-46CF-9609-5E3C617BA605}"/>
              </a:ext>
            </a:extLst>
          </p:cNvPr>
          <p:cNvSpPr>
            <a:spLocks noGrp="1"/>
          </p:cNvSpPr>
          <p:nvPr>
            <p:ph type="ctrTitle"/>
          </p:nvPr>
        </p:nvSpPr>
        <p:spPr>
          <a:xfrm>
            <a:off x="745725" y="1038688"/>
            <a:ext cx="7430609" cy="745724"/>
          </a:xfrm>
        </p:spPr>
        <p:txBody>
          <a:bodyPr>
            <a:normAutofit fontScale="90000"/>
          </a:bodyPr>
          <a:lstStyle/>
          <a:p>
            <a:pPr algn="ctr"/>
            <a:r>
              <a:rPr lang="en-IN" dirty="0">
                <a:solidFill>
                  <a:schemeClr val="tx2">
                    <a:lumMod val="50000"/>
                  </a:schemeClr>
                </a:solidFill>
                <a:latin typeface="Times New Roman" panose="02020603050405020304" pitchFamily="18" charset="0"/>
                <a:cs typeface="Times New Roman" panose="02020603050405020304" pitchFamily="18" charset="0"/>
              </a:rPr>
              <a:t>Team</a:t>
            </a:r>
            <a:r>
              <a:rPr lang="en-IN" dirty="0">
                <a:solidFill>
                  <a:schemeClr val="tx2">
                    <a:lumMod val="50000"/>
                  </a:schemeClr>
                </a:solidFill>
              </a:rPr>
              <a:t> </a:t>
            </a:r>
            <a:r>
              <a:rPr lang="en-IN" dirty="0">
                <a:solidFill>
                  <a:schemeClr val="tx1"/>
                </a:solidFill>
              </a:rPr>
              <a:t>HEXA_BYTE</a:t>
            </a:r>
          </a:p>
        </p:txBody>
      </p:sp>
      <p:sp>
        <p:nvSpPr>
          <p:cNvPr id="3" name="Subtitle 2">
            <a:extLst>
              <a:ext uri="{FF2B5EF4-FFF2-40B4-BE49-F238E27FC236}">
                <a16:creationId xmlns="" xmlns:a16="http://schemas.microsoft.com/office/drawing/2014/main" id="{67238A3F-CC37-4451-BC0B-261C061112CE}"/>
              </a:ext>
            </a:extLst>
          </p:cNvPr>
          <p:cNvSpPr>
            <a:spLocks noGrp="1"/>
          </p:cNvSpPr>
          <p:nvPr>
            <p:ph type="subTitle" idx="1"/>
          </p:nvPr>
        </p:nvSpPr>
        <p:spPr>
          <a:xfrm>
            <a:off x="257452" y="2157274"/>
            <a:ext cx="8806649" cy="3915052"/>
          </a:xfrm>
        </p:spPr>
        <p:txBody>
          <a:bodyPr/>
          <a:lstStyle/>
          <a:p>
            <a:pPr>
              <a:lnSpc>
                <a:spcPct val="150000"/>
              </a:lnSpc>
            </a:pPr>
            <a:r>
              <a:rPr lang="en-IN" dirty="0">
                <a:latin typeface="Times New Roman" panose="02020603050405020304" pitchFamily="18" charset="0"/>
                <a:cs typeface="Times New Roman" panose="02020603050405020304" pitchFamily="18" charset="0"/>
              </a:rPr>
              <a:t>Ministry/Organization: </a:t>
            </a:r>
            <a:r>
              <a:rPr lang="en-IN" dirty="0">
                <a:solidFill>
                  <a:schemeClr val="tx1"/>
                </a:solidFill>
                <a:latin typeface="Times New Roman" panose="02020603050405020304" pitchFamily="18" charset="0"/>
                <a:cs typeface="Times New Roman" panose="02020603050405020304" pitchFamily="18" charset="0"/>
              </a:rPr>
              <a:t>Central Water Commission, Ministry of Jal Shakti</a:t>
            </a:r>
          </a:p>
          <a:p>
            <a:pPr>
              <a:lnSpc>
                <a:spcPct val="150000"/>
              </a:lnSpc>
            </a:pPr>
            <a:r>
              <a:rPr lang="en-IN" dirty="0">
                <a:latin typeface="Times New Roman" panose="02020603050405020304" pitchFamily="18" charset="0"/>
                <a:cs typeface="Times New Roman" panose="02020603050405020304" pitchFamily="18" charset="0"/>
              </a:rPr>
              <a:t>Problem Statement: </a:t>
            </a:r>
            <a:r>
              <a:rPr lang="en-IN" dirty="0">
                <a:solidFill>
                  <a:schemeClr val="tx1"/>
                </a:solidFill>
                <a:latin typeface="Times New Roman" panose="02020603050405020304" pitchFamily="18" charset="0"/>
                <a:cs typeface="Times New Roman" panose="02020603050405020304" pitchFamily="18" charset="0"/>
              </a:rPr>
              <a:t>Embankment Mapping and Crowd sourced Health Card  for Preventive Structural Measures</a:t>
            </a:r>
          </a:p>
          <a:p>
            <a:pPr>
              <a:lnSpc>
                <a:spcPct val="150000"/>
              </a:lnSpc>
            </a:pPr>
            <a:r>
              <a:rPr lang="en-IN" dirty="0">
                <a:latin typeface="Times New Roman" panose="02020603050405020304" pitchFamily="18" charset="0"/>
                <a:cs typeface="Times New Roman" panose="02020603050405020304" pitchFamily="18" charset="0"/>
              </a:rPr>
              <a:t>Team Leader: </a:t>
            </a:r>
            <a:r>
              <a:rPr lang="en-IN" dirty="0">
                <a:solidFill>
                  <a:schemeClr val="tx1"/>
                </a:solidFill>
                <a:latin typeface="Times New Roman" panose="02020603050405020304" pitchFamily="18" charset="0"/>
                <a:cs typeface="Times New Roman" panose="02020603050405020304" pitchFamily="18" charset="0"/>
              </a:rPr>
              <a:t>Vaishnavi Jagtap</a:t>
            </a:r>
          </a:p>
          <a:p>
            <a:pPr>
              <a:lnSpc>
                <a:spcPct val="150000"/>
              </a:lnSpc>
            </a:pPr>
            <a:r>
              <a:rPr lang="en-IN" dirty="0">
                <a:latin typeface="Times New Roman" panose="02020603050405020304" pitchFamily="18" charset="0"/>
                <a:cs typeface="Times New Roman" panose="02020603050405020304" pitchFamily="18" charset="0"/>
              </a:rPr>
              <a:t>Problem</a:t>
            </a:r>
            <a:r>
              <a:rPr lang="en-IN" dirty="0">
                <a:solidFill>
                  <a:schemeClr val="tx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Code:</a:t>
            </a:r>
            <a:r>
              <a:rPr lang="en-IN" dirty="0">
                <a:solidFill>
                  <a:schemeClr val="tx1"/>
                </a:solidFill>
                <a:latin typeface="Times New Roman" panose="02020603050405020304" pitchFamily="18" charset="0"/>
                <a:cs typeface="Times New Roman" panose="02020603050405020304" pitchFamily="18" charset="0"/>
              </a:rPr>
              <a:t> SK153</a:t>
            </a:r>
          </a:p>
          <a:p>
            <a:pPr>
              <a:lnSpc>
                <a:spcPct val="150000"/>
              </a:lnSpc>
            </a:pPr>
            <a:r>
              <a:rPr lang="en-IN" dirty="0">
                <a:latin typeface="Times New Roman" panose="02020603050405020304" pitchFamily="18" charset="0"/>
                <a:cs typeface="Times New Roman" panose="02020603050405020304" pitchFamily="18" charset="0"/>
              </a:rPr>
              <a:t>College Code: </a:t>
            </a:r>
            <a:r>
              <a:rPr lang="en-IN" dirty="0">
                <a:solidFill>
                  <a:schemeClr val="tx1"/>
                </a:solidFill>
                <a:latin typeface="Times New Roman" panose="02020603050405020304" pitchFamily="18" charset="0"/>
                <a:cs typeface="Times New Roman" panose="02020603050405020304" pitchFamily="18" charset="0"/>
              </a:rPr>
              <a:t>1-3508432684</a:t>
            </a:r>
          </a:p>
        </p:txBody>
      </p:sp>
      <p:pic>
        <p:nvPicPr>
          <p:cNvPr id="6" name="Picture 5">
            <a:extLst>
              <a:ext uri="{FF2B5EF4-FFF2-40B4-BE49-F238E27FC236}">
                <a16:creationId xmlns="" xmlns:a16="http://schemas.microsoft.com/office/drawing/2014/main" id="{111C9248-D7ED-42E0-A287-9F2ED072016D}"/>
              </a:ext>
            </a:extLst>
          </p:cNvPr>
          <p:cNvPicPr>
            <a:picLocks noChangeAspect="1"/>
          </p:cNvPicPr>
          <p:nvPr/>
        </p:nvPicPr>
        <p:blipFill>
          <a:blip r:embed="rId2"/>
          <a:stretch>
            <a:fillRect/>
          </a:stretch>
        </p:blipFill>
        <p:spPr>
          <a:xfrm>
            <a:off x="9757871" y="2157274"/>
            <a:ext cx="1914525" cy="2390775"/>
          </a:xfrm>
          <a:prstGeom prst="rect">
            <a:avLst/>
          </a:prstGeom>
        </p:spPr>
      </p:pic>
    </p:spTree>
    <p:extLst>
      <p:ext uri="{BB962C8B-B14F-4D97-AF65-F5344CB8AC3E}">
        <p14:creationId xmlns="" xmlns:p14="http://schemas.microsoft.com/office/powerpoint/2010/main" val="206523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C739F-7F6B-4AD9-A27E-1F76F8299E6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7A615C2F-0ABA-44B3-8D5B-E7F79D8C15F9}"/>
              </a:ext>
            </a:extLst>
          </p:cNvPr>
          <p:cNvSpPr>
            <a:spLocks noGrp="1"/>
          </p:cNvSpPr>
          <p:nvPr>
            <p:ph idx="1"/>
          </p:nvPr>
        </p:nvSpPr>
        <p:spPr>
          <a:xfrm>
            <a:off x="3480047" y="159797"/>
            <a:ext cx="8273987" cy="6587231"/>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The inspection and monitoring of health of embankment for preventive maintenance is a massive and intensive exercise which has huge </a:t>
            </a:r>
            <a:r>
              <a:rPr lang="en-US" sz="1800" dirty="0">
                <a:solidFill>
                  <a:srgbClr val="00B0F0"/>
                </a:solidFill>
                <a:latin typeface="Times New Roman" panose="02020603050405020304" pitchFamily="18" charset="0"/>
                <a:cs typeface="Times New Roman" panose="02020603050405020304" pitchFamily="18" charset="0"/>
              </a:rPr>
              <a:t>financial ramifications</a:t>
            </a:r>
            <a:r>
              <a:rPr lang="en-US" sz="1800" dirty="0">
                <a:latin typeface="Times New Roman" panose="02020603050405020304" pitchFamily="18" charset="0"/>
                <a:cs typeface="Times New Roman" panose="02020603050405020304" pitchFamily="18" charset="0"/>
              </a:rPr>
              <a:t>. The manpower requirements for effectively carrying out such an important exercise is very high keeping in view large number of embankment protection works across river networks which are not easily accessible at times. Therefore, preventive maintenance of embankments needs a technological solution involving </a:t>
            </a:r>
            <a:r>
              <a:rPr lang="en-US" sz="1800" dirty="0">
                <a:solidFill>
                  <a:srgbClr val="00B0F0"/>
                </a:solidFill>
                <a:latin typeface="Times New Roman" panose="02020603050405020304" pitchFamily="18" charset="0"/>
                <a:cs typeface="Times New Roman" panose="02020603050405020304" pitchFamily="18" charset="0"/>
              </a:rPr>
              <a:t>participation of locals </a:t>
            </a:r>
            <a:r>
              <a:rPr lang="en-US" sz="1800" dirty="0">
                <a:latin typeface="Times New Roman" panose="02020603050405020304" pitchFamily="18" charset="0"/>
                <a:cs typeface="Times New Roman" panose="02020603050405020304" pitchFamily="18" charset="0"/>
              </a:rPr>
              <a:t>to safeguard the public property and life.</a:t>
            </a:r>
          </a:p>
          <a:p>
            <a:pPr>
              <a:lnSpc>
                <a:spcPct val="100000"/>
              </a:lnSpc>
            </a:pPr>
            <a:r>
              <a:rPr lang="en-US" sz="1800" dirty="0">
                <a:latin typeface="Times New Roman" panose="02020603050405020304" pitchFamily="18" charset="0"/>
                <a:cs typeface="Times New Roman" panose="02020603050405020304" pitchFamily="18" charset="0"/>
              </a:rPr>
              <a:t> One such solution may be through the use of embankment mapping and </a:t>
            </a:r>
            <a:r>
              <a:rPr lang="en-US" sz="1800" dirty="0">
                <a:solidFill>
                  <a:srgbClr val="00B0F0"/>
                </a:solidFill>
                <a:latin typeface="Times New Roman" panose="02020603050405020304" pitchFamily="18" charset="0"/>
                <a:cs typeface="Times New Roman" panose="02020603050405020304" pitchFamily="18" charset="0"/>
              </a:rPr>
              <a:t>crowd sourced health card</a:t>
            </a:r>
            <a:r>
              <a:rPr lang="en-US" sz="1800" dirty="0">
                <a:latin typeface="Times New Roman" panose="02020603050405020304" pitchFamily="18" charset="0"/>
                <a:cs typeface="Times New Roman" panose="02020603050405020304" pitchFamily="18" charset="0"/>
              </a:rPr>
              <a:t>. Embankment mapping involves the development of GIS application to analyze the existing river embankment network. The crowd sourced data with </a:t>
            </a:r>
            <a:r>
              <a:rPr lang="en-US" sz="1800" dirty="0">
                <a:solidFill>
                  <a:srgbClr val="00B0F0"/>
                </a:solidFill>
                <a:latin typeface="Times New Roman" panose="02020603050405020304" pitchFamily="18" charset="0"/>
                <a:cs typeface="Times New Roman" panose="02020603050405020304" pitchFamily="18" charset="0"/>
              </a:rPr>
              <a:t>images</a:t>
            </a: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Geo-location</a:t>
            </a:r>
            <a:r>
              <a:rPr lang="en-US" sz="1800" dirty="0">
                <a:latin typeface="Times New Roman" panose="02020603050405020304" pitchFamily="18" charset="0"/>
                <a:cs typeface="Times New Roman" panose="02020603050405020304" pitchFamily="18" charset="0"/>
              </a:rPr>
              <a:t> and </a:t>
            </a:r>
            <a:r>
              <a:rPr lang="en-US" sz="1800" dirty="0">
                <a:solidFill>
                  <a:srgbClr val="00B0F0"/>
                </a:solidFill>
                <a:latin typeface="Times New Roman" panose="02020603050405020304" pitchFamily="18" charset="0"/>
                <a:cs typeface="Times New Roman" panose="02020603050405020304" pitchFamily="18" charset="0"/>
              </a:rPr>
              <a:t>time stamp </a:t>
            </a:r>
            <a:r>
              <a:rPr lang="en-US" sz="1800" dirty="0">
                <a:latin typeface="Times New Roman" panose="02020603050405020304" pitchFamily="18" charset="0"/>
                <a:cs typeface="Times New Roman" panose="02020603050405020304" pitchFamily="18" charset="0"/>
              </a:rPr>
              <a:t>can be used for the generation of health card of embankment and identifying the critical sections thereof for their preventive maintenance.                 </a:t>
            </a:r>
          </a:p>
          <a:p>
            <a:pPr marL="0" indent="0" algn="r">
              <a:lnSpc>
                <a:spcPct val="100000"/>
              </a:lnSpc>
              <a:buNone/>
            </a:pPr>
            <a:r>
              <a:rPr lang="en-US" sz="1800" dirty="0">
                <a:latin typeface="Times New Roman" panose="02020603050405020304" pitchFamily="18" charset="0"/>
                <a:cs typeface="Times New Roman" panose="02020603050405020304" pitchFamily="18" charset="0"/>
              </a:rPr>
              <a:t>  - Organization  Central Water Commission, Ministry of Jal Shakti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4698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Flow Diagram</a:t>
            </a:r>
            <a:endParaRPr lang="en-US" dirty="0"/>
          </a:p>
        </p:txBody>
      </p:sp>
      <p:pic>
        <p:nvPicPr>
          <p:cNvPr id="4" name="Content Placeholder 3" descr="Project flow.png"/>
          <p:cNvPicPr>
            <a:picLocks noGrp="1" noChangeAspect="1"/>
          </p:cNvPicPr>
          <p:nvPr>
            <p:ph idx="1"/>
          </p:nvPr>
        </p:nvPicPr>
        <p:blipFill>
          <a:blip r:embed="rId2"/>
          <a:stretch>
            <a:fillRect/>
          </a:stretch>
        </p:blipFill>
        <p:spPr>
          <a:xfrm>
            <a:off x="3909848" y="798786"/>
            <a:ext cx="7472855" cy="513955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41DED4-8DA6-4954-B870-45A620813B35}"/>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 xmlns:a16="http://schemas.microsoft.com/office/drawing/2014/main" id="{0F1B2D2A-235E-4AB6-BA2C-8FA6D3DDA7B0}"/>
              </a:ext>
            </a:extLst>
          </p:cNvPr>
          <p:cNvSpPr>
            <a:spLocks noGrp="1"/>
          </p:cNvSpPr>
          <p:nvPr>
            <p:ph idx="1"/>
          </p:nvPr>
        </p:nvSpPr>
        <p:spPr>
          <a:xfrm>
            <a:off x="3553905" y="754602"/>
            <a:ext cx="7514759" cy="5317724"/>
          </a:xfrm>
        </p:spPr>
        <p:txBody>
          <a:bodyPr>
            <a:normAutofit/>
          </a:bodyPr>
          <a:lstStyle/>
          <a:p>
            <a:r>
              <a:rPr lang="en-US" dirty="0">
                <a:latin typeface="Times New Roman" panose="02020603050405020304" pitchFamily="18" charset="0"/>
                <a:cs typeface="Times New Roman" panose="02020603050405020304" pitchFamily="18" charset="0"/>
              </a:rPr>
              <a:t>An embankment(levee) is an artificial bank built along banks of a river for the purpose of protecting adjacent land from inundation by flood .Such type of structure is also called ‘embankment’, ‘stop-bank’, ‘bund’ or ‘dyke’. </a:t>
            </a:r>
          </a:p>
          <a:p>
            <a:r>
              <a:rPr lang="en-US" dirty="0">
                <a:latin typeface="Times New Roman" panose="02020603050405020304" pitchFamily="18" charset="0"/>
                <a:cs typeface="Times New Roman" panose="02020603050405020304" pitchFamily="18" charset="0"/>
              </a:rPr>
              <a:t>Construction of embankment to control flood is an age-old practice and is still being followed due to its proven suitability.</a:t>
            </a:r>
          </a:p>
          <a:p>
            <a:r>
              <a:rPr lang="en-US" dirty="0">
                <a:latin typeface="Times New Roman" panose="02020603050405020304" pitchFamily="18" charset="0"/>
                <a:cs typeface="Times New Roman" panose="02020603050405020304" pitchFamily="18" charset="0"/>
              </a:rPr>
              <a:t>Understanding the characteristics of an embankment, types of embankments, principal features of an embankment, general guidelines for inspection.</a:t>
            </a:r>
          </a:p>
          <a:p>
            <a:r>
              <a:rPr lang="en-US" dirty="0">
                <a:latin typeface="Times New Roman" panose="02020603050405020304" pitchFamily="18" charset="0"/>
                <a:cs typeface="Times New Roman" panose="02020603050405020304" pitchFamily="18" charset="0"/>
              </a:rPr>
              <a:t>Factors affecting the health of embankment such as seepage, cracking, instability, sinkholes, depressions, vegetation and maintenance concerns have been identified. </a:t>
            </a:r>
          </a:p>
          <a:p>
            <a:r>
              <a:rPr lang="en-US" dirty="0">
                <a:latin typeface="Times New Roman" panose="02020603050405020304" pitchFamily="18" charset="0"/>
                <a:cs typeface="Times New Roman" panose="02020603050405020304" pitchFamily="18" charset="0"/>
              </a:rPr>
              <a:t>References: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[1]IS 12094: Guidelines for Planning and Design of River Embankment (Levees)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[2]Inspection of Embankment Dams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4335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AC54A5-38D1-4B3B-96D8-1A38BC8129D8}"/>
              </a:ext>
            </a:extLst>
          </p:cNvPr>
          <p:cNvSpPr>
            <a:spLocks noGrp="1"/>
          </p:cNvSpPr>
          <p:nvPr>
            <p:ph type="title"/>
          </p:nvPr>
        </p:nvSpPr>
        <p:spPr/>
        <p:txBody>
          <a:bodyPr/>
          <a:lstStyle/>
          <a:p>
            <a:pPr algn="ctr"/>
            <a:r>
              <a:rPr lang="en-IN" dirty="0"/>
              <a:t>Technology </a:t>
            </a:r>
            <a:br>
              <a:rPr lang="en-IN" dirty="0"/>
            </a:br>
            <a:r>
              <a:rPr lang="en-IN" dirty="0"/>
              <a:t>Stack</a:t>
            </a:r>
          </a:p>
        </p:txBody>
      </p:sp>
      <p:sp>
        <p:nvSpPr>
          <p:cNvPr id="3" name="Content Placeholder 2">
            <a:extLst>
              <a:ext uri="{FF2B5EF4-FFF2-40B4-BE49-F238E27FC236}">
                <a16:creationId xmlns="" xmlns:a16="http://schemas.microsoft.com/office/drawing/2014/main" id="{9AEE65DC-419A-44C4-AC16-CE2CBF7398A1}"/>
              </a:ext>
            </a:extLst>
          </p:cNvPr>
          <p:cNvSpPr>
            <a:spLocks noGrp="1"/>
          </p:cNvSpPr>
          <p:nvPr>
            <p:ph idx="1"/>
          </p:nvPr>
        </p:nvSpPr>
        <p:spPr>
          <a:xfrm>
            <a:off x="3869268" y="864108"/>
            <a:ext cx="7315200" cy="5243729"/>
          </a:xfrm>
        </p:spPr>
        <p:txBody>
          <a:bodyPr>
            <a:normAutofit/>
          </a:bodyPr>
          <a:lstStyle/>
          <a:p>
            <a:pPr>
              <a:lnSpc>
                <a:spcPct val="220000"/>
              </a:lnSpc>
            </a:pPr>
            <a:r>
              <a:rPr lang="en-US" sz="2400" dirty="0">
                <a:latin typeface="Times New Roman" panose="02020603050405020304" pitchFamily="18" charset="0"/>
                <a:cs typeface="Times New Roman" panose="02020603050405020304" pitchFamily="18" charset="0"/>
              </a:rPr>
              <a:t>Applications: Flutter sdk ,ArcGIS</a:t>
            </a:r>
          </a:p>
          <a:p>
            <a:pPr>
              <a:lnSpc>
                <a:spcPct val="220000"/>
              </a:lnSpc>
            </a:pPr>
            <a:r>
              <a:rPr lang="en-US" sz="2400" dirty="0">
                <a:latin typeface="Times New Roman" panose="02020603050405020304" pitchFamily="18" charset="0"/>
                <a:cs typeface="Times New Roman" panose="02020603050405020304" pitchFamily="18" charset="0"/>
              </a:rPr>
              <a:t>Flask,  Python</a:t>
            </a:r>
          </a:p>
          <a:p>
            <a:pPr>
              <a:lnSpc>
                <a:spcPct val="220000"/>
              </a:lnSpc>
            </a:pPr>
            <a:r>
              <a:rPr lang="en-US" sz="2400" dirty="0">
                <a:latin typeface="Times New Roman" panose="02020603050405020304" pitchFamily="18" charset="0"/>
                <a:cs typeface="Times New Roman" panose="02020603050405020304" pitchFamily="18" charset="0"/>
              </a:rPr>
              <a:t>HTML, CSS, javascript, jquery</a:t>
            </a:r>
            <a:endParaRPr lang="en-IN" sz="2400" dirty="0">
              <a:latin typeface="Times New Roman" panose="02020603050405020304" pitchFamily="18" charset="0"/>
              <a:cs typeface="Times New Roman" panose="02020603050405020304" pitchFamily="18" charset="0"/>
            </a:endParaRPr>
          </a:p>
          <a:p>
            <a:pPr>
              <a:lnSpc>
                <a:spcPct val="220000"/>
              </a:lnSpc>
            </a:pPr>
            <a:r>
              <a:rPr lang="en-US" sz="2400" dirty="0">
                <a:latin typeface="Times New Roman" panose="02020603050405020304" pitchFamily="18" charset="0"/>
                <a:cs typeface="Times New Roman" panose="02020603050405020304" pitchFamily="18" charset="0"/>
              </a:rPr>
              <a:t>Database: MongoDB </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 xmlns:a16="http://schemas.microsoft.com/office/drawing/2014/main" id="{F6598402-4EBF-43A9-A30E-C3C1B5ABACB8}"/>
              </a:ext>
            </a:extLst>
          </p:cNvPr>
          <p:cNvPicPr>
            <a:picLocks noChangeAspect="1"/>
          </p:cNvPicPr>
          <p:nvPr/>
        </p:nvPicPr>
        <p:blipFill>
          <a:blip r:embed="rId2"/>
          <a:stretch>
            <a:fillRect/>
          </a:stretch>
        </p:blipFill>
        <p:spPr>
          <a:xfrm>
            <a:off x="9216205" y="4215313"/>
            <a:ext cx="2362205" cy="1240539"/>
          </a:xfrm>
          <a:prstGeom prst="rect">
            <a:avLst/>
          </a:prstGeom>
        </p:spPr>
      </p:pic>
      <p:pic>
        <p:nvPicPr>
          <p:cNvPr id="15" name="Picture 14">
            <a:extLst>
              <a:ext uri="{FF2B5EF4-FFF2-40B4-BE49-F238E27FC236}">
                <a16:creationId xmlns="" xmlns:a16="http://schemas.microsoft.com/office/drawing/2014/main" id="{84085F02-C8FD-4D74-B73A-F0B680710197}"/>
              </a:ext>
            </a:extLst>
          </p:cNvPr>
          <p:cNvPicPr>
            <a:picLocks noChangeAspect="1"/>
          </p:cNvPicPr>
          <p:nvPr/>
        </p:nvPicPr>
        <p:blipFill>
          <a:blip r:embed="rId3"/>
          <a:stretch>
            <a:fillRect/>
          </a:stretch>
        </p:blipFill>
        <p:spPr>
          <a:xfrm>
            <a:off x="9448713" y="3266983"/>
            <a:ext cx="1771020" cy="1061034"/>
          </a:xfrm>
          <a:prstGeom prst="rect">
            <a:avLst/>
          </a:prstGeom>
        </p:spPr>
      </p:pic>
      <p:pic>
        <p:nvPicPr>
          <p:cNvPr id="21" name="Picture 20">
            <a:extLst>
              <a:ext uri="{FF2B5EF4-FFF2-40B4-BE49-F238E27FC236}">
                <a16:creationId xmlns="" xmlns:a16="http://schemas.microsoft.com/office/drawing/2014/main" id="{2A51F495-6AD5-43C1-B380-2A22414C48AF}"/>
              </a:ext>
            </a:extLst>
          </p:cNvPr>
          <p:cNvPicPr>
            <a:picLocks noChangeAspect="1"/>
          </p:cNvPicPr>
          <p:nvPr/>
        </p:nvPicPr>
        <p:blipFill>
          <a:blip r:embed="rId4"/>
          <a:stretch>
            <a:fillRect/>
          </a:stretch>
        </p:blipFill>
        <p:spPr>
          <a:xfrm>
            <a:off x="9352273" y="1402148"/>
            <a:ext cx="1963900" cy="1516527"/>
          </a:xfrm>
          <a:prstGeom prst="rect">
            <a:avLst/>
          </a:prstGeom>
        </p:spPr>
      </p:pic>
    </p:spTree>
    <p:extLst>
      <p:ext uri="{BB962C8B-B14F-4D97-AF65-F5344CB8AC3E}">
        <p14:creationId xmlns="" xmlns:p14="http://schemas.microsoft.com/office/powerpoint/2010/main" val="7714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153BC-2FA7-4808-8448-79F3902A69FF}"/>
              </a:ext>
            </a:extLst>
          </p:cNvPr>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DAY </a:t>
            </a:r>
            <a:r>
              <a:rPr lang="en-IN" dirty="0">
                <a:latin typeface="Times New Roman" panose="02020603050405020304" pitchFamily="18" charset="0"/>
                <a:cs typeface="Times New Roman" panose="02020603050405020304" pitchFamily="18" charset="0"/>
              </a:rPr>
              <a:t>1</a:t>
            </a:r>
            <a:endParaRPr lang="en-IN" dirty="0"/>
          </a:p>
        </p:txBody>
      </p:sp>
      <p:sp>
        <p:nvSpPr>
          <p:cNvPr id="3" name="Content Placeholder 2">
            <a:extLst>
              <a:ext uri="{FF2B5EF4-FFF2-40B4-BE49-F238E27FC236}">
                <a16:creationId xmlns="" xmlns:a16="http://schemas.microsoft.com/office/drawing/2014/main" id="{EEDDFEE2-FA28-48C8-85AB-47923F85EAF4}"/>
              </a:ext>
            </a:extLst>
          </p:cNvPr>
          <p:cNvSpPr>
            <a:spLocks noGrp="1"/>
          </p:cNvSpPr>
          <p:nvPr>
            <p:ph idx="1"/>
          </p:nvPr>
        </p:nvSpPr>
        <p:spPr/>
        <p:txBody>
          <a:bodyPr/>
          <a:lstStyle/>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For </a:t>
            </a:r>
            <a:r>
              <a:rPr lang="en-US" dirty="0" smtClean="0">
                <a:solidFill>
                  <a:schemeClr val="accent1">
                    <a:lumMod val="75000"/>
                  </a:schemeClr>
                </a:solidFill>
                <a:latin typeface="Times New Roman" panose="02020603050405020304" pitchFamily="18" charset="0"/>
                <a:cs typeface="Times New Roman" panose="02020603050405020304" pitchFamily="18" charset="0"/>
              </a:rPr>
              <a:t>Mobile App</a:t>
            </a:r>
            <a:r>
              <a:rPr lang="en-US" dirty="0">
                <a:solidFill>
                  <a:schemeClr val="accent1">
                    <a:lumMod val="75000"/>
                  </a:schemeClr>
                </a:solidFill>
                <a:latin typeface="Times New Roman" panose="02020603050405020304" pitchFamily="18" charset="0"/>
                <a:cs typeface="Times New Roman" panose="02020603050405020304" pitchFamily="18" charset="0"/>
              </a:rPr>
              <a:t>:</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 1. Local Authority Login</a:t>
            </a:r>
            <a:endParaRPr lang="en-IN"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2. Collection of Survey data</a:t>
            </a:r>
          </a:p>
          <a:p>
            <a:pPr marL="502920" lvl="1" indent="0">
              <a:lnSpc>
                <a:spcPct val="150000"/>
              </a:lnSpc>
              <a:buNone/>
            </a:pPr>
            <a:endParaRPr lang="en-IN" dirty="0">
              <a:latin typeface="Times New Roman" panose="02020603050405020304" pitchFamily="18" charset="0"/>
              <a:cs typeface="Times New Roman" panose="02020603050405020304" pitchFamily="18" charset="0"/>
            </a:endParaRPr>
          </a:p>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For Web App:</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Admin </a:t>
            </a:r>
            <a:r>
              <a:rPr lang="en-US" dirty="0" smtClean="0">
                <a:latin typeface="Times New Roman" panose="02020603050405020304" pitchFamily="18" charset="0"/>
                <a:cs typeface="Times New Roman" panose="02020603050405020304" pitchFamily="18" charset="0"/>
              </a:rPr>
              <a:t>module</a:t>
            </a:r>
            <a:endParaRPr lang="en-IN"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Login and Registration module for local authority</a:t>
            </a:r>
            <a:r>
              <a:rPr lang="en-US" dirty="0"/>
              <a:t>.</a:t>
            </a:r>
            <a:endParaRPr lang="en-IN" dirty="0"/>
          </a:p>
          <a:p>
            <a:endParaRPr lang="en-IN" dirty="0"/>
          </a:p>
        </p:txBody>
      </p:sp>
    </p:spTree>
    <p:extLst>
      <p:ext uri="{BB962C8B-B14F-4D97-AF65-F5344CB8AC3E}">
        <p14:creationId xmlns="" xmlns:p14="http://schemas.microsoft.com/office/powerpoint/2010/main" val="24131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45A2C-6545-4501-9C9A-C77B7A955742}"/>
              </a:ext>
            </a:extLst>
          </p:cNvPr>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DAY </a:t>
            </a:r>
            <a:r>
              <a:rPr lang="en-IN" dirty="0">
                <a:latin typeface="Times New Roman" panose="02020603050405020304" pitchFamily="18" charset="0"/>
                <a:cs typeface="Times New Roman" panose="02020603050405020304" pitchFamily="18" charset="0"/>
              </a:rPr>
              <a:t>2</a:t>
            </a:r>
            <a:endParaRPr lang="en-IN" dirty="0"/>
          </a:p>
        </p:txBody>
      </p:sp>
      <p:sp>
        <p:nvSpPr>
          <p:cNvPr id="3" name="Content Placeholder 2">
            <a:extLst>
              <a:ext uri="{FF2B5EF4-FFF2-40B4-BE49-F238E27FC236}">
                <a16:creationId xmlns="" xmlns:a16="http://schemas.microsoft.com/office/drawing/2014/main" id="{8FE4D0BF-D1D3-46A6-81AE-AE16FCF2E3B3}"/>
              </a:ext>
            </a:extLst>
          </p:cNvPr>
          <p:cNvSpPr>
            <a:spLocks noGrp="1"/>
          </p:cNvSpPr>
          <p:nvPr>
            <p:ph idx="1"/>
          </p:nvPr>
        </p:nvSpPr>
        <p:spPr/>
        <p:txBody>
          <a:bodyPr/>
          <a:lstStyle/>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For </a:t>
            </a:r>
            <a:r>
              <a:rPr lang="en-US" dirty="0" smtClean="0">
                <a:solidFill>
                  <a:schemeClr val="accent1">
                    <a:lumMod val="75000"/>
                  </a:schemeClr>
                </a:solidFill>
                <a:latin typeface="Times New Roman" panose="02020603050405020304" pitchFamily="18" charset="0"/>
                <a:cs typeface="Times New Roman" panose="02020603050405020304" pitchFamily="18" charset="0"/>
              </a:rPr>
              <a:t>Mobile App</a:t>
            </a:r>
            <a:r>
              <a:rPr lang="en-US" dirty="0">
                <a:solidFill>
                  <a:schemeClr val="accent1">
                    <a:lumMod val="75000"/>
                  </a:schemeClr>
                </a:solidFill>
                <a:latin typeface="Times New Roman" panose="02020603050405020304" pitchFamily="18" charset="0"/>
                <a:cs typeface="Times New Roman" panose="02020603050405020304" pitchFamily="18" charset="0"/>
              </a:rPr>
              <a:t>:</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Approval of surveys from local authorities</a:t>
            </a:r>
          </a:p>
          <a:p>
            <a:pPr marL="502920" lvl="1" indent="0">
              <a:lnSpc>
                <a:spcPct val="150000"/>
              </a:lnSpc>
              <a:buNone/>
            </a:pPr>
            <a:endParaRPr lang="en-IN" dirty="0">
              <a:latin typeface="Times New Roman" panose="02020603050405020304" pitchFamily="18" charset="0"/>
              <a:cs typeface="Times New Roman" panose="02020603050405020304" pitchFamily="18" charset="0"/>
            </a:endParaRPr>
          </a:p>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For Web App:</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Depicting </a:t>
            </a:r>
            <a:r>
              <a:rPr lang="en-US" dirty="0" smtClean="0">
                <a:latin typeface="Times New Roman" panose="02020603050405020304" pitchFamily="18" charset="0"/>
                <a:cs typeface="Times New Roman" panose="02020603050405020304" pitchFamily="18" charset="0"/>
              </a:rPr>
              <a:t>of</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base map</a:t>
            </a:r>
            <a:endParaRPr lang="en-IN" dirty="0">
              <a:latin typeface="Times New Roman" panose="02020603050405020304" pitchFamily="18" charset="0"/>
              <a:cs typeface="Times New Roman" panose="02020603050405020304" pitchFamily="18" charset="0"/>
            </a:endParaRPr>
          </a:p>
          <a:p>
            <a:pPr lvl="1">
              <a:lnSpc>
                <a:spcPct val="150000"/>
              </a:lnSpc>
            </a:pPr>
            <a:r>
              <a:rPr lang="en-IN" dirty="0" smtClean="0">
                <a:latin typeface="Times New Roman" panose="02020603050405020304" pitchFamily="18" charset="0"/>
                <a:cs typeface="Times New Roman" panose="02020603050405020304" pitchFamily="18" charset="0"/>
              </a:rPr>
              <a:t>Calculation of distances and marker points</a:t>
            </a:r>
            <a:endParaRPr lang="en-IN" dirty="0">
              <a:latin typeface="Times New Roman" panose="02020603050405020304" pitchFamily="18" charset="0"/>
              <a:cs typeface="Times New Roman" panose="02020603050405020304" pitchFamily="18" charset="0"/>
            </a:endParaRPr>
          </a:p>
          <a:p>
            <a:pPr lvl="1">
              <a:lnSpc>
                <a:spcPct val="150000"/>
              </a:lnSpc>
            </a:pPr>
            <a:r>
              <a:rPr lang="en-IN" dirty="0" smtClean="0">
                <a:latin typeface="Times New Roman" panose="02020603050405020304" pitchFamily="18" charset="0"/>
                <a:cs typeface="Times New Roman" panose="02020603050405020304" pitchFamily="18" charset="0"/>
              </a:rPr>
              <a:t>Depiction of embankments and water bodies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189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B8ABE6-F21E-4ACD-993B-F9FAB4CE65C8}"/>
              </a:ext>
            </a:extLst>
          </p:cNvPr>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DAY </a:t>
            </a:r>
            <a:r>
              <a:rPr lang="en-IN" dirty="0">
                <a:latin typeface="Times New Roman" panose="02020603050405020304" pitchFamily="18" charset="0"/>
                <a:cs typeface="Times New Roman" panose="02020603050405020304" pitchFamily="18" charset="0"/>
              </a:rPr>
              <a:t>3</a:t>
            </a:r>
          </a:p>
        </p:txBody>
      </p:sp>
      <p:sp>
        <p:nvSpPr>
          <p:cNvPr id="3" name="Content Placeholder 2">
            <a:extLst>
              <a:ext uri="{FF2B5EF4-FFF2-40B4-BE49-F238E27FC236}">
                <a16:creationId xmlns="" xmlns:a16="http://schemas.microsoft.com/office/drawing/2014/main" id="{F3F51955-16D7-4F51-91A6-6B5BB0D5666E}"/>
              </a:ext>
            </a:extLst>
          </p:cNvPr>
          <p:cNvSpPr>
            <a:spLocks noGrp="1"/>
          </p:cNvSpPr>
          <p:nvPr>
            <p:ph idx="1"/>
          </p:nvPr>
        </p:nvSpPr>
        <p:spPr/>
        <p:txBody>
          <a:bodyPr/>
          <a:lstStyle/>
          <a:p>
            <a:pPr>
              <a:lnSpc>
                <a:spcPct val="200000"/>
              </a:lnSpc>
            </a:pPr>
            <a:r>
              <a:rPr lang="en-US" dirty="0" smtClean="0">
                <a:solidFill>
                  <a:schemeClr val="accent1">
                    <a:lumMod val="75000"/>
                  </a:schemeClr>
                </a:solidFill>
                <a:latin typeface="Times New Roman" panose="02020603050405020304" pitchFamily="18" charset="0"/>
                <a:cs typeface="Times New Roman" panose="02020603050405020304" pitchFamily="18" charset="0"/>
              </a:rPr>
              <a:t>For Mobile </a:t>
            </a:r>
            <a:r>
              <a:rPr lang="en-US" dirty="0">
                <a:solidFill>
                  <a:schemeClr val="accent1">
                    <a:lumMod val="75000"/>
                  </a:schemeClr>
                </a:solidFill>
                <a:latin typeface="Times New Roman" panose="02020603050405020304" pitchFamily="18" charset="0"/>
                <a:cs typeface="Times New Roman" panose="02020603050405020304" pitchFamily="18" charset="0"/>
              </a:rPr>
              <a:t>App:</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lvl="1">
              <a:lnSpc>
                <a:spcPct val="200000"/>
              </a:lnSpc>
            </a:pPr>
            <a:r>
              <a:rPr lang="en-IN" dirty="0" smtClean="0">
                <a:latin typeface="Times New Roman" panose="02020603050405020304" pitchFamily="18" charset="0"/>
                <a:cs typeface="Times New Roman" panose="02020603050405020304" pitchFamily="18" charset="0"/>
              </a:rPr>
              <a:t>Survey module for admin</a:t>
            </a:r>
            <a:endParaRPr lang="en-US" dirty="0">
              <a:latin typeface="Times New Roman" panose="02020603050405020304" pitchFamily="18" charset="0"/>
              <a:cs typeface="Times New Roman" panose="02020603050405020304" pitchFamily="18" charset="0"/>
            </a:endParaRPr>
          </a:p>
          <a:p>
            <a:pPr marL="502920" lvl="1" indent="0">
              <a:lnSpc>
                <a:spcPct val="200000"/>
              </a:lnSpc>
              <a:buNone/>
            </a:pPr>
            <a:endParaRPr lang="en-IN" dirty="0">
              <a:latin typeface="Times New Roman" panose="02020603050405020304" pitchFamily="18" charset="0"/>
              <a:cs typeface="Times New Roman" panose="02020603050405020304" pitchFamily="18" charset="0"/>
            </a:endParaRPr>
          </a:p>
          <a:p>
            <a:pPr>
              <a:lnSpc>
                <a:spcPct val="200000"/>
              </a:lnSpc>
            </a:pPr>
            <a:r>
              <a:rPr lang="en-US" dirty="0">
                <a:solidFill>
                  <a:schemeClr val="accent1">
                    <a:lumMod val="75000"/>
                  </a:schemeClr>
                </a:solidFill>
                <a:latin typeface="Times New Roman" panose="02020603050405020304" pitchFamily="18" charset="0"/>
                <a:cs typeface="Times New Roman" panose="02020603050405020304" pitchFamily="18" charset="0"/>
              </a:rPr>
              <a:t>For Web App:</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lvl="1">
              <a:lnSpc>
                <a:spcPct val="200000"/>
              </a:lnSpc>
            </a:pPr>
            <a:r>
              <a:rPr lang="en-IN" dirty="0" smtClean="0">
                <a:latin typeface="Times New Roman" panose="02020603050405020304" pitchFamily="18" charset="0"/>
                <a:cs typeface="Times New Roman" panose="02020603050405020304" pitchFamily="18" charset="0"/>
              </a:rPr>
              <a:t>Zone creation module</a:t>
            </a:r>
          </a:p>
          <a:p>
            <a:pPr lvl="1">
              <a:lnSpc>
                <a:spcPct val="200000"/>
              </a:lnSpc>
            </a:pPr>
            <a:r>
              <a:rPr lang="en-IN" dirty="0" smtClean="0">
                <a:latin typeface="Times New Roman" panose="02020603050405020304" pitchFamily="18" charset="0"/>
                <a:cs typeface="Times New Roman" panose="02020603050405020304" pitchFamily="18" charset="0"/>
              </a:rPr>
              <a:t>Depiction of </a:t>
            </a:r>
            <a:r>
              <a:rPr lang="en-IN" dirty="0" err="1" smtClean="0">
                <a:latin typeface="Times New Roman" panose="02020603050405020304" pitchFamily="18" charset="0"/>
                <a:cs typeface="Times New Roman" panose="02020603050405020304" pitchFamily="18" charset="0"/>
              </a:rPr>
              <a:t>healthcard</a:t>
            </a:r>
            <a:endParaRPr lang="en-IN" dirty="0" smtClean="0">
              <a:latin typeface="Times New Roman" panose="02020603050405020304" pitchFamily="18" charset="0"/>
              <a:cs typeface="Times New Roman" panose="02020603050405020304" pitchFamily="18" charset="0"/>
            </a:endParaRPr>
          </a:p>
          <a:p>
            <a:pPr lvl="1">
              <a:lnSpc>
                <a:spcPct val="200000"/>
              </a:lnSpc>
            </a:pPr>
            <a:r>
              <a:rPr lang="en-IN" dirty="0" smtClean="0">
                <a:latin typeface="Times New Roman" panose="02020603050405020304" pitchFamily="18" charset="0"/>
                <a:cs typeface="Times New Roman" panose="02020603050405020304" pitchFamily="18" charset="0"/>
              </a:rPr>
              <a:t>Depiction of number of surveys on </a:t>
            </a:r>
            <a:r>
              <a:rPr lang="en-IN" smtClean="0">
                <a:latin typeface="Times New Roman" panose="02020603050405020304" pitchFamily="18" charset="0"/>
                <a:cs typeface="Times New Roman" panose="02020603050405020304" pitchFamily="18" charset="0"/>
              </a:rPr>
              <a:t>healthcard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229101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9153C-539C-4306-9BFA-74B2A9C1C7EC}"/>
              </a:ext>
            </a:extLst>
          </p:cNvPr>
          <p:cNvSpPr>
            <a:spLocks noGrp="1"/>
          </p:cNvSpPr>
          <p:nvPr>
            <p:ph type="ctrTitle"/>
          </p:nvPr>
        </p:nvSpPr>
        <p:spPr>
          <a:xfrm>
            <a:off x="141402" y="1273354"/>
            <a:ext cx="8418136" cy="2619916"/>
          </a:xfrm>
        </p:spPr>
        <p:txBody>
          <a:bodyPr/>
          <a:lstStyle/>
          <a:p>
            <a:pPr algn="ctr"/>
            <a:r>
              <a:rPr lang="en-IN" dirty="0"/>
              <a:t>Thank You</a:t>
            </a:r>
          </a:p>
        </p:txBody>
      </p:sp>
      <p:sp>
        <p:nvSpPr>
          <p:cNvPr id="3" name="Subtitle 2">
            <a:extLst>
              <a:ext uri="{FF2B5EF4-FFF2-40B4-BE49-F238E27FC236}">
                <a16:creationId xmlns="" xmlns:a16="http://schemas.microsoft.com/office/drawing/2014/main" id="{AD127DC1-B514-4E4A-8908-9C0B69597AF2}"/>
              </a:ext>
            </a:extLst>
          </p:cNvPr>
          <p:cNvSpPr>
            <a:spLocks noGrp="1"/>
          </p:cNvSpPr>
          <p:nvPr>
            <p:ph type="subTitle" idx="1"/>
          </p:nvPr>
        </p:nvSpPr>
        <p:spPr>
          <a:xfrm>
            <a:off x="7409469" y="5584646"/>
            <a:ext cx="1668544" cy="371623"/>
          </a:xfrm>
        </p:spPr>
        <p:txBody>
          <a:bodyPr>
            <a:normAutofit fontScale="70000" lnSpcReduction="20000"/>
          </a:bodyPr>
          <a:lstStyle/>
          <a:p>
            <a:r>
              <a:rPr lang="en-IN" dirty="0"/>
              <a:t>- Team Hexa_Byte</a:t>
            </a:r>
          </a:p>
        </p:txBody>
      </p:sp>
    </p:spTree>
    <p:extLst>
      <p:ext uri="{BB962C8B-B14F-4D97-AF65-F5344CB8AC3E}">
        <p14:creationId xmlns="" xmlns:p14="http://schemas.microsoft.com/office/powerpoint/2010/main" val="315685880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89</TotalTime>
  <Words>435</Words>
  <Application>Microsoft Office PowerPoint</Application>
  <PresentationFormat>Custom</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Frame</vt:lpstr>
      <vt:lpstr>Team HEXA_BYTE</vt:lpstr>
      <vt:lpstr>Problem Statement</vt:lpstr>
      <vt:lpstr>Work Flow Diagram</vt:lpstr>
      <vt:lpstr>Literature Survey</vt:lpstr>
      <vt:lpstr>Technology  Stack</vt:lpstr>
      <vt:lpstr>DAY 1</vt:lpstr>
      <vt:lpstr>DAY 2</vt:lpstr>
      <vt:lpstr>DAY 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HEXA_BYTE</dc:title>
  <dc:creator>sneha karale</dc:creator>
  <cp:lastModifiedBy>Vaishnavi J</cp:lastModifiedBy>
  <cp:revision>15</cp:revision>
  <dcterms:created xsi:type="dcterms:W3CDTF">2020-08-01T03:48:41Z</dcterms:created>
  <dcterms:modified xsi:type="dcterms:W3CDTF">2020-08-03T10:31:05Z</dcterms:modified>
</cp:coreProperties>
</file>