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53A9EA4-0533-442B-8FC6-E321C58F5081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480" cy="400788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Here the blue line indicates the Charged Off users.</a:t>
            </a:r>
            <a:endParaRPr b="0" lang="en-IN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Red line indicates the count of Fully paid users.</a:t>
            </a:r>
            <a:endParaRPr b="0" lang="en-IN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Most of the users had taken loan for the purpose of debt consolidation.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The top three purposes are as follow: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1. Debt Consolidation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2. Other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3. Credit Card. 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3600" cy="37656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5040" cy="8118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3600" cy="376560"/>
          </a:xfrm>
          <a:prstGeom prst="rect">
            <a:avLst/>
          </a:prstGeom>
          <a:ln>
            <a:noFill/>
          </a:ln>
        </p:spPr>
      </p:pic>
      <p:pic>
        <p:nvPicPr>
          <p:cNvPr id="4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5040" cy="8118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3600" cy="376560"/>
          </a:xfrm>
          <a:prstGeom prst="rect">
            <a:avLst/>
          </a:prstGeom>
          <a:ln>
            <a:noFill/>
          </a:ln>
        </p:spPr>
      </p:pic>
      <p:pic>
        <p:nvPicPr>
          <p:cNvPr id="8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5040" cy="81180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3600" cy="376560"/>
          </a:xfrm>
          <a:prstGeom prst="rect">
            <a:avLst/>
          </a:prstGeom>
          <a:ln>
            <a:noFill/>
          </a:ln>
        </p:spPr>
      </p:pic>
      <p:pic>
        <p:nvPicPr>
          <p:cNvPr id="12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5040" cy="81180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3600" cy="376560"/>
          </a:xfrm>
          <a:prstGeom prst="rect">
            <a:avLst/>
          </a:prstGeom>
          <a:ln>
            <a:noFill/>
          </a:ln>
        </p:spPr>
      </p:pic>
      <p:pic>
        <p:nvPicPr>
          <p:cNvPr id="162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5040" cy="81180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391400" y="344520"/>
            <a:ext cx="9140760" cy="31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LENDING CLUB CASE STUDY ASSIGNMENT</a:t>
            </a:r>
            <a:br/>
            <a:br/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SUBMISSION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40" y="4793760"/>
            <a:ext cx="6135480" cy="15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Name: Akshay Jindal, Bighnesh Mishra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36520" y="188640"/>
            <a:ext cx="931068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Top 9 US states in which most of the defaulters lie</a:t>
            </a:r>
            <a:endParaRPr b="0" lang="en-IN" sz="3600" spc="-1" strike="noStrike">
              <a:latin typeface="Arial"/>
            </a:endParaRPr>
          </a:p>
        </p:txBody>
      </p:sp>
      <p:graphicFrame>
        <p:nvGraphicFramePr>
          <p:cNvPr id="246" name="Table 2"/>
          <p:cNvGraphicFramePr/>
          <p:nvPr/>
        </p:nvGraphicFramePr>
        <p:xfrm>
          <a:off x="839520" y="1917000"/>
          <a:ext cx="10367280" cy="2159280"/>
        </p:xfrm>
        <a:graphic>
          <a:graphicData uri="http://schemas.openxmlformats.org/drawingml/2006/table">
            <a:tbl>
              <a:tblPr/>
              <a:tblGrid>
                <a:gridCol w="1035000"/>
                <a:gridCol w="1035000"/>
                <a:gridCol w="1035000"/>
                <a:gridCol w="1035000"/>
                <a:gridCol w="1035000"/>
                <a:gridCol w="1035000"/>
                <a:gridCol w="1035000"/>
                <a:gridCol w="1035000"/>
                <a:gridCol w="1035000"/>
                <a:gridCol w="105264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 State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FL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GA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AZ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HI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Charged Off</a:t>
                      </a:r>
                      <a:r>
                        <a:rPr b="0" lang="en-IN" sz="1800" spc="-1" strike="noStrike">
                          <a:latin typeface="Arial"/>
                        </a:rPr>
                        <a:t>	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7.89%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3.53%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1.51%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0.86%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0.69%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0.66%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0.38%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0.20%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0.19%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Fully Paid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40.82%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15.96%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8.02%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5.09%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4.68%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4.43%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2.67%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0.97%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1.46%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47" name="CustomShape 3"/>
          <p:cNvSpPr/>
          <p:nvPr/>
        </p:nvSpPr>
        <p:spPr>
          <a:xfrm>
            <a:off x="1199520" y="4797000"/>
            <a:ext cx="921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of the defaulters are based from the CA and FL states.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99520" y="11664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Plot between loan term and purpose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296000" y="5328000"/>
            <a:ext cx="92145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the defaulters had applied for long term loan period.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The yellow bar denotes the Charged off users loan term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The blue bar refers to the Fully Paid user loan term.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50" name="Picture 249" descr=""/>
          <p:cNvPicPr/>
          <p:nvPr/>
        </p:nvPicPr>
        <p:blipFill>
          <a:blip r:embed="rId1"/>
          <a:stretch/>
        </p:blipFill>
        <p:spPr>
          <a:xfrm>
            <a:off x="1512000" y="1648800"/>
            <a:ext cx="9646560" cy="366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05000" y="1855080"/>
            <a:ext cx="11165400" cy="43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1127520" y="11664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720000" y="1052640"/>
            <a:ext cx="1094256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 the analysis, it is found that the following univariate and bivariate variable can play a vital role to identify the defaulters. Variables are as follow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Verification Status</a:t>
            </a:r>
            <a:endParaRPr b="0" lang="en-IN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the graph ~42% people were not verified. The borrower should come from a verified source.  </a:t>
            </a:r>
            <a:endParaRPr b="0" lang="en-IN" sz="1600" spc="-1" strike="noStrike">
              <a:latin typeface="Arial"/>
            </a:endParaRPr>
          </a:p>
          <a:p>
            <a:pPr marL="34344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Employment Length</a:t>
            </a:r>
            <a:endParaRPr b="0" lang="en-IN" sz="1600" spc="-1" strike="noStrike">
              <a:latin typeface="Arial"/>
            </a:endParaRPr>
          </a:p>
          <a:p>
            <a:pPr lvl="1" marL="673200" indent="-2149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employment length is higher for the defaulters.</a:t>
            </a:r>
            <a:endParaRPr b="0" lang="en-IN" sz="1600" spc="-1" strike="noStrike">
              <a:latin typeface="Arial"/>
            </a:endParaRPr>
          </a:p>
          <a:p>
            <a:pPr marL="34344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Interest Rate</a:t>
            </a:r>
            <a:endParaRPr b="0" lang="en-IN" sz="1600" spc="-1" strike="noStrike">
              <a:latin typeface="Arial"/>
            </a:endParaRPr>
          </a:p>
          <a:p>
            <a:pPr lvl="1" marL="673200" indent="-2149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Interest is higher for the defaulters.</a:t>
            </a:r>
            <a:endParaRPr b="0" lang="en-IN" sz="1600" spc="-1" strike="noStrike">
              <a:latin typeface="Arial"/>
            </a:endParaRPr>
          </a:p>
          <a:p>
            <a:pPr marL="34344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DTI</a:t>
            </a:r>
            <a:endParaRPr b="0" lang="en-IN" sz="1600" spc="-1" strike="noStrike">
              <a:latin typeface="Arial"/>
            </a:endParaRPr>
          </a:p>
          <a:p>
            <a:pPr lvl="1" marL="80064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DTI is higher for the defaulters</a:t>
            </a:r>
            <a:endParaRPr b="0" lang="en-IN" sz="1600" spc="-1" strike="noStrike">
              <a:latin typeface="Arial"/>
            </a:endParaRPr>
          </a:p>
          <a:p>
            <a:pPr marL="34344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Annual Income</a:t>
            </a:r>
            <a:endParaRPr b="0" lang="en-IN" sz="1600" spc="-1" strike="noStrike">
              <a:latin typeface="Arial"/>
            </a:endParaRPr>
          </a:p>
          <a:p>
            <a:pPr lvl="1" marL="673200" indent="-2149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Annual income is lower for the defaulters </a:t>
            </a:r>
            <a:endParaRPr b="0" lang="en-IN" sz="1600" spc="-1" strike="noStrike">
              <a:latin typeface="Arial"/>
            </a:endParaRPr>
          </a:p>
          <a:p>
            <a:pPr marL="34344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Term</a:t>
            </a:r>
            <a:endParaRPr b="0" lang="en-IN" sz="1600" spc="-1" strike="noStrike">
              <a:latin typeface="Arial"/>
            </a:endParaRPr>
          </a:p>
          <a:p>
            <a:pPr lvl="1" marL="80064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Most of them has applied for a higher term i.e 60 months </a:t>
            </a:r>
            <a:endParaRPr b="0" lang="en-IN" sz="1600" spc="-1" strike="noStrike">
              <a:latin typeface="Arial"/>
            </a:endParaRPr>
          </a:p>
          <a:p>
            <a:pPr marL="34344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Grade</a:t>
            </a:r>
            <a:endParaRPr b="0" lang="en-IN" sz="1600" spc="-1" strike="noStrike">
              <a:latin typeface="Arial"/>
            </a:endParaRPr>
          </a:p>
          <a:p>
            <a:pPr lvl="1" marL="80064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Sub grade G has the highest number of defaulters.</a:t>
            </a:r>
            <a:endParaRPr b="0" lang="en-IN" sz="1600" spc="-1" strike="noStrike">
              <a:latin typeface="Arial"/>
            </a:endParaRPr>
          </a:p>
          <a:p>
            <a:pPr marL="34344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Address State</a:t>
            </a:r>
            <a:endParaRPr b="0" lang="en-IN" sz="1600" spc="-1" strike="noStrike">
              <a:latin typeface="Arial"/>
            </a:endParaRPr>
          </a:p>
          <a:p>
            <a:pPr lvl="1" marL="800640" indent="-342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Most of the defaulter are living in California, Florida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136520" y="64008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11" name="Picture 210" descr=""/>
          <p:cNvPicPr/>
          <p:nvPr/>
        </p:nvPicPr>
        <p:blipFill>
          <a:blip r:embed="rId1"/>
          <a:stretch/>
        </p:blipFill>
        <p:spPr>
          <a:xfrm>
            <a:off x="1927800" y="1855080"/>
            <a:ext cx="7645320" cy="4631400"/>
          </a:xfrm>
          <a:prstGeom prst="rect">
            <a:avLst/>
          </a:prstGeom>
          <a:ln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1127520" y="26064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Solving Methodology 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136520" y="64008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14" name="Picture 213" descr=""/>
          <p:cNvPicPr/>
          <p:nvPr/>
        </p:nvPicPr>
        <p:blipFill>
          <a:blip r:embed="rId1"/>
          <a:stretch/>
        </p:blipFill>
        <p:spPr>
          <a:xfrm>
            <a:off x="1323720" y="1604160"/>
            <a:ext cx="4555440" cy="189540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623520" y="11664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Increase of loan distribution over the years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311880" y="2637000"/>
            <a:ext cx="535284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study has been performed on data-set (2007-2011) in which 14.59 % of Charged Off users exist</a:t>
            </a:r>
            <a:endParaRPr b="0" lang="en-IN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Over the years the loan distribution also increased. A huge boost can be seen in year 2011.  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17" name="Picture 216" descr=""/>
          <p:cNvPicPr/>
          <p:nvPr/>
        </p:nvPicPr>
        <p:blipFill>
          <a:blip r:embed="rId2"/>
          <a:stretch/>
        </p:blipFill>
        <p:spPr>
          <a:xfrm>
            <a:off x="839520" y="3717000"/>
            <a:ext cx="5150520" cy="265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136520" y="64008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23520" y="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Loan verification status of verified and </a:t>
            </a: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non-verified borrowers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231960" y="1604520"/>
            <a:ext cx="535284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Most of the loan users are not variefied. It could be a fector of increasing Charged Off users.</a:t>
            </a:r>
            <a:endParaRPr b="0" lang="en-IN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5.55 % Charged Off users are not variefied.   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21" name="Picture 220" descr=""/>
          <p:cNvPicPr/>
          <p:nvPr/>
        </p:nvPicPr>
        <p:blipFill>
          <a:blip r:embed="rId1"/>
          <a:stretch/>
        </p:blipFill>
        <p:spPr>
          <a:xfrm>
            <a:off x="1440000" y="1656000"/>
            <a:ext cx="4174560" cy="3886560"/>
          </a:xfrm>
          <a:prstGeom prst="rect">
            <a:avLst/>
          </a:prstGeom>
          <a:ln>
            <a:noFill/>
          </a:ln>
        </p:spPr>
      </p:pic>
      <p:graphicFrame>
        <p:nvGraphicFramePr>
          <p:cNvPr id="222" name="Table 4"/>
          <p:cNvGraphicFramePr/>
          <p:nvPr/>
        </p:nvGraphicFramePr>
        <p:xfrm>
          <a:off x="6293520" y="2905920"/>
          <a:ext cx="5586120" cy="2879280"/>
        </p:xfrm>
        <a:graphic>
          <a:graphicData uri="http://schemas.openxmlformats.org/drawingml/2006/table">
            <a:tbl>
              <a:tblPr/>
              <a:tblGrid>
                <a:gridCol w="1396080"/>
                <a:gridCol w="1396080"/>
                <a:gridCol w="1396080"/>
                <a:gridCol w="139824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Verification status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Not Verified</a:t>
                      </a:r>
                      <a:r>
                        <a:rPr b="0" lang="en-IN" sz="1800" spc="-1" strike="noStrike">
                          <a:latin typeface="Arial"/>
                        </a:rPr>
                        <a:t>	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Source Verified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Verified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Loan status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 gridSpan="3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Charged Off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5.55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3.72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5.32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Fully Paid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37.72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21.37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26.32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136520" y="64008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23520" y="11664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Correlation between loan attributes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25" name="Picture 224" descr=""/>
          <p:cNvPicPr/>
          <p:nvPr/>
        </p:nvPicPr>
        <p:blipFill>
          <a:blip r:embed="rId1"/>
          <a:stretch/>
        </p:blipFill>
        <p:spPr>
          <a:xfrm>
            <a:off x="1051200" y="1418400"/>
            <a:ext cx="9819360" cy="1964160"/>
          </a:xfrm>
          <a:prstGeom prst="rect">
            <a:avLst/>
          </a:prstGeom>
          <a:ln>
            <a:noFill/>
          </a:ln>
        </p:spPr>
      </p:pic>
      <p:sp>
        <p:nvSpPr>
          <p:cNvPr id="226" name="CustomShape 3"/>
          <p:cNvSpPr/>
          <p:nvPr/>
        </p:nvSpPr>
        <p:spPr>
          <a:xfrm>
            <a:off x="1440000" y="3816000"/>
            <a:ext cx="9214560" cy="21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The above table a very positive  correlation can be seen between funded amount and loan amount.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 The positive relation between loan amount and amount funded by the investors.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i,e The amount whatever recommeded by the landing culb most of the time   insvestors also issue the same or a little less amount to the borrower.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A negetive relation between DTI and annual income. i.e increment in the DTI decreases the annual income.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05000" y="1855080"/>
            <a:ext cx="11165400" cy="43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136520" y="64008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623520" y="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Users’ purpose of taking loan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30" name="Picture 229" descr=""/>
          <p:cNvPicPr/>
          <p:nvPr/>
        </p:nvPicPr>
        <p:blipFill>
          <a:blip r:embed="rId1"/>
          <a:stretch/>
        </p:blipFill>
        <p:spPr>
          <a:xfrm>
            <a:off x="792000" y="1628640"/>
            <a:ext cx="5182560" cy="4057920"/>
          </a:xfrm>
          <a:prstGeom prst="rect">
            <a:avLst/>
          </a:prstGeom>
          <a:ln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6231960" y="1604520"/>
            <a:ext cx="535284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Here the blue line indicates the Charged Off users.</a:t>
            </a:r>
            <a:endParaRPr b="0" lang="en-IN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 line indicates the count of Fully paid users.</a:t>
            </a:r>
            <a:endParaRPr b="0" lang="en-IN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Most of the users had taken loan for the purpose of debt consolidation. </a:t>
            </a:r>
            <a:endParaRPr b="0" lang="en-IN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top three purposes are as follow:</a:t>
            </a:r>
            <a:endParaRPr b="0" lang="en-IN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1. Debt Consolidation</a:t>
            </a:r>
            <a:endParaRPr b="0" lang="en-IN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 Other</a:t>
            </a:r>
            <a:endParaRPr b="0" lang="en-IN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3. Credit Card.  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05000" y="1855080"/>
            <a:ext cx="11165400" cy="43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127520" y="271080"/>
            <a:ext cx="936036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Annual income range which holds the maximum number of defaulters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34" name="Picture 233" descr=""/>
          <p:cNvPicPr/>
          <p:nvPr/>
        </p:nvPicPr>
        <p:blipFill>
          <a:blip r:embed="rId1"/>
          <a:stretch/>
        </p:blipFill>
        <p:spPr>
          <a:xfrm>
            <a:off x="1157760" y="1855080"/>
            <a:ext cx="10144440" cy="2823480"/>
          </a:xfrm>
          <a:prstGeom prst="rect">
            <a:avLst/>
          </a:prstGeom>
          <a:ln>
            <a:noFill/>
          </a:ln>
        </p:spPr>
      </p:pic>
      <p:sp>
        <p:nvSpPr>
          <p:cNvPr id="235" name="CustomShape 3"/>
          <p:cNvSpPr/>
          <p:nvPr/>
        </p:nvSpPr>
        <p:spPr>
          <a:xfrm>
            <a:off x="1152000" y="4932000"/>
            <a:ext cx="1022256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Most of the defaulters lie between the income range of 40K to 60K.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Top three defaulter income categories: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1. 20k-40k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2. 40k-60k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3. 60k-80k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05000" y="1855080"/>
            <a:ext cx="11165400" cy="43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Plot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127520" y="19908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Interest rate in which the highest number of defaulters lie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38" name="Picture 237" descr=""/>
          <p:cNvPicPr/>
          <p:nvPr/>
        </p:nvPicPr>
        <p:blipFill>
          <a:blip r:embed="rId1"/>
          <a:stretch/>
        </p:blipFill>
        <p:spPr>
          <a:xfrm>
            <a:off x="1728000" y="1801080"/>
            <a:ext cx="9574200" cy="316548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1152000" y="5184000"/>
            <a:ext cx="986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above figure shows that most of the defaulters are lying in the interest range of 11 to 21.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05000" y="1855080"/>
            <a:ext cx="11165400" cy="43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1136520" y="640080"/>
            <a:ext cx="9310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42" name="Picture 241" descr=""/>
          <p:cNvPicPr/>
          <p:nvPr/>
        </p:nvPicPr>
        <p:blipFill>
          <a:blip r:embed="rId1"/>
          <a:stretch/>
        </p:blipFill>
        <p:spPr>
          <a:xfrm>
            <a:off x="504000" y="1847160"/>
            <a:ext cx="5614560" cy="455940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1127520" y="116640"/>
            <a:ext cx="943236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Loan amount issued to the sub grade and employment length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6231960" y="1900800"/>
            <a:ext cx="535284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Figure1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. </a:t>
            </a:r>
            <a:endParaRPr b="0" lang="en-IN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Display how the loan amount distributed between differnt different sub grades. </a:t>
            </a:r>
            <a:endParaRPr b="0" lang="en-IN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Most of the about is issued to sub grade G1,G2 .. and so on.</a:t>
            </a:r>
            <a:endParaRPr b="0" lang="en-IN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</a:pPr>
            <a:endParaRPr b="0" lang="en-IN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 2. </a:t>
            </a:r>
            <a:endParaRPr b="0" lang="en-IN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Shows that the 10 &amp; 10+ years employment length received the maximum loan amount.</a:t>
            </a:r>
            <a:endParaRPr b="0" lang="en-IN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Loan amount is almost equally distributed between 25 and 75 percentile. Except the 10 years emplyment length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Application>LibreOffice/6.0.7.3$Linux_X86_64 LibreOffice_project/00m0$Build-3</Application>
  <Words>653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2019-11-07T22:18:50Z</dcterms:modified>
  <cp:revision>126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