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15" r:id="rId3"/>
    <p:sldId id="316" r:id="rId4"/>
    <p:sldId id="283" r:id="rId5"/>
    <p:sldId id="317" r:id="rId6"/>
    <p:sldId id="304" r:id="rId7"/>
    <p:sldId id="318" r:id="rId8"/>
    <p:sldId id="321" r:id="rId9"/>
    <p:sldId id="325" r:id="rId10"/>
    <p:sldId id="322" r:id="rId11"/>
    <p:sldId id="323" r:id="rId12"/>
    <p:sldId id="327" r:id="rId13"/>
    <p:sldId id="328" r:id="rId14"/>
    <p:sldId id="329" r:id="rId15"/>
    <p:sldId id="324" r:id="rId16"/>
    <p:sldId id="326" r:id="rId17"/>
    <p:sldId id="309" r:id="rId18"/>
    <p:sldId id="310" r:id="rId19"/>
    <p:sldId id="311" r:id="rId20"/>
    <p:sldId id="313" r:id="rId21"/>
    <p:sldId id="314" r:id="rId22"/>
    <p:sldId id="292" r:id="rId23"/>
    <p:sldId id="302" r:id="rId24"/>
    <p:sldId id="303" r:id="rId25"/>
    <p:sldId id="294" r:id="rId26"/>
    <p:sldId id="293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99" autoAdjust="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666E20-A9B8-4085-BFB2-EAC596215E7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9310CB-2053-4EC5-BDD7-1A8B384FC2EB}">
      <dgm:prSet phldrT="[Text]" custT="1"/>
      <dgm:spPr/>
      <dgm:t>
        <a:bodyPr/>
        <a:lstStyle/>
        <a:p>
          <a:r>
            <a:rPr lang="en-IN" sz="3600" dirty="0" smtClean="0"/>
            <a:t>Volume</a:t>
          </a:r>
          <a:endParaRPr lang="en-IN" sz="3600" dirty="0"/>
        </a:p>
      </dgm:t>
    </dgm:pt>
    <dgm:pt modelId="{6E17C145-CD41-419A-B0DD-5C4885CCB44E}" type="parTrans" cxnId="{405F3EBF-6649-424A-B2B9-D3FDC64BA467}">
      <dgm:prSet/>
      <dgm:spPr/>
      <dgm:t>
        <a:bodyPr/>
        <a:lstStyle/>
        <a:p>
          <a:endParaRPr lang="en-IN"/>
        </a:p>
      </dgm:t>
    </dgm:pt>
    <dgm:pt modelId="{481FBD27-4B5F-499E-9A50-0E5913BD36B0}" type="sibTrans" cxnId="{405F3EBF-6649-424A-B2B9-D3FDC64BA467}">
      <dgm:prSet/>
      <dgm:spPr/>
      <dgm:t>
        <a:bodyPr/>
        <a:lstStyle/>
        <a:p>
          <a:endParaRPr lang="en-IN"/>
        </a:p>
      </dgm:t>
    </dgm:pt>
    <dgm:pt modelId="{AA1EC10D-6CE0-4933-9369-BC38E6FFE770}">
      <dgm:prSet phldrT="[Text]" custT="1"/>
      <dgm:spPr/>
      <dgm:t>
        <a:bodyPr/>
        <a:lstStyle/>
        <a:p>
          <a:r>
            <a:rPr lang="en-IN" sz="1800" dirty="0" smtClean="0"/>
            <a:t>Large size of the data sets to derive value from</a:t>
          </a:r>
          <a:endParaRPr lang="en-IN" sz="1800" dirty="0"/>
        </a:p>
      </dgm:t>
    </dgm:pt>
    <dgm:pt modelId="{6365C356-5979-491E-9174-0C7896F6358C}" type="parTrans" cxnId="{FDDA609B-7581-4349-BB66-011133C2CBAF}">
      <dgm:prSet/>
      <dgm:spPr/>
      <dgm:t>
        <a:bodyPr/>
        <a:lstStyle/>
        <a:p>
          <a:endParaRPr lang="en-IN"/>
        </a:p>
      </dgm:t>
    </dgm:pt>
    <dgm:pt modelId="{D8464B38-0AFC-4375-BDDB-CF3E95CD1E7D}" type="sibTrans" cxnId="{FDDA609B-7581-4349-BB66-011133C2CBAF}">
      <dgm:prSet/>
      <dgm:spPr/>
      <dgm:t>
        <a:bodyPr/>
        <a:lstStyle/>
        <a:p>
          <a:endParaRPr lang="en-IN"/>
        </a:p>
      </dgm:t>
    </dgm:pt>
    <dgm:pt modelId="{332FA4C5-B0B7-484C-929A-D34BCC8BC136}">
      <dgm:prSet phldrT="[Text]" custT="1"/>
      <dgm:spPr/>
      <dgm:t>
        <a:bodyPr/>
        <a:lstStyle/>
        <a:p>
          <a:r>
            <a:rPr lang="en-IN" sz="3600" dirty="0" smtClean="0"/>
            <a:t>Velocity</a:t>
          </a:r>
          <a:endParaRPr lang="en-IN" sz="3600" dirty="0"/>
        </a:p>
      </dgm:t>
    </dgm:pt>
    <dgm:pt modelId="{C36E126B-DD23-4432-866D-A2E9801A6500}" type="parTrans" cxnId="{6A0F63C9-DB6D-4832-87D2-CCA2A373D5E6}">
      <dgm:prSet/>
      <dgm:spPr/>
      <dgm:t>
        <a:bodyPr/>
        <a:lstStyle/>
        <a:p>
          <a:endParaRPr lang="en-IN"/>
        </a:p>
      </dgm:t>
    </dgm:pt>
    <dgm:pt modelId="{5D61E2CD-3D2F-43B9-BE77-E60C483C667A}" type="sibTrans" cxnId="{6A0F63C9-DB6D-4832-87D2-CCA2A373D5E6}">
      <dgm:prSet/>
      <dgm:spPr/>
      <dgm:t>
        <a:bodyPr/>
        <a:lstStyle/>
        <a:p>
          <a:endParaRPr lang="en-IN"/>
        </a:p>
      </dgm:t>
    </dgm:pt>
    <dgm:pt modelId="{007E45CB-A9FF-4B65-BAB4-4F8A06928C6E}">
      <dgm:prSet phldrT="[Text]" custT="1"/>
      <dgm:spPr/>
      <dgm:t>
        <a:bodyPr/>
        <a:lstStyle/>
        <a:p>
          <a:r>
            <a:rPr lang="en-IN" sz="1800" dirty="0" smtClean="0"/>
            <a:t>Data is generated at a high speed (web logs, sensor data, social media data, credit card swipes, cab bookings etc)</a:t>
          </a:r>
          <a:endParaRPr lang="en-IN" sz="1800" dirty="0"/>
        </a:p>
      </dgm:t>
    </dgm:pt>
    <dgm:pt modelId="{203F6FF1-9E27-4020-B1FD-249234033B8A}" type="parTrans" cxnId="{810FC920-1C07-4951-B138-3546116D09F4}">
      <dgm:prSet/>
      <dgm:spPr/>
      <dgm:t>
        <a:bodyPr/>
        <a:lstStyle/>
        <a:p>
          <a:endParaRPr lang="en-IN"/>
        </a:p>
      </dgm:t>
    </dgm:pt>
    <dgm:pt modelId="{7065B7A6-3CE3-4FCE-9687-BAE1D8EA6418}" type="sibTrans" cxnId="{810FC920-1C07-4951-B138-3546116D09F4}">
      <dgm:prSet/>
      <dgm:spPr/>
      <dgm:t>
        <a:bodyPr/>
        <a:lstStyle/>
        <a:p>
          <a:endParaRPr lang="en-IN"/>
        </a:p>
      </dgm:t>
    </dgm:pt>
    <dgm:pt modelId="{02ED475F-E59F-4DAF-BA12-7855992BF50E}">
      <dgm:prSet phldrT="[Text]" custT="1"/>
      <dgm:spPr/>
      <dgm:t>
        <a:bodyPr/>
        <a:lstStyle/>
        <a:p>
          <a:r>
            <a:rPr lang="en-IN" sz="3600" dirty="0" smtClean="0"/>
            <a:t>Variety</a:t>
          </a:r>
          <a:endParaRPr lang="en-IN" sz="3600" dirty="0"/>
        </a:p>
      </dgm:t>
    </dgm:pt>
    <dgm:pt modelId="{7E001365-F4AE-4BAA-8591-ED4BA44CEF51}" type="parTrans" cxnId="{4357995E-0DE4-47D4-9472-F8E8662BBD86}">
      <dgm:prSet/>
      <dgm:spPr/>
      <dgm:t>
        <a:bodyPr/>
        <a:lstStyle/>
        <a:p>
          <a:endParaRPr lang="en-IN"/>
        </a:p>
      </dgm:t>
    </dgm:pt>
    <dgm:pt modelId="{519D8E50-985B-4D47-B94C-673ED5B93F41}" type="sibTrans" cxnId="{4357995E-0DE4-47D4-9472-F8E8662BBD86}">
      <dgm:prSet/>
      <dgm:spPr/>
      <dgm:t>
        <a:bodyPr/>
        <a:lstStyle/>
        <a:p>
          <a:endParaRPr lang="en-IN"/>
        </a:p>
      </dgm:t>
    </dgm:pt>
    <dgm:pt modelId="{C7F8C193-2744-4FF7-89B2-86ECB669B751}">
      <dgm:prSet phldrT="[Text]" custT="1"/>
      <dgm:spPr/>
      <dgm:t>
        <a:bodyPr/>
        <a:lstStyle/>
        <a:p>
          <a:r>
            <a:rPr lang="en-IN" sz="1800" dirty="0" smtClean="0"/>
            <a:t>Different types and sources of data </a:t>
          </a:r>
          <a:br>
            <a:rPr lang="en-IN" sz="1800" dirty="0" smtClean="0"/>
          </a:br>
          <a:r>
            <a:rPr lang="en-IN" sz="1800" dirty="0" smtClean="0"/>
            <a:t>(logs, customer reviews, audios, videos, db tables, tweets etc)</a:t>
          </a:r>
          <a:endParaRPr lang="en-IN" sz="1800" dirty="0"/>
        </a:p>
      </dgm:t>
    </dgm:pt>
    <dgm:pt modelId="{25FF72FC-DFC0-4D8B-93D0-8383D54A681E}" type="parTrans" cxnId="{40F3933C-D7EA-4BC0-8C60-C3EB384B5F66}">
      <dgm:prSet/>
      <dgm:spPr/>
      <dgm:t>
        <a:bodyPr/>
        <a:lstStyle/>
        <a:p>
          <a:endParaRPr lang="en-IN"/>
        </a:p>
      </dgm:t>
    </dgm:pt>
    <dgm:pt modelId="{F78C960C-B753-4FF9-BA32-FF805F069D32}" type="sibTrans" cxnId="{40F3933C-D7EA-4BC0-8C60-C3EB384B5F66}">
      <dgm:prSet/>
      <dgm:spPr/>
      <dgm:t>
        <a:bodyPr/>
        <a:lstStyle/>
        <a:p>
          <a:endParaRPr lang="en-IN"/>
        </a:p>
      </dgm:t>
    </dgm:pt>
    <dgm:pt modelId="{99B864A4-D43A-4370-8F51-53E9E3CD709C}">
      <dgm:prSet phldrT="[Text]" custT="1"/>
      <dgm:spPr/>
      <dgm:t>
        <a:bodyPr/>
        <a:lstStyle/>
        <a:p>
          <a:r>
            <a:rPr lang="en-IN" sz="3600" dirty="0" smtClean="0"/>
            <a:t>Variability</a:t>
          </a:r>
          <a:endParaRPr lang="en-IN" sz="3600" dirty="0"/>
        </a:p>
      </dgm:t>
    </dgm:pt>
    <dgm:pt modelId="{7577223F-D6DB-4D32-AAA0-5663A4D03BDF}" type="parTrans" cxnId="{87D20098-3B75-437C-99DD-C9E19F77C393}">
      <dgm:prSet/>
      <dgm:spPr/>
      <dgm:t>
        <a:bodyPr/>
        <a:lstStyle/>
        <a:p>
          <a:endParaRPr lang="en-IN"/>
        </a:p>
      </dgm:t>
    </dgm:pt>
    <dgm:pt modelId="{C0A93A72-7185-4A68-A67A-BC6565A40EBD}" type="sibTrans" cxnId="{87D20098-3B75-437C-99DD-C9E19F77C393}">
      <dgm:prSet/>
      <dgm:spPr/>
      <dgm:t>
        <a:bodyPr/>
        <a:lstStyle/>
        <a:p>
          <a:endParaRPr lang="en-IN"/>
        </a:p>
      </dgm:t>
    </dgm:pt>
    <dgm:pt modelId="{8DB475C7-95DB-488C-A3EF-67B8882D7181}">
      <dgm:prSet phldrT="[Text]" custT="1"/>
      <dgm:spPr/>
      <dgm:t>
        <a:bodyPr/>
        <a:lstStyle/>
        <a:p>
          <a:r>
            <a:rPr lang="en-IN" sz="1800" dirty="0" smtClean="0"/>
            <a:t>Inconsistency of datasets in terms of data semantics -meaning, context etc</a:t>
          </a:r>
          <a:endParaRPr lang="en-IN" sz="1800" dirty="0"/>
        </a:p>
      </dgm:t>
    </dgm:pt>
    <dgm:pt modelId="{3A7A0807-87EC-4671-8D91-6067B3787938}" type="parTrans" cxnId="{1CA4AC40-CAAC-4426-9471-51A3532AC012}">
      <dgm:prSet/>
      <dgm:spPr/>
      <dgm:t>
        <a:bodyPr/>
        <a:lstStyle/>
        <a:p>
          <a:endParaRPr lang="en-IN"/>
        </a:p>
      </dgm:t>
    </dgm:pt>
    <dgm:pt modelId="{23D64993-CC18-4A9A-A0E7-EF83C3EFDD9E}" type="sibTrans" cxnId="{1CA4AC40-CAAC-4426-9471-51A3532AC012}">
      <dgm:prSet/>
      <dgm:spPr/>
      <dgm:t>
        <a:bodyPr/>
        <a:lstStyle/>
        <a:p>
          <a:endParaRPr lang="en-IN"/>
        </a:p>
      </dgm:t>
    </dgm:pt>
    <dgm:pt modelId="{160BC80B-100E-44FC-9E51-350B361523D8}" type="pres">
      <dgm:prSet presAssocID="{47666E20-A9B8-4085-BFB2-EAC596215E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8E533D-CF2C-4225-96A7-A8D05420F9D0}" type="pres">
      <dgm:prSet presAssocID="{329310CB-2053-4EC5-BDD7-1A8B384FC2EB}" presName="linNode" presStyleCnt="0"/>
      <dgm:spPr/>
    </dgm:pt>
    <dgm:pt modelId="{59F4D4D6-AB71-4C77-9D34-9A997EA4AA9B}" type="pres">
      <dgm:prSet presAssocID="{329310CB-2053-4EC5-BDD7-1A8B384FC2E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E9E6AC-3E08-4CE0-A49F-B7C6C6BAD78E}" type="pres">
      <dgm:prSet presAssocID="{329310CB-2053-4EC5-BDD7-1A8B384FC2E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60D6DB-6BC8-45CB-9F11-8535B0AFC0BC}" type="pres">
      <dgm:prSet presAssocID="{481FBD27-4B5F-499E-9A50-0E5913BD36B0}" presName="sp" presStyleCnt="0"/>
      <dgm:spPr/>
    </dgm:pt>
    <dgm:pt modelId="{4279ED98-5314-486C-B69B-8130CF2D7F03}" type="pres">
      <dgm:prSet presAssocID="{332FA4C5-B0B7-484C-929A-D34BCC8BC136}" presName="linNode" presStyleCnt="0"/>
      <dgm:spPr/>
    </dgm:pt>
    <dgm:pt modelId="{A57C013B-24AD-4587-B082-C316DFE65952}" type="pres">
      <dgm:prSet presAssocID="{332FA4C5-B0B7-484C-929A-D34BCC8BC136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CEE149-5D99-4A48-A5B1-46529386A050}" type="pres">
      <dgm:prSet presAssocID="{332FA4C5-B0B7-484C-929A-D34BCC8BC13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DD5476-1EED-4B22-9FC8-6C0EA7038669}" type="pres">
      <dgm:prSet presAssocID="{5D61E2CD-3D2F-43B9-BE77-E60C483C667A}" presName="sp" presStyleCnt="0"/>
      <dgm:spPr/>
    </dgm:pt>
    <dgm:pt modelId="{EF0E5040-A267-46BC-9190-F44882833626}" type="pres">
      <dgm:prSet presAssocID="{02ED475F-E59F-4DAF-BA12-7855992BF50E}" presName="linNode" presStyleCnt="0"/>
      <dgm:spPr/>
    </dgm:pt>
    <dgm:pt modelId="{83F44060-867A-4B82-ACA7-A1233F48B805}" type="pres">
      <dgm:prSet presAssocID="{02ED475F-E59F-4DAF-BA12-7855992BF50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DB0F50-FFA5-4B2D-A907-9831FAE0C5CF}" type="pres">
      <dgm:prSet presAssocID="{02ED475F-E59F-4DAF-BA12-7855992BF50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25AD5C-7FE8-46F5-9C0F-0897F259E81D}" type="pres">
      <dgm:prSet presAssocID="{519D8E50-985B-4D47-B94C-673ED5B93F41}" presName="sp" presStyleCnt="0"/>
      <dgm:spPr/>
    </dgm:pt>
    <dgm:pt modelId="{65CC55A8-6E4A-4118-B461-04189C8F2ED7}" type="pres">
      <dgm:prSet presAssocID="{99B864A4-D43A-4370-8F51-53E9E3CD709C}" presName="linNode" presStyleCnt="0"/>
      <dgm:spPr/>
    </dgm:pt>
    <dgm:pt modelId="{71688E46-3173-453B-A7B4-78A0CD0C05A6}" type="pres">
      <dgm:prSet presAssocID="{99B864A4-D43A-4370-8F51-53E9E3CD709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5AAF0A-8A99-4BE3-90BF-5D9F44C60A85}" type="pres">
      <dgm:prSet presAssocID="{99B864A4-D43A-4370-8F51-53E9E3CD709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0F63C9-DB6D-4832-87D2-CCA2A373D5E6}" srcId="{47666E20-A9B8-4085-BFB2-EAC596215E7D}" destId="{332FA4C5-B0B7-484C-929A-D34BCC8BC136}" srcOrd="1" destOrd="0" parTransId="{C36E126B-DD23-4432-866D-A2E9801A6500}" sibTransId="{5D61E2CD-3D2F-43B9-BE77-E60C483C667A}"/>
    <dgm:cxn modelId="{59D27942-D1EC-4E1C-A234-124686972166}" type="presOf" srcId="{007E45CB-A9FF-4B65-BAB4-4F8A06928C6E}" destId="{C3CEE149-5D99-4A48-A5B1-46529386A050}" srcOrd="0" destOrd="0" presId="urn:microsoft.com/office/officeart/2005/8/layout/vList5"/>
    <dgm:cxn modelId="{B7F02725-0067-4FAA-820E-2085EAC9EFDD}" type="presOf" srcId="{47666E20-A9B8-4085-BFB2-EAC596215E7D}" destId="{160BC80B-100E-44FC-9E51-350B361523D8}" srcOrd="0" destOrd="0" presId="urn:microsoft.com/office/officeart/2005/8/layout/vList5"/>
    <dgm:cxn modelId="{BBDC8815-1504-49ED-9D31-A01A75BF0557}" type="presOf" srcId="{C7F8C193-2744-4FF7-89B2-86ECB669B751}" destId="{B2DB0F50-FFA5-4B2D-A907-9831FAE0C5CF}" srcOrd="0" destOrd="0" presId="urn:microsoft.com/office/officeart/2005/8/layout/vList5"/>
    <dgm:cxn modelId="{1CA4AC40-CAAC-4426-9471-51A3532AC012}" srcId="{99B864A4-D43A-4370-8F51-53E9E3CD709C}" destId="{8DB475C7-95DB-488C-A3EF-67B8882D7181}" srcOrd="0" destOrd="0" parTransId="{3A7A0807-87EC-4671-8D91-6067B3787938}" sibTransId="{23D64993-CC18-4A9A-A0E7-EF83C3EFDD9E}"/>
    <dgm:cxn modelId="{80DA7A2A-5836-43FB-B2F6-594C38D81148}" type="presOf" srcId="{99B864A4-D43A-4370-8F51-53E9E3CD709C}" destId="{71688E46-3173-453B-A7B4-78A0CD0C05A6}" srcOrd="0" destOrd="0" presId="urn:microsoft.com/office/officeart/2005/8/layout/vList5"/>
    <dgm:cxn modelId="{405F3EBF-6649-424A-B2B9-D3FDC64BA467}" srcId="{47666E20-A9B8-4085-BFB2-EAC596215E7D}" destId="{329310CB-2053-4EC5-BDD7-1A8B384FC2EB}" srcOrd="0" destOrd="0" parTransId="{6E17C145-CD41-419A-B0DD-5C4885CCB44E}" sibTransId="{481FBD27-4B5F-499E-9A50-0E5913BD36B0}"/>
    <dgm:cxn modelId="{87D20098-3B75-437C-99DD-C9E19F77C393}" srcId="{47666E20-A9B8-4085-BFB2-EAC596215E7D}" destId="{99B864A4-D43A-4370-8F51-53E9E3CD709C}" srcOrd="3" destOrd="0" parTransId="{7577223F-D6DB-4D32-AAA0-5663A4D03BDF}" sibTransId="{C0A93A72-7185-4A68-A67A-BC6565A40EBD}"/>
    <dgm:cxn modelId="{F24ACAB6-AC54-47AD-A817-90221997BF5C}" type="presOf" srcId="{332FA4C5-B0B7-484C-929A-D34BCC8BC136}" destId="{A57C013B-24AD-4587-B082-C316DFE65952}" srcOrd="0" destOrd="0" presId="urn:microsoft.com/office/officeart/2005/8/layout/vList5"/>
    <dgm:cxn modelId="{FDDA609B-7581-4349-BB66-011133C2CBAF}" srcId="{329310CB-2053-4EC5-BDD7-1A8B384FC2EB}" destId="{AA1EC10D-6CE0-4933-9369-BC38E6FFE770}" srcOrd="0" destOrd="0" parTransId="{6365C356-5979-491E-9174-0C7896F6358C}" sibTransId="{D8464B38-0AFC-4375-BDDB-CF3E95CD1E7D}"/>
    <dgm:cxn modelId="{31C1E716-2F47-4B2F-9E12-7C454E17FCB1}" type="presOf" srcId="{02ED475F-E59F-4DAF-BA12-7855992BF50E}" destId="{83F44060-867A-4B82-ACA7-A1233F48B805}" srcOrd="0" destOrd="0" presId="urn:microsoft.com/office/officeart/2005/8/layout/vList5"/>
    <dgm:cxn modelId="{810FC920-1C07-4951-B138-3546116D09F4}" srcId="{332FA4C5-B0B7-484C-929A-D34BCC8BC136}" destId="{007E45CB-A9FF-4B65-BAB4-4F8A06928C6E}" srcOrd="0" destOrd="0" parTransId="{203F6FF1-9E27-4020-B1FD-249234033B8A}" sibTransId="{7065B7A6-3CE3-4FCE-9687-BAE1D8EA6418}"/>
    <dgm:cxn modelId="{71405BB8-8D00-471D-997C-D0DE2D6BAB76}" type="presOf" srcId="{8DB475C7-95DB-488C-A3EF-67B8882D7181}" destId="{305AAF0A-8A99-4BE3-90BF-5D9F44C60A85}" srcOrd="0" destOrd="0" presId="urn:microsoft.com/office/officeart/2005/8/layout/vList5"/>
    <dgm:cxn modelId="{6DA401FD-F190-4221-A5F6-3A570231CF48}" type="presOf" srcId="{329310CB-2053-4EC5-BDD7-1A8B384FC2EB}" destId="{59F4D4D6-AB71-4C77-9D34-9A997EA4AA9B}" srcOrd="0" destOrd="0" presId="urn:microsoft.com/office/officeart/2005/8/layout/vList5"/>
    <dgm:cxn modelId="{4357995E-0DE4-47D4-9472-F8E8662BBD86}" srcId="{47666E20-A9B8-4085-BFB2-EAC596215E7D}" destId="{02ED475F-E59F-4DAF-BA12-7855992BF50E}" srcOrd="2" destOrd="0" parTransId="{7E001365-F4AE-4BAA-8591-ED4BA44CEF51}" sibTransId="{519D8E50-985B-4D47-B94C-673ED5B93F41}"/>
    <dgm:cxn modelId="{6B28A963-AFF5-44D0-B850-E1ED4B958693}" type="presOf" srcId="{AA1EC10D-6CE0-4933-9369-BC38E6FFE770}" destId="{9FE9E6AC-3E08-4CE0-A49F-B7C6C6BAD78E}" srcOrd="0" destOrd="0" presId="urn:microsoft.com/office/officeart/2005/8/layout/vList5"/>
    <dgm:cxn modelId="{40F3933C-D7EA-4BC0-8C60-C3EB384B5F66}" srcId="{02ED475F-E59F-4DAF-BA12-7855992BF50E}" destId="{C7F8C193-2744-4FF7-89B2-86ECB669B751}" srcOrd="0" destOrd="0" parTransId="{25FF72FC-DFC0-4D8B-93D0-8383D54A681E}" sibTransId="{F78C960C-B753-4FF9-BA32-FF805F069D32}"/>
    <dgm:cxn modelId="{FB3E07B7-BAEC-41E4-A207-D7D0590CEC85}" type="presParOf" srcId="{160BC80B-100E-44FC-9E51-350B361523D8}" destId="{868E533D-CF2C-4225-96A7-A8D05420F9D0}" srcOrd="0" destOrd="0" presId="urn:microsoft.com/office/officeart/2005/8/layout/vList5"/>
    <dgm:cxn modelId="{6C443C2E-EA87-45DA-9B56-079FE19A3565}" type="presParOf" srcId="{868E533D-CF2C-4225-96A7-A8D05420F9D0}" destId="{59F4D4D6-AB71-4C77-9D34-9A997EA4AA9B}" srcOrd="0" destOrd="0" presId="urn:microsoft.com/office/officeart/2005/8/layout/vList5"/>
    <dgm:cxn modelId="{A0D6CC1E-1C9E-4E82-AFC3-429E2A21063D}" type="presParOf" srcId="{868E533D-CF2C-4225-96A7-A8D05420F9D0}" destId="{9FE9E6AC-3E08-4CE0-A49F-B7C6C6BAD78E}" srcOrd="1" destOrd="0" presId="urn:microsoft.com/office/officeart/2005/8/layout/vList5"/>
    <dgm:cxn modelId="{CAB0936A-16F6-4A7F-B896-560638697840}" type="presParOf" srcId="{160BC80B-100E-44FC-9E51-350B361523D8}" destId="{0B60D6DB-6BC8-45CB-9F11-8535B0AFC0BC}" srcOrd="1" destOrd="0" presId="urn:microsoft.com/office/officeart/2005/8/layout/vList5"/>
    <dgm:cxn modelId="{4FBF3875-84ED-4954-B9B9-AB619758F2D6}" type="presParOf" srcId="{160BC80B-100E-44FC-9E51-350B361523D8}" destId="{4279ED98-5314-486C-B69B-8130CF2D7F03}" srcOrd="2" destOrd="0" presId="urn:microsoft.com/office/officeart/2005/8/layout/vList5"/>
    <dgm:cxn modelId="{BBAB4105-6CA6-4A21-8045-208930D5A022}" type="presParOf" srcId="{4279ED98-5314-486C-B69B-8130CF2D7F03}" destId="{A57C013B-24AD-4587-B082-C316DFE65952}" srcOrd="0" destOrd="0" presId="urn:microsoft.com/office/officeart/2005/8/layout/vList5"/>
    <dgm:cxn modelId="{CC79946F-74E2-4B7A-AF50-5C81947BF4D6}" type="presParOf" srcId="{4279ED98-5314-486C-B69B-8130CF2D7F03}" destId="{C3CEE149-5D99-4A48-A5B1-46529386A050}" srcOrd="1" destOrd="0" presId="urn:microsoft.com/office/officeart/2005/8/layout/vList5"/>
    <dgm:cxn modelId="{DAE3A062-55CB-4364-B692-EAEC12A88D94}" type="presParOf" srcId="{160BC80B-100E-44FC-9E51-350B361523D8}" destId="{89DD5476-1EED-4B22-9FC8-6C0EA7038669}" srcOrd="3" destOrd="0" presId="urn:microsoft.com/office/officeart/2005/8/layout/vList5"/>
    <dgm:cxn modelId="{A7CB5026-E504-45A2-9F24-01AE3C7F75F5}" type="presParOf" srcId="{160BC80B-100E-44FC-9E51-350B361523D8}" destId="{EF0E5040-A267-46BC-9190-F44882833626}" srcOrd="4" destOrd="0" presId="urn:microsoft.com/office/officeart/2005/8/layout/vList5"/>
    <dgm:cxn modelId="{F69855EE-B9F2-43F6-9EC2-D1D0BD9297F1}" type="presParOf" srcId="{EF0E5040-A267-46BC-9190-F44882833626}" destId="{83F44060-867A-4B82-ACA7-A1233F48B805}" srcOrd="0" destOrd="0" presId="urn:microsoft.com/office/officeart/2005/8/layout/vList5"/>
    <dgm:cxn modelId="{5B8815DA-CC0B-4C7D-BA67-43A9B6C62305}" type="presParOf" srcId="{EF0E5040-A267-46BC-9190-F44882833626}" destId="{B2DB0F50-FFA5-4B2D-A907-9831FAE0C5CF}" srcOrd="1" destOrd="0" presId="urn:microsoft.com/office/officeart/2005/8/layout/vList5"/>
    <dgm:cxn modelId="{66C39372-50A2-4A0F-833B-931192D63CB2}" type="presParOf" srcId="{160BC80B-100E-44FC-9E51-350B361523D8}" destId="{5925AD5C-7FE8-46F5-9C0F-0897F259E81D}" srcOrd="5" destOrd="0" presId="urn:microsoft.com/office/officeart/2005/8/layout/vList5"/>
    <dgm:cxn modelId="{01104B81-9AFC-4BEF-BB24-8EE2BCA62DDD}" type="presParOf" srcId="{160BC80B-100E-44FC-9E51-350B361523D8}" destId="{65CC55A8-6E4A-4118-B461-04189C8F2ED7}" srcOrd="6" destOrd="0" presId="urn:microsoft.com/office/officeart/2005/8/layout/vList5"/>
    <dgm:cxn modelId="{3BBF5A17-4A2C-45CB-94E4-13DE948219B6}" type="presParOf" srcId="{65CC55A8-6E4A-4118-B461-04189C8F2ED7}" destId="{71688E46-3173-453B-A7B4-78A0CD0C05A6}" srcOrd="0" destOrd="0" presId="urn:microsoft.com/office/officeart/2005/8/layout/vList5"/>
    <dgm:cxn modelId="{21157924-08D0-44E0-A9C0-CEE97D4C3CBF}" type="presParOf" srcId="{65CC55A8-6E4A-4118-B461-04189C8F2ED7}" destId="{305AAF0A-8A99-4BE3-90BF-5D9F44C60A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E9E6AC-3E08-4CE0-A49F-B7C6C6BAD78E}">
      <dsp:nvSpPr>
        <dsp:cNvPr id="0" name=""/>
        <dsp:cNvSpPr/>
      </dsp:nvSpPr>
      <dsp:spPr>
        <a:xfrm rot="5400000">
          <a:off x="4893913" y="-1995985"/>
          <a:ext cx="782637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Large size of the data sets to derive value from</a:t>
          </a:r>
          <a:endParaRPr lang="en-IN" sz="1800" kern="1200" dirty="0"/>
        </a:p>
      </dsp:txBody>
      <dsp:txXfrm rot="5400000">
        <a:off x="4893913" y="-1995985"/>
        <a:ext cx="782637" cy="4974336"/>
      </dsp:txXfrm>
    </dsp:sp>
    <dsp:sp modelId="{59F4D4D6-AB71-4C77-9D34-9A997EA4AA9B}">
      <dsp:nvSpPr>
        <dsp:cNvPr id="0" name=""/>
        <dsp:cNvSpPr/>
      </dsp:nvSpPr>
      <dsp:spPr>
        <a:xfrm>
          <a:off x="0" y="2033"/>
          <a:ext cx="279806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Volume</a:t>
          </a:r>
          <a:endParaRPr lang="en-IN" sz="3600" kern="1200" dirty="0"/>
        </a:p>
      </dsp:txBody>
      <dsp:txXfrm>
        <a:off x="0" y="2033"/>
        <a:ext cx="2798064" cy="978296"/>
      </dsp:txXfrm>
    </dsp:sp>
    <dsp:sp modelId="{C3CEE149-5D99-4A48-A5B1-46529386A050}">
      <dsp:nvSpPr>
        <dsp:cNvPr id="0" name=""/>
        <dsp:cNvSpPr/>
      </dsp:nvSpPr>
      <dsp:spPr>
        <a:xfrm rot="5400000">
          <a:off x="4893913" y="-968773"/>
          <a:ext cx="782637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Data is generated at a high speed (web logs, sensor data, social media data, credit card swipes, cab bookings etc)</a:t>
          </a:r>
          <a:endParaRPr lang="en-IN" sz="1800" kern="1200" dirty="0"/>
        </a:p>
      </dsp:txBody>
      <dsp:txXfrm rot="5400000">
        <a:off x="4893913" y="-968773"/>
        <a:ext cx="782637" cy="4974336"/>
      </dsp:txXfrm>
    </dsp:sp>
    <dsp:sp modelId="{A57C013B-24AD-4587-B082-C316DFE65952}">
      <dsp:nvSpPr>
        <dsp:cNvPr id="0" name=""/>
        <dsp:cNvSpPr/>
      </dsp:nvSpPr>
      <dsp:spPr>
        <a:xfrm>
          <a:off x="0" y="1029245"/>
          <a:ext cx="279806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Velocity</a:t>
          </a:r>
          <a:endParaRPr lang="en-IN" sz="3600" kern="1200" dirty="0"/>
        </a:p>
      </dsp:txBody>
      <dsp:txXfrm>
        <a:off x="0" y="1029245"/>
        <a:ext cx="2798064" cy="978296"/>
      </dsp:txXfrm>
    </dsp:sp>
    <dsp:sp modelId="{B2DB0F50-FFA5-4B2D-A907-9831FAE0C5CF}">
      <dsp:nvSpPr>
        <dsp:cNvPr id="0" name=""/>
        <dsp:cNvSpPr/>
      </dsp:nvSpPr>
      <dsp:spPr>
        <a:xfrm rot="5400000">
          <a:off x="4893913" y="58437"/>
          <a:ext cx="782637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Different types and sources of data </a:t>
          </a:r>
          <a:br>
            <a:rPr lang="en-IN" sz="1800" kern="1200" dirty="0" smtClean="0"/>
          </a:br>
          <a:r>
            <a:rPr lang="en-IN" sz="1800" kern="1200" dirty="0" smtClean="0"/>
            <a:t>(logs, customer reviews, audios, videos, db tables, tweets etc)</a:t>
          </a:r>
          <a:endParaRPr lang="en-IN" sz="1800" kern="1200" dirty="0"/>
        </a:p>
      </dsp:txBody>
      <dsp:txXfrm rot="5400000">
        <a:off x="4893913" y="58437"/>
        <a:ext cx="782637" cy="4974336"/>
      </dsp:txXfrm>
    </dsp:sp>
    <dsp:sp modelId="{83F44060-867A-4B82-ACA7-A1233F48B805}">
      <dsp:nvSpPr>
        <dsp:cNvPr id="0" name=""/>
        <dsp:cNvSpPr/>
      </dsp:nvSpPr>
      <dsp:spPr>
        <a:xfrm>
          <a:off x="0" y="2056457"/>
          <a:ext cx="279806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Variety</a:t>
          </a:r>
          <a:endParaRPr lang="en-IN" sz="3600" kern="1200" dirty="0"/>
        </a:p>
      </dsp:txBody>
      <dsp:txXfrm>
        <a:off x="0" y="2056457"/>
        <a:ext cx="2798064" cy="978296"/>
      </dsp:txXfrm>
    </dsp:sp>
    <dsp:sp modelId="{305AAF0A-8A99-4BE3-90BF-5D9F44C60A85}">
      <dsp:nvSpPr>
        <dsp:cNvPr id="0" name=""/>
        <dsp:cNvSpPr/>
      </dsp:nvSpPr>
      <dsp:spPr>
        <a:xfrm rot="5400000">
          <a:off x="4893913" y="1085649"/>
          <a:ext cx="782637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Inconsistency of datasets in terms of data semantics -meaning, context etc</a:t>
          </a:r>
          <a:endParaRPr lang="en-IN" sz="1800" kern="1200" dirty="0"/>
        </a:p>
      </dsp:txBody>
      <dsp:txXfrm rot="5400000">
        <a:off x="4893913" y="1085649"/>
        <a:ext cx="782637" cy="4974336"/>
      </dsp:txXfrm>
    </dsp:sp>
    <dsp:sp modelId="{71688E46-3173-453B-A7B4-78A0CD0C05A6}">
      <dsp:nvSpPr>
        <dsp:cNvPr id="0" name=""/>
        <dsp:cNvSpPr/>
      </dsp:nvSpPr>
      <dsp:spPr>
        <a:xfrm>
          <a:off x="0" y="3083669"/>
          <a:ext cx="279806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Variability</a:t>
          </a:r>
          <a:endParaRPr lang="en-IN" sz="3600" kern="1200" dirty="0"/>
        </a:p>
      </dsp:txBody>
      <dsp:txXfrm>
        <a:off x="0" y="3083669"/>
        <a:ext cx="2798064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6E6D3-423A-420B-9FDC-6BFC2004D06F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2441-FA71-4978-B653-437909BAD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logically split and a </a:t>
            </a:r>
            <a:r>
              <a:rPr lang="en-US" b="1" dirty="0" smtClean="0"/>
              <a:t>MAP</a:t>
            </a:r>
            <a:r>
              <a:rPr lang="en-US" dirty="0" smtClean="0"/>
              <a:t> function produces key-value pair</a:t>
            </a:r>
            <a:r>
              <a:rPr lang="en-US" baseline="0" dirty="0" smtClean="0"/>
              <a:t> for each of the splits</a:t>
            </a:r>
          </a:p>
          <a:p>
            <a:r>
              <a:rPr lang="en-US" b="1" baseline="0" dirty="0" smtClean="0"/>
              <a:t>SHUFFLE</a:t>
            </a:r>
            <a:r>
              <a:rPr lang="en-US" baseline="0" dirty="0" smtClean="0"/>
              <a:t> function sorts key-value pairs and partitions them among Reducers</a:t>
            </a:r>
          </a:p>
          <a:p>
            <a:r>
              <a:rPr lang="en-US" b="1" baseline="0" dirty="0" smtClean="0"/>
              <a:t>REDUCE</a:t>
            </a:r>
            <a:r>
              <a:rPr lang="en-US" baseline="0" dirty="0" smtClean="0"/>
              <a:t> function is then applied to each of the partitions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logically split and a </a:t>
            </a:r>
            <a:r>
              <a:rPr lang="en-US" b="1" dirty="0" smtClean="0"/>
              <a:t>MAP</a:t>
            </a:r>
            <a:r>
              <a:rPr lang="en-US" dirty="0" smtClean="0"/>
              <a:t> function produces key-value pair</a:t>
            </a:r>
            <a:r>
              <a:rPr lang="en-US" baseline="0" dirty="0" smtClean="0"/>
              <a:t> for each of the splits</a:t>
            </a:r>
          </a:p>
          <a:p>
            <a:r>
              <a:rPr lang="en-US" b="1" baseline="0" dirty="0" smtClean="0"/>
              <a:t>SHUFFLE</a:t>
            </a:r>
            <a:r>
              <a:rPr lang="en-US" baseline="0" dirty="0" smtClean="0"/>
              <a:t> function sorts key-value pairs and partitions them among Reducers</a:t>
            </a:r>
          </a:p>
          <a:p>
            <a:r>
              <a:rPr lang="en-US" b="1" baseline="0" dirty="0" smtClean="0"/>
              <a:t>REDUCE</a:t>
            </a:r>
            <a:r>
              <a:rPr lang="en-US" baseline="0" dirty="0" smtClean="0"/>
              <a:t> function is then applied to each of the partitions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logically split and a </a:t>
            </a:r>
            <a:r>
              <a:rPr lang="en-US" b="1" dirty="0" smtClean="0"/>
              <a:t>MAP</a:t>
            </a:r>
            <a:r>
              <a:rPr lang="en-US" dirty="0" smtClean="0"/>
              <a:t> function produces key-value pair</a:t>
            </a:r>
            <a:r>
              <a:rPr lang="en-US" baseline="0" dirty="0" smtClean="0"/>
              <a:t> for each of the splits</a:t>
            </a:r>
          </a:p>
          <a:p>
            <a:r>
              <a:rPr lang="en-US" b="1" baseline="0" dirty="0" smtClean="0"/>
              <a:t>SHUFFLE</a:t>
            </a:r>
            <a:r>
              <a:rPr lang="en-US" baseline="0" dirty="0" smtClean="0"/>
              <a:t> function sorts key-value pairs and partitions them among Reducers</a:t>
            </a:r>
          </a:p>
          <a:p>
            <a:r>
              <a:rPr lang="en-US" b="1" baseline="0" dirty="0" smtClean="0"/>
              <a:t>REDUCE</a:t>
            </a:r>
            <a:r>
              <a:rPr lang="en-US" baseline="0" dirty="0" smtClean="0"/>
              <a:t> function is then applied to each of the partitions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276600" cy="365125"/>
          </a:xfrm>
        </p:spPr>
        <p:txBody>
          <a:bodyPr/>
          <a:lstStyle/>
          <a:p>
            <a:r>
              <a:rPr lang="en-IN" b="1" dirty="0" err="1" smtClean="0"/>
              <a:t>Kafal</a:t>
            </a:r>
            <a:r>
              <a:rPr lang="en-IN" b="1" dirty="0" smtClean="0"/>
              <a:t> Software Pvt Ltd, 2017 </a:t>
            </a:r>
            <a:r>
              <a:rPr lang="en-IN" dirty="0" smtClean="0"/>
              <a:t>: All Rights Reserved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"/>
            <a:ext cx="1371600" cy="73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6441503"/>
            <a:ext cx="1219200" cy="41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6368815"/>
            <a:ext cx="1219200" cy="48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B4E5-0D47-4578-9265-7D66D3FBF02B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6F88-9BE4-456C-8CA0-D526A1B19931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D440-41A8-478F-85EB-D04E2DBE7447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6353-EC0B-49FC-843B-7E3F26890EC4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143D-E82D-46CA-B8B1-8B4B4C2E52E4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0248-7FC9-4AB8-88D9-C5A8563D03CA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1EE3-BEEC-4EAD-85BC-6B1BF547A4F7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CFF1-B3A1-4151-858F-3308FC28BF61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1B8B-2B41-487D-AC0C-8937A7B85CBF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D4C-D0FE-4C91-B361-5733EE1230B1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84E2-ADDF-46CB-B448-B2FC64E37FC4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153400" cy="2517775"/>
          </a:xfrm>
        </p:spPr>
        <p:txBody>
          <a:bodyPr>
            <a:normAutofit/>
          </a:bodyPr>
          <a:lstStyle/>
          <a:p>
            <a:r>
              <a:rPr lang="en-US" b="1" dirty="0" smtClean="0"/>
              <a:t>Understanding Big Data &amp; Hadoop</a:t>
            </a:r>
            <a:br>
              <a:rPr lang="en-US" b="1" dirty="0" smtClean="0"/>
            </a:br>
            <a:r>
              <a:rPr lang="en-US" sz="4000" dirty="0" smtClean="0"/>
              <a:t>with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smtClean="0"/>
              <a:t>Hortonworks Data Platform (HDP)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3581400" cy="501650"/>
          </a:xfrm>
        </p:spPr>
        <p:txBody>
          <a:bodyPr/>
          <a:lstStyle/>
          <a:p>
            <a:pPr algn="l"/>
            <a:r>
              <a:rPr lang="en-IN" b="1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Hadoop Cluster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19188"/>
            <a:ext cx="88392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746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HDFS</a:t>
            </a:r>
            <a:br>
              <a:rPr lang="en-US" sz="3600" b="1" dirty="0" smtClean="0"/>
            </a:br>
            <a:r>
              <a:rPr lang="en-US" sz="3600" b="1" dirty="0" smtClean="0"/>
              <a:t>(Hadoop Distributed File System)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295400"/>
            <a:ext cx="83534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746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HDFS</a:t>
            </a:r>
            <a:br>
              <a:rPr lang="en-US" sz="3600" b="1" dirty="0" smtClean="0"/>
            </a:br>
            <a:r>
              <a:rPr lang="en-US" sz="3600" b="1" dirty="0" smtClean="0"/>
              <a:t>(Hadoop Distributed File System)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316772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NameNode (NN) stores metadata – </a:t>
            </a:r>
            <a:r>
              <a:rPr lang="en-US" sz="2200" i="1" dirty="0" smtClean="0">
                <a:latin typeface="+mj-lt"/>
              </a:rPr>
              <a:t>Replication factor, Block IDs etc</a:t>
            </a:r>
          </a:p>
          <a:p>
            <a:endParaRPr lang="en-US" sz="2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Each file stored in a sequence of Blocks (default 128 MB size) on DataNodes (DN)</a:t>
            </a:r>
          </a:p>
          <a:p>
            <a:endParaRPr lang="en-US" sz="2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Each block is replicated (Default Replication factor is 3)</a:t>
            </a:r>
          </a:p>
          <a:p>
            <a:endParaRPr lang="en-US" sz="2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Block size and Replication factor are configurable</a:t>
            </a:r>
          </a:p>
          <a:p>
            <a:endParaRPr lang="en-US" sz="2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HDFS is designed for Write-Once-Read-Many</a:t>
            </a:r>
          </a:p>
          <a:p>
            <a:endParaRPr lang="en-US" sz="2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Heartbeat to NN from DN indicates whether a DN is alive or down</a:t>
            </a:r>
            <a:endParaRPr lang="en-US" sz="2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Data Replication in HDFS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23988"/>
            <a:ext cx="80772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Files stored in Blocks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450" y="1481138"/>
            <a:ext cx="65151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4572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HDFS service ports in HDP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762000"/>
          <a:ext cx="8458201" cy="55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745"/>
                <a:gridCol w="1441598"/>
                <a:gridCol w="1264831"/>
                <a:gridCol w="2020282"/>
                <a:gridCol w="186574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Service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Default Port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Protocol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Description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Config parameters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NameNode Web UI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50070/ 50470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HTTP/ HTTPS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 UI to look at current status of HDFS, explore file system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dfs.http.address</a:t>
                      </a:r>
                      <a:endParaRPr lang="en-IN" sz="16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dfs.https.address</a:t>
                      </a:r>
                      <a:endParaRPr lang="en-IN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NameNode metadata service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8020/ 9000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IPC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system metadata operations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Embedded in URI specified by </a:t>
                      </a:r>
                      <a:r>
                        <a:rPr lang="en-IN" sz="1600" b="1" dirty="0" err="1" smtClean="0"/>
                        <a:t>fs.defaultFS</a:t>
                      </a:r>
                      <a:endParaRPr lang="en-IN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 err="1" smtClean="0"/>
                        <a:t>DataNodes</a:t>
                      </a:r>
                      <a:r>
                        <a:rPr lang="en-IN" sz="1600" b="1" dirty="0" smtClean="0"/>
                        <a:t> Web UI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50075/ 50475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HTTP/HTTPS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DataNode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WebUI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access the status, logs, etc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dfs.datanode.http.address</a:t>
                      </a:r>
                      <a:endParaRPr lang="en-IN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dfs.datanode.https.address</a:t>
                      </a:r>
                      <a:endParaRPr lang="en-IN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 err="1" smtClean="0"/>
                        <a:t>DataNode</a:t>
                      </a:r>
                      <a:r>
                        <a:rPr lang="en-IN" sz="1600" b="1" dirty="0" smtClean="0"/>
                        <a:t> Metadata service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50020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IPC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Metadata operations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dfs.datanode.ipc.address</a:t>
                      </a:r>
                      <a:endParaRPr lang="en-IN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Secondary NN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50090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http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Checkpoint for NameNode metadata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dfs.secondary.http.address</a:t>
                      </a:r>
                      <a:endParaRPr lang="en-IN" sz="16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746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Sqoop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(SQL to Hadoop)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Sqoop generic commands </a:t>
            </a:r>
          </a:p>
          <a:p>
            <a:r>
              <a:rPr lang="en-IN" sz="2400" dirty="0" smtClean="0"/>
              <a:t>list-databases, list-tables, eval</a:t>
            </a:r>
          </a:p>
          <a:p>
            <a:r>
              <a:rPr lang="en-IN" sz="2400" b="1" dirty="0" smtClean="0"/>
              <a:t>Sqoop import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Import data from a DB Table into HDFS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/>
              <a:t>Import results of a DB query into HDFS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/>
              <a:t>Import a DB table into a new or existing Hive Table</a:t>
            </a:r>
          </a:p>
          <a:p>
            <a:endParaRPr lang="en-IN" sz="2400" dirty="0" smtClean="0"/>
          </a:p>
          <a:p>
            <a:r>
              <a:rPr lang="en-IN" sz="2400" b="1" dirty="0" smtClean="0"/>
              <a:t>Sqoop export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/>
              <a:t>Insert / Update data from HDFS into DB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Intro to MapReduce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763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Book Antiqua" pitchFamily="18" charset="0"/>
              </a:rPr>
              <a:t>3 steps: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 Map</a:t>
            </a:r>
            <a:endParaRPr lang="en-US" sz="2400" b="1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  Shuffle</a:t>
            </a:r>
            <a:endParaRPr lang="en-US" sz="2400" b="1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atin typeface="Book Antiqua" pitchFamily="18" charset="0"/>
              </a:rPr>
              <a:t>  </a:t>
            </a:r>
            <a:r>
              <a:rPr lang="en-US" sz="2400" dirty="0" smtClean="0">
                <a:latin typeface="Book Antiqua" pitchFamily="18" charset="0"/>
              </a:rPr>
              <a:t>Reduce</a:t>
            </a:r>
            <a:endParaRPr lang="en-US" sz="2400" b="1" dirty="0">
              <a:latin typeface="Book Antiqua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90800"/>
            <a:ext cx="6858000" cy="371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A MapReduce example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399"/>
            <a:ext cx="3657600" cy="2477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838199"/>
            <a:ext cx="3657600" cy="25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733800"/>
            <a:ext cx="398761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3657600"/>
            <a:ext cx="49911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A MapReduce example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762000"/>
            <a:ext cx="3962400" cy="2683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657600"/>
            <a:ext cx="689984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What is Big Data??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845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+mj-lt"/>
              </a:rPr>
              <a:t> Buzzword, Technology, Process, Software ????</a:t>
            </a:r>
            <a:endParaRPr lang="en-US" sz="26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08750"/>
            <a:ext cx="3429000" cy="349250"/>
          </a:xfrm>
        </p:spPr>
        <p:txBody>
          <a:bodyPr/>
          <a:lstStyle/>
          <a:p>
            <a:pPr algn="l"/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57912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Too large and complex collection of data sets difficult to process using traditional database management tools or traditional data processing or EDW applications 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3657600"/>
            <a:ext cx="6858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(Wikipedia )- Big data includes data sets with sizes beyond the ability of commonly used software tools to capture, curate, manage, and process data within a tolerable elapsed time. </a:t>
            </a:r>
          </a:p>
          <a:p>
            <a:pPr algn="ctr"/>
            <a:r>
              <a:rPr lang="en-IN" sz="2400" b="1" dirty="0" smtClean="0"/>
              <a:t>Big data "size" is a constantly moving target ranging from few dozen terabytes to many petabytes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Hadoop Ecosystem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Hadoop Administration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1686210"/>
            <a:ext cx="8534399" cy="326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Hadoop Architecture 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103476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Hadoop Architecture 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103476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Cluster sizing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856727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Batch vs. Real-time processing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845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Book Antiqua" pitchFamily="18" charset="0"/>
              </a:rPr>
              <a:t>Real-time processing 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Continual input, process and output of data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 Data processing time in fraction of seconds (Smaller volume of data than batch processing is involved)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 Suitable in scenarios where real-time insights are required to take decisions (</a:t>
            </a:r>
            <a:r>
              <a:rPr lang="en-US" sz="2200" b="1" dirty="0" smtClean="0">
                <a:latin typeface="Book Antiqua" pitchFamily="18" charset="0"/>
              </a:rPr>
              <a:t>Examples: Flights delay data monitoring, Fraudulent transaction monitoring, Credit card thefts etc</a:t>
            </a:r>
            <a:r>
              <a:rPr lang="en-US" sz="2200" dirty="0" smtClean="0">
                <a:latin typeface="Book Antiqua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latin typeface="Book Antiqua" pitchFamily="18" charset="0"/>
              </a:rPr>
              <a:t> Apache Spark is suitable for both batch and real-time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Spark vs. Hadoop: Why Spark?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845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Hadoop Map Reduce is limited to Batch processing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Hadoop Map Reduce is fast but not fast enough</a:t>
            </a:r>
          </a:p>
          <a:p>
            <a:pPr algn="just"/>
            <a:endParaRPr lang="en-US" sz="2200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dirty="0" smtClean="0">
                <a:latin typeface="Book Antiqua" pitchFamily="18" charset="0"/>
              </a:rPr>
              <a:t>Apache Spark is a general purpose fast in-memory cluster computing system  (good for both Batch and Real-time processing) – It is faster than Hadoop Map Reduce (100x faster)</a:t>
            </a:r>
          </a:p>
          <a:p>
            <a:pPr algn="just"/>
            <a:endParaRPr lang="en-US" sz="2200" b="1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b="1" dirty="0" smtClean="0">
                <a:latin typeface="Book Antiqua" pitchFamily="18" charset="0"/>
              </a:rPr>
              <a:t> Apache Spark provides high level programming APIs in many languages – Scala, Java, Python, R</a:t>
            </a:r>
          </a:p>
          <a:p>
            <a:pPr algn="just">
              <a:buFont typeface="Arial" pitchFamily="34" charset="0"/>
              <a:buChar char="•"/>
            </a:pPr>
            <a:endParaRPr lang="en-US" sz="2200" b="1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b="1" dirty="0" smtClean="0">
                <a:latin typeface="Book Antiqua" pitchFamily="18" charset="0"/>
              </a:rPr>
              <a:t> Apache Spark is built on Scala (so Scala is a good choice for programming in Spark)</a:t>
            </a: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Spark architecture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845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latin typeface="Book Antiqua" pitchFamily="18" charset="0"/>
              </a:rPr>
              <a:t>Spark Components/ Libraries / APIs)</a:t>
            </a:r>
            <a:endParaRPr lang="en-US" sz="2200" dirty="0">
              <a:latin typeface="Book Antiqu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828800"/>
            <a:ext cx="690351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" name="AutoShape 4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Spark architecture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845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latin typeface="Book Antiqua" pitchFamily="18" charset="0"/>
              </a:rPr>
              <a:t>Spark Cluster Architecture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2052" name="AutoShape 4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6" name="Picture 2" descr="Spark cluster compon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05000"/>
            <a:ext cx="6510528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Spark Programming </a:t>
            </a:r>
            <a:r>
              <a:rPr lang="en-US" sz="3600" b="1" dirty="0" err="1" smtClean="0"/>
              <a:t>Env</a:t>
            </a:r>
            <a:r>
              <a:rPr lang="en-US" sz="3600" b="1" dirty="0" smtClean="0"/>
              <a:t>.</a:t>
            </a:r>
            <a:br>
              <a:rPr lang="en-US" sz="3600" b="1" dirty="0" smtClean="0"/>
            </a:br>
            <a:r>
              <a:rPr lang="en-US" sz="3600" b="1" dirty="0" smtClean="0"/>
              <a:t>(Setting it up)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2052" name="AutoShape 4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838028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Big Data Characteristics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08750"/>
            <a:ext cx="3429000" cy="349250"/>
          </a:xfrm>
        </p:spPr>
        <p:txBody>
          <a:bodyPr/>
          <a:lstStyle/>
          <a:p>
            <a:pPr algn="l"/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0" y="1219200"/>
          <a:ext cx="7772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6200" y="5410200"/>
            <a:ext cx="2667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Veracity</a:t>
            </a:r>
            <a:endParaRPr lang="en-IN" sz="36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5410200"/>
            <a:ext cx="49530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b="1" dirty="0" smtClean="0"/>
              <a:t>Data quality </a:t>
            </a:r>
            <a:r>
              <a:rPr lang="en-IN" sz="2200" dirty="0" smtClean="0"/>
              <a:t>itself can vary greatly</a:t>
            </a:r>
            <a:endParaRPr lang="en-IN" sz="2200" dirty="0"/>
          </a:p>
        </p:txBody>
      </p:sp>
      <p:sp>
        <p:nvSpPr>
          <p:cNvPr id="11" name="Rounded Rectangle 10"/>
          <p:cNvSpPr/>
          <p:nvPr/>
        </p:nvSpPr>
        <p:spPr>
          <a:xfrm>
            <a:off x="7787148" y="1280652"/>
            <a:ext cx="1066800" cy="502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sz="5600" dirty="0" smtClean="0">
                <a:solidFill>
                  <a:srgbClr val="7030A0"/>
                </a:solidFill>
              </a:rPr>
              <a:t>VALUE</a:t>
            </a:r>
            <a:endParaRPr lang="en-IN" sz="5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222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Spark Programming </a:t>
            </a:r>
            <a:r>
              <a:rPr lang="en-US" sz="3600" b="1" dirty="0" err="1" smtClean="0"/>
              <a:t>Env</a:t>
            </a:r>
            <a:r>
              <a:rPr lang="en-US" sz="3600" b="1" dirty="0" smtClean="0"/>
              <a:t>.</a:t>
            </a:r>
            <a:br>
              <a:rPr lang="en-US" sz="3600" b="1" dirty="0" smtClean="0"/>
            </a:br>
            <a:r>
              <a:rPr lang="en-US" sz="3600" b="1" dirty="0" smtClean="0"/>
              <a:t>(Spark Shell)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2052" name="AutoShape 4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371600"/>
            <a:ext cx="860324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222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RDDs in Spark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2052" name="AutoShape 4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143000"/>
            <a:ext cx="845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dirty="0" smtClean="0">
                <a:latin typeface="Book Antiqua" pitchFamily="18" charset="0"/>
              </a:rPr>
              <a:t>Resilient Distributed Datasets (RDD) is the core abstraction of data in Spark</a:t>
            </a:r>
          </a:p>
          <a:p>
            <a:pPr algn="just"/>
            <a:endParaRPr lang="en-US" sz="2200" b="1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b="1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latin typeface="Book Antiqua" pitchFamily="18" charset="0"/>
              </a:rPr>
              <a:t>It is an </a:t>
            </a:r>
            <a:r>
              <a:rPr lang="en-US" sz="2200" b="1" dirty="0" smtClean="0">
                <a:latin typeface="Book Antiqua" pitchFamily="18" charset="0"/>
              </a:rPr>
              <a:t>Immutable distributed collection of objects/ data</a:t>
            </a:r>
          </a:p>
          <a:p>
            <a:pPr algn="just"/>
            <a:endParaRPr lang="en-US" sz="2200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dirty="0" smtClean="0">
                <a:latin typeface="Book Antiqua" pitchFamily="18" charset="0"/>
              </a:rPr>
              <a:t>Resilient</a:t>
            </a:r>
            <a:r>
              <a:rPr lang="en-US" sz="2200" dirty="0" smtClean="0">
                <a:latin typeface="Book Antiqua" pitchFamily="18" charset="0"/>
              </a:rPr>
              <a:t> means Spark does not lose the data stored in an RDD</a:t>
            </a:r>
          </a:p>
          <a:p>
            <a:pPr algn="just"/>
            <a:endParaRPr lang="en-US" sz="2200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dirty="0" smtClean="0">
                <a:latin typeface="Book Antiqua" pitchFamily="18" charset="0"/>
              </a:rPr>
              <a:t>Distributed</a:t>
            </a:r>
            <a:r>
              <a:rPr lang="en-US" sz="2200" dirty="0" smtClean="0">
                <a:latin typeface="Book Antiqua" pitchFamily="18" charset="0"/>
              </a:rPr>
              <a:t> because Spark keeps the data in an RDD distributed on different nodes in a cluster for parallel processing</a:t>
            </a:r>
          </a:p>
          <a:p>
            <a:pPr algn="just"/>
            <a:endParaRPr lang="en-US" sz="2200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b="1" dirty="0" smtClean="0">
                <a:latin typeface="Book Antiqua" pitchFamily="18" charset="0"/>
              </a:rPr>
              <a:t> Immutable – </a:t>
            </a:r>
            <a:r>
              <a:rPr lang="en-US" sz="2200" dirty="0" smtClean="0">
                <a:latin typeface="Book Antiqua" pitchFamily="18" charset="0"/>
              </a:rPr>
              <a:t>data can not be changed/ modified inside an RDD</a:t>
            </a:r>
          </a:p>
          <a:p>
            <a:pPr algn="just"/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222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Creating RDDs in Spark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2052" name="AutoShape 4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143000"/>
            <a:ext cx="8458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dirty="0" smtClean="0">
                <a:latin typeface="Book Antiqua" pitchFamily="18" charset="0"/>
              </a:rPr>
              <a:t>By loading external data (For example, from files)</a:t>
            </a:r>
          </a:p>
          <a:p>
            <a:pPr algn="just"/>
            <a:endParaRPr lang="en-US" sz="2200" b="1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b="1" dirty="0" smtClean="0">
                <a:latin typeface="Book Antiqua" pitchFamily="18" charset="0"/>
              </a:rPr>
              <a:t> By distributing data from collections into different nodes</a:t>
            </a:r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222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RDD Operations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2052" name="AutoShape 4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143000"/>
            <a:ext cx="8458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dirty="0" smtClean="0">
                <a:latin typeface="Book Antiqua" pitchFamily="18" charset="0"/>
              </a:rPr>
              <a:t>Transformations</a:t>
            </a:r>
          </a:p>
          <a:p>
            <a:pPr algn="just"/>
            <a:r>
              <a:rPr lang="en-US" sz="2200" b="1" dirty="0" smtClean="0">
                <a:latin typeface="Book Antiqua" pitchFamily="18" charset="0"/>
              </a:rPr>
              <a:t>(</a:t>
            </a:r>
            <a:r>
              <a:rPr lang="en-US" sz="2200" dirty="0" smtClean="0">
                <a:latin typeface="Book Antiqua" pitchFamily="18" charset="0"/>
              </a:rPr>
              <a:t>using functions like </a:t>
            </a:r>
            <a:r>
              <a:rPr lang="en-US" sz="2200" b="1" dirty="0" smtClean="0">
                <a:latin typeface="Book Antiqua" pitchFamily="18" charset="0"/>
              </a:rPr>
              <a:t>filter(), map(), union() </a:t>
            </a:r>
            <a:r>
              <a:rPr lang="en-US" sz="2200" dirty="0" smtClean="0">
                <a:latin typeface="Book Antiqua" pitchFamily="18" charset="0"/>
              </a:rPr>
              <a:t>etc.)</a:t>
            </a:r>
          </a:p>
          <a:p>
            <a:pPr algn="just"/>
            <a:endParaRPr lang="en-US" sz="2200" b="1" dirty="0" smtClean="0">
              <a:latin typeface="Book Antiqua" pitchFamily="18" charset="0"/>
            </a:endParaRPr>
          </a:p>
          <a:p>
            <a:pPr algn="just"/>
            <a:r>
              <a:rPr lang="en-US" sz="2200" b="1" dirty="0" smtClean="0">
                <a:latin typeface="Book Antiqua" pitchFamily="18" charset="0"/>
              </a:rPr>
              <a:t>Transformations when applied to an RDD returns a resultant RDD </a:t>
            </a:r>
          </a:p>
          <a:p>
            <a:pPr algn="just"/>
            <a:endParaRPr lang="en-US" sz="2200" b="1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b="1" dirty="0" smtClean="0">
                <a:latin typeface="Book Antiqua" pitchFamily="18" charset="0"/>
              </a:rPr>
              <a:t> Actions</a:t>
            </a:r>
          </a:p>
          <a:p>
            <a:pPr algn="just"/>
            <a:r>
              <a:rPr lang="en-US" sz="2200" b="1" dirty="0" smtClean="0">
                <a:latin typeface="Book Antiqua" pitchFamily="18" charset="0"/>
              </a:rPr>
              <a:t>(</a:t>
            </a:r>
            <a:r>
              <a:rPr lang="en-US" sz="2200" dirty="0" smtClean="0">
                <a:latin typeface="Book Antiqua" pitchFamily="18" charset="0"/>
              </a:rPr>
              <a:t>using functions like </a:t>
            </a:r>
            <a:r>
              <a:rPr lang="en-US" sz="2200" b="1" dirty="0" smtClean="0">
                <a:latin typeface="Book Antiqua" pitchFamily="18" charset="0"/>
              </a:rPr>
              <a:t>collect(), count(), first(), take() </a:t>
            </a:r>
            <a:r>
              <a:rPr lang="en-US" sz="2200" dirty="0" smtClean="0">
                <a:latin typeface="Book Antiqua" pitchFamily="18" charset="0"/>
              </a:rPr>
              <a:t>etc. </a:t>
            </a:r>
            <a:r>
              <a:rPr lang="en-US" sz="2200" b="1" dirty="0" smtClean="0">
                <a:latin typeface="Book Antiqua" pitchFamily="18" charset="0"/>
              </a:rPr>
              <a:t>)</a:t>
            </a:r>
          </a:p>
          <a:p>
            <a:pPr algn="just"/>
            <a:r>
              <a:rPr lang="en-US" sz="2200" b="1" dirty="0" smtClean="0">
                <a:latin typeface="Book Antiqua" pitchFamily="18" charset="0"/>
              </a:rPr>
              <a:t>Actions return a result, which is not an RDD</a:t>
            </a:r>
          </a:p>
          <a:p>
            <a:pPr algn="just"/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Types of Data in BIG DATA</a:t>
            </a:r>
            <a:endParaRPr lang="en-US" sz="4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08750"/>
            <a:ext cx="3429000" cy="349250"/>
          </a:xfrm>
        </p:spPr>
        <p:txBody>
          <a:bodyPr/>
          <a:lstStyle/>
          <a:p>
            <a:pPr algn="l"/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649" y="762000"/>
            <a:ext cx="7951351" cy="171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705600" y="2590800"/>
            <a:ext cx="21336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buFont typeface="Arial" pitchFamily="34" charset="0"/>
              <a:buChar char="•"/>
            </a:pPr>
            <a:r>
              <a:rPr lang="en-IN" sz="2000" dirty="0" smtClean="0"/>
              <a:t> Pre-defined Schema</a:t>
            </a:r>
          </a:p>
          <a:p>
            <a:pPr algn="ctr"/>
            <a:endParaRPr lang="en-IN" sz="2000" dirty="0" smtClean="0"/>
          </a:p>
          <a:p>
            <a:pPr algn="ctr">
              <a:buFont typeface="Arial" pitchFamily="34" charset="0"/>
              <a:buChar char="•"/>
            </a:pPr>
            <a:r>
              <a:rPr lang="en-IN" sz="2000" dirty="0" smtClean="0"/>
              <a:t> Highly Structured</a:t>
            </a:r>
          </a:p>
          <a:p>
            <a:pPr algn="ctr">
              <a:buFont typeface="Arial" pitchFamily="34" charset="0"/>
              <a:buChar char="•"/>
            </a:pPr>
            <a:endParaRPr lang="en-IN" sz="2000" dirty="0" smtClean="0"/>
          </a:p>
          <a:p>
            <a:pPr algn="ctr">
              <a:buFont typeface="Arial" pitchFamily="34" charset="0"/>
              <a:buChar char="•"/>
            </a:pPr>
            <a:r>
              <a:rPr lang="en-IN" sz="2000" dirty="0" smtClean="0"/>
              <a:t> Example –  Data stored in RDBMS</a:t>
            </a:r>
            <a:endParaRPr lang="en-IN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3581400" y="2514600"/>
            <a:ext cx="213360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buFont typeface="Arial" pitchFamily="34" charset="0"/>
              <a:buChar char="•"/>
            </a:pPr>
            <a:r>
              <a:rPr lang="en-IN" dirty="0" smtClean="0"/>
              <a:t> Inconsistent structure</a:t>
            </a:r>
          </a:p>
          <a:p>
            <a:pPr algn="ctr"/>
            <a:endParaRPr lang="en-IN" dirty="0" smtClean="0"/>
          </a:p>
          <a:p>
            <a:pPr algn="ctr">
              <a:buFont typeface="Arial" pitchFamily="34" charset="0"/>
              <a:buChar char="•"/>
            </a:pPr>
            <a:r>
              <a:rPr lang="en-IN" dirty="0" smtClean="0"/>
              <a:t> Can’t be stored in relational tables in a typical RDBMS</a:t>
            </a:r>
          </a:p>
          <a:p>
            <a:pPr algn="ctr">
              <a:buFont typeface="Arial" pitchFamily="34" charset="0"/>
              <a:buChar char="•"/>
            </a:pPr>
            <a:endParaRPr lang="en-IN" dirty="0" smtClean="0"/>
          </a:p>
          <a:p>
            <a:pPr algn="ctr">
              <a:buFont typeface="Arial" pitchFamily="34" charset="0"/>
              <a:buChar char="•"/>
            </a:pPr>
            <a:r>
              <a:rPr lang="en-IN" dirty="0" smtClean="0"/>
              <a:t> Example –  Logs, Tweets, JSON/XML with variable schema etc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514600"/>
            <a:ext cx="213360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buFont typeface="Arial" pitchFamily="34" charset="0"/>
              <a:buChar char="•"/>
            </a:pPr>
            <a:r>
              <a:rPr lang="en-IN" dirty="0" smtClean="0"/>
              <a:t>Entire dataset or parts of it lacks structure</a:t>
            </a:r>
          </a:p>
          <a:p>
            <a:pPr algn="ctr"/>
            <a:endParaRPr lang="en-IN" dirty="0" smtClean="0"/>
          </a:p>
          <a:p>
            <a:pPr algn="ctr">
              <a:buFont typeface="Arial" pitchFamily="34" charset="0"/>
              <a:buChar char="•"/>
            </a:pPr>
            <a:r>
              <a:rPr lang="en-IN" dirty="0" smtClean="0"/>
              <a:t> Example –  Free-form text, Customer reviews, Audio, Video, Images etc</a:t>
            </a:r>
          </a:p>
          <a:p>
            <a:pPr algn="ctr"/>
            <a:endParaRPr lang="en-IN" dirty="0" smtClean="0"/>
          </a:p>
          <a:p>
            <a:pPr algn="ctr">
              <a:buFont typeface="Arial" pitchFamily="34" charset="0"/>
              <a:buChar char="•"/>
            </a:pPr>
            <a:r>
              <a:rPr lang="en-IN" dirty="0" smtClean="0"/>
              <a:t> Fastest growing segment of data today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Big Data Pipeline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1847850"/>
            <a:ext cx="89725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4200" b="1" dirty="0" smtClean="0"/>
              <a:t>Intro to Apache Hadoop</a:t>
            </a: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990600"/>
            <a:ext cx="5334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+mj-lt"/>
              </a:rPr>
              <a:t> Open source framework for </a:t>
            </a:r>
            <a:r>
              <a:rPr lang="en-US" sz="2600" b="1" dirty="0" smtClean="0">
                <a:latin typeface="+mj-lt"/>
              </a:rPr>
              <a:t>Big data storage </a:t>
            </a:r>
            <a:r>
              <a:rPr lang="en-US" sz="2600" dirty="0" smtClean="0">
                <a:latin typeface="+mj-lt"/>
              </a:rPr>
              <a:t>and</a:t>
            </a:r>
            <a:r>
              <a:rPr lang="en-US" sz="2600" b="1" dirty="0" smtClean="0">
                <a:latin typeface="+mj-lt"/>
              </a:rPr>
              <a:t> processing</a:t>
            </a:r>
          </a:p>
          <a:p>
            <a:endParaRPr lang="en-US" sz="2600" b="1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600" b="1" dirty="0" smtClean="0">
                <a:latin typeface="+mj-lt"/>
              </a:rPr>
              <a:t> </a:t>
            </a:r>
            <a:r>
              <a:rPr lang="en-US" sz="2600" dirty="0" smtClean="0">
                <a:latin typeface="+mj-lt"/>
              </a:rPr>
              <a:t> Built for </a:t>
            </a:r>
            <a:r>
              <a:rPr lang="en-US" sz="2600" b="1" dirty="0" smtClean="0">
                <a:latin typeface="+mj-lt"/>
              </a:rPr>
              <a:t>commodity hardware</a:t>
            </a:r>
          </a:p>
          <a:p>
            <a:endParaRPr lang="en-US" sz="2600" b="1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+mj-lt"/>
              </a:rPr>
              <a:t>  Highly </a:t>
            </a:r>
            <a:r>
              <a:rPr lang="en-US" sz="2600" b="1" dirty="0" smtClean="0">
                <a:latin typeface="+mj-lt"/>
              </a:rPr>
              <a:t>Fault-tolerant, Distributed, Cluster of nodes with built-in Replication and Reliability</a:t>
            </a:r>
          </a:p>
          <a:p>
            <a:endParaRPr lang="en-US" sz="2600" b="1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600" b="1" dirty="0" smtClean="0">
                <a:latin typeface="+mj-lt"/>
              </a:rPr>
              <a:t>Data locality </a:t>
            </a:r>
            <a:r>
              <a:rPr lang="en-US" sz="2600" dirty="0" smtClean="0">
                <a:latin typeface="+mj-lt"/>
              </a:rPr>
              <a:t>(</a:t>
            </a:r>
            <a:r>
              <a:rPr lang="en-US" sz="2600" dirty="0" smtClean="0"/>
              <a:t>Data and Processing co-location ) – </a:t>
            </a:r>
            <a:r>
              <a:rPr lang="en-US" sz="2600" i="1" dirty="0" smtClean="0"/>
              <a:t>MapReduce/ Spark takes analysis to data and not vice-versa</a:t>
            </a:r>
            <a:endParaRPr lang="en-US" sz="2600" b="1" i="1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2895600"/>
            <a:ext cx="102608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0118" y="2895600"/>
            <a:ext cx="102608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895600"/>
            <a:ext cx="102608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6629400" y="16764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Input Data</a:t>
            </a:r>
            <a:endParaRPr lang="en-IN" sz="2400" dirty="0"/>
          </a:p>
        </p:txBody>
      </p:sp>
      <p:cxnSp>
        <p:nvCxnSpPr>
          <p:cNvPr id="10" name="Shape 9"/>
          <p:cNvCxnSpPr>
            <a:stCxn id="8" idx="1"/>
            <a:endCxn id="7" idx="0"/>
          </p:cNvCxnSpPr>
          <p:nvPr/>
        </p:nvCxnSpPr>
        <p:spPr>
          <a:xfrm rot="10800000" flipV="1">
            <a:off x="5999442" y="1981200"/>
            <a:ext cx="629959" cy="9144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8" idx="2"/>
            <a:endCxn id="6" idx="0"/>
          </p:cNvCxnSpPr>
          <p:nvPr/>
        </p:nvCxnSpPr>
        <p:spPr>
          <a:xfrm rot="5400000">
            <a:off x="7134880" y="2334280"/>
            <a:ext cx="609600" cy="5130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hape 10"/>
          <p:cNvCxnSpPr>
            <a:stCxn id="8" idx="3"/>
            <a:endCxn id="2050" idx="0"/>
          </p:cNvCxnSpPr>
          <p:nvPr/>
        </p:nvCxnSpPr>
        <p:spPr>
          <a:xfrm flipH="1">
            <a:off x="8437841" y="1981200"/>
            <a:ext cx="325159" cy="914400"/>
          </a:xfrm>
          <a:prstGeom prst="curvedConnector4">
            <a:avLst>
              <a:gd name="adj1" fmla="val -70304"/>
              <a:gd name="adj2" fmla="val 6666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4200" y="3745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Nodes</a:t>
            </a:r>
            <a:endParaRPr lang="en-IN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638800" y="4800600"/>
            <a:ext cx="2743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Data Processing/ Analysis</a:t>
            </a:r>
            <a:endParaRPr lang="en-IN" sz="2400" dirty="0"/>
          </a:p>
        </p:txBody>
      </p:sp>
      <p:cxnSp>
        <p:nvCxnSpPr>
          <p:cNvPr id="20" name="Shape 19"/>
          <p:cNvCxnSpPr>
            <a:stCxn id="19" idx="0"/>
            <a:endCxn id="7" idx="2"/>
          </p:cNvCxnSpPr>
          <p:nvPr/>
        </p:nvCxnSpPr>
        <p:spPr>
          <a:xfrm rot="16200000" flipV="1">
            <a:off x="6009621" y="3799820"/>
            <a:ext cx="990600" cy="1010959"/>
          </a:xfrm>
          <a:prstGeom prst="curvedConnector3">
            <a:avLst>
              <a:gd name="adj1" fmla="val 1575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hape 19"/>
          <p:cNvCxnSpPr>
            <a:stCxn id="19" idx="0"/>
            <a:endCxn id="6" idx="2"/>
          </p:cNvCxnSpPr>
          <p:nvPr/>
        </p:nvCxnSpPr>
        <p:spPr>
          <a:xfrm rot="5400000" flipH="1" flipV="1">
            <a:off x="6601479" y="4218921"/>
            <a:ext cx="990600" cy="17275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hape 19"/>
          <p:cNvCxnSpPr>
            <a:stCxn id="19" idx="0"/>
            <a:endCxn id="2050" idx="2"/>
          </p:cNvCxnSpPr>
          <p:nvPr/>
        </p:nvCxnSpPr>
        <p:spPr>
          <a:xfrm rot="5400000" flipH="1" flipV="1">
            <a:off x="7228820" y="3591580"/>
            <a:ext cx="990600" cy="1427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Hadoop vs. RDBMS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838200"/>
          <a:ext cx="8458201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3455"/>
                <a:gridCol w="2967373"/>
                <a:gridCol w="2967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PARAMETER</a:t>
                      </a:r>
                      <a:endParaRPr lang="en-IN" sz="2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RDBMS</a:t>
                      </a:r>
                      <a:endParaRPr lang="en-IN" sz="2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HADOOP</a:t>
                      </a:r>
                      <a:endParaRPr lang="en-IN" sz="2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SCHEMA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Needs</a:t>
                      </a:r>
                      <a:r>
                        <a:rPr lang="en-IN" sz="2200" baseline="0" dirty="0" smtClean="0"/>
                        <a:t> schema for Write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Needs schema for Read</a:t>
                      </a:r>
                      <a:endParaRPr lang="en-IN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SPEED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Fast Reads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Fast Writes</a:t>
                      </a:r>
                      <a:endParaRPr lang="en-IN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GOVERNANCE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Standards and Structured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Loosely</a:t>
                      </a:r>
                      <a:r>
                        <a:rPr lang="en-IN" sz="2200" baseline="0" dirty="0" smtClean="0"/>
                        <a:t> structured</a:t>
                      </a:r>
                      <a:endParaRPr lang="en-IN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PROCESSING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Limited, no data processing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Processing coupled with data</a:t>
                      </a:r>
                      <a:endParaRPr lang="en-IN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DATA TYPE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Structured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Structured, Semi and Un-structured</a:t>
                      </a:r>
                      <a:endParaRPr lang="en-IN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BEST FIT USE CASE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OLAP</a:t>
                      </a:r>
                      <a:r>
                        <a:rPr lang="en-IN" sz="2200" baseline="0" dirty="0" smtClean="0"/>
                        <a:t> analytics, Complex ACID </a:t>
                      </a:r>
                      <a:r>
                        <a:rPr lang="en-IN" sz="2200" baseline="0" dirty="0" err="1" smtClean="0"/>
                        <a:t>txns</a:t>
                      </a:r>
                      <a:r>
                        <a:rPr lang="en-IN" sz="2200" baseline="0" dirty="0" smtClean="0"/>
                        <a:t>, Transactional data store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Data discovery, Processing unstructured data, Massive data storage/ processing</a:t>
                      </a:r>
                      <a:endParaRPr lang="en-IN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70104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Hadoop Components &amp; HDP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2400" y="3124200"/>
            <a:ext cx="8686800" cy="1600200"/>
            <a:chOff x="76200" y="3886200"/>
            <a:chExt cx="7391400" cy="1600200"/>
          </a:xfrm>
        </p:grpSpPr>
        <p:sp>
          <p:nvSpPr>
            <p:cNvPr id="6" name="Rectangle 5"/>
            <p:cNvSpPr/>
            <p:nvPr/>
          </p:nvSpPr>
          <p:spPr>
            <a:xfrm>
              <a:off x="76200" y="3886200"/>
              <a:ext cx="73914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IN" sz="2800" dirty="0" smtClean="0"/>
                <a:t>Hadoop Core</a:t>
              </a:r>
              <a:endParaRPr lang="en-IN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4876800"/>
              <a:ext cx="25146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HDFS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76800"/>
              <a:ext cx="25146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YARN</a:t>
              </a:r>
            </a:p>
            <a:p>
              <a:pPr algn="ctr"/>
              <a:r>
                <a:rPr lang="en-IN" dirty="0" smtClean="0"/>
                <a:t>(In Hadoop 2.0)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4191000"/>
              <a:ext cx="25146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MapReduce</a:t>
              </a:r>
              <a:endParaRPr lang="en-IN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38400" y="838200"/>
            <a:ext cx="6400800" cy="2286000"/>
            <a:chOff x="2362200" y="2133600"/>
            <a:chExt cx="6400800" cy="2286000"/>
          </a:xfrm>
        </p:grpSpPr>
        <p:sp>
          <p:nvSpPr>
            <p:cNvPr id="11" name="Rectangle 10"/>
            <p:cNvSpPr/>
            <p:nvPr/>
          </p:nvSpPr>
          <p:spPr>
            <a:xfrm>
              <a:off x="2362200" y="2133600"/>
              <a:ext cx="64008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IN" sz="2400" dirty="0" smtClean="0"/>
                <a:t>Data Services</a:t>
              </a:r>
              <a:endParaRPr lang="en-IN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4800" y="2743200"/>
              <a:ext cx="16002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Flume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4800" y="3581400"/>
              <a:ext cx="16002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Sqoop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91200" y="3657600"/>
              <a:ext cx="20574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err="1" smtClean="0"/>
                <a:t>HCatalog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1200" y="2667000"/>
              <a:ext cx="990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Hive</a:t>
              </a:r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58000" y="2667000"/>
              <a:ext cx="990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Pig</a:t>
              </a:r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92844" y="2667000"/>
              <a:ext cx="838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HBase</a:t>
              </a:r>
              <a:endParaRPr lang="en-IN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200" y="838200"/>
            <a:ext cx="2362200" cy="2286000"/>
            <a:chOff x="0" y="2133600"/>
            <a:chExt cx="2362200" cy="2286000"/>
          </a:xfrm>
        </p:grpSpPr>
        <p:sp>
          <p:nvSpPr>
            <p:cNvPr id="21" name="Rectangle 20"/>
            <p:cNvSpPr/>
            <p:nvPr/>
          </p:nvSpPr>
          <p:spPr>
            <a:xfrm>
              <a:off x="0" y="2133600"/>
              <a:ext cx="23622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IN" sz="2000" dirty="0" smtClean="0"/>
                <a:t>Operational </a:t>
              </a:r>
              <a:br>
                <a:rPr lang="en-IN" sz="2000" dirty="0" smtClean="0"/>
              </a:br>
              <a:r>
                <a:rPr lang="en-IN" sz="2000" dirty="0" smtClean="0"/>
                <a:t>Services</a:t>
              </a:r>
              <a:endParaRPr lang="en-IN" sz="2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3400" y="2286000"/>
              <a:ext cx="1600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err="1" smtClean="0"/>
                <a:t>Ambari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00" y="28194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err="1" smtClean="0"/>
                <a:t>Oozie</a:t>
              </a:r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3400" y="33528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Zookeeper</a:t>
              </a:r>
              <a:endParaRPr lang="en-IN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724400"/>
            <a:ext cx="86868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746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Ambari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Port : 8080</a:t>
            </a:r>
          </a:p>
          <a:p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 </a:t>
            </a:r>
            <a:r>
              <a:rPr lang="en-IN" b="1" dirty="0" err="1" smtClean="0"/>
              <a:t>ambari</a:t>
            </a:r>
            <a:r>
              <a:rPr lang="en-IN" b="1" dirty="0" smtClean="0"/>
              <a:t>-server status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 </a:t>
            </a:r>
            <a:r>
              <a:rPr lang="en-IN" b="1" dirty="0" err="1" smtClean="0"/>
              <a:t>ambari</a:t>
            </a:r>
            <a:r>
              <a:rPr lang="en-IN" b="1" dirty="0" smtClean="0"/>
              <a:t>-admin-password-reset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11343</TotalTime>
  <Words>1505</Words>
  <Application>Microsoft Office PowerPoint</Application>
  <PresentationFormat>On-screen Show (4:3)</PresentationFormat>
  <Paragraphs>301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Understanding Big Data &amp; Hadoop with  Hortonworks Data Platform (HDP)</vt:lpstr>
      <vt:lpstr>What is Big Data??</vt:lpstr>
      <vt:lpstr>Big Data Characteristics</vt:lpstr>
      <vt:lpstr>Types of Data in BIG DATA</vt:lpstr>
      <vt:lpstr>          Big Data Pipeline</vt:lpstr>
      <vt:lpstr>Intro to Apache Hadoop</vt:lpstr>
      <vt:lpstr>          Hadoop vs. RDBMS</vt:lpstr>
      <vt:lpstr>          Hadoop Components &amp; HDP</vt:lpstr>
      <vt:lpstr>Ambari</vt:lpstr>
      <vt:lpstr>          Hadoop Cluster</vt:lpstr>
      <vt:lpstr>HDFS (Hadoop Distributed File System)</vt:lpstr>
      <vt:lpstr>HDFS (Hadoop Distributed File System)</vt:lpstr>
      <vt:lpstr>          Data Replication in HDFS</vt:lpstr>
      <vt:lpstr>          Files stored in Blocks</vt:lpstr>
      <vt:lpstr>HDFS service ports in HDP</vt:lpstr>
      <vt:lpstr>Sqoop  (SQL to Hadoop)</vt:lpstr>
      <vt:lpstr>          Intro to MapReduce</vt:lpstr>
      <vt:lpstr>          A MapReduce example</vt:lpstr>
      <vt:lpstr>          A MapReduce example</vt:lpstr>
      <vt:lpstr>          Hadoop Ecosystem</vt:lpstr>
      <vt:lpstr>          Hadoop Administration</vt:lpstr>
      <vt:lpstr>Hadoop Architecture </vt:lpstr>
      <vt:lpstr>Hadoop Architecture </vt:lpstr>
      <vt:lpstr>Cluster sizing</vt:lpstr>
      <vt:lpstr>Batch vs. Real-time processing</vt:lpstr>
      <vt:lpstr>Spark vs. Hadoop: Why Spark?</vt:lpstr>
      <vt:lpstr>Spark architecture</vt:lpstr>
      <vt:lpstr>Spark architecture</vt:lpstr>
      <vt:lpstr>Spark Programming Env. (Setting it up)</vt:lpstr>
      <vt:lpstr>Spark Programming Env. (Spark Shell)</vt:lpstr>
      <vt:lpstr>RDDs in Spark</vt:lpstr>
      <vt:lpstr>Creating RDDs in Spark</vt:lpstr>
      <vt:lpstr>RDD Operations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Scala</dc:title>
  <dc:creator>semt-ak</dc:creator>
  <cp:lastModifiedBy>Apoorva</cp:lastModifiedBy>
  <cp:revision>665</cp:revision>
  <dcterms:created xsi:type="dcterms:W3CDTF">2017-03-06T10:23:59Z</dcterms:created>
  <dcterms:modified xsi:type="dcterms:W3CDTF">2018-02-14T19:31:15Z</dcterms:modified>
</cp:coreProperties>
</file>