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69907ED-93E5-4112-9671-564B8D86C61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87DF0A-FBD7-4C6A-8710-55E3010D788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0AD503-D0B5-42AE-B37F-AB2BEE2888E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585E3F-B853-48D8-8A7D-6329B4FF5D2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D0B555-9CE7-4821-83A8-8BB2B7C4383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496F0A-FC03-407E-A5C1-ECD2650CEEA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82BA166-8A16-4650-A051-0CD4F0D7B69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76320" y="76320"/>
            <a:ext cx="1599120" cy="53244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/>
        </p:blipFill>
        <p:spPr>
          <a:xfrm>
            <a:off x="7696080" y="0"/>
            <a:ext cx="1370520" cy="73008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4"/>
          <a:stretch/>
        </p:blipFill>
        <p:spPr>
          <a:xfrm>
            <a:off x="7924680" y="6441480"/>
            <a:ext cx="1218240" cy="41544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3" descr=""/>
          <p:cNvPicPr/>
          <p:nvPr/>
        </p:nvPicPr>
        <p:blipFill>
          <a:blip r:embed="rId5"/>
          <a:stretch/>
        </p:blipFill>
        <p:spPr>
          <a:xfrm>
            <a:off x="4800600" y="6368760"/>
            <a:ext cx="1218240" cy="488160"/>
          </a:xfrm>
          <a:prstGeom prst="rect">
            <a:avLst/>
          </a:prstGeom>
          <a:ln w="936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04920" y="2130480"/>
            <a:ext cx="8152200" cy="25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Apache Hadoop HBASE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0" y="6356520"/>
            <a:ext cx="35802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Kafal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Software Pvt Ltd, 2017 : All Rights Reserved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079280" y="72684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vs. HDFS (Cont’d)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51000" y="6283800"/>
            <a:ext cx="87181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application has neither random reads or writes  Stick to HDFS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244440" y="1850040"/>
            <a:ext cx="8025840" cy="379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-304920"/>
            <a:ext cx="65520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Hbase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6492960"/>
            <a:ext cx="327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Kafal Software Pvt Ltd, 2017 : All Rights Reserved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53120" y="1164600"/>
            <a:ext cx="752904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architecture works on master slave concept.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has three major components: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Master (One Master)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Region Server &amp; Regions (Many)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Zookeeper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rcRect l="0" t="7107" r="0" b="0"/>
          <a:stretch/>
        </p:blipFill>
        <p:spPr>
          <a:xfrm>
            <a:off x="688320" y="1440000"/>
            <a:ext cx="7806960" cy="40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-304920"/>
            <a:ext cx="65520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Hbase Components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492960"/>
            <a:ext cx="327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Kafal Software Pvt Ltd, 2017 : All Rights Reserved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54520" y="1125720"/>
            <a:ext cx="8601120" cy="52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table can be divided into a number of regions.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Region is a sorted range of rows storing data between a start key and an end key.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Region has a default size of 256MB which can be configured according to the need.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Group of regions is served to the clients by a Region Server.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Region Server can serve approximately 1000 regions to the client.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RegionServer (many slaves)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5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Manages data regions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5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Serves data for reads and writes (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a log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23560" y="1286280"/>
            <a:ext cx="8992440" cy="498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Hmaster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Hmaster acts similarly as a NameNode in HDFS. 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HMaster performs DDL operations (create and delete tables) and assigns regions to the Region servers .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coordinates and manages the Region Server (similar as NameNode manages       DataNode in HDFS).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assigns regions to the Region Servers on startup and re-assigns regions to Region Servers during recovery and load balancing.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monitors all the Region Server’s instances in the cluster (with the help of Zookeeper) and performs recovery activities whenever any Region Server is down.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provides an interface for creating, deleting and updating tables.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43000" y="88560"/>
            <a:ext cx="65520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Hbase Architecture in a  Hadoop Cluster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6492960"/>
            <a:ext cx="327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Kafal Software Pvt Ltd, 2017 : All Rights Reserved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286920" y="1467360"/>
            <a:ext cx="8664840" cy="49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84480" y="2905200"/>
            <a:ext cx="51591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Hbase Commands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117160" y="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Creating a 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58400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HBaseAdmin admin= new HBaseAdmin(config);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HColumnDescriptor []column;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column= new HColumnDescriptor[2];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column[0]=new HColumnDescriptor("columnFamily1:");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column[1]=new HColumnDescriptor("columnFamily2:");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HTableDescriptor desc= new HTableDescriptor(Bytes.toBytes("MyTable"));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desc.addFamily(column[0]); desc.addFamily(column[1]); admin.createTable(desc);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36920" y="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On Regions: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Scan()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317520" y="1908360"/>
            <a:ext cx="8508240" cy="3098160"/>
          </a:xfrm>
          <a:prstGeom prst="rect">
            <a:avLst/>
          </a:prstGeom>
          <a:ln>
            <a:noFill/>
          </a:ln>
        </p:spPr>
      </p:pic>
      <p:pic>
        <p:nvPicPr>
          <p:cNvPr id="94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8825760" cy="1167840"/>
          </a:xfrm>
          <a:prstGeom prst="rect">
            <a:avLst/>
          </a:prstGeom>
          <a:ln>
            <a:noFill/>
          </a:ln>
        </p:spPr>
      </p:pic>
      <p:pic>
        <p:nvPicPr>
          <p:cNvPr id="95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8825760" cy="1167840"/>
          </a:xfrm>
          <a:prstGeom prst="rect">
            <a:avLst/>
          </a:prstGeom>
          <a:ln>
            <a:noFill/>
          </a:ln>
        </p:spPr>
      </p:pic>
      <p:pic>
        <p:nvPicPr>
          <p:cNvPr id="96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8508240" cy="309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43000" y="2818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On Regions: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Put()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6880" y="1509840"/>
            <a:ext cx="8228520" cy="4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 a new record (with a new key), Or Insert a record for an existing key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1" descr=""/>
          <p:cNvPicPr/>
          <p:nvPr/>
        </p:nvPicPr>
        <p:blipFill>
          <a:blip r:embed="rId1"/>
          <a:stretch/>
        </p:blipFill>
        <p:spPr>
          <a:xfrm>
            <a:off x="506880" y="2256120"/>
            <a:ext cx="7974720" cy="596160"/>
          </a:xfrm>
          <a:prstGeom prst="rect">
            <a:avLst/>
          </a:prstGeom>
          <a:ln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493920" y="4005360"/>
            <a:ext cx="8241480" cy="7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990720" y="-304920"/>
            <a:ext cx="65520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Hbase??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152280" y="914400"/>
            <a:ext cx="845712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0" y="6508800"/>
            <a:ext cx="34279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Kafal Software Pvt Ltd, 2017 : All Rights Reserved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1523880" y="1744200"/>
            <a:ext cx="6095160" cy="57888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51" name="CustomShape 5"/>
          <p:cNvSpPr/>
          <p:nvPr/>
        </p:nvSpPr>
        <p:spPr>
          <a:xfrm>
            <a:off x="1823400" y="1404360"/>
            <a:ext cx="5793120" cy="678240"/>
          </a:xfrm>
          <a:prstGeom prst="roundRect">
            <a:avLst>
              <a:gd name="adj" fmla="val 16667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94400" rIns="161280" tIns="33120" bIns="33120" anchor="ctr"/>
          <a:p>
            <a:pPr>
              <a:lnSpc>
                <a:spcPct val="90000"/>
              </a:lnSpc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NoSQL database written in java.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1523880" y="2787480"/>
            <a:ext cx="6095160" cy="57888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1814040" y="2447640"/>
            <a:ext cx="5803560" cy="678240"/>
          </a:xfrm>
          <a:prstGeom prst="roundRect">
            <a:avLst>
              <a:gd name="adj" fmla="val 16667"/>
            </a:avLst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94400" rIns="161280" tIns="33120" bIns="33120" anchor="ctr"/>
          <a:p>
            <a:pPr>
              <a:lnSpc>
                <a:spcPct val="90000"/>
              </a:lnSpc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runs on top of HDFS.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1523880" y="3830760"/>
            <a:ext cx="6095160" cy="57888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55" name="CustomShape 9"/>
          <p:cNvSpPr/>
          <p:nvPr/>
        </p:nvSpPr>
        <p:spPr>
          <a:xfrm>
            <a:off x="1814040" y="3491280"/>
            <a:ext cx="5803560" cy="678240"/>
          </a:xfrm>
          <a:prstGeom prst="roundRect">
            <a:avLst>
              <a:gd name="adj" fmla="val 16667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94400" rIns="161280" tIns="33120" bIns="33120" anchor="ctr"/>
          <a:p>
            <a:pPr>
              <a:lnSpc>
                <a:spcPct val="90000"/>
              </a:lnSpc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Provides BigTable like capabilities to Hadoop.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523880" y="4874040"/>
            <a:ext cx="6095160" cy="57888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57" name="CustomShape 11"/>
          <p:cNvSpPr/>
          <p:nvPr/>
        </p:nvSpPr>
        <p:spPr>
          <a:xfrm>
            <a:off x="1814040" y="4534560"/>
            <a:ext cx="5803560" cy="678240"/>
          </a:xfrm>
          <a:prstGeom prst="roundRect">
            <a:avLst>
              <a:gd name="adj" fmla="val 16667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94400" rIns="161280" tIns="33120" bIns="33120" anchor="ctr"/>
          <a:p>
            <a:pPr>
              <a:lnSpc>
                <a:spcPct val="90000"/>
              </a:lnSpc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provides real time read-write access to large datasets.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960" y="39204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On Regions: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Put()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77360" y="186156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Below is the example of inserting rows using HBase put command: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hbase(main):012:0&gt; put 'personal',1,'personal_data:name','Ram' 0 row(s) in 0.0070 seconds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hbase(main):013:0&gt; put 'personal',1,'personal_data:city','Bengaluru' 0 row(s) in 0.0070 seconds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hbase(main):014:0&gt; put 'personal',1,'personal_data:age','25' 0 row(s) in 0.0070 seconds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hbase(main):015:0&gt; scan 'personal’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ROW COLUMN+CELL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column=personal_data:age, timestamp=1505285659934, value=25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column=personal_data:city, timestamp=1505285653043, value=Bengaluru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column=personal_data:name, timestamp=1505285635428, value=Ram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row(s) in 0.0130 seconds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hbase(main):016:0&gt;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49880" y="30816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On Regions: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Delete()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7440" y="79704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Marking table cells as deleted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levels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mark an entire column family as deleted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make all column families of a given row as deleted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1" descr=""/>
          <p:cNvPicPr/>
          <p:nvPr/>
        </p:nvPicPr>
        <p:blipFill>
          <a:blip r:embed="rId1"/>
          <a:stretch/>
        </p:blipFill>
        <p:spPr>
          <a:xfrm>
            <a:off x="937080" y="3993480"/>
            <a:ext cx="7149240" cy="156132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1726560" y="4451400"/>
            <a:ext cx="5570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operations are logged by the RegionServers.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log is flushed periodically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982880" y="-8100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Altering a 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244440" y="1477800"/>
            <a:ext cx="8682120" cy="313200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244440" y="4806000"/>
            <a:ext cx="307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Admin.enableTable(table);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865880" y="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Logging 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550080" y="1203840"/>
            <a:ext cx="7817040" cy="471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990720" y="-304920"/>
            <a:ext cx="65520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Hbase Characteristics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0" y="6508800"/>
            <a:ext cx="34279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Kafal Software Pvt Ltd, 2017 : All Rights Reserved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0" name="Table 3"/>
          <p:cNvGraphicFramePr/>
          <p:nvPr/>
        </p:nvGraphicFramePr>
        <p:xfrm>
          <a:off x="457200" y="1164600"/>
          <a:ext cx="8228880" cy="4757400"/>
        </p:xfrm>
        <a:graphic>
          <a:graphicData uri="http://schemas.openxmlformats.org/drawingml/2006/table">
            <a:tbl>
              <a:tblPr/>
              <a:tblGrid>
                <a:gridCol w="2055240"/>
                <a:gridCol w="6174000"/>
              </a:tblGrid>
              <a:tr h="303480">
                <a:tc>
                  <a:txBody>
                    <a:bodyPr lIns="38880" rIns="388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Characteristic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8880" marR="38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fae2a"/>
                    </a:solidFill>
                  </a:tcPr>
                </a:tc>
                <a:tc>
                  <a:txBody>
                    <a:bodyPr lIns="38880" rIns="388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Benefit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8880" marR="38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fae2a"/>
                    </a:solidFill>
                  </a:tcPr>
                </a:tc>
              </a:tr>
              <a:tr h="1860120">
                <a:tc>
                  <a:txBody>
                    <a:bodyPr lIns="38880" rIns="38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Fault tolerant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8880" marR="38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lIns="38880" rIns="3888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Replication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 across the data center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Atomic and strongly consistent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 row-level operations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High availability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 through automatic failover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Automatic sharding and load balancing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s of tables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8880" marR="38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6f6f6"/>
                    </a:solidFill>
                  </a:tcPr>
                </a:tc>
              </a:tr>
              <a:tr h="1418040">
                <a:tc>
                  <a:txBody>
                    <a:bodyPr lIns="38880" rIns="38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Fast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8880" marR="38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38880" rIns="3888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Near real time lookups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In-memory caching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 via block cache and bloom filters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Server side processing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 via filters and co-processors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8880" marR="38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1418040">
                <a:tc>
                  <a:txBody>
                    <a:bodyPr lIns="38880" rIns="38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Usable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8880" marR="38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lIns="38880" rIns="3888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Data model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 accommodates wide range of use cases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Metrics exports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 via File and Ganglia plugins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Easy Java API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 as well as Thrift and REST gateway APIs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DejaVu Sans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8880" marR="38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sp>
        <p:nvSpPr>
          <p:cNvPr id="61" name="CustomShape 4"/>
          <p:cNvSpPr/>
          <p:nvPr/>
        </p:nvSpPr>
        <p:spPr>
          <a:xfrm>
            <a:off x="4937040" y="1954080"/>
            <a:ext cx="183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295280" y="-304920"/>
            <a:ext cx="65520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 Hbase?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0" y="6508800"/>
            <a:ext cx="34279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Kafal Software Pvt Ltd, 2017 : All Rights Reserved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72240" y="1775520"/>
            <a:ext cx="846288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is a Bigtable clone.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open source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has a good community and promise for the future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developed on top of and has good integration for the Hadoop platform, if you are using Hadoop already.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has a Cascading connector.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897920" y="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to use Hbase?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44440" y="1935000"/>
            <a:ext cx="869688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need random write, random read or both (but not neither).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need to do many thousands of operations per second on multiple TB of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 access partners are well known and simple.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994320" y="15300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benefits over RDBMS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621000" y="2400480"/>
            <a:ext cx="8517600" cy="26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real indexes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 partitioning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Scale linearly and automatically with new nodes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Commodity 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Fault tolerance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Batch processing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951200" y="17424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vs. RDBMS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4" descr=""/>
          <p:cNvPicPr/>
          <p:nvPr/>
        </p:nvPicPr>
        <p:blipFill>
          <a:blip r:embed="rId1"/>
          <a:stretch/>
        </p:blipFill>
        <p:spPr>
          <a:xfrm>
            <a:off x="516960" y="1192680"/>
            <a:ext cx="8268120" cy="457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717840" y="2908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Vs. HDFS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23880" y="1025640"/>
            <a:ext cx="8228520" cy="46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Both are distributed systems that scale to hundreds or thousands of nodes.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HDFS</a:t>
            </a:r>
            <a:r>
              <a:rPr b="1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good for batch processing (scans over big files)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good for record lookup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good for incremental addition of small batches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good for updates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483200" y="4186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vs. HDFS (Cont’d)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73400" y="10483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designed to efficiently address the following points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 record lookup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Support for record-level insertion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Support for updates (not in place)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HBase updates are done by creating new versions of values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11382</TotalTime>
  <Application>LibreOffice/5.1.6.2$Linux_X86_64 LibreOffice_project/10m0$Build-2</Application>
  <Words>1695</Words>
  <Paragraphs>357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2017-03-06T10:23:59Z</dcterms:created>
  <dc:creator>semt-ak</dc:creator>
  <dc:description/>
  <dc:language>en-IN</dc:language>
  <cp:lastModifiedBy/>
  <dcterms:modified xsi:type="dcterms:W3CDTF">2018-02-16T22:38:32Z</dcterms:modified>
  <cp:revision>692</cp:revision>
  <dc:subject/>
  <dc:title>Introduction to Scala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