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9" r:id="rId1"/>
  </p:sldMasterIdLst>
  <p:sldIdLst>
    <p:sldId id="256" r:id="rId2"/>
    <p:sldId id="273" r:id="rId3"/>
    <p:sldId id="258" r:id="rId4"/>
    <p:sldId id="259" r:id="rId5"/>
    <p:sldId id="260" r:id="rId6"/>
    <p:sldId id="263" r:id="rId7"/>
    <p:sldId id="266" r:id="rId8"/>
    <p:sldId id="267" r:id="rId9"/>
    <p:sldId id="271" r:id="rId10"/>
    <p:sldId id="272" r:id="rId11"/>
    <p:sldId id="261" r:id="rId12"/>
    <p:sldId id="270" r:id="rId13"/>
    <p:sldId id="26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0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E0B7D-4653-40F9-8996-7B0523CBD8F9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6C08B-D4FB-458F-BC89-BC61E7873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17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E0B7D-4653-40F9-8996-7B0523CBD8F9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6C08B-D4FB-458F-BC89-BC61E7873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816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E0B7D-4653-40F9-8996-7B0523CBD8F9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6C08B-D4FB-458F-BC89-BC61E7873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3881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E0B7D-4653-40F9-8996-7B0523CBD8F9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6C08B-D4FB-458F-BC89-BC61E7873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4151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E0B7D-4653-40F9-8996-7B0523CBD8F9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6C08B-D4FB-458F-BC89-BC61E7873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3283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E0B7D-4653-40F9-8996-7B0523CBD8F9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6C08B-D4FB-458F-BC89-BC61E7873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4691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E0B7D-4653-40F9-8996-7B0523CBD8F9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6C08B-D4FB-458F-BC89-BC61E7873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9446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E0B7D-4653-40F9-8996-7B0523CBD8F9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6C08B-D4FB-458F-BC89-BC61E7873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6574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E0B7D-4653-40F9-8996-7B0523CBD8F9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6C08B-D4FB-458F-BC89-BC61E7873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641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E0B7D-4653-40F9-8996-7B0523CBD8F9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8296C08B-D4FB-458F-BC89-BC61E7873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821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E0B7D-4653-40F9-8996-7B0523CBD8F9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6C08B-D4FB-458F-BC89-BC61E7873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938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E0B7D-4653-40F9-8996-7B0523CBD8F9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6C08B-D4FB-458F-BC89-BC61E7873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190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E0B7D-4653-40F9-8996-7B0523CBD8F9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6C08B-D4FB-458F-BC89-BC61E7873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365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E0B7D-4653-40F9-8996-7B0523CBD8F9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6C08B-D4FB-458F-BC89-BC61E7873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114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E0B7D-4653-40F9-8996-7B0523CBD8F9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6C08B-D4FB-458F-BC89-BC61E7873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215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E0B7D-4653-40F9-8996-7B0523CBD8F9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6C08B-D4FB-458F-BC89-BC61E7873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73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E0B7D-4653-40F9-8996-7B0523CBD8F9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6C08B-D4FB-458F-BC89-BC61E7873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491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FEE0B7D-4653-40F9-8996-7B0523CBD8F9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296C08B-D4FB-458F-BC89-BC61E7873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037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0" r:id="rId1"/>
    <p:sldLayoutId id="2147483911" r:id="rId2"/>
    <p:sldLayoutId id="2147483912" r:id="rId3"/>
    <p:sldLayoutId id="2147483913" r:id="rId4"/>
    <p:sldLayoutId id="2147483914" r:id="rId5"/>
    <p:sldLayoutId id="2147483915" r:id="rId6"/>
    <p:sldLayoutId id="2147483916" r:id="rId7"/>
    <p:sldLayoutId id="2147483917" r:id="rId8"/>
    <p:sldLayoutId id="2147483918" r:id="rId9"/>
    <p:sldLayoutId id="2147483919" r:id="rId10"/>
    <p:sldLayoutId id="2147483920" r:id="rId11"/>
    <p:sldLayoutId id="2147483921" r:id="rId12"/>
    <p:sldLayoutId id="2147483922" r:id="rId13"/>
    <p:sldLayoutId id="2147483923" r:id="rId14"/>
    <p:sldLayoutId id="2147483924" r:id="rId15"/>
    <p:sldLayoutId id="2147483925" r:id="rId16"/>
    <p:sldLayoutId id="2147483926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2/library/sets.html" TargetMode="External"/><Relationship Id="rId2" Type="http://schemas.openxmlformats.org/officeDocument/2006/relationships/hyperlink" Target="http://archive.ics.uci.edu/ml/datasets/MSNBC.com+Anonymous+Web+Data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python.org/3/tutorial/datastructures.html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w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Sequential Pattern Mining on Webpage Hits Data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Presented By </a:t>
            </a:r>
          </a:p>
          <a:p>
            <a:r>
              <a:rPr lang="en-US" dirty="0" err="1" smtClean="0"/>
              <a:t>Ningle</a:t>
            </a:r>
            <a:r>
              <a:rPr lang="en-US" dirty="0" smtClean="0"/>
              <a:t> Lei</a:t>
            </a:r>
          </a:p>
          <a:p>
            <a:r>
              <a:rPr lang="en-US" dirty="0" smtClean="0"/>
              <a:t>Ashwini Kulkarni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964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Execution Result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1" y="2196736"/>
            <a:ext cx="4475161" cy="3124201"/>
          </a:xfrm>
        </p:spPr>
        <p:txBody>
          <a:bodyPr/>
          <a:lstStyle/>
          <a:p>
            <a:r>
              <a:rPr lang="en-US" dirty="0" smtClean="0"/>
              <a:t>Most Popular Pages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9472" y="1100544"/>
            <a:ext cx="5905500" cy="497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943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/>
              <a:t>F</a:t>
            </a:r>
            <a:r>
              <a:rPr lang="en-US" b="1" dirty="0" smtClean="0"/>
              <a:t>uture </a:t>
            </a:r>
            <a:r>
              <a:rPr lang="en-US" b="1" dirty="0"/>
              <a:t>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Implementing generic model </a:t>
            </a:r>
            <a:r>
              <a:rPr lang="en-US" dirty="0" smtClean="0"/>
              <a:t>for sequence </a:t>
            </a:r>
            <a:r>
              <a:rPr lang="en-US" dirty="0"/>
              <a:t>pattern </a:t>
            </a:r>
            <a:r>
              <a:rPr lang="en-US" dirty="0" smtClean="0"/>
              <a:t>recognizing</a:t>
            </a:r>
          </a:p>
          <a:p>
            <a:r>
              <a:rPr lang="en-US" dirty="0"/>
              <a:t>Expand applications for other attributes.</a:t>
            </a:r>
          </a:p>
          <a:p>
            <a:r>
              <a:rPr lang="en-US" dirty="0" smtClean="0"/>
              <a:t>Implementation </a:t>
            </a:r>
            <a:r>
              <a:rPr lang="en-US" dirty="0"/>
              <a:t>using Real Time data.</a:t>
            </a:r>
          </a:p>
          <a:p>
            <a:r>
              <a:rPr lang="en-US" dirty="0" smtClean="0"/>
              <a:t>Minimizing </a:t>
            </a:r>
            <a:r>
              <a:rPr lang="en-US" dirty="0"/>
              <a:t>large file processing time.</a:t>
            </a:r>
          </a:p>
        </p:txBody>
      </p:sp>
    </p:spTree>
    <p:extLst>
      <p:ext uri="{BB962C8B-B14F-4D97-AF65-F5344CB8AC3E}">
        <p14:creationId xmlns:p14="http://schemas.microsoft.com/office/powerpoint/2010/main" val="140428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="1" u="sng" dirty="0">
                <a:hlinkClick r:id="rId2"/>
              </a:rPr>
              <a:t>http://archive.ics.uci.edu/ml/datasets/MSNBC.com+Anonymous+Web+Data</a:t>
            </a:r>
            <a:endParaRPr lang="en-US" dirty="0"/>
          </a:p>
          <a:p>
            <a:pPr lvl="0"/>
            <a:r>
              <a:rPr lang="en-US" b="1" u="sng" dirty="0">
                <a:hlinkClick r:id="rId2"/>
              </a:rPr>
              <a:t>http://archive.ics.uci.edu/ml/datasets/MSNBC.com+Anonymous+Web+Data</a:t>
            </a:r>
            <a:endParaRPr lang="en-US" dirty="0"/>
          </a:p>
          <a:p>
            <a:pPr lvl="0"/>
            <a:r>
              <a:rPr lang="en-US" b="1" u="sng" dirty="0">
                <a:hlinkClick r:id="rId3"/>
              </a:rPr>
              <a:t>https://docs.python.org/2/library/sets.html</a:t>
            </a:r>
            <a:endParaRPr lang="en-US" b="1" dirty="0"/>
          </a:p>
          <a:p>
            <a:pPr lvl="0"/>
            <a:r>
              <a:rPr lang="en-US" b="1" u="sng" dirty="0">
                <a:hlinkClick r:id="rId4"/>
              </a:rPr>
              <a:t>https://docs.python.org/3/tutorial/datastructures.html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7267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476" y="2340428"/>
            <a:ext cx="10018713" cy="1752599"/>
          </a:xfrm>
        </p:spPr>
        <p:txBody>
          <a:bodyPr/>
          <a:lstStyle/>
          <a:p>
            <a:r>
              <a:rPr lang="en-US" dirty="0" smtClean="0"/>
              <a:t>Thanks!</a:t>
            </a:r>
            <a:br>
              <a:rPr lang="en-US" dirty="0" smtClean="0"/>
            </a:br>
            <a:r>
              <a:rPr lang="en-US" dirty="0" smtClean="0"/>
              <a:t>Q&amp;A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190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7522" y="2327365"/>
            <a:ext cx="10018713" cy="3124201"/>
          </a:xfrm>
        </p:spPr>
        <p:txBody>
          <a:bodyPr>
            <a:normAutofit/>
          </a:bodyPr>
          <a:lstStyle/>
          <a:p>
            <a:r>
              <a:rPr lang="en-US" dirty="0" smtClean="0"/>
              <a:t>Expansion of World Wide Web </a:t>
            </a:r>
            <a:r>
              <a:rPr lang="en-US" dirty="0" smtClean="0">
                <a:sym typeface="Wingdings"/>
              </a:rPr>
              <a:t> large amount of data </a:t>
            </a:r>
          </a:p>
          <a:p>
            <a:r>
              <a:rPr lang="en-US" dirty="0" smtClean="0">
                <a:sym typeface="Wingdings"/>
              </a:rPr>
              <a:t>Discover frequent pattern in web data</a:t>
            </a:r>
          </a:p>
          <a:p>
            <a:r>
              <a:rPr lang="en-US" dirty="0" smtClean="0">
                <a:sym typeface="Wingdings"/>
              </a:rPr>
              <a:t>Goal: gain information about users’ navigational behavior  (</a:t>
            </a:r>
            <a:r>
              <a:rPr lang="en-US" dirty="0" smtClean="0"/>
              <a:t>We </a:t>
            </a:r>
            <a:r>
              <a:rPr lang="en-US" dirty="0"/>
              <a:t>will mainly focus on using data mining approach, such as frequent pattern mining to achieve our </a:t>
            </a:r>
            <a:r>
              <a:rPr lang="en-US" dirty="0" smtClean="0"/>
              <a:t>goal)</a:t>
            </a:r>
            <a:endParaRPr lang="en-US" dirty="0" smtClean="0"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432685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9536" y="1200609"/>
            <a:ext cx="7192464" cy="560195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5307" y="437521"/>
            <a:ext cx="4167552" cy="1491342"/>
          </a:xfrm>
        </p:spPr>
        <p:txBody>
          <a:bodyPr/>
          <a:lstStyle/>
          <a:p>
            <a:pPr algn="l"/>
            <a:r>
              <a:rPr lang="en-US" dirty="0" smtClean="0"/>
              <a:t>Application Areas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3980" y="1334588"/>
            <a:ext cx="3096398" cy="5118463"/>
          </a:xfrm>
        </p:spPr>
        <p:txBody>
          <a:bodyPr>
            <a:normAutofit/>
          </a:bodyPr>
          <a:lstStyle/>
          <a:p>
            <a:r>
              <a:rPr lang="en-US" dirty="0" smtClean="0"/>
              <a:t>Scientific Research</a:t>
            </a:r>
          </a:p>
          <a:p>
            <a:r>
              <a:rPr lang="en-US" dirty="0" smtClean="0"/>
              <a:t>Target Marketing </a:t>
            </a:r>
            <a:r>
              <a:rPr lang="en-US" dirty="0" smtClean="0"/>
              <a:t>: </a:t>
            </a:r>
            <a:r>
              <a:rPr lang="en-US" dirty="0" smtClean="0">
                <a:sym typeface="Wingdings"/>
              </a:rPr>
              <a:t>advertising </a:t>
            </a:r>
            <a:r>
              <a:rPr lang="en-US" dirty="0">
                <a:sym typeface="Wingdings"/>
              </a:rPr>
              <a:t>purposes, creating dynamic user profile</a:t>
            </a:r>
            <a:r>
              <a:rPr lang="en-US" dirty="0" smtClean="0">
                <a:sym typeface="Wingdings"/>
              </a:rPr>
              <a:t>, etc.</a:t>
            </a:r>
            <a:endParaRPr lang="en-US" dirty="0" smtClean="0"/>
          </a:p>
          <a:p>
            <a:r>
              <a:rPr lang="en-US" dirty="0" smtClean="0"/>
              <a:t>Language Processing</a:t>
            </a:r>
          </a:p>
        </p:txBody>
      </p:sp>
    </p:spTree>
    <p:extLst>
      <p:ext uri="{BB962C8B-B14F-4D97-AF65-F5344CB8AC3E}">
        <p14:creationId xmlns:p14="http://schemas.microsoft.com/office/powerpoint/2010/main" val="2085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Project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6229" y="1881052"/>
            <a:ext cx="10018713" cy="1462360"/>
          </a:xfrm>
        </p:spPr>
        <p:txBody>
          <a:bodyPr/>
          <a:lstStyle/>
          <a:p>
            <a:r>
              <a:rPr lang="en-US" dirty="0" smtClean="0"/>
              <a:t>Aim:  Recognizing </a:t>
            </a:r>
            <a:r>
              <a:rPr lang="en-US" dirty="0" smtClean="0"/>
              <a:t>Sequence pattern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1925" y="3200836"/>
            <a:ext cx="8161727" cy="2476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588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Data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005148"/>
            <a:ext cx="10018713" cy="450015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archive.ics.uci.edu</a:t>
            </a:r>
          </a:p>
          <a:p>
            <a:r>
              <a:rPr lang="en-US" dirty="0" smtClean="0"/>
              <a:t>This </a:t>
            </a:r>
            <a:r>
              <a:rPr lang="en-US" dirty="0"/>
              <a:t>data describes the page visits of users who visited msnbc.com </a:t>
            </a:r>
            <a:r>
              <a:rPr lang="en-US" dirty="0" smtClean="0"/>
              <a:t>on one day. </a:t>
            </a:r>
            <a:r>
              <a:rPr lang="en-US" dirty="0"/>
              <a:t>Visits are recorded at the level of URL category (see description) and are recorded in time order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The categories are "</a:t>
            </a:r>
            <a:r>
              <a:rPr lang="en-US" dirty="0" err="1"/>
              <a:t>frontpage</a:t>
            </a:r>
            <a:r>
              <a:rPr lang="en-US" dirty="0"/>
              <a:t>", "news", "tech", "local", "opinion", "on-air", "</a:t>
            </a:r>
            <a:r>
              <a:rPr lang="en-US" dirty="0" err="1"/>
              <a:t>misc</a:t>
            </a:r>
            <a:r>
              <a:rPr lang="en-US" dirty="0"/>
              <a:t>", "weather", "health", "living", "business", "sports", "summary", "</a:t>
            </a:r>
            <a:r>
              <a:rPr lang="en-US" dirty="0" err="1"/>
              <a:t>bbs</a:t>
            </a:r>
            <a:r>
              <a:rPr lang="en-US" dirty="0"/>
              <a:t>" ,</a:t>
            </a:r>
            <a:r>
              <a:rPr lang="en-US" dirty="0" smtClean="0"/>
              <a:t>"</a:t>
            </a:r>
            <a:r>
              <a:rPr lang="en-US" dirty="0"/>
              <a:t>travel", "msn-news", and "msn-sports".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3073563"/>
              </p:ext>
            </p:extLst>
          </p:nvPr>
        </p:nvGraphicFramePr>
        <p:xfrm>
          <a:off x="2569029" y="3757747"/>
          <a:ext cx="6146800" cy="69559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2049130761"/>
                    </a:ext>
                  </a:extLst>
                </a:gridCol>
                <a:gridCol w="1536700">
                  <a:extLst>
                    <a:ext uri="{9D8B030D-6E8A-4147-A177-3AD203B41FA5}">
                      <a16:colId xmlns:a16="http://schemas.microsoft.com/office/drawing/2014/main" val="3249826693"/>
                    </a:ext>
                  </a:extLst>
                </a:gridCol>
                <a:gridCol w="1536700">
                  <a:extLst>
                    <a:ext uri="{9D8B030D-6E8A-4147-A177-3AD203B41FA5}">
                      <a16:colId xmlns:a16="http://schemas.microsoft.com/office/drawing/2014/main" val="3236340485"/>
                    </a:ext>
                  </a:extLst>
                </a:gridCol>
                <a:gridCol w="1536700">
                  <a:extLst>
                    <a:ext uri="{9D8B030D-6E8A-4147-A177-3AD203B41FA5}">
                      <a16:colId xmlns:a16="http://schemas.microsoft.com/office/drawing/2014/main" val="3976734121"/>
                    </a:ext>
                  </a:extLst>
                </a:gridCol>
              </a:tblGrid>
              <a:tr h="22473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u="none" strike="noStrike" dirty="0">
                          <a:effectLst/>
                        </a:rPr>
                        <a:t>Data Set Characteristics:  </a:t>
                      </a:r>
                      <a:endParaRPr lang="en-US" sz="1000" b="1" i="0" u="none" strike="noStrike" dirty="0">
                        <a:solidFill>
                          <a:srgbClr val="123654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Sequential</a:t>
                      </a:r>
                      <a:endParaRPr lang="en-US" sz="1000" b="0" i="0" u="none" strike="noStrike" dirty="0">
                        <a:solidFill>
                          <a:srgbClr val="123654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u="none" strike="noStrike" dirty="0">
                          <a:effectLst/>
                        </a:rPr>
                        <a:t>Number of Instances:</a:t>
                      </a:r>
                      <a:endParaRPr lang="en-US" sz="1000" b="1" i="0" u="none" strike="noStrike" dirty="0">
                        <a:solidFill>
                          <a:srgbClr val="123654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989818</a:t>
                      </a:r>
                      <a:endParaRPr lang="en-US" sz="1000" b="0" i="0" u="none" strike="noStrike">
                        <a:solidFill>
                          <a:srgbClr val="123654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115550097"/>
                  </a:ext>
                </a:extLst>
              </a:tr>
              <a:tr h="47086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u="none" strike="noStrike" dirty="0">
                          <a:effectLst/>
                        </a:rPr>
                        <a:t>Attribute Characteristics:</a:t>
                      </a:r>
                      <a:endParaRPr lang="en-US" sz="1000" b="1" i="0" u="none" strike="noStrike" dirty="0">
                        <a:solidFill>
                          <a:srgbClr val="123654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Categorical</a:t>
                      </a:r>
                      <a:endParaRPr lang="en-US" sz="1000" b="0" i="0" u="none" strike="noStrike">
                        <a:solidFill>
                          <a:srgbClr val="123654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u="none" strike="noStrike" dirty="0">
                          <a:effectLst/>
                        </a:rPr>
                        <a:t>Number of Attributes:</a:t>
                      </a:r>
                      <a:endParaRPr lang="en-US" sz="1000" b="1" i="0" u="none" strike="noStrike" dirty="0">
                        <a:solidFill>
                          <a:srgbClr val="123654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dirty="0">
                          <a:effectLst/>
                        </a:rPr>
                        <a:t>17</a:t>
                      </a:r>
                      <a:endParaRPr lang="en-US" sz="1000" b="0" i="0" u="none" strike="noStrike" dirty="0">
                        <a:solidFill>
                          <a:srgbClr val="123654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1037283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4842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Data Preprocessing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8517" y="1901870"/>
            <a:ext cx="9558159" cy="2323284"/>
          </a:xfrm>
        </p:spPr>
        <p:txBody>
          <a:bodyPr/>
          <a:lstStyle/>
          <a:p>
            <a:r>
              <a:rPr lang="en-US" dirty="0" smtClean="0"/>
              <a:t>Removing Extra Spaces</a:t>
            </a:r>
          </a:p>
          <a:p>
            <a:r>
              <a:rPr lang="en-US" dirty="0" smtClean="0"/>
              <a:t>Converting digit to </a:t>
            </a:r>
            <a:r>
              <a:rPr lang="en-US" dirty="0" smtClean="0"/>
              <a:t>alphabets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2431" y="3688625"/>
            <a:ext cx="3943350" cy="22955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0429" y="3641000"/>
            <a:ext cx="3876675" cy="2343150"/>
          </a:xfrm>
          <a:prstGeom prst="rect">
            <a:avLst/>
          </a:prstGeom>
        </p:spPr>
      </p:pic>
      <p:sp>
        <p:nvSpPr>
          <p:cNvPr id="6" name="Notched Right Arrow 5"/>
          <p:cNvSpPr/>
          <p:nvPr/>
        </p:nvSpPr>
        <p:spPr>
          <a:xfrm>
            <a:off x="5324612" y="4291150"/>
            <a:ext cx="2455817" cy="1042851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7869" y="211047"/>
            <a:ext cx="3504021" cy="3341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991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Sequence Pattern Mining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Minimum Support is: 0.1 of no of records</a:t>
            </a:r>
          </a:p>
          <a:p>
            <a:pPr marL="0" indent="0">
              <a:buNone/>
            </a:pPr>
            <a:r>
              <a:rPr lang="en-US" dirty="0"/>
              <a:t>1........K=1</a:t>
            </a:r>
          </a:p>
          <a:p>
            <a:pPr marL="0" indent="0">
              <a:buNone/>
            </a:pPr>
            <a:r>
              <a:rPr lang="en-US" dirty="0"/>
              <a:t>2........Item set size K with minimum Support</a:t>
            </a:r>
          </a:p>
          <a:p>
            <a:pPr marL="0" indent="0">
              <a:buNone/>
            </a:pPr>
            <a:r>
              <a:rPr lang="en-US" dirty="0"/>
              <a:t>3........Add frequent set in temp array</a:t>
            </a:r>
          </a:p>
          <a:p>
            <a:pPr marL="0" indent="0">
              <a:buNone/>
            </a:pPr>
            <a:r>
              <a:rPr lang="en-US" dirty="0"/>
              <a:t>4........for each </a:t>
            </a:r>
            <a:r>
              <a:rPr lang="en-US" dirty="0" err="1"/>
              <a:t>itemset</a:t>
            </a:r>
            <a:r>
              <a:rPr lang="en-US" dirty="0"/>
              <a:t>  t in temp array</a:t>
            </a:r>
          </a:p>
          <a:p>
            <a:pPr marL="0" indent="0">
              <a:buNone/>
            </a:pPr>
            <a:r>
              <a:rPr lang="en-US" dirty="0"/>
              <a:t>		prefix= t</a:t>
            </a:r>
          </a:p>
          <a:p>
            <a:pPr marL="0" indent="0">
              <a:buNone/>
            </a:pPr>
            <a:r>
              <a:rPr lang="en-US" dirty="0"/>
              <a:t>		add prefix to final</a:t>
            </a:r>
          </a:p>
          <a:p>
            <a:pPr marL="0" indent="0">
              <a:buNone/>
            </a:pPr>
            <a:r>
              <a:rPr lang="en-US" dirty="0"/>
              <a:t>5</a:t>
            </a:r>
            <a:r>
              <a:rPr lang="en-US" dirty="0" smtClean="0"/>
              <a:t>...............  </a:t>
            </a:r>
            <a:r>
              <a:rPr lang="en-US" dirty="0"/>
              <a:t>find frequent item after visiting t with minimum support</a:t>
            </a:r>
          </a:p>
          <a:p>
            <a:pPr marL="0" indent="0">
              <a:buNone/>
            </a:pPr>
            <a:r>
              <a:rPr lang="en-US" dirty="0" smtClean="0"/>
              <a:t>                        </a:t>
            </a:r>
            <a:r>
              <a:rPr lang="en-US" dirty="0"/>
              <a:t>if not null (now item set size is k =k+1) </a:t>
            </a:r>
            <a:r>
              <a:rPr lang="en-US" dirty="0" err="1"/>
              <a:t>gotostep</a:t>
            </a:r>
            <a:r>
              <a:rPr lang="en-US" dirty="0"/>
              <a:t> 3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smtClean="0"/>
              <a:t>else </a:t>
            </a:r>
            <a:r>
              <a:rPr lang="en-US" dirty="0"/>
              <a:t>continue	</a:t>
            </a:r>
            <a:endParaRPr lang="en-US" dirty="0" smtClean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6125219"/>
              </p:ext>
            </p:extLst>
          </p:nvPr>
        </p:nvGraphicFramePr>
        <p:xfrm>
          <a:off x="8258356" y="3625396"/>
          <a:ext cx="987425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3" name="Packager Shell Object" showAsIcon="1" r:id="rId3" imgW="986760" imgH="439560" progId="Package">
                  <p:embed/>
                </p:oleObj>
              </mc:Choice>
              <mc:Fallback>
                <p:oleObj name="Packager Shell Object" showAsIcon="1" r:id="rId3" imgW="986760" imgH="4395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258356" y="3625396"/>
                        <a:ext cx="987425" cy="4397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81932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Execution Result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1" y="2196736"/>
            <a:ext cx="4475161" cy="3124201"/>
          </a:xfrm>
        </p:spPr>
        <p:txBody>
          <a:bodyPr/>
          <a:lstStyle/>
          <a:p>
            <a:r>
              <a:rPr lang="en-US" dirty="0" smtClean="0"/>
              <a:t>Most Frequent Sequence Patten</a:t>
            </a:r>
          </a:p>
          <a:p>
            <a:r>
              <a:rPr lang="en-US" dirty="0"/>
              <a:t>Min Support(98,981.8)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9473" y="339634"/>
            <a:ext cx="5543550" cy="6388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978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Execution Result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1" y="2196736"/>
            <a:ext cx="4475161" cy="3124201"/>
          </a:xfrm>
        </p:spPr>
        <p:txBody>
          <a:bodyPr/>
          <a:lstStyle/>
          <a:p>
            <a:r>
              <a:rPr lang="en-US" dirty="0" smtClean="0"/>
              <a:t>Largest Frequent Sequence Patten </a:t>
            </a:r>
          </a:p>
          <a:p>
            <a:r>
              <a:rPr lang="en-US" dirty="0" smtClean="0"/>
              <a:t>Min Support(98,981.8</a:t>
            </a:r>
            <a:r>
              <a:rPr lang="en-US" dirty="0"/>
              <a:t>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7988" y="408214"/>
            <a:ext cx="5857875" cy="621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329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395</TotalTime>
  <Words>316</Words>
  <Application>Microsoft Office PowerPoint</Application>
  <PresentationFormat>Widescreen</PresentationFormat>
  <Paragraphs>62</Paragraphs>
  <Slides>13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Corbel</vt:lpstr>
      <vt:lpstr>Wingdings</vt:lpstr>
      <vt:lpstr>Parallax</vt:lpstr>
      <vt:lpstr>Package</vt:lpstr>
      <vt:lpstr>Sequential Pattern Mining on Webpage Hits Data</vt:lpstr>
      <vt:lpstr>Introduction</vt:lpstr>
      <vt:lpstr>Application Areas</vt:lpstr>
      <vt:lpstr>Project Overview</vt:lpstr>
      <vt:lpstr>Data Description</vt:lpstr>
      <vt:lpstr>Data Preprocessing</vt:lpstr>
      <vt:lpstr>Sequence Pattern Mining</vt:lpstr>
      <vt:lpstr>Execution Result I</vt:lpstr>
      <vt:lpstr>Execution Result II</vt:lpstr>
      <vt:lpstr>Execution Result I</vt:lpstr>
      <vt:lpstr>Future work</vt:lpstr>
      <vt:lpstr>References</vt:lpstr>
      <vt:lpstr>Thanks! 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Sequential Pattern Mining on Webpage Hits Data</dc:title>
  <dc:creator>Ashwini Kulkarni</dc:creator>
  <cp:lastModifiedBy>Ashwini Kulkarni</cp:lastModifiedBy>
  <cp:revision>27</cp:revision>
  <dcterms:created xsi:type="dcterms:W3CDTF">2017-12-10T06:37:31Z</dcterms:created>
  <dcterms:modified xsi:type="dcterms:W3CDTF">2017-12-12T22:03:15Z</dcterms:modified>
</cp:coreProperties>
</file>