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69" r:id="rId2"/>
    <p:sldId id="257" r:id="rId3"/>
    <p:sldId id="258" r:id="rId4"/>
    <p:sldId id="259" r:id="rId5"/>
    <p:sldId id="271" r:id="rId6"/>
    <p:sldId id="270" r:id="rId7"/>
    <p:sldId id="260" r:id="rId8"/>
    <p:sldId id="268" r:id="rId9"/>
    <p:sldId id="262" r:id="rId10"/>
    <p:sldId id="261" r:id="rId11"/>
    <p:sldId id="263" r:id="rId12"/>
    <p:sldId id="272" r:id="rId13"/>
    <p:sldId id="265" r:id="rId14"/>
    <p:sldId id="280" r:id="rId15"/>
    <p:sldId id="264" r:id="rId16"/>
    <p:sldId id="267" r:id="rId17"/>
    <p:sldId id="282" r:id="rId18"/>
    <p:sldId id="277" r:id="rId19"/>
    <p:sldId id="273" r:id="rId20"/>
    <p:sldId id="275" r:id="rId21"/>
    <p:sldId id="266" r:id="rId22"/>
    <p:sldId id="27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0" autoAdjust="0"/>
    <p:restoredTop sz="94660"/>
  </p:normalViewPr>
  <p:slideViewPr>
    <p:cSldViewPr>
      <p:cViewPr>
        <p:scale>
          <a:sx n="87" d="100"/>
          <a:sy n="87" d="100"/>
        </p:scale>
        <p:origin x="-1272" y="5"/>
      </p:cViewPr>
      <p:guideLst>
        <p:guide orient="horz" pos="2160"/>
        <p:guide pos="2880"/>
      </p:guideLst>
    </p:cSldViewPr>
  </p:slideViewPr>
  <p:notesTextViewPr>
    <p:cViewPr>
      <p:scale>
        <a:sx n="1" d="1"/>
        <a:sy n="1" d="1"/>
      </p:scale>
      <p:origin x="0" y="0"/>
    </p:cViewPr>
  </p:notesTextViewPr>
  <p:notesViewPr>
    <p:cSldViewPr>
      <p:cViewPr varScale="1">
        <p:scale>
          <a:sx n="64" d="100"/>
          <a:sy n="64" d="100"/>
        </p:scale>
        <p:origin x="-3130"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318004-FBD3-4828-8B4F-73D6595E9C3F}" type="datetimeFigureOut">
              <a:rPr lang="en-US" smtClean="0"/>
              <a:t>5/4/2017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FFD77D-EF26-4B15-8245-2FFC9759C5FF}" type="slidenum">
              <a:rPr lang="en-US" smtClean="0"/>
              <a:t>‹#›</a:t>
            </a:fld>
            <a:endParaRPr lang="en-US"/>
          </a:p>
        </p:txBody>
      </p:sp>
    </p:spTree>
    <p:extLst>
      <p:ext uri="{BB962C8B-B14F-4D97-AF65-F5344CB8AC3E}">
        <p14:creationId xmlns:p14="http://schemas.microsoft.com/office/powerpoint/2010/main" val="3243039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14"/>
          <p:cNvSpPr>
            <a:spLocks noGrp="1"/>
          </p:cNvSpPr>
          <p:nvPr>
            <p:ph type="dt" sz="half" idx="10"/>
          </p:nvPr>
        </p:nvSpPr>
        <p:spPr/>
        <p:txBody>
          <a:bodyPr/>
          <a:lstStyle/>
          <a:p>
            <a:fld id="{4DC9BE79-4977-4DA5-BE46-96E6E58CF04C}" type="datetimeFigureOut">
              <a:rPr lang="en-US" smtClean="0"/>
              <a:t>5/4/2017</a:t>
            </a:fld>
            <a:endParaRPr lang="en-US"/>
          </a:p>
        </p:txBody>
      </p:sp>
      <p:sp>
        <p:nvSpPr>
          <p:cNvPr id="16" name="Slide Number Placeholder 15"/>
          <p:cNvSpPr>
            <a:spLocks noGrp="1"/>
          </p:cNvSpPr>
          <p:nvPr>
            <p:ph type="sldNum" sz="quarter" idx="11"/>
          </p:nvPr>
        </p:nvSpPr>
        <p:spPr/>
        <p:txBody>
          <a:bodyPr/>
          <a:lstStyle/>
          <a:p>
            <a:fld id="{8F70C069-4A6B-4EC3-ADF7-CF15F184A93B}"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C9BE79-4977-4DA5-BE46-96E6E58CF04C}"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70C069-4A6B-4EC3-ADF7-CF15F184A93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C9BE79-4977-4DA5-BE46-96E6E58CF04C}"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70C069-4A6B-4EC3-ADF7-CF15F184A93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4DC9BE79-4977-4DA5-BE46-96E6E58CF04C}" type="datetimeFigureOut">
              <a:rPr lang="en-US" smtClean="0"/>
              <a:t>5/4/2017</a:t>
            </a:fld>
            <a:endParaRPr lang="en-US"/>
          </a:p>
        </p:txBody>
      </p:sp>
      <p:sp>
        <p:nvSpPr>
          <p:cNvPr id="15" name="Slide Number Placeholder 14"/>
          <p:cNvSpPr>
            <a:spLocks noGrp="1"/>
          </p:cNvSpPr>
          <p:nvPr>
            <p:ph type="sldNum" sz="quarter" idx="11"/>
          </p:nvPr>
        </p:nvSpPr>
        <p:spPr/>
        <p:txBody>
          <a:bodyPr/>
          <a:lstStyle/>
          <a:p>
            <a:fld id="{8F70C069-4A6B-4EC3-ADF7-CF15F184A93B}"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4DC9BE79-4977-4DA5-BE46-96E6E58CF04C}" type="datetimeFigureOut">
              <a:rPr lang="en-US" smtClean="0"/>
              <a:t>5/4/2017</a:t>
            </a:fld>
            <a:endParaRPr lang="en-US"/>
          </a:p>
        </p:txBody>
      </p:sp>
      <p:sp>
        <p:nvSpPr>
          <p:cNvPr id="13" name="Slide Number Placeholder 12"/>
          <p:cNvSpPr>
            <a:spLocks noGrp="1"/>
          </p:cNvSpPr>
          <p:nvPr>
            <p:ph type="sldNum" sz="quarter" idx="11"/>
          </p:nvPr>
        </p:nvSpPr>
        <p:spPr/>
        <p:txBody>
          <a:bodyPr/>
          <a:lstStyle/>
          <a:p>
            <a:fld id="{8F70C069-4A6B-4EC3-ADF7-CF15F184A93B}"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4DC9BE79-4977-4DA5-BE46-96E6E58CF04C}" type="datetimeFigureOut">
              <a:rPr lang="en-US" smtClean="0"/>
              <a:t>5/4/2017</a:t>
            </a:fld>
            <a:endParaRPr lang="en-US"/>
          </a:p>
        </p:txBody>
      </p:sp>
      <p:sp>
        <p:nvSpPr>
          <p:cNvPr id="9" name="Slide Number Placeholder 8"/>
          <p:cNvSpPr>
            <a:spLocks noGrp="1"/>
          </p:cNvSpPr>
          <p:nvPr>
            <p:ph type="sldNum" sz="quarter" idx="11"/>
          </p:nvPr>
        </p:nvSpPr>
        <p:spPr/>
        <p:txBody>
          <a:bodyPr/>
          <a:lstStyle/>
          <a:p>
            <a:fld id="{8F70C069-4A6B-4EC3-ADF7-CF15F184A93B}"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4DC9BE79-4977-4DA5-BE46-96E6E58CF04C}" type="datetimeFigureOut">
              <a:rPr lang="en-US" smtClean="0"/>
              <a:t>5/4/2017</a:t>
            </a:fld>
            <a:endParaRPr lang="en-US"/>
          </a:p>
        </p:txBody>
      </p:sp>
      <p:sp>
        <p:nvSpPr>
          <p:cNvPr id="15" name="Slide Number Placeholder 14"/>
          <p:cNvSpPr>
            <a:spLocks noGrp="1"/>
          </p:cNvSpPr>
          <p:nvPr>
            <p:ph type="sldNum" sz="quarter" idx="11"/>
          </p:nvPr>
        </p:nvSpPr>
        <p:spPr/>
        <p:txBody>
          <a:bodyPr/>
          <a:lstStyle/>
          <a:p>
            <a:fld id="{8F70C069-4A6B-4EC3-ADF7-CF15F184A93B}"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4DC9BE79-4977-4DA5-BE46-96E6E58CF04C}" type="datetimeFigureOut">
              <a:rPr lang="en-US" smtClean="0"/>
              <a:t>5/4/2017</a:t>
            </a:fld>
            <a:endParaRPr lang="en-US"/>
          </a:p>
        </p:txBody>
      </p:sp>
      <p:sp>
        <p:nvSpPr>
          <p:cNvPr id="8" name="Slide Number Placeholder 7"/>
          <p:cNvSpPr>
            <a:spLocks noGrp="1"/>
          </p:cNvSpPr>
          <p:nvPr>
            <p:ph type="sldNum" sz="quarter" idx="11"/>
          </p:nvPr>
        </p:nvSpPr>
        <p:spPr/>
        <p:txBody>
          <a:bodyPr/>
          <a:lstStyle/>
          <a:p>
            <a:fld id="{8F70C069-4A6B-4EC3-ADF7-CF15F184A93B}"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DC9BE79-4977-4DA5-BE46-96E6E58CF04C}" type="datetimeFigureOut">
              <a:rPr lang="en-US" smtClean="0"/>
              <a:t>5/4/2017</a:t>
            </a:fld>
            <a:endParaRPr lang="en-US"/>
          </a:p>
        </p:txBody>
      </p:sp>
      <p:sp>
        <p:nvSpPr>
          <p:cNvPr id="6" name="Slide Number Placeholder 5"/>
          <p:cNvSpPr>
            <a:spLocks noGrp="1"/>
          </p:cNvSpPr>
          <p:nvPr>
            <p:ph type="sldNum" sz="quarter" idx="11"/>
          </p:nvPr>
        </p:nvSpPr>
        <p:spPr/>
        <p:txBody>
          <a:bodyPr/>
          <a:lstStyle/>
          <a:p>
            <a:fld id="{8F70C069-4A6B-4EC3-ADF7-CF15F184A93B}" type="slidenum">
              <a:rPr lang="en-US" smtClean="0"/>
              <a:t>‹#›</a:t>
            </a:fld>
            <a:endParaRPr lang="en-US"/>
          </a:p>
        </p:txBody>
      </p:sp>
      <p:sp>
        <p:nvSpPr>
          <p:cNvPr id="7" name="Footer Placeholder 6"/>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4DC9BE79-4977-4DA5-BE46-96E6E58CF04C}" type="datetimeFigureOut">
              <a:rPr lang="en-US" smtClean="0"/>
              <a:t>5/4/2017</a:t>
            </a:fld>
            <a:endParaRPr lang="en-US"/>
          </a:p>
        </p:txBody>
      </p:sp>
      <p:sp>
        <p:nvSpPr>
          <p:cNvPr id="16" name="Slide Number Placeholder 15"/>
          <p:cNvSpPr>
            <a:spLocks noGrp="1"/>
          </p:cNvSpPr>
          <p:nvPr>
            <p:ph type="sldNum" sz="quarter" idx="11"/>
          </p:nvPr>
        </p:nvSpPr>
        <p:spPr/>
        <p:txBody>
          <a:bodyPr/>
          <a:lstStyle/>
          <a:p>
            <a:fld id="{8F70C069-4A6B-4EC3-ADF7-CF15F184A93B}"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4DC9BE79-4977-4DA5-BE46-96E6E58CF04C}" type="datetimeFigureOut">
              <a:rPr lang="en-US" smtClean="0"/>
              <a:t>5/4/2017</a:t>
            </a:fld>
            <a:endParaRPr lang="en-US"/>
          </a:p>
        </p:txBody>
      </p:sp>
      <p:sp>
        <p:nvSpPr>
          <p:cNvPr id="14" name="Slide Number Placeholder 13"/>
          <p:cNvSpPr>
            <a:spLocks noGrp="1"/>
          </p:cNvSpPr>
          <p:nvPr>
            <p:ph type="sldNum" sz="quarter" idx="11"/>
          </p:nvPr>
        </p:nvSpPr>
        <p:spPr/>
        <p:txBody>
          <a:bodyPr/>
          <a:lstStyle/>
          <a:p>
            <a:fld id="{8F70C069-4A6B-4EC3-ADF7-CF15F184A93B}"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4DC9BE79-4977-4DA5-BE46-96E6E58CF04C}" type="datetimeFigureOut">
              <a:rPr lang="en-US" smtClean="0"/>
              <a:t>5/4/2017</a:t>
            </a:fld>
            <a:endParaRPr lang="en-US"/>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US"/>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8F70C069-4A6B-4EC3-ADF7-CF15F184A93B}"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packtpub.com/books/content/building-recommendation-engine-spark" TargetMode="External"/><Relationship Id="rId2" Type="http://schemas.openxmlformats.org/officeDocument/2006/relationships/hyperlink" Target="http://jmcauley.ucsd.edu/data/amazon/" TargetMode="External"/><Relationship Id="rId1" Type="http://schemas.openxmlformats.org/officeDocument/2006/relationships/slideLayout" Target="../slideLayouts/slideLayout2.xml"/><Relationship Id="rId5" Type="http://schemas.openxmlformats.org/officeDocument/2006/relationships/hyperlink" Target="https://www.slideshare.net/CasertaConcepts/analytics-week-recommendations-on-spark" TargetMode="External"/><Relationship Id="rId4" Type="http://schemas.openxmlformats.org/officeDocument/2006/relationships/hyperlink" Target="https://bugra.github.io/work/notes/2014-04-19/alternating-least-squares-method-for-collaborative-filtering/"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jmcauley.ucsd.edu/data/amaz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7800"/>
            <a:ext cx="9144000" cy="4348480"/>
          </a:xfrm>
          <a:prstGeom prst="rect">
            <a:avLst/>
          </a:prstGeom>
        </p:spPr>
      </p:pic>
      <p:sp>
        <p:nvSpPr>
          <p:cNvPr id="5" name="Subtitle 2"/>
          <p:cNvSpPr txBox="1">
            <a:spLocks/>
          </p:cNvSpPr>
          <p:nvPr/>
        </p:nvSpPr>
        <p:spPr>
          <a:xfrm>
            <a:off x="6096000" y="6038850"/>
            <a:ext cx="3048000" cy="685800"/>
          </a:xfrm>
          <a:prstGeom prst="rect">
            <a:avLst/>
          </a:prstGeom>
        </p:spPr>
        <p:txBody>
          <a:bodyPr vert="horz" lIns="91440" tIns="45720" rIns="91440" bIns="45720" rtlCol="0" anchor="ctr">
            <a:normAutofit fontScale="92500" lnSpcReduction="10000"/>
          </a:bodyPr>
          <a:lst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marL="18288" indent="0">
              <a:buNone/>
            </a:pPr>
            <a:r>
              <a:rPr lang="en-US" dirty="0" smtClean="0"/>
              <a:t>Ashwini Kulkarni</a:t>
            </a:r>
            <a:endParaRPr lang="en-US" dirty="0"/>
          </a:p>
          <a:p>
            <a:pPr marL="18288" indent="0">
              <a:buNone/>
            </a:pPr>
            <a:r>
              <a:rPr lang="en-US" dirty="0" smtClean="0"/>
              <a:t>Sindhu Balakrishnan</a:t>
            </a:r>
            <a:endParaRPr lang="en-US" dirty="0"/>
          </a:p>
        </p:txBody>
      </p:sp>
      <p:sp>
        <p:nvSpPr>
          <p:cNvPr id="6" name="Title 1"/>
          <p:cNvSpPr txBox="1">
            <a:spLocks/>
          </p:cNvSpPr>
          <p:nvPr/>
        </p:nvSpPr>
        <p:spPr>
          <a:xfrm>
            <a:off x="228600" y="76200"/>
            <a:ext cx="8686800" cy="1752600"/>
          </a:xfrm>
          <a:prstGeom prst="rect">
            <a:avLst/>
          </a:prstGeom>
        </p:spPr>
        <p:txBody>
          <a:bodyPr vert="horz" lIns="91440" tIns="45720" rIns="91440" bIns="45720" rtlCol="0" anchor="b">
            <a:normAutofit fontScale="97500"/>
          </a:bodyPr>
          <a:lst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t>Recommendation System - Amazon Books</a:t>
            </a:r>
            <a:r>
              <a:rPr lang="en-US" sz="4000" dirty="0" smtClean="0"/>
              <a:t/>
            </a:r>
            <a:br>
              <a:rPr lang="en-US" sz="4000" dirty="0" smtClean="0"/>
            </a:br>
            <a:endParaRPr lang="en-US" sz="4000" dirty="0"/>
          </a:p>
        </p:txBody>
      </p:sp>
    </p:spTree>
    <p:extLst>
      <p:ext uri="{BB962C8B-B14F-4D97-AF65-F5344CB8AC3E}">
        <p14:creationId xmlns:p14="http://schemas.microsoft.com/office/powerpoint/2010/main" val="6665113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305800" cy="4876800"/>
          </a:xfrm>
        </p:spPr>
        <p:txBody>
          <a:bodyPr/>
          <a:lstStyle/>
          <a:p>
            <a:r>
              <a:rPr lang="en-US" dirty="0">
                <a:effectLst/>
              </a:rPr>
              <a:t>This dataset contains book reviews from Amazon, including 142.8 million reviews spanning May 1996 - July 2014. This dataset includes reviews (ratings, text, helpfulness votes).</a:t>
            </a:r>
          </a:p>
          <a:p>
            <a:r>
              <a:rPr lang="en-US" dirty="0">
                <a:effectLst/>
              </a:rPr>
              <a:t>We are mainly focusing on following two features in our implementation</a:t>
            </a:r>
            <a:r>
              <a:rPr lang="en-US" dirty="0" smtClean="0">
                <a:effectLst/>
              </a:rPr>
              <a:t>.</a:t>
            </a:r>
          </a:p>
          <a:p>
            <a:endParaRPr lang="en-US" dirty="0">
              <a:effectLst/>
            </a:endParaRPr>
          </a:p>
          <a:p>
            <a:endParaRPr lang="en-US" dirty="0" smtClean="0">
              <a:effectLst/>
            </a:endParaRPr>
          </a:p>
          <a:p>
            <a:endParaRPr lang="en-US" dirty="0">
              <a:effectLst/>
            </a:endParaRPr>
          </a:p>
          <a:p>
            <a:endParaRPr lang="en-US" dirty="0" smtClean="0">
              <a:effectLst/>
            </a:endParaRPr>
          </a:p>
          <a:p>
            <a:endParaRPr lang="en-US" dirty="0">
              <a:effectLst/>
            </a:endParaRPr>
          </a:p>
          <a:p>
            <a:endParaRPr lang="en-US" dirty="0">
              <a:effectLst/>
            </a:endParaRPr>
          </a:p>
          <a:p>
            <a:endParaRPr lang="en-US" dirty="0"/>
          </a:p>
        </p:txBody>
      </p:sp>
      <p:sp>
        <p:nvSpPr>
          <p:cNvPr id="3" name="Title 2"/>
          <p:cNvSpPr>
            <a:spLocks noGrp="1"/>
          </p:cNvSpPr>
          <p:nvPr>
            <p:ph type="title"/>
          </p:nvPr>
        </p:nvSpPr>
        <p:spPr>
          <a:xfrm>
            <a:off x="457200" y="304800"/>
            <a:ext cx="8305800" cy="914400"/>
          </a:xfrm>
        </p:spPr>
        <p:txBody>
          <a:bodyPr/>
          <a:lstStyle/>
          <a:p>
            <a:r>
              <a:rPr lang="en-US" dirty="0" smtClean="0"/>
              <a:t>Data Information</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619940630"/>
              </p:ext>
            </p:extLst>
          </p:nvPr>
        </p:nvGraphicFramePr>
        <p:xfrm>
          <a:off x="762000" y="4038600"/>
          <a:ext cx="8001000" cy="1651000"/>
        </p:xfrm>
        <a:graphic>
          <a:graphicData uri="http://schemas.openxmlformats.org/drawingml/2006/table">
            <a:tbl>
              <a:tblPr firstRow="1" bandRow="1">
                <a:tableStyleId>{5C22544A-7EE6-4342-B048-85BDC9FD1C3A}</a:tableStyleId>
              </a:tblPr>
              <a:tblGrid>
                <a:gridCol w="4000500"/>
                <a:gridCol w="4000500"/>
              </a:tblGrid>
              <a:tr h="370840">
                <a:tc>
                  <a:txBody>
                    <a:bodyPr/>
                    <a:lstStyle/>
                    <a:p>
                      <a:r>
                        <a:rPr lang="en-US" dirty="0" smtClean="0"/>
                        <a:t>Feature	ID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Description</a:t>
                      </a:r>
                    </a:p>
                    <a:p>
                      <a:endParaRPr lang="en-US" dirty="0"/>
                    </a:p>
                  </a:txBody>
                  <a:tcPr/>
                </a:tc>
              </a:tr>
              <a:tr h="370840">
                <a:tc>
                  <a:txBody>
                    <a:bodyPr/>
                    <a:lstStyle/>
                    <a:p>
                      <a:r>
                        <a:rPr lang="en-US" dirty="0" smtClean="0"/>
                        <a:t>User ID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Contains reviewer ID</a:t>
                      </a:r>
                    </a:p>
                    <a:p>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Product ID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Unique ID for Each Product</a:t>
                      </a:r>
                    </a:p>
                  </a:txBody>
                  <a:tcPr/>
                </a:tc>
              </a:tr>
            </a:tbl>
          </a:graphicData>
        </a:graphic>
      </p:graphicFrame>
    </p:spTree>
    <p:extLst>
      <p:ext uri="{BB962C8B-B14F-4D97-AF65-F5344CB8AC3E}">
        <p14:creationId xmlns:p14="http://schemas.microsoft.com/office/powerpoint/2010/main" val="3751724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5774" y="1447800"/>
            <a:ext cx="5191126" cy="4876800"/>
          </a:xfrm>
        </p:spPr>
        <p:txBody>
          <a:bodyPr>
            <a:normAutofit/>
          </a:bodyPr>
          <a:lstStyle/>
          <a:p>
            <a:endParaRPr lang="en-US" dirty="0"/>
          </a:p>
          <a:p>
            <a:r>
              <a:rPr lang="en-US" dirty="0" smtClean="0"/>
              <a:t>Execution Plan</a:t>
            </a:r>
          </a:p>
          <a:p>
            <a:r>
              <a:rPr lang="en-US" dirty="0" smtClean="0"/>
              <a:t>Loading JSON to a comma separated file:</a:t>
            </a:r>
          </a:p>
          <a:p>
            <a:pPr marL="18288" indent="0">
              <a:buNone/>
            </a:pPr>
            <a:r>
              <a:rPr lang="en-US" dirty="0"/>
              <a:t>spark-submit --class </a:t>
            </a:r>
            <a:r>
              <a:rPr lang="en-US" dirty="0" err="1"/>
              <a:t>amazonbk.bk.LoadData</a:t>
            </a:r>
            <a:r>
              <a:rPr lang="en-US" dirty="0"/>
              <a:t> --master local[2]  /</a:t>
            </a:r>
            <a:r>
              <a:rPr lang="en-US" dirty="0" err="1"/>
              <a:t>ProjectJAVA</a:t>
            </a:r>
            <a:r>
              <a:rPr lang="en-US" dirty="0"/>
              <a:t>/amazon/bk-0.0.1-SNAPSHOT.jar  /</a:t>
            </a:r>
            <a:r>
              <a:rPr lang="en-US" dirty="0" err="1"/>
              <a:t>ProjectJAVA</a:t>
            </a:r>
            <a:r>
              <a:rPr lang="en-US" dirty="0"/>
              <a:t>/amazon/Books_5.json /</a:t>
            </a:r>
            <a:r>
              <a:rPr lang="en-US" dirty="0" err="1"/>
              <a:t>ProjectJAVA</a:t>
            </a:r>
            <a:r>
              <a:rPr lang="en-US" dirty="0"/>
              <a:t>/amazon/output</a:t>
            </a:r>
          </a:p>
          <a:p>
            <a:pPr marL="18288" indent="0">
              <a:buNone/>
            </a:pPr>
            <a:endParaRPr lang="en-US" dirty="0" smtClean="0"/>
          </a:p>
          <a:p>
            <a:pPr marL="18288" indent="0">
              <a:buNone/>
            </a:pPr>
            <a:endParaRPr lang="en-US" dirty="0" smtClean="0"/>
          </a:p>
        </p:txBody>
      </p:sp>
      <p:sp>
        <p:nvSpPr>
          <p:cNvPr id="3" name="Title 2"/>
          <p:cNvSpPr>
            <a:spLocks noGrp="1"/>
          </p:cNvSpPr>
          <p:nvPr>
            <p:ph type="title"/>
          </p:nvPr>
        </p:nvSpPr>
        <p:spPr>
          <a:xfrm>
            <a:off x="457200" y="304800"/>
            <a:ext cx="8305800" cy="914400"/>
          </a:xfrm>
        </p:spPr>
        <p:txBody>
          <a:bodyPr/>
          <a:lstStyle/>
          <a:p>
            <a:r>
              <a:rPr lang="en-US" dirty="0"/>
              <a:t>Data Pre-processing:</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1676400"/>
            <a:ext cx="3400424" cy="473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26693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305800" cy="5181600"/>
          </a:xfrm>
        </p:spPr>
        <p:txBody>
          <a:bodyPr>
            <a:normAutofit/>
          </a:bodyPr>
          <a:lstStyle/>
          <a:p>
            <a:pPr marL="18288" indent="0">
              <a:buNone/>
            </a:pPr>
            <a:r>
              <a:rPr lang="en-US" sz="2400" u="sng" dirty="0">
                <a:effectLst/>
              </a:rPr>
              <a:t>Input:</a:t>
            </a:r>
            <a:r>
              <a:rPr lang="en-US" sz="2400" dirty="0">
                <a:effectLst/>
              </a:rPr>
              <a:t>  </a:t>
            </a:r>
            <a:r>
              <a:rPr lang="en-US" sz="2400" dirty="0" smtClean="0">
                <a:effectLst/>
              </a:rPr>
              <a:t>  </a:t>
            </a:r>
            <a:r>
              <a:rPr lang="en-US" sz="2400" dirty="0" err="1" smtClean="0">
                <a:effectLst/>
              </a:rPr>
              <a:t>UserID</a:t>
            </a:r>
            <a:endParaRPr lang="en-US" sz="2400" dirty="0" smtClean="0">
              <a:effectLst/>
            </a:endParaRPr>
          </a:p>
          <a:p>
            <a:pPr marL="18288" indent="0">
              <a:buNone/>
            </a:pPr>
            <a:endParaRPr lang="en-US" sz="2400" dirty="0">
              <a:effectLst/>
            </a:endParaRPr>
          </a:p>
          <a:p>
            <a:pPr marL="18288" indent="0">
              <a:buNone/>
            </a:pPr>
            <a:r>
              <a:rPr lang="en-US" sz="2400" u="sng" dirty="0" smtClean="0">
                <a:effectLst/>
              </a:rPr>
              <a:t>Steps:</a:t>
            </a:r>
          </a:p>
          <a:p>
            <a:pPr marL="517525" lvl="6" indent="396875"/>
            <a:r>
              <a:rPr lang="en-US" sz="2400" dirty="0" smtClean="0">
                <a:effectLst/>
              </a:rPr>
              <a:t>Program </a:t>
            </a:r>
            <a:r>
              <a:rPr lang="en-US" sz="2400" dirty="0">
                <a:effectLst/>
              </a:rPr>
              <a:t>finds the past list of books bought by the </a:t>
            </a:r>
            <a:r>
              <a:rPr lang="en-US" sz="2400" dirty="0" smtClean="0">
                <a:effectLst/>
              </a:rPr>
              <a:t>	user </a:t>
            </a:r>
            <a:r>
              <a:rPr lang="en-US" sz="2400" dirty="0">
                <a:effectLst/>
              </a:rPr>
              <a:t>- List A</a:t>
            </a:r>
          </a:p>
          <a:p>
            <a:pPr marL="517525" lvl="6" indent="396875"/>
            <a:r>
              <a:rPr lang="en-US" sz="2400" dirty="0">
                <a:effectLst/>
              </a:rPr>
              <a:t>Program searches the whole dataset and returns </a:t>
            </a:r>
            <a:r>
              <a:rPr lang="en-US" sz="2400" dirty="0" smtClean="0">
                <a:effectLst/>
              </a:rPr>
              <a:t>	users </a:t>
            </a:r>
            <a:r>
              <a:rPr lang="en-US" sz="2400" dirty="0">
                <a:effectLst/>
              </a:rPr>
              <a:t>who have bought books in List A</a:t>
            </a:r>
          </a:p>
          <a:p>
            <a:pPr marL="517525" lvl="6" indent="396875"/>
            <a:r>
              <a:rPr lang="en-US" sz="2400" dirty="0">
                <a:effectLst/>
              </a:rPr>
              <a:t>Find all the books </a:t>
            </a:r>
            <a:r>
              <a:rPr lang="en-US" sz="2400" dirty="0" smtClean="0">
                <a:effectLst/>
              </a:rPr>
              <a:t>bought </a:t>
            </a:r>
            <a:r>
              <a:rPr lang="en-US" sz="2400" dirty="0">
                <a:effectLst/>
              </a:rPr>
              <a:t>by those users – List B</a:t>
            </a:r>
          </a:p>
          <a:p>
            <a:pPr marL="517525" lvl="6" indent="396875"/>
            <a:r>
              <a:rPr lang="en-US" sz="2400" dirty="0">
                <a:effectLst/>
              </a:rPr>
              <a:t>For each book in list B find maximum </a:t>
            </a:r>
            <a:r>
              <a:rPr lang="en-US" sz="2400" dirty="0" smtClean="0">
                <a:effectLst/>
              </a:rPr>
              <a:t>sold books </a:t>
            </a:r>
            <a:r>
              <a:rPr lang="en-US" sz="2400" dirty="0">
                <a:effectLst/>
              </a:rPr>
              <a:t>- </a:t>
            </a:r>
            <a:r>
              <a:rPr lang="en-US" sz="2400" dirty="0" smtClean="0">
                <a:effectLst/>
              </a:rPr>
              <a:t>	List </a:t>
            </a:r>
            <a:r>
              <a:rPr lang="en-US" sz="2400" dirty="0">
                <a:effectLst/>
              </a:rPr>
              <a:t>C</a:t>
            </a:r>
          </a:p>
          <a:p>
            <a:pPr marL="517525" lvl="6" indent="396875"/>
            <a:r>
              <a:rPr lang="en-US" sz="2400" dirty="0">
                <a:effectLst/>
              </a:rPr>
              <a:t>Recommend the top 10 books from list </a:t>
            </a:r>
            <a:r>
              <a:rPr lang="en-US" sz="2400" dirty="0" smtClean="0">
                <a:effectLst/>
              </a:rPr>
              <a:t>C</a:t>
            </a:r>
            <a:endParaRPr lang="en-US" dirty="0" smtClean="0">
              <a:effectLst/>
            </a:endParaRPr>
          </a:p>
        </p:txBody>
      </p:sp>
      <p:sp>
        <p:nvSpPr>
          <p:cNvPr id="3" name="Title 2"/>
          <p:cNvSpPr>
            <a:spLocks noGrp="1"/>
          </p:cNvSpPr>
          <p:nvPr>
            <p:ph type="title"/>
          </p:nvPr>
        </p:nvSpPr>
        <p:spPr>
          <a:xfrm>
            <a:off x="457200" y="304800"/>
            <a:ext cx="8305800" cy="914400"/>
          </a:xfrm>
        </p:spPr>
        <p:txBody>
          <a:bodyPr/>
          <a:lstStyle/>
          <a:p>
            <a:pPr lvl="0"/>
            <a:r>
              <a:rPr lang="en-US" sz="5400" b="1" dirty="0" smtClean="0">
                <a:effectLst/>
              </a:rPr>
              <a:t>Our Approach</a:t>
            </a:r>
            <a:endParaRPr lang="en-US" dirty="0"/>
          </a:p>
        </p:txBody>
      </p:sp>
    </p:spTree>
    <p:extLst>
      <p:ext uri="{BB962C8B-B14F-4D97-AF65-F5344CB8AC3E}">
        <p14:creationId xmlns:p14="http://schemas.microsoft.com/office/powerpoint/2010/main" val="26779297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305800" cy="4876800"/>
          </a:xfrm>
        </p:spPr>
        <p:txBody>
          <a:bodyPr/>
          <a:lstStyle/>
          <a:p>
            <a:r>
              <a:rPr lang="en-US" sz="2800" dirty="0" smtClean="0"/>
              <a:t>A new Spark RDD created at each step and performs the conditional check</a:t>
            </a:r>
          </a:p>
          <a:p>
            <a:endParaRPr lang="en-US" sz="2800" dirty="0" smtClean="0"/>
          </a:p>
          <a:p>
            <a:r>
              <a:rPr lang="en-US" sz="2800" dirty="0" smtClean="0"/>
              <a:t>The list returned by the RDD is set to a Broadcast Variable</a:t>
            </a:r>
          </a:p>
          <a:p>
            <a:endParaRPr lang="en-US" sz="2800" dirty="0" smtClean="0"/>
          </a:p>
          <a:p>
            <a:r>
              <a:rPr lang="en-US" sz="2800" dirty="0" smtClean="0"/>
              <a:t>Maximum sold books are sorted are top 10 records returns the suggestion.</a:t>
            </a:r>
          </a:p>
          <a:p>
            <a:endParaRPr lang="en-US" dirty="0"/>
          </a:p>
        </p:txBody>
      </p:sp>
      <p:sp>
        <p:nvSpPr>
          <p:cNvPr id="3" name="Title 2"/>
          <p:cNvSpPr>
            <a:spLocks noGrp="1"/>
          </p:cNvSpPr>
          <p:nvPr>
            <p:ph type="title"/>
          </p:nvPr>
        </p:nvSpPr>
        <p:spPr>
          <a:xfrm>
            <a:off x="457200" y="304800"/>
            <a:ext cx="8305800" cy="914400"/>
          </a:xfrm>
        </p:spPr>
        <p:txBody>
          <a:bodyPr/>
          <a:lstStyle/>
          <a:p>
            <a:r>
              <a:rPr lang="en-US" dirty="0" smtClean="0"/>
              <a:t>Our Approach Contd..</a:t>
            </a:r>
            <a:endParaRPr lang="en-US" dirty="0"/>
          </a:p>
        </p:txBody>
      </p:sp>
    </p:spTree>
    <p:extLst>
      <p:ext uri="{BB962C8B-B14F-4D97-AF65-F5344CB8AC3E}">
        <p14:creationId xmlns:p14="http://schemas.microsoft.com/office/powerpoint/2010/main" val="10850185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305800" cy="5334000"/>
          </a:xfrm>
        </p:spPr>
        <p:txBody>
          <a:bodyPr/>
          <a:lstStyle/>
          <a:p>
            <a:r>
              <a:rPr lang="en-US" dirty="0" smtClean="0"/>
              <a:t>RDD 3 –  Returns list of books purchased by similar pref. users.</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3" name="Title 2"/>
          <p:cNvSpPr>
            <a:spLocks noGrp="1"/>
          </p:cNvSpPr>
          <p:nvPr>
            <p:ph type="title"/>
          </p:nvPr>
        </p:nvSpPr>
        <p:spPr>
          <a:xfrm>
            <a:off x="457200" y="304800"/>
            <a:ext cx="8305800" cy="914400"/>
          </a:xfrm>
        </p:spPr>
        <p:txBody>
          <a:bodyPr/>
          <a:lstStyle/>
          <a:p>
            <a:r>
              <a:rPr lang="en-US" dirty="0" smtClean="0"/>
              <a:t>RDD Approach:</a:t>
            </a:r>
            <a:endParaRPr lang="en-US" dirty="0"/>
          </a:p>
        </p:txBody>
      </p:sp>
      <p:pic>
        <p:nvPicPr>
          <p:cNvPr id="5" name="Picture 4"/>
          <p:cNvPicPr>
            <a:picLocks noChangeAspect="1"/>
          </p:cNvPicPr>
          <p:nvPr/>
        </p:nvPicPr>
        <p:blipFill>
          <a:blip r:embed="rId2"/>
          <a:stretch>
            <a:fillRect/>
          </a:stretch>
        </p:blipFill>
        <p:spPr>
          <a:xfrm>
            <a:off x="609600" y="1905000"/>
            <a:ext cx="7810500" cy="4890687"/>
          </a:xfrm>
          <a:prstGeom prst="rect">
            <a:avLst/>
          </a:prstGeom>
        </p:spPr>
      </p:pic>
    </p:spTree>
    <p:extLst>
      <p:ext uri="{BB962C8B-B14F-4D97-AF65-F5344CB8AC3E}">
        <p14:creationId xmlns:p14="http://schemas.microsoft.com/office/powerpoint/2010/main" val="32811960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305800" cy="4876800"/>
          </a:xfrm>
        </p:spPr>
        <p:txBody>
          <a:bodyPr/>
          <a:lstStyle/>
          <a:p>
            <a:pPr>
              <a:lnSpc>
                <a:spcPct val="200000"/>
              </a:lnSpc>
            </a:pPr>
            <a:endParaRPr lang="en-US" dirty="0" smtClean="0">
              <a:effectLst/>
            </a:endParaRPr>
          </a:p>
          <a:p>
            <a:pPr>
              <a:lnSpc>
                <a:spcPct val="200000"/>
              </a:lnSpc>
            </a:pPr>
            <a:r>
              <a:rPr lang="en-US" dirty="0" smtClean="0">
                <a:effectLst/>
              </a:rPr>
              <a:t>On </a:t>
            </a:r>
            <a:r>
              <a:rPr lang="en-US" dirty="0">
                <a:effectLst/>
              </a:rPr>
              <a:t>specifying </a:t>
            </a:r>
            <a:r>
              <a:rPr lang="en-US" dirty="0" smtClean="0">
                <a:effectLst/>
              </a:rPr>
              <a:t>an user </a:t>
            </a:r>
            <a:r>
              <a:rPr lang="en-US" dirty="0">
                <a:effectLst/>
              </a:rPr>
              <a:t>id as input, it should return top book </a:t>
            </a:r>
            <a:r>
              <a:rPr lang="en-US" dirty="0" smtClean="0">
                <a:effectLst/>
              </a:rPr>
              <a:t>suggestions </a:t>
            </a:r>
            <a:r>
              <a:rPr lang="en-US" dirty="0">
                <a:effectLst/>
              </a:rPr>
              <a:t>after spanning through 142.8 million book reviews within a reasonable period of time. </a:t>
            </a:r>
            <a:endParaRPr lang="en-US" dirty="0" smtClean="0">
              <a:effectLst/>
            </a:endParaRPr>
          </a:p>
          <a:p>
            <a:endParaRPr lang="en-US" dirty="0">
              <a:effectLst/>
            </a:endParaRPr>
          </a:p>
          <a:p>
            <a:endParaRPr lang="en-US" dirty="0" smtClean="0">
              <a:effectLst/>
            </a:endParaRPr>
          </a:p>
          <a:p>
            <a:endParaRPr lang="en-US" dirty="0">
              <a:effectLst/>
            </a:endParaRPr>
          </a:p>
          <a:p>
            <a:endParaRPr lang="en-US" dirty="0" smtClean="0">
              <a:effectLst/>
            </a:endParaRPr>
          </a:p>
          <a:p>
            <a:endParaRPr lang="en-US" dirty="0">
              <a:effectLst/>
            </a:endParaRPr>
          </a:p>
          <a:p>
            <a:endParaRPr lang="en-US" dirty="0" smtClean="0">
              <a:effectLst/>
            </a:endParaRPr>
          </a:p>
          <a:p>
            <a:endParaRPr lang="en-US" dirty="0">
              <a:effectLst/>
            </a:endParaRPr>
          </a:p>
          <a:p>
            <a:endParaRPr lang="en-US" dirty="0">
              <a:effectLst/>
            </a:endParaRPr>
          </a:p>
          <a:p>
            <a:endParaRPr lang="en-US" dirty="0"/>
          </a:p>
        </p:txBody>
      </p:sp>
      <p:sp>
        <p:nvSpPr>
          <p:cNvPr id="3" name="Title 2"/>
          <p:cNvSpPr>
            <a:spLocks noGrp="1"/>
          </p:cNvSpPr>
          <p:nvPr>
            <p:ph type="title"/>
          </p:nvPr>
        </p:nvSpPr>
        <p:spPr>
          <a:xfrm>
            <a:off x="457200" y="304800"/>
            <a:ext cx="8305800" cy="914400"/>
          </a:xfrm>
        </p:spPr>
        <p:txBody>
          <a:bodyPr/>
          <a:lstStyle/>
          <a:p>
            <a:r>
              <a:rPr lang="en-US" dirty="0" smtClean="0"/>
              <a:t>Expected Output</a:t>
            </a:r>
            <a:endParaRPr lang="en-US" dirty="0"/>
          </a:p>
        </p:txBody>
      </p:sp>
    </p:spTree>
    <p:extLst>
      <p:ext uri="{BB962C8B-B14F-4D97-AF65-F5344CB8AC3E}">
        <p14:creationId xmlns:p14="http://schemas.microsoft.com/office/powerpoint/2010/main" val="36555794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4876800"/>
          </a:xfrm>
        </p:spPr>
        <p:txBody>
          <a:bodyPr>
            <a:normAutofit/>
          </a:bodyPr>
          <a:lstStyle/>
          <a:p>
            <a:pPr marL="18288" indent="0">
              <a:buNone/>
            </a:pPr>
            <a:r>
              <a:rPr lang="en-US" sz="2400" dirty="0" smtClean="0"/>
              <a:t>Project Statement: Suggest user with top book recommendations</a:t>
            </a:r>
          </a:p>
          <a:p>
            <a:pPr marL="18288" indent="0">
              <a:buNone/>
            </a:pPr>
            <a:endParaRPr lang="en-US" sz="2400" dirty="0"/>
          </a:p>
          <a:p>
            <a:pPr marL="18288" indent="0">
              <a:buNone/>
            </a:pPr>
            <a:r>
              <a:rPr lang="en-US" sz="2400" dirty="0" smtClean="0"/>
              <a:t>Result: Top 10 Book suggestion for the user based on his past preferences.</a:t>
            </a:r>
            <a:endParaRPr lang="en-US" sz="2400" dirty="0"/>
          </a:p>
        </p:txBody>
      </p:sp>
      <p:sp>
        <p:nvSpPr>
          <p:cNvPr id="3" name="Title 2"/>
          <p:cNvSpPr>
            <a:spLocks noGrp="1"/>
          </p:cNvSpPr>
          <p:nvPr>
            <p:ph type="title"/>
          </p:nvPr>
        </p:nvSpPr>
        <p:spPr>
          <a:xfrm>
            <a:off x="457200" y="304800"/>
            <a:ext cx="8305800" cy="914400"/>
          </a:xfrm>
        </p:spPr>
        <p:txBody>
          <a:bodyPr/>
          <a:lstStyle/>
          <a:p>
            <a:r>
              <a:rPr lang="en-US" dirty="0" smtClean="0"/>
              <a:t>Conclusion</a:t>
            </a:r>
            <a:endParaRPr lang="en-US" dirty="0"/>
          </a:p>
        </p:txBody>
      </p:sp>
    </p:spTree>
    <p:extLst>
      <p:ext uri="{BB962C8B-B14F-4D97-AF65-F5344CB8AC3E}">
        <p14:creationId xmlns:p14="http://schemas.microsoft.com/office/powerpoint/2010/main" val="28916525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04800"/>
            <a:ext cx="8305800" cy="914400"/>
          </a:xfrm>
        </p:spPr>
        <p:txBody>
          <a:bodyPr/>
          <a:lstStyle/>
          <a:p>
            <a:r>
              <a:rPr lang="en-US" dirty="0" smtClean="0"/>
              <a:t>Actual Output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811" y="2209800"/>
            <a:ext cx="7734300" cy="408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2115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2900" y="1295400"/>
            <a:ext cx="8534400" cy="5334000"/>
          </a:xfrm>
        </p:spPr>
        <p:txBody>
          <a:bodyPr>
            <a:normAutofit/>
          </a:bodyPr>
          <a:lstStyle/>
          <a:p>
            <a:r>
              <a:rPr lang="en-US" sz="2400" dirty="0" smtClean="0"/>
              <a:t>Currently, implementation </a:t>
            </a:r>
            <a:r>
              <a:rPr lang="en-US" sz="2400" dirty="0" smtClean="0">
                <a:effectLst/>
              </a:rPr>
              <a:t>is </a:t>
            </a:r>
            <a:r>
              <a:rPr lang="en-US" sz="2400" dirty="0">
                <a:effectLst/>
              </a:rPr>
              <a:t>based on user’s past history. Future </a:t>
            </a:r>
            <a:r>
              <a:rPr lang="en-US" sz="2400" dirty="0" smtClean="0">
                <a:effectLst/>
              </a:rPr>
              <a:t>work, </a:t>
            </a:r>
            <a:r>
              <a:rPr lang="en-US" sz="2400" dirty="0">
                <a:effectLst/>
              </a:rPr>
              <a:t>can include suggestions for new users too</a:t>
            </a:r>
            <a:r>
              <a:rPr lang="en-US" sz="2400" dirty="0" smtClean="0">
                <a:effectLst/>
              </a:rPr>
              <a:t>.</a:t>
            </a:r>
          </a:p>
          <a:p>
            <a:endParaRPr lang="en-US" sz="2400" dirty="0">
              <a:effectLst/>
            </a:endParaRPr>
          </a:p>
          <a:p>
            <a:r>
              <a:rPr lang="en-US" sz="2400" dirty="0" smtClean="0"/>
              <a:t>Try a hybrid approach:</a:t>
            </a:r>
          </a:p>
          <a:p>
            <a:pPr marL="474663" indent="439738">
              <a:buFont typeface="+mj-lt"/>
              <a:buAutoNum type="arabicPeriod"/>
            </a:pPr>
            <a:r>
              <a:rPr lang="en-US" sz="2400" dirty="0" smtClean="0">
                <a:effectLst/>
              </a:rPr>
              <a:t>Cascade </a:t>
            </a:r>
            <a:r>
              <a:rPr lang="en-US" sz="2400" dirty="0">
                <a:effectLst/>
              </a:rPr>
              <a:t>(Content + Collaborative </a:t>
            </a:r>
            <a:r>
              <a:rPr lang="en-US" sz="2400" dirty="0" smtClean="0">
                <a:effectLst/>
              </a:rPr>
              <a:t>Filtering)</a:t>
            </a:r>
          </a:p>
          <a:p>
            <a:pPr marL="840423" lvl="1" indent="0">
              <a:buNone/>
            </a:pPr>
            <a:r>
              <a:rPr lang="en-US" sz="2000" dirty="0">
                <a:effectLst/>
              </a:rPr>
              <a:t>After content based filtering, collaborative filtering can be applied to refine the recommendations even more</a:t>
            </a:r>
            <a:r>
              <a:rPr lang="en-US" sz="2000" dirty="0" smtClean="0">
                <a:effectLst/>
              </a:rPr>
              <a:t>.</a:t>
            </a:r>
          </a:p>
          <a:p>
            <a:pPr marL="474663" indent="439738">
              <a:buFont typeface="+mj-lt"/>
              <a:buAutoNum type="arabicPeriod"/>
            </a:pPr>
            <a:endParaRPr lang="en-US" sz="2400" dirty="0" smtClean="0">
              <a:effectLst/>
            </a:endParaRPr>
          </a:p>
          <a:p>
            <a:pPr marL="474663" indent="439738">
              <a:buFont typeface="+mj-lt"/>
              <a:buAutoNum type="arabicPeriod"/>
            </a:pPr>
            <a:r>
              <a:rPr lang="en-US" sz="2400" dirty="0">
                <a:effectLst/>
              </a:rPr>
              <a:t>Integrating (Content + Collaborative Filtering + </a:t>
            </a:r>
            <a:r>
              <a:rPr lang="en-US" sz="2400" dirty="0" smtClean="0">
                <a:effectLst/>
              </a:rPr>
              <a:t>K-Means)</a:t>
            </a:r>
          </a:p>
          <a:p>
            <a:pPr marL="914400" indent="0">
              <a:buNone/>
            </a:pPr>
            <a:r>
              <a:rPr lang="en-US" sz="2400" dirty="0" smtClean="0">
                <a:effectLst/>
              </a:rPr>
              <a:t>Recommendations by more than 1 algorithm could be more accurate.</a:t>
            </a:r>
          </a:p>
          <a:p>
            <a:pPr marL="474663" indent="0">
              <a:buNone/>
            </a:pPr>
            <a:endParaRPr lang="en-US" dirty="0" smtClean="0">
              <a:effectLst/>
            </a:endParaRPr>
          </a:p>
        </p:txBody>
      </p:sp>
      <p:sp>
        <p:nvSpPr>
          <p:cNvPr id="3" name="Title 2"/>
          <p:cNvSpPr>
            <a:spLocks noGrp="1"/>
          </p:cNvSpPr>
          <p:nvPr>
            <p:ph type="title"/>
          </p:nvPr>
        </p:nvSpPr>
        <p:spPr>
          <a:xfrm>
            <a:off x="457200" y="304800"/>
            <a:ext cx="8305800" cy="914400"/>
          </a:xfrm>
        </p:spPr>
        <p:txBody>
          <a:bodyPr/>
          <a:lstStyle/>
          <a:p>
            <a:r>
              <a:rPr lang="en-US" dirty="0" smtClean="0"/>
              <a:t>Future Scope I</a:t>
            </a:r>
            <a:endParaRPr lang="en-US" dirty="0"/>
          </a:p>
        </p:txBody>
      </p:sp>
    </p:spTree>
    <p:extLst>
      <p:ext uri="{BB962C8B-B14F-4D97-AF65-F5344CB8AC3E}">
        <p14:creationId xmlns:p14="http://schemas.microsoft.com/office/powerpoint/2010/main" val="11994344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4648200" cy="4876800"/>
          </a:xfrm>
        </p:spPr>
        <p:txBody>
          <a:bodyPr/>
          <a:lstStyle/>
          <a:p>
            <a:r>
              <a:rPr lang="en-US" dirty="0" smtClean="0"/>
              <a:t>Implementation using Real Time data</a:t>
            </a:r>
          </a:p>
          <a:p>
            <a:r>
              <a:rPr lang="en-US" dirty="0" smtClean="0"/>
              <a:t>Expand applications for other attributes</a:t>
            </a:r>
          </a:p>
          <a:p>
            <a:r>
              <a:rPr lang="en-US" dirty="0" smtClean="0"/>
              <a:t>Minimizing </a:t>
            </a:r>
            <a:r>
              <a:rPr lang="en-US" dirty="0"/>
              <a:t>l</a:t>
            </a:r>
            <a:r>
              <a:rPr lang="en-US" dirty="0" smtClean="0"/>
              <a:t>arge file processing time</a:t>
            </a:r>
          </a:p>
          <a:p>
            <a:endParaRPr lang="en-US" dirty="0"/>
          </a:p>
        </p:txBody>
      </p:sp>
      <p:sp>
        <p:nvSpPr>
          <p:cNvPr id="3" name="Title 2"/>
          <p:cNvSpPr>
            <a:spLocks noGrp="1"/>
          </p:cNvSpPr>
          <p:nvPr>
            <p:ph type="title"/>
          </p:nvPr>
        </p:nvSpPr>
        <p:spPr>
          <a:xfrm>
            <a:off x="457200" y="304800"/>
            <a:ext cx="8305800" cy="914400"/>
          </a:xfrm>
        </p:spPr>
        <p:txBody>
          <a:bodyPr/>
          <a:lstStyle/>
          <a:p>
            <a:r>
              <a:rPr lang="en-US" dirty="0" smtClean="0"/>
              <a:t>Future Scope II</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371600"/>
            <a:ext cx="3968750" cy="478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27029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305800" cy="4876800"/>
          </a:xfrm>
        </p:spPr>
        <p:txBody>
          <a:bodyPr>
            <a:normAutofit fontScale="77500" lnSpcReduction="20000"/>
          </a:bodyPr>
          <a:lstStyle/>
          <a:p>
            <a:pPr>
              <a:lnSpc>
                <a:spcPct val="200000"/>
              </a:lnSpc>
            </a:pPr>
            <a:endParaRPr lang="en-US" dirty="0" smtClean="0">
              <a:effectLst/>
            </a:endParaRPr>
          </a:p>
          <a:p>
            <a:pPr>
              <a:lnSpc>
                <a:spcPct val="200000"/>
              </a:lnSpc>
            </a:pPr>
            <a:endParaRPr lang="en-US" dirty="0">
              <a:effectLst/>
            </a:endParaRPr>
          </a:p>
          <a:p>
            <a:pPr>
              <a:lnSpc>
                <a:spcPct val="200000"/>
              </a:lnSpc>
            </a:pPr>
            <a:endParaRPr lang="en-US" dirty="0" smtClean="0">
              <a:effectLst/>
            </a:endParaRPr>
          </a:p>
          <a:p>
            <a:pPr>
              <a:lnSpc>
                <a:spcPct val="220000"/>
              </a:lnSpc>
            </a:pPr>
            <a:r>
              <a:rPr lang="en-US" sz="2600" dirty="0" smtClean="0">
                <a:effectLst/>
              </a:rPr>
              <a:t>Goal </a:t>
            </a:r>
            <a:r>
              <a:rPr lang="en-US" sz="2600" dirty="0">
                <a:effectLst/>
              </a:rPr>
              <a:t>of the project is to build a recommendation system which would suggest the user with products which has a likelihood that he/she might prefer to buy</a:t>
            </a:r>
            <a:r>
              <a:rPr lang="en-US" sz="2600" dirty="0" smtClean="0">
                <a:effectLst/>
              </a:rPr>
              <a:t>.</a:t>
            </a:r>
            <a:endParaRPr lang="en-US" sz="2600" dirty="0">
              <a:effectLst/>
            </a:endParaRPr>
          </a:p>
          <a:p>
            <a:pPr>
              <a:lnSpc>
                <a:spcPct val="220000"/>
              </a:lnSpc>
            </a:pPr>
            <a:r>
              <a:rPr lang="en-US" sz="2600" dirty="0">
                <a:effectLst/>
              </a:rPr>
              <a:t>This methodology is similar to </a:t>
            </a:r>
            <a:r>
              <a:rPr lang="en-US" sz="2600" i="1" dirty="0">
                <a:effectLst/>
              </a:rPr>
              <a:t>suggested products</a:t>
            </a:r>
            <a:r>
              <a:rPr lang="en-US" sz="2600" dirty="0">
                <a:effectLst/>
              </a:rPr>
              <a:t> section in Amazon website</a:t>
            </a:r>
            <a:r>
              <a:rPr lang="en-US" sz="2600" dirty="0" smtClean="0">
                <a:effectLst/>
              </a:rPr>
              <a:t>:</a:t>
            </a:r>
          </a:p>
          <a:p>
            <a:pPr>
              <a:lnSpc>
                <a:spcPct val="200000"/>
              </a:lnSpc>
            </a:pPr>
            <a:endParaRPr lang="en-US" dirty="0">
              <a:effectLst/>
            </a:endParaRPr>
          </a:p>
          <a:p>
            <a:pPr>
              <a:lnSpc>
                <a:spcPct val="200000"/>
              </a:lnSpc>
            </a:pPr>
            <a:endParaRPr lang="en-US" dirty="0" smtClean="0">
              <a:effectLst/>
            </a:endParaRPr>
          </a:p>
          <a:p>
            <a:pPr>
              <a:lnSpc>
                <a:spcPct val="200000"/>
              </a:lnSpc>
            </a:pPr>
            <a:endParaRPr lang="en-US" dirty="0">
              <a:effectLst/>
            </a:endParaRPr>
          </a:p>
          <a:p>
            <a:pPr>
              <a:lnSpc>
                <a:spcPct val="200000"/>
              </a:lnSpc>
            </a:pPr>
            <a:endParaRPr lang="en-US" dirty="0" smtClean="0">
              <a:effectLst/>
            </a:endParaRPr>
          </a:p>
          <a:p>
            <a:pPr>
              <a:lnSpc>
                <a:spcPct val="200000"/>
              </a:lnSpc>
            </a:pPr>
            <a:endParaRPr lang="en-US" dirty="0">
              <a:effectLst/>
            </a:endParaRPr>
          </a:p>
          <a:p>
            <a:pPr>
              <a:lnSpc>
                <a:spcPct val="200000"/>
              </a:lnSpc>
            </a:pPr>
            <a:endParaRPr lang="en-US" dirty="0">
              <a:effectLst/>
            </a:endParaRPr>
          </a:p>
          <a:p>
            <a:pPr>
              <a:lnSpc>
                <a:spcPct val="200000"/>
              </a:lnSpc>
            </a:pPr>
            <a:endParaRPr lang="en-US" dirty="0"/>
          </a:p>
        </p:txBody>
      </p:sp>
      <p:sp>
        <p:nvSpPr>
          <p:cNvPr id="3" name="Title 2"/>
          <p:cNvSpPr>
            <a:spLocks noGrp="1"/>
          </p:cNvSpPr>
          <p:nvPr>
            <p:ph type="title"/>
          </p:nvPr>
        </p:nvSpPr>
        <p:spPr>
          <a:xfrm>
            <a:off x="457200" y="533400"/>
            <a:ext cx="8305800" cy="914400"/>
          </a:xfrm>
        </p:spPr>
        <p:txBody>
          <a:bodyPr/>
          <a:lstStyle/>
          <a:p>
            <a:r>
              <a:rPr lang="en-US" dirty="0"/>
              <a:t>Project Goal</a:t>
            </a:r>
          </a:p>
        </p:txBody>
      </p:sp>
    </p:spTree>
    <p:extLst>
      <p:ext uri="{BB962C8B-B14F-4D97-AF65-F5344CB8AC3E}">
        <p14:creationId xmlns:p14="http://schemas.microsoft.com/office/powerpoint/2010/main" val="21456520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305800" cy="4876800"/>
          </a:xfrm>
        </p:spPr>
        <p:txBody>
          <a:bodyPr/>
          <a:lstStyle/>
          <a:p>
            <a:r>
              <a:rPr lang="en-US" u="sng" dirty="0" smtClean="0">
                <a:effectLst/>
                <a:hlinkClick r:id="rId2"/>
              </a:rPr>
              <a:t>http</a:t>
            </a:r>
            <a:r>
              <a:rPr lang="en-US" u="sng" dirty="0">
                <a:effectLst/>
                <a:hlinkClick r:id="rId2"/>
              </a:rPr>
              <a:t>://jmcauley.ucsd.edu/data/amazon/</a:t>
            </a:r>
            <a:r>
              <a:rPr lang="en-US" dirty="0">
                <a:effectLst/>
              </a:rPr>
              <a:t> </a:t>
            </a:r>
          </a:p>
          <a:p>
            <a:r>
              <a:rPr lang="en-US" u="sng" dirty="0" smtClean="0">
                <a:effectLst/>
                <a:hlinkClick r:id="rId3"/>
              </a:rPr>
              <a:t>https</a:t>
            </a:r>
            <a:r>
              <a:rPr lang="en-US" u="sng" dirty="0">
                <a:effectLst/>
                <a:hlinkClick r:id="rId3"/>
              </a:rPr>
              <a:t>://www.packtpub.com/books/content/building-recommendation-engine-spark</a:t>
            </a:r>
            <a:r>
              <a:rPr lang="en-US" dirty="0">
                <a:effectLst/>
              </a:rPr>
              <a:t> </a:t>
            </a:r>
          </a:p>
          <a:p>
            <a:r>
              <a:rPr lang="en-US" u="sng" dirty="0">
                <a:effectLst/>
                <a:hlinkClick r:id="rId4"/>
              </a:rPr>
              <a:t>https://bugra.github.io/work/notes/2014-04-19/alternating-least-squares-method-for-collaborative-filtering/</a:t>
            </a:r>
            <a:r>
              <a:rPr lang="en-US" dirty="0">
                <a:effectLst/>
              </a:rPr>
              <a:t> </a:t>
            </a:r>
          </a:p>
          <a:p>
            <a:r>
              <a:rPr lang="en-US" u="sng" dirty="0">
                <a:effectLst/>
                <a:hlinkClick r:id="rId5"/>
              </a:rPr>
              <a:t>https://www.slideshare.net/CasertaConcepts/analytics-week-recommendations-on-spark</a:t>
            </a:r>
            <a:r>
              <a:rPr lang="en-US" dirty="0">
                <a:effectLst/>
              </a:rPr>
              <a:t> </a:t>
            </a:r>
          </a:p>
          <a:p>
            <a:endParaRPr lang="en-US" dirty="0" smtClean="0"/>
          </a:p>
        </p:txBody>
      </p:sp>
      <p:sp>
        <p:nvSpPr>
          <p:cNvPr id="3" name="Title 2"/>
          <p:cNvSpPr>
            <a:spLocks noGrp="1"/>
          </p:cNvSpPr>
          <p:nvPr>
            <p:ph type="title"/>
          </p:nvPr>
        </p:nvSpPr>
        <p:spPr>
          <a:xfrm>
            <a:off x="457200" y="304800"/>
            <a:ext cx="8305800" cy="914400"/>
          </a:xfrm>
        </p:spPr>
        <p:txBody>
          <a:bodyPr/>
          <a:lstStyle/>
          <a:p>
            <a:r>
              <a:rPr lang="en-US" dirty="0" smtClean="0"/>
              <a:t>References:</a:t>
            </a:r>
            <a:endParaRPr lang="en-US" dirty="0"/>
          </a:p>
        </p:txBody>
      </p:sp>
    </p:spTree>
    <p:extLst>
      <p:ext uri="{BB962C8B-B14F-4D97-AF65-F5344CB8AC3E}">
        <p14:creationId xmlns:p14="http://schemas.microsoft.com/office/powerpoint/2010/main" val="9399670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85862" y="1276350"/>
            <a:ext cx="6772275" cy="4305300"/>
          </a:xfrm>
          <a:prstGeom prst="rect">
            <a:avLst/>
          </a:prstGeom>
        </p:spPr>
      </p:pic>
    </p:spTree>
    <p:extLst>
      <p:ext uri="{BB962C8B-B14F-4D97-AF65-F5344CB8AC3E}">
        <p14:creationId xmlns:p14="http://schemas.microsoft.com/office/powerpoint/2010/main" val="9726635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2971800"/>
            <a:ext cx="8305800" cy="914400"/>
          </a:xfrm>
        </p:spPr>
        <p:txBody>
          <a:bodyPr/>
          <a:lstStyle/>
          <a:p>
            <a:pPr algn="ctr"/>
            <a:r>
              <a:rPr lang="en-US" dirty="0" smtClean="0"/>
              <a:t>Thanks</a:t>
            </a:r>
            <a:endParaRPr lang="en-US" dirty="0"/>
          </a:p>
        </p:txBody>
      </p:sp>
    </p:spTree>
    <p:extLst>
      <p:ext uri="{BB962C8B-B14F-4D97-AF65-F5344CB8AC3E}">
        <p14:creationId xmlns:p14="http://schemas.microsoft.com/office/powerpoint/2010/main" val="34766688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644525"/>
            <a:ext cx="8686800" cy="560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1412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305800" cy="4876800"/>
          </a:xfrm>
        </p:spPr>
        <p:txBody>
          <a:bodyPr/>
          <a:lstStyle/>
          <a:p>
            <a:pPr marL="18288" indent="0">
              <a:buNone/>
            </a:pPr>
            <a:r>
              <a:rPr lang="uk-UA" dirty="0">
                <a:effectLst/>
              </a:rPr>
              <a:t> </a:t>
            </a:r>
            <a:endParaRPr lang="en-US" dirty="0">
              <a:effectLst/>
            </a:endParaRPr>
          </a:p>
          <a:p>
            <a:pPr>
              <a:lnSpc>
                <a:spcPct val="200000"/>
              </a:lnSpc>
            </a:pPr>
            <a:endParaRPr lang="en-US" sz="2000" dirty="0" smtClean="0">
              <a:effectLst/>
            </a:endParaRPr>
          </a:p>
          <a:p>
            <a:pPr>
              <a:lnSpc>
                <a:spcPct val="200000"/>
              </a:lnSpc>
            </a:pPr>
            <a:r>
              <a:rPr lang="en-US" sz="2000" dirty="0" smtClean="0">
                <a:effectLst/>
              </a:rPr>
              <a:t>This project methodology can be applied in domains where historical order information is available. This includes but not limited to systems like online retail sites, movie/ restaurant recommendations </a:t>
            </a:r>
            <a:r>
              <a:rPr lang="en-US" sz="2000" dirty="0" err="1" smtClean="0">
                <a:effectLst/>
              </a:rPr>
              <a:t>etc</a:t>
            </a:r>
            <a:endParaRPr lang="en-US" sz="2000" dirty="0" smtClean="0">
              <a:effectLst/>
            </a:endParaRPr>
          </a:p>
          <a:p>
            <a:endParaRPr lang="en-US" dirty="0">
              <a:effectLst/>
            </a:endParaRPr>
          </a:p>
          <a:p>
            <a:endParaRPr lang="en-US" dirty="0" smtClean="0">
              <a:effectLst/>
            </a:endParaRPr>
          </a:p>
          <a:p>
            <a:endParaRPr lang="en-US" dirty="0">
              <a:effectLst/>
            </a:endParaRPr>
          </a:p>
          <a:p>
            <a:endParaRPr lang="en-US" dirty="0" smtClean="0">
              <a:effectLst/>
            </a:endParaRPr>
          </a:p>
          <a:p>
            <a:endParaRPr lang="en-US" dirty="0">
              <a:effectLst/>
            </a:endParaRPr>
          </a:p>
          <a:p>
            <a:endParaRPr lang="en-US" dirty="0" smtClean="0">
              <a:effectLst/>
            </a:endParaRPr>
          </a:p>
          <a:p>
            <a:endParaRPr lang="en-US" dirty="0">
              <a:effectLst/>
            </a:endParaRPr>
          </a:p>
          <a:p>
            <a:endParaRPr lang="en-US" dirty="0" smtClean="0">
              <a:effectLst/>
            </a:endParaRPr>
          </a:p>
          <a:p>
            <a:endParaRPr lang="en-US" dirty="0"/>
          </a:p>
        </p:txBody>
      </p:sp>
      <p:sp>
        <p:nvSpPr>
          <p:cNvPr id="3" name="Title 2"/>
          <p:cNvSpPr>
            <a:spLocks noGrp="1"/>
          </p:cNvSpPr>
          <p:nvPr>
            <p:ph type="title"/>
          </p:nvPr>
        </p:nvSpPr>
        <p:spPr>
          <a:xfrm>
            <a:off x="457200" y="304800"/>
            <a:ext cx="8305800" cy="914400"/>
          </a:xfrm>
        </p:spPr>
        <p:txBody>
          <a:bodyPr/>
          <a:lstStyle/>
          <a:p>
            <a:pPr lvl="0"/>
            <a:r>
              <a:rPr lang="uk-UA" b="1" dirty="0">
                <a:effectLst/>
              </a:rPr>
              <a:t>Application Areas</a:t>
            </a:r>
            <a:r>
              <a:rPr lang="uk-UA" b="1" dirty="0" smtClean="0">
                <a:effectLst/>
              </a:rPr>
              <a:t>:</a:t>
            </a:r>
            <a:endParaRPr lang="en-US" dirty="0"/>
          </a:p>
        </p:txBody>
      </p:sp>
    </p:spTree>
    <p:extLst>
      <p:ext uri="{BB962C8B-B14F-4D97-AF65-F5344CB8AC3E}">
        <p14:creationId xmlns:p14="http://schemas.microsoft.com/office/powerpoint/2010/main" val="8832583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305800" cy="5181600"/>
          </a:xfrm>
        </p:spPr>
        <p:txBody>
          <a:bodyPr>
            <a:normAutofit fontScale="32500" lnSpcReduction="20000"/>
          </a:bodyPr>
          <a:lstStyle/>
          <a:p>
            <a:pPr marL="18288" indent="0">
              <a:buNone/>
            </a:pPr>
            <a:r>
              <a:rPr lang="uk-UA" sz="7000" dirty="0">
                <a:effectLst/>
              </a:rPr>
              <a:t> </a:t>
            </a:r>
            <a:endParaRPr lang="en-US" sz="7000" dirty="0" smtClean="0">
              <a:effectLst/>
            </a:endParaRPr>
          </a:p>
          <a:p>
            <a:pPr marL="18288" indent="0">
              <a:buNone/>
            </a:pPr>
            <a:r>
              <a:rPr lang="en-US" sz="7000" dirty="0" smtClean="0">
                <a:effectLst/>
              </a:rPr>
              <a:t>General Methods in Recommendation Systems:-</a:t>
            </a:r>
          </a:p>
          <a:p>
            <a:pPr marL="18288" indent="0">
              <a:buNone/>
            </a:pPr>
            <a:endParaRPr lang="en-US" sz="7000" dirty="0" smtClean="0">
              <a:effectLst/>
            </a:endParaRPr>
          </a:p>
          <a:p>
            <a:pPr marL="18288" indent="0">
              <a:buNone/>
            </a:pPr>
            <a:r>
              <a:rPr lang="en-US" sz="7000" dirty="0" smtClean="0">
                <a:effectLst/>
              </a:rPr>
              <a:t>1.</a:t>
            </a:r>
            <a:r>
              <a:rPr lang="en-US" sz="7000" dirty="0">
                <a:effectLst/>
              </a:rPr>
              <a:t> </a:t>
            </a:r>
            <a:r>
              <a:rPr lang="en-US" sz="7000" b="1" dirty="0">
                <a:effectLst/>
              </a:rPr>
              <a:t>Content-based filtering</a:t>
            </a:r>
            <a:r>
              <a:rPr lang="en-US" sz="7000" dirty="0">
                <a:effectLst/>
              </a:rPr>
              <a:t>: </a:t>
            </a:r>
            <a:endParaRPr lang="en-US" sz="7000" dirty="0" smtClean="0">
              <a:effectLst/>
            </a:endParaRPr>
          </a:p>
          <a:p>
            <a:pPr marL="18288" indent="0">
              <a:buNone/>
            </a:pPr>
            <a:endParaRPr lang="en-US" sz="7000" dirty="0" smtClean="0">
              <a:effectLst/>
            </a:endParaRPr>
          </a:p>
          <a:p>
            <a:pPr marL="18288" indent="0">
              <a:buNone/>
            </a:pPr>
            <a:r>
              <a:rPr lang="en-US" sz="7000" dirty="0" smtClean="0">
                <a:effectLst/>
              </a:rPr>
              <a:t>Recommending </a:t>
            </a:r>
            <a:r>
              <a:rPr lang="en-US" sz="7000" dirty="0">
                <a:effectLst/>
              </a:rPr>
              <a:t>items similar to what users already like</a:t>
            </a:r>
            <a:r>
              <a:rPr lang="en-US" sz="7000" dirty="0" smtClean="0">
                <a:effectLst/>
              </a:rPr>
              <a:t>.</a:t>
            </a:r>
          </a:p>
          <a:p>
            <a:pPr marL="18288" indent="0">
              <a:buNone/>
            </a:pPr>
            <a:endParaRPr lang="en-US" sz="7000" dirty="0" smtClean="0">
              <a:effectLst/>
            </a:endParaRPr>
          </a:p>
          <a:p>
            <a:endParaRPr lang="en-US" sz="7000" dirty="0" smtClean="0">
              <a:effectLst/>
            </a:endParaRPr>
          </a:p>
          <a:p>
            <a:endParaRPr lang="en-US" sz="7000" dirty="0" smtClean="0">
              <a:effectLst/>
            </a:endParaRPr>
          </a:p>
          <a:p>
            <a:pPr marL="18288" indent="0">
              <a:buNone/>
            </a:pPr>
            <a:r>
              <a:rPr lang="en-US" sz="7000" dirty="0" smtClean="0">
                <a:effectLst/>
              </a:rPr>
              <a:t>2. </a:t>
            </a:r>
            <a:r>
              <a:rPr lang="en-US" sz="7000" b="1" dirty="0">
                <a:effectLst/>
              </a:rPr>
              <a:t>Collaborative filtering</a:t>
            </a:r>
            <a:r>
              <a:rPr lang="en-US" sz="7000" dirty="0">
                <a:effectLst/>
              </a:rPr>
              <a:t>: </a:t>
            </a:r>
            <a:endParaRPr lang="en-US" sz="7000" dirty="0" smtClean="0">
              <a:effectLst/>
            </a:endParaRPr>
          </a:p>
          <a:p>
            <a:pPr marL="18288" indent="0">
              <a:buNone/>
            </a:pPr>
            <a:endParaRPr lang="en-US" sz="7000" dirty="0" smtClean="0">
              <a:effectLst/>
            </a:endParaRPr>
          </a:p>
          <a:p>
            <a:pPr marL="18288" indent="0">
              <a:buNone/>
            </a:pPr>
            <a:r>
              <a:rPr lang="en-US" sz="7000" dirty="0" smtClean="0">
                <a:effectLst/>
              </a:rPr>
              <a:t>Recommending </a:t>
            </a:r>
            <a:r>
              <a:rPr lang="en-US" sz="7000" dirty="0">
                <a:effectLst/>
              </a:rPr>
              <a:t>items based on what similar users like. </a:t>
            </a:r>
            <a:r>
              <a:rPr lang="en-US" sz="7000" b="1" dirty="0">
                <a:effectLst/>
              </a:rPr>
              <a:t>Collaborative filtering </a:t>
            </a:r>
            <a:r>
              <a:rPr lang="en-US" sz="7000" b="1" dirty="0" smtClean="0">
                <a:effectLst/>
              </a:rPr>
              <a:t>approach </a:t>
            </a:r>
            <a:r>
              <a:rPr lang="en-US" sz="7000" dirty="0" smtClean="0">
                <a:effectLst/>
              </a:rPr>
              <a:t>is opted for this project.</a:t>
            </a:r>
          </a:p>
          <a:p>
            <a:pPr marL="18288" indent="0">
              <a:buNone/>
            </a:pPr>
            <a:endParaRPr lang="en-US" dirty="0" smtClean="0">
              <a:effectLst/>
            </a:endParaRPr>
          </a:p>
          <a:p>
            <a:endParaRPr lang="en-US" dirty="0">
              <a:effectLst/>
            </a:endParaRPr>
          </a:p>
          <a:p>
            <a:endParaRPr lang="en-US" dirty="0" smtClean="0">
              <a:effectLst/>
            </a:endParaRPr>
          </a:p>
          <a:p>
            <a:endParaRPr lang="en-US" dirty="0"/>
          </a:p>
        </p:txBody>
      </p:sp>
      <p:sp>
        <p:nvSpPr>
          <p:cNvPr id="3" name="Title 2"/>
          <p:cNvSpPr>
            <a:spLocks noGrp="1"/>
          </p:cNvSpPr>
          <p:nvPr>
            <p:ph type="title"/>
          </p:nvPr>
        </p:nvSpPr>
        <p:spPr>
          <a:xfrm>
            <a:off x="457200" y="304800"/>
            <a:ext cx="8305800" cy="914400"/>
          </a:xfrm>
        </p:spPr>
        <p:txBody>
          <a:bodyPr/>
          <a:lstStyle/>
          <a:p>
            <a:pPr lvl="0"/>
            <a:r>
              <a:rPr lang="en-US" b="1" dirty="0" smtClean="0">
                <a:effectLst/>
              </a:rPr>
              <a:t>Methodology</a:t>
            </a:r>
            <a:endParaRPr lang="en-US" dirty="0"/>
          </a:p>
        </p:txBody>
      </p:sp>
    </p:spTree>
    <p:extLst>
      <p:ext uri="{BB962C8B-B14F-4D97-AF65-F5344CB8AC3E}">
        <p14:creationId xmlns:p14="http://schemas.microsoft.com/office/powerpoint/2010/main" val="17163244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305800" cy="5181600"/>
          </a:xfrm>
        </p:spPr>
        <p:txBody>
          <a:bodyPr>
            <a:normAutofit fontScale="32500" lnSpcReduction="20000"/>
          </a:bodyPr>
          <a:lstStyle/>
          <a:p>
            <a:r>
              <a:rPr lang="en-US" sz="7200" dirty="0">
                <a:effectLst/>
              </a:rPr>
              <a:t>If two users have exhibited similar preferences (that is, patterns of interacting with the same items in broadly the same way), then we would assume that they are similar to each other in terms of taste. To generate recommendations for unknown items for a given user, we can use the known preferences of other users that exhibit similar behavior. </a:t>
            </a:r>
            <a:endParaRPr lang="en-US" sz="7200" dirty="0" smtClean="0">
              <a:effectLst/>
            </a:endParaRPr>
          </a:p>
          <a:p>
            <a:endParaRPr lang="en-US" sz="7200" dirty="0">
              <a:effectLst/>
            </a:endParaRPr>
          </a:p>
          <a:p>
            <a:r>
              <a:rPr lang="en-US" sz="7200" dirty="0">
                <a:effectLst/>
              </a:rPr>
              <a:t>We can do this by selecting a set of similar users and computing some form of combined score based on the items they have shown a preference for. </a:t>
            </a:r>
            <a:endParaRPr lang="en-US" sz="7200" dirty="0" smtClean="0">
              <a:effectLst/>
            </a:endParaRPr>
          </a:p>
          <a:p>
            <a:endParaRPr lang="en-US" sz="7200" dirty="0">
              <a:effectLst/>
            </a:endParaRPr>
          </a:p>
          <a:p>
            <a:r>
              <a:rPr lang="en-US" sz="7200" dirty="0">
                <a:effectLst/>
              </a:rPr>
              <a:t>The overall logic is that if others have tastes similar to a set of items, these items would tend to be good candidates for recommendation. </a:t>
            </a:r>
            <a:r>
              <a:rPr lang="uk-UA" sz="7000" dirty="0">
                <a:effectLst/>
              </a:rPr>
              <a:t> </a:t>
            </a:r>
            <a:endParaRPr lang="en-US" dirty="0" smtClean="0">
              <a:effectLst/>
            </a:endParaRPr>
          </a:p>
          <a:p>
            <a:endParaRPr lang="en-US" dirty="0"/>
          </a:p>
        </p:txBody>
      </p:sp>
      <p:sp>
        <p:nvSpPr>
          <p:cNvPr id="3" name="Title 2"/>
          <p:cNvSpPr>
            <a:spLocks noGrp="1"/>
          </p:cNvSpPr>
          <p:nvPr>
            <p:ph type="title"/>
          </p:nvPr>
        </p:nvSpPr>
        <p:spPr>
          <a:xfrm>
            <a:off x="457200" y="304800"/>
            <a:ext cx="8305800" cy="914400"/>
          </a:xfrm>
        </p:spPr>
        <p:txBody>
          <a:bodyPr/>
          <a:lstStyle/>
          <a:p>
            <a:pPr lvl="0"/>
            <a:r>
              <a:rPr lang="en-US" sz="5400" b="1" dirty="0">
                <a:effectLst/>
              </a:rPr>
              <a:t>Collaborative filtering</a:t>
            </a:r>
            <a:endParaRPr lang="en-US" dirty="0"/>
          </a:p>
        </p:txBody>
      </p:sp>
    </p:spTree>
    <p:extLst>
      <p:ext uri="{BB962C8B-B14F-4D97-AF65-F5344CB8AC3E}">
        <p14:creationId xmlns:p14="http://schemas.microsoft.com/office/powerpoint/2010/main" val="21515605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47800"/>
            <a:ext cx="7543800" cy="1828800"/>
          </a:xfrm>
        </p:spPr>
        <p:txBody>
          <a:bodyPr/>
          <a:lstStyle/>
          <a:p>
            <a:r>
              <a:rPr lang="en-US" dirty="0">
                <a:effectLst/>
              </a:rPr>
              <a:t>Processing Paradigm: </a:t>
            </a:r>
            <a:r>
              <a:rPr lang="en-US" dirty="0" smtClean="0">
                <a:effectLst/>
              </a:rPr>
              <a:t>Spark </a:t>
            </a:r>
            <a:endParaRPr lang="en-US" dirty="0">
              <a:effectLst/>
            </a:endParaRPr>
          </a:p>
          <a:p>
            <a:r>
              <a:rPr lang="en-US" dirty="0">
                <a:effectLst/>
              </a:rPr>
              <a:t>Programing language: </a:t>
            </a:r>
            <a:r>
              <a:rPr lang="en-US" dirty="0" smtClean="0">
                <a:effectLst/>
              </a:rPr>
              <a:t>JAVA with Maven Lib</a:t>
            </a:r>
            <a:endParaRPr lang="en-US" dirty="0">
              <a:effectLst/>
            </a:endParaRPr>
          </a:p>
          <a:p>
            <a:pPr marL="18288" indent="0">
              <a:buNone/>
            </a:pPr>
            <a:endParaRPr lang="en-US" dirty="0"/>
          </a:p>
        </p:txBody>
      </p:sp>
      <p:sp>
        <p:nvSpPr>
          <p:cNvPr id="3" name="Title 2"/>
          <p:cNvSpPr>
            <a:spLocks noGrp="1"/>
          </p:cNvSpPr>
          <p:nvPr>
            <p:ph type="title"/>
          </p:nvPr>
        </p:nvSpPr>
        <p:spPr>
          <a:xfrm>
            <a:off x="457200" y="304800"/>
            <a:ext cx="8305800" cy="914400"/>
          </a:xfrm>
        </p:spPr>
        <p:txBody>
          <a:bodyPr/>
          <a:lstStyle/>
          <a:p>
            <a:pPr lvl="0"/>
            <a:r>
              <a:rPr lang="uk-UA" b="1" dirty="0" smtClean="0">
                <a:effectLst/>
              </a:rPr>
              <a:t>Technology</a:t>
            </a:r>
            <a:r>
              <a:rPr lang="en-US" b="1" dirty="0">
                <a:effectLst/>
              </a:rPr>
              <a:t> </a:t>
            </a:r>
            <a:r>
              <a:rPr lang="en-US" b="1" dirty="0" smtClean="0">
                <a:effectLst/>
              </a:rPr>
              <a:t>:</a:t>
            </a:r>
            <a:endParaRPr lang="en-US" dirty="0"/>
          </a:p>
        </p:txBody>
      </p:sp>
      <p:sp>
        <p:nvSpPr>
          <p:cNvPr id="4" name="Title 2"/>
          <p:cNvSpPr txBox="1">
            <a:spLocks/>
          </p:cNvSpPr>
          <p:nvPr/>
        </p:nvSpPr>
        <p:spPr>
          <a:xfrm>
            <a:off x="609600" y="3200400"/>
            <a:ext cx="8305800" cy="914400"/>
          </a:xfrm>
          <a:prstGeom prst="rect">
            <a:avLst/>
          </a:prstGeom>
        </p:spPr>
        <p:txBody>
          <a:bodyPr vert="horz" lIns="91440" tIns="45720" rIns="91440" bIns="45720" rtlCol="0" anchor="b">
            <a:noAutofit/>
          </a:bodyPr>
          <a:lst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b="1" dirty="0" smtClean="0">
                <a:effectLst/>
              </a:rPr>
              <a:t>Data Source : </a:t>
            </a:r>
            <a:endParaRPr lang="en-US" dirty="0"/>
          </a:p>
        </p:txBody>
      </p:sp>
      <p:sp>
        <p:nvSpPr>
          <p:cNvPr id="5" name="Content Placeholder 1"/>
          <p:cNvSpPr txBox="1">
            <a:spLocks/>
          </p:cNvSpPr>
          <p:nvPr/>
        </p:nvSpPr>
        <p:spPr>
          <a:xfrm>
            <a:off x="1295400" y="4343400"/>
            <a:ext cx="7543800" cy="1828800"/>
          </a:xfrm>
          <a:prstGeom prst="rect">
            <a:avLst/>
          </a:prstGeom>
        </p:spPr>
        <p:txBody>
          <a:bodyPr vert="horz" lIns="91440" tIns="45720" rIns="91440" bIns="45720" rtlCol="0" anchor="ctr">
            <a:normAutofit/>
          </a:bodyPr>
          <a:lst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endParaRPr lang="en-US" u="sng" dirty="0" smtClean="0">
              <a:effectLst/>
              <a:hlinkClick r:id="rId2"/>
            </a:endParaRPr>
          </a:p>
          <a:p>
            <a:pPr marL="18288" indent="0" algn="r">
              <a:buNone/>
            </a:pPr>
            <a:r>
              <a:rPr lang="en-US" dirty="0">
                <a:effectLst/>
              </a:rPr>
              <a:t>Dataset used is historical Amazon books review from:</a:t>
            </a:r>
          </a:p>
          <a:p>
            <a:pPr marL="18288" indent="0" algn="r">
              <a:buNone/>
            </a:pPr>
            <a:r>
              <a:rPr lang="en-US" u="sng" dirty="0" smtClean="0">
                <a:effectLst/>
                <a:hlinkClick r:id="rId2"/>
              </a:rPr>
              <a:t>http</a:t>
            </a:r>
            <a:r>
              <a:rPr lang="en-US" u="sng" dirty="0">
                <a:effectLst/>
                <a:hlinkClick r:id="rId2"/>
              </a:rPr>
              <a:t>://jmcauley.ucsd.edu/data/amazon/</a:t>
            </a:r>
            <a:endParaRPr lang="en-US" dirty="0">
              <a:effectLst/>
            </a:endParaRPr>
          </a:p>
          <a:p>
            <a:pPr marL="18288" indent="0">
              <a:buFont typeface="Wingdings" pitchFamily="2" charset="2"/>
              <a:buNone/>
            </a:pPr>
            <a:endParaRPr lang="en-US" dirty="0"/>
          </a:p>
        </p:txBody>
      </p:sp>
    </p:spTree>
    <p:extLst>
      <p:ext uri="{BB962C8B-B14F-4D97-AF65-F5344CB8AC3E}">
        <p14:creationId xmlns:p14="http://schemas.microsoft.com/office/powerpoint/2010/main" val="2968112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04800"/>
            <a:ext cx="8305800" cy="914400"/>
          </a:xfrm>
        </p:spPr>
        <p:txBody>
          <a:bodyPr/>
          <a:lstStyle/>
          <a:p>
            <a:r>
              <a:rPr lang="en-US" dirty="0" smtClean="0"/>
              <a:t>Spark Ecosystem</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905000"/>
            <a:ext cx="81915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18344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04800"/>
            <a:ext cx="8305800" cy="914400"/>
          </a:xfrm>
        </p:spPr>
        <p:txBody>
          <a:bodyPr/>
          <a:lstStyle/>
          <a:p>
            <a:r>
              <a:rPr lang="en-US" dirty="0" smtClean="0"/>
              <a:t>Data Format</a:t>
            </a:r>
            <a:endParaRPr lang="en-US" dirty="0"/>
          </a:p>
        </p:txBody>
      </p:sp>
      <p:pic>
        <p:nvPicPr>
          <p:cNvPr id="3074" name="Picture 2" descr="Datas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19200"/>
            <a:ext cx="7924800" cy="524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60540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437</TotalTime>
  <Words>538</Words>
  <Application>Microsoft Office PowerPoint</Application>
  <PresentationFormat>On-screen Show (4:3)</PresentationFormat>
  <Paragraphs>134</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Elemental</vt:lpstr>
      <vt:lpstr>PowerPoint Presentation</vt:lpstr>
      <vt:lpstr>Project Goal</vt:lpstr>
      <vt:lpstr>PowerPoint Presentation</vt:lpstr>
      <vt:lpstr>Application Areas:</vt:lpstr>
      <vt:lpstr>Methodology</vt:lpstr>
      <vt:lpstr>Collaborative filtering</vt:lpstr>
      <vt:lpstr>Technology :</vt:lpstr>
      <vt:lpstr>Spark Ecosystem</vt:lpstr>
      <vt:lpstr>Data Format</vt:lpstr>
      <vt:lpstr>Data Information</vt:lpstr>
      <vt:lpstr>Data Pre-processing:</vt:lpstr>
      <vt:lpstr>Our Approach</vt:lpstr>
      <vt:lpstr>Our Approach Contd..</vt:lpstr>
      <vt:lpstr>RDD Approach:</vt:lpstr>
      <vt:lpstr>Expected Output</vt:lpstr>
      <vt:lpstr>Conclusion</vt:lpstr>
      <vt:lpstr>Actual Output</vt:lpstr>
      <vt:lpstr>Future Scope I</vt:lpstr>
      <vt:lpstr>Future Scope II</vt:lpstr>
      <vt:lpstr>References:</vt:lpstr>
      <vt:lpstr>PowerPoint Presentation</vt:lpstr>
      <vt:lpstr>Thanks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Ashwini</dc:creator>
  <cp:lastModifiedBy>Ashwini</cp:lastModifiedBy>
  <cp:revision>58</cp:revision>
  <dcterms:created xsi:type="dcterms:W3CDTF">2017-04-24T04:55:07Z</dcterms:created>
  <dcterms:modified xsi:type="dcterms:W3CDTF">2017-05-04T20:40:02Z</dcterms:modified>
</cp:coreProperties>
</file>