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0" roundtripDataSignature="AMtx7miW8Yjeb9Nq/S48wD0hWMRSsbeD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8A7E0A-3074-4FA8-A55F-FDC30AA92FF9}">
  <a:tblStyle styleId="{4F8A7E0A-3074-4FA8-A55F-FDC30AA92FF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5"/>
          <p:cNvSpPr txBox="1"/>
          <p:nvPr>
            <p:ph type="title"/>
          </p:nvPr>
        </p:nvSpPr>
        <p:spPr>
          <a:xfrm>
            <a:off x="1963039" y="1894970"/>
            <a:ext cx="5217921" cy="14446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5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26"/>
          <p:cNvSpPr txBox="1"/>
          <p:nvPr>
            <p:ph type="title"/>
          </p:nvPr>
        </p:nvSpPr>
        <p:spPr>
          <a:xfrm>
            <a:off x="1963039" y="1894970"/>
            <a:ext cx="5217921" cy="14446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5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2245613" y="2257425"/>
            <a:ext cx="4652772" cy="25298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1" sz="3600">
                <a:solidFill>
                  <a:schemeClr val="hlink"/>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27"/>
          <p:cNvSpPr txBox="1"/>
          <p:nvPr>
            <p:ph type="ctrTitle"/>
          </p:nvPr>
        </p:nvSpPr>
        <p:spPr>
          <a:xfrm>
            <a:off x="304291" y="29972"/>
            <a:ext cx="8535416"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28"/>
          <p:cNvSpPr txBox="1"/>
          <p:nvPr>
            <p:ph type="title"/>
          </p:nvPr>
        </p:nvSpPr>
        <p:spPr>
          <a:xfrm>
            <a:off x="1963039" y="1894970"/>
            <a:ext cx="5217921" cy="14446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15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2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4"/>
          <p:cNvPicPr preferRelativeResize="0"/>
          <p:nvPr/>
        </p:nvPicPr>
        <p:blipFill rotWithShape="1">
          <a:blip r:embed="rId1">
            <a:alphaModFix/>
          </a:blip>
          <a:srcRect b="0" l="0" r="0" t="0"/>
          <a:stretch/>
        </p:blipFill>
        <p:spPr>
          <a:xfrm>
            <a:off x="8602980" y="66675"/>
            <a:ext cx="348615" cy="358139"/>
          </a:xfrm>
          <a:prstGeom prst="rect">
            <a:avLst/>
          </a:prstGeom>
          <a:noFill/>
          <a:ln>
            <a:noFill/>
          </a:ln>
        </p:spPr>
      </p:pic>
      <p:sp>
        <p:nvSpPr>
          <p:cNvPr id="7" name="Google Shape;7;p24"/>
          <p:cNvSpPr txBox="1"/>
          <p:nvPr>
            <p:ph type="title"/>
          </p:nvPr>
        </p:nvSpPr>
        <p:spPr>
          <a:xfrm>
            <a:off x="1963039" y="1894970"/>
            <a:ext cx="5217921" cy="14446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150" u="none" cap="none" strike="noStrik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4"/>
          <p:cNvSpPr txBox="1"/>
          <p:nvPr>
            <p:ph idx="1" type="body"/>
          </p:nvPr>
        </p:nvSpPr>
        <p:spPr>
          <a:xfrm>
            <a:off x="2245613" y="2257425"/>
            <a:ext cx="4652772" cy="25298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1" sz="3600" u="none" cap="none" strike="noStrike">
                <a:solidFill>
                  <a:schemeClr val="hlink"/>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31.png"/><Relationship Id="rId13" Type="http://schemas.openxmlformats.org/officeDocument/2006/relationships/image" Target="../media/image8.png"/><Relationship Id="rId12"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7.png"/><Relationship Id="rId9" Type="http://schemas.openxmlformats.org/officeDocument/2006/relationships/image" Target="../media/image7.png"/><Relationship Id="rId15" Type="http://schemas.openxmlformats.org/officeDocument/2006/relationships/image" Target="../media/image12.png"/><Relationship Id="rId14" Type="http://schemas.openxmlformats.org/officeDocument/2006/relationships/image" Target="../media/image4.png"/><Relationship Id="rId5" Type="http://schemas.openxmlformats.org/officeDocument/2006/relationships/image" Target="../media/image29.pn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b="0" l="0" r="0" t="0"/>
          <a:stretch/>
        </p:blipFill>
        <p:spPr>
          <a:xfrm>
            <a:off x="717128" y="105564"/>
            <a:ext cx="7709743" cy="2085186"/>
          </a:xfrm>
          <a:prstGeom prst="rect">
            <a:avLst/>
          </a:prstGeom>
          <a:noFill/>
          <a:ln>
            <a:noFill/>
          </a:ln>
        </p:spPr>
      </p:pic>
      <p:sp>
        <p:nvSpPr>
          <p:cNvPr id="45" name="Google Shape;45;p1"/>
          <p:cNvSpPr txBox="1"/>
          <p:nvPr/>
        </p:nvSpPr>
        <p:spPr>
          <a:xfrm>
            <a:off x="2438400" y="2952750"/>
            <a:ext cx="4191000"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124F5B"/>
                </a:solidFill>
                <a:latin typeface="Calibri"/>
                <a:ea typeface="Calibri"/>
                <a:cs typeface="Calibri"/>
                <a:sym typeface="Calibri"/>
              </a:rPr>
              <a:t>By</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i="0" lang="en-US" sz="2400" u="none" cap="none" strike="noStrike">
                <a:solidFill>
                  <a:srgbClr val="366092"/>
                </a:solidFill>
                <a:latin typeface="Calibri"/>
                <a:ea typeface="Calibri"/>
                <a:cs typeface="Calibri"/>
                <a:sym typeface="Calibri"/>
              </a:rPr>
              <a:t>Ashwini R</a:t>
            </a:r>
            <a:endParaRPr/>
          </a:p>
          <a:p>
            <a:pPr indent="0" lvl="0" marL="0" marR="0" rtl="0" algn="ctr">
              <a:lnSpc>
                <a:spcPct val="100000"/>
              </a:lnSpc>
              <a:spcBef>
                <a:spcPts val="0"/>
              </a:spcBef>
              <a:spcAft>
                <a:spcPts val="0"/>
              </a:spcAft>
              <a:buNone/>
            </a:pPr>
            <a:r>
              <a:rPr b="1" i="0" lang="en-US" sz="2400" u="none" cap="none" strike="noStrike">
                <a:solidFill>
                  <a:srgbClr val="366092"/>
                </a:solidFill>
                <a:latin typeface="Calibri"/>
                <a:ea typeface="Calibri"/>
                <a:cs typeface="Calibri"/>
                <a:sym typeface="Calibri"/>
              </a:rPr>
              <a:t>Dhanaraj S</a:t>
            </a:r>
            <a:endParaRPr b="0" i="0" sz="2400" u="none" cap="none" strike="noStrike">
              <a:solidFill>
                <a:srgbClr val="366092"/>
              </a:solidFill>
              <a:latin typeface="Calibri"/>
              <a:ea typeface="Calibri"/>
              <a:cs typeface="Calibri"/>
              <a:sym typeface="Calibri"/>
            </a:endParaRPr>
          </a:p>
          <a:p>
            <a:pPr indent="0" lvl="0" marL="0" marR="0" rtl="0" algn="ctr">
              <a:lnSpc>
                <a:spcPct val="100000"/>
              </a:lnSpc>
              <a:spcBef>
                <a:spcPts val="20"/>
              </a:spcBef>
              <a:spcAft>
                <a:spcPts val="0"/>
              </a:spcAft>
              <a:buNone/>
            </a:pPr>
            <a:r>
              <a:rPr b="1" i="0" lang="en-US" sz="1800" u="none" cap="none" strike="noStrike">
                <a:solidFill>
                  <a:srgbClr val="124F5B"/>
                </a:solidFill>
                <a:latin typeface="Calibri"/>
                <a:ea typeface="Calibri"/>
                <a:cs typeface="Calibri"/>
                <a:sym typeface="Calibri"/>
              </a:rPr>
              <a:t>Data Science Trainee,  Alma Better</a:t>
            </a:r>
            <a:endParaRPr b="0" i="0" sz="1800" u="none" cap="none" strike="noStrike">
              <a:solidFill>
                <a:schemeClr val="dk1"/>
              </a:solidFill>
              <a:latin typeface="Calibri"/>
              <a:ea typeface="Calibri"/>
              <a:cs typeface="Calibri"/>
              <a:sym typeface="Calibri"/>
            </a:endParaRPr>
          </a:p>
        </p:txBody>
      </p:sp>
      <p:sp>
        <p:nvSpPr>
          <p:cNvPr id="46" name="Google Shape;46;p1"/>
          <p:cNvSpPr txBox="1"/>
          <p:nvPr/>
        </p:nvSpPr>
        <p:spPr>
          <a:xfrm>
            <a:off x="838199" y="2387084"/>
            <a:ext cx="7588671"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rgbClr val="E36C09"/>
                </a:solidFill>
                <a:latin typeface="Calibri"/>
                <a:ea typeface="Calibri"/>
                <a:cs typeface="Calibri"/>
                <a:sym typeface="Calibri"/>
              </a:rPr>
              <a:t>Retail Sales Prediction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0"/>
          <p:cNvPicPr preferRelativeResize="0"/>
          <p:nvPr/>
        </p:nvPicPr>
        <p:blipFill rotWithShape="1">
          <a:blip r:embed="rId3">
            <a:alphaModFix/>
          </a:blip>
          <a:srcRect b="0" l="0" r="0" t="0"/>
          <a:stretch/>
        </p:blipFill>
        <p:spPr>
          <a:xfrm>
            <a:off x="362941" y="1110056"/>
            <a:ext cx="8081288" cy="4033388"/>
          </a:xfrm>
          <a:prstGeom prst="rect">
            <a:avLst/>
          </a:prstGeom>
          <a:noFill/>
          <a:ln>
            <a:noFill/>
          </a:ln>
        </p:spPr>
      </p:pic>
      <p:sp>
        <p:nvSpPr>
          <p:cNvPr id="121" name="Google Shape;121;p10"/>
          <p:cNvSpPr txBox="1"/>
          <p:nvPr/>
        </p:nvSpPr>
        <p:spPr>
          <a:xfrm>
            <a:off x="266191" y="31495"/>
            <a:ext cx="2236470" cy="444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750" u="none" cap="none" strike="noStrike">
                <a:solidFill>
                  <a:srgbClr val="CC0000"/>
                </a:solidFill>
                <a:latin typeface="Arial"/>
                <a:ea typeface="Arial"/>
                <a:cs typeface="Arial"/>
                <a:sym typeface="Arial"/>
              </a:rPr>
              <a:t>EDA (contd..)</a:t>
            </a:r>
            <a:endParaRPr b="0" i="0" sz="2750" u="none" cap="none" strike="noStrike">
              <a:solidFill>
                <a:schemeClr val="dk1"/>
              </a:solidFill>
              <a:latin typeface="Arial"/>
              <a:ea typeface="Arial"/>
              <a:cs typeface="Arial"/>
              <a:sym typeface="Arial"/>
            </a:endParaRPr>
          </a:p>
        </p:txBody>
      </p:sp>
      <p:sp>
        <p:nvSpPr>
          <p:cNvPr id="122" name="Google Shape;122;p10"/>
          <p:cNvSpPr txBox="1"/>
          <p:nvPr/>
        </p:nvSpPr>
        <p:spPr>
          <a:xfrm>
            <a:off x="596900" y="763269"/>
            <a:ext cx="5382895"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Analysis of Store Types with their respective assortment.</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1"/>
          <p:cNvPicPr preferRelativeResize="0"/>
          <p:nvPr/>
        </p:nvPicPr>
        <p:blipFill rotWithShape="1">
          <a:blip r:embed="rId3">
            <a:alphaModFix/>
          </a:blip>
          <a:srcRect b="0" l="0" r="0" t="0"/>
          <a:stretch/>
        </p:blipFill>
        <p:spPr>
          <a:xfrm>
            <a:off x="76830" y="1172656"/>
            <a:ext cx="9067169" cy="3363384"/>
          </a:xfrm>
          <a:prstGeom prst="rect">
            <a:avLst/>
          </a:prstGeom>
          <a:noFill/>
          <a:ln>
            <a:noFill/>
          </a:ln>
        </p:spPr>
      </p:pic>
      <p:sp>
        <p:nvSpPr>
          <p:cNvPr id="128" name="Google Shape;128;p11"/>
          <p:cNvSpPr txBox="1"/>
          <p:nvPr>
            <p:ph type="title"/>
          </p:nvPr>
        </p:nvSpPr>
        <p:spPr>
          <a:xfrm>
            <a:off x="241808" y="0"/>
            <a:ext cx="3896995" cy="904240"/>
          </a:xfrm>
          <a:prstGeom prst="rect">
            <a:avLst/>
          </a:prstGeom>
          <a:noFill/>
          <a:ln>
            <a:noFill/>
          </a:ln>
        </p:spPr>
        <p:txBody>
          <a:bodyPr anchorCtr="0" anchor="t" bIns="0" lIns="0" spcFirstLastPara="1" rIns="0" wrap="square" tIns="151125">
            <a:spAutoFit/>
          </a:bodyPr>
          <a:lstStyle/>
          <a:p>
            <a:pPr indent="0" lvl="0" marL="76200" rtl="0" algn="l">
              <a:lnSpc>
                <a:spcPct val="100000"/>
              </a:lnSpc>
              <a:spcBef>
                <a:spcPts val="0"/>
              </a:spcBef>
              <a:spcAft>
                <a:spcPts val="0"/>
              </a:spcAft>
              <a:buNone/>
            </a:pPr>
            <a:r>
              <a:rPr lang="en-US" sz="2800"/>
              <a:t>EDA (contd..)</a:t>
            </a:r>
            <a:endParaRPr sz="2800"/>
          </a:p>
          <a:p>
            <a:pPr indent="0" lvl="0" marL="12700" rtl="0" algn="l">
              <a:lnSpc>
                <a:spcPct val="100000"/>
              </a:lnSpc>
              <a:spcBef>
                <a:spcPts val="605"/>
              </a:spcBef>
              <a:spcAft>
                <a:spcPts val="0"/>
              </a:spcAft>
              <a:buNone/>
            </a:pPr>
            <a:r>
              <a:rPr lang="en-US" sz="1550">
                <a:solidFill>
                  <a:srgbClr val="124F5C"/>
                </a:solidFill>
              </a:rPr>
              <a:t>School and State holidays effect on sales</a:t>
            </a:r>
            <a:endParaRPr sz="15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2"/>
          <p:cNvPicPr preferRelativeResize="0"/>
          <p:nvPr/>
        </p:nvPicPr>
        <p:blipFill rotWithShape="1">
          <a:blip r:embed="rId3">
            <a:alphaModFix/>
          </a:blip>
          <a:srcRect b="0" l="0" r="0" t="0"/>
          <a:stretch/>
        </p:blipFill>
        <p:spPr>
          <a:xfrm>
            <a:off x="372318" y="1005349"/>
            <a:ext cx="8343691" cy="4137778"/>
          </a:xfrm>
          <a:prstGeom prst="rect">
            <a:avLst/>
          </a:prstGeom>
          <a:noFill/>
          <a:ln>
            <a:noFill/>
          </a:ln>
        </p:spPr>
      </p:pic>
      <p:sp>
        <p:nvSpPr>
          <p:cNvPr id="134" name="Google Shape;134;p12"/>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35" name="Google Shape;135;p12"/>
          <p:cNvSpPr txBox="1"/>
          <p:nvPr/>
        </p:nvSpPr>
        <p:spPr>
          <a:xfrm>
            <a:off x="342391" y="620013"/>
            <a:ext cx="2235200"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Monthly trends in Sales</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3"/>
          <p:cNvPicPr preferRelativeResize="0"/>
          <p:nvPr/>
        </p:nvPicPr>
        <p:blipFill rotWithShape="1">
          <a:blip r:embed="rId3">
            <a:alphaModFix/>
          </a:blip>
          <a:srcRect b="0" l="0" r="0" t="0"/>
          <a:stretch/>
        </p:blipFill>
        <p:spPr>
          <a:xfrm>
            <a:off x="636" y="1065709"/>
            <a:ext cx="9143363" cy="3953593"/>
          </a:xfrm>
          <a:prstGeom prst="rect">
            <a:avLst/>
          </a:prstGeom>
          <a:noFill/>
          <a:ln>
            <a:noFill/>
          </a:ln>
        </p:spPr>
      </p:pic>
      <p:sp>
        <p:nvSpPr>
          <p:cNvPr id="141" name="Google Shape;141;p13"/>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42" name="Google Shape;142;p13"/>
          <p:cNvSpPr txBox="1"/>
          <p:nvPr/>
        </p:nvSpPr>
        <p:spPr>
          <a:xfrm>
            <a:off x="330200" y="620013"/>
            <a:ext cx="4923790"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Yearly Distribution of Sales according to store types</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4"/>
          <p:cNvPicPr preferRelativeResize="0"/>
          <p:nvPr/>
        </p:nvPicPr>
        <p:blipFill rotWithShape="1">
          <a:blip r:embed="rId3">
            <a:alphaModFix/>
          </a:blip>
          <a:srcRect b="0" l="0" r="0" t="0"/>
          <a:stretch/>
        </p:blipFill>
        <p:spPr>
          <a:xfrm>
            <a:off x="63261" y="899062"/>
            <a:ext cx="9080738" cy="4223423"/>
          </a:xfrm>
          <a:prstGeom prst="rect">
            <a:avLst/>
          </a:prstGeom>
          <a:noFill/>
          <a:ln>
            <a:noFill/>
          </a:ln>
        </p:spPr>
      </p:pic>
      <p:sp>
        <p:nvSpPr>
          <p:cNvPr id="148" name="Google Shape;148;p14"/>
          <p:cNvSpPr txBox="1"/>
          <p:nvPr>
            <p:ph type="title"/>
          </p:nvPr>
        </p:nvSpPr>
        <p:spPr>
          <a:xfrm>
            <a:off x="241808" y="0"/>
            <a:ext cx="5538470" cy="904240"/>
          </a:xfrm>
          <a:prstGeom prst="rect">
            <a:avLst/>
          </a:prstGeom>
          <a:noFill/>
          <a:ln>
            <a:noFill/>
          </a:ln>
        </p:spPr>
        <p:txBody>
          <a:bodyPr anchorCtr="0" anchor="t" bIns="0" lIns="0" spcFirstLastPara="1" rIns="0" wrap="square" tIns="151125">
            <a:spAutoFit/>
          </a:bodyPr>
          <a:lstStyle/>
          <a:p>
            <a:pPr indent="0" lvl="0" marL="76200" rtl="0" algn="l">
              <a:lnSpc>
                <a:spcPct val="100000"/>
              </a:lnSpc>
              <a:spcBef>
                <a:spcPts val="0"/>
              </a:spcBef>
              <a:spcAft>
                <a:spcPts val="0"/>
              </a:spcAft>
              <a:buNone/>
            </a:pPr>
            <a:r>
              <a:rPr lang="en-US" sz="2800"/>
              <a:t>EDA (contd..)</a:t>
            </a:r>
            <a:endParaRPr sz="2800"/>
          </a:p>
          <a:p>
            <a:pPr indent="0" lvl="0" marL="12700" rtl="0" algn="l">
              <a:lnSpc>
                <a:spcPct val="100000"/>
              </a:lnSpc>
              <a:spcBef>
                <a:spcPts val="605"/>
              </a:spcBef>
              <a:spcAft>
                <a:spcPts val="0"/>
              </a:spcAft>
              <a:buNone/>
            </a:pPr>
            <a:r>
              <a:rPr lang="en-US" sz="1550">
                <a:solidFill>
                  <a:srgbClr val="124F5C"/>
                </a:solidFill>
              </a:rPr>
              <a:t>Store Types and average sales/customer/spending relation</a:t>
            </a:r>
            <a:endParaRPr sz="15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5"/>
          <p:cNvPicPr preferRelativeResize="0"/>
          <p:nvPr/>
        </p:nvPicPr>
        <p:blipFill rotWithShape="1">
          <a:blip r:embed="rId3">
            <a:alphaModFix/>
          </a:blip>
          <a:srcRect b="0" l="0" r="0" t="0"/>
          <a:stretch/>
        </p:blipFill>
        <p:spPr>
          <a:xfrm>
            <a:off x="362584" y="1087390"/>
            <a:ext cx="8305800" cy="3991431"/>
          </a:xfrm>
          <a:prstGeom prst="rect">
            <a:avLst/>
          </a:prstGeom>
          <a:noFill/>
          <a:ln>
            <a:noFill/>
          </a:ln>
        </p:spPr>
      </p:pic>
      <p:sp>
        <p:nvSpPr>
          <p:cNvPr id="154" name="Google Shape;154;p15"/>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55" name="Google Shape;155;p15"/>
          <p:cNvSpPr txBox="1"/>
          <p:nvPr/>
        </p:nvSpPr>
        <p:spPr>
          <a:xfrm>
            <a:off x="292100" y="679450"/>
            <a:ext cx="5328920"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Impact of Competition Distance on Sales and Customers</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80491" y="112268"/>
            <a:ext cx="2643505" cy="444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750"/>
              <a:t>EDA (summary)</a:t>
            </a:r>
            <a:endParaRPr sz="2750"/>
          </a:p>
        </p:txBody>
      </p:sp>
      <p:sp>
        <p:nvSpPr>
          <p:cNvPr id="161" name="Google Shape;161;p16"/>
          <p:cNvSpPr txBox="1"/>
          <p:nvPr/>
        </p:nvSpPr>
        <p:spPr>
          <a:xfrm>
            <a:off x="459740" y="1090549"/>
            <a:ext cx="6781165" cy="3388995"/>
          </a:xfrm>
          <a:prstGeom prst="rect">
            <a:avLst/>
          </a:prstGeom>
          <a:noFill/>
          <a:ln>
            <a:noFill/>
          </a:ln>
        </p:spPr>
        <p:txBody>
          <a:bodyPr anchorCtr="0" anchor="t" bIns="0" lIns="0" spcFirstLastPara="1" rIns="0" wrap="square" tIns="131425">
            <a:spAutoFit/>
          </a:bodyPr>
          <a:lstStyle/>
          <a:p>
            <a:pPr indent="-416558" lvl="0" marL="428625" marR="0" rtl="0" algn="l">
              <a:lnSpc>
                <a:spcPct val="100000"/>
              </a:lnSpc>
              <a:spcBef>
                <a:spcPts val="0"/>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Sales are highly correlated to customers.</a:t>
            </a:r>
            <a:endParaRPr b="0" i="0" sz="1800" u="none" cap="none" strike="noStrike">
              <a:solidFill>
                <a:schemeClr val="dk1"/>
              </a:solidFill>
              <a:latin typeface="Arial"/>
              <a:ea typeface="Arial"/>
              <a:cs typeface="Arial"/>
              <a:sym typeface="Arial"/>
            </a:endParaRPr>
          </a:p>
          <a:p>
            <a:pPr indent="-416558" lvl="0" marL="428625" marR="297180" rtl="0" algn="l">
              <a:lnSpc>
                <a:spcPct val="114999"/>
              </a:lnSpc>
              <a:spcBef>
                <a:spcPts val="615"/>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Stores opened on ‘State Holiday’ makes a good amount  of sales.</a:t>
            </a:r>
            <a:endParaRPr b="0" i="0" sz="1800" u="none" cap="none" strike="noStrike">
              <a:solidFill>
                <a:schemeClr val="dk1"/>
              </a:solidFill>
              <a:latin typeface="Arial"/>
              <a:ea typeface="Arial"/>
              <a:cs typeface="Arial"/>
              <a:sym typeface="Arial"/>
            </a:endParaRPr>
          </a:p>
          <a:p>
            <a:pPr indent="-416558" lvl="0" marL="428625" marR="31115" rtl="0" algn="l">
              <a:lnSpc>
                <a:spcPct val="115100"/>
              </a:lnSpc>
              <a:spcBef>
                <a:spcPts val="10"/>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There is no such significant difference in sales on ‘School  Holidays’.</a:t>
            </a:r>
            <a:endParaRPr b="0" i="0" sz="1800" u="none" cap="none" strike="noStrike">
              <a:solidFill>
                <a:schemeClr val="dk1"/>
              </a:solidFill>
              <a:latin typeface="Arial"/>
              <a:ea typeface="Arial"/>
              <a:cs typeface="Arial"/>
              <a:sym typeface="Arial"/>
            </a:endParaRPr>
          </a:p>
          <a:p>
            <a:pPr indent="-416558" lvl="0" marL="428625" marR="363220" rtl="0" algn="l">
              <a:lnSpc>
                <a:spcPct val="114999"/>
              </a:lnSpc>
              <a:spcBef>
                <a:spcPts val="0"/>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Even though store type ‘b’ has very less number of  stores but these are outperforming other store types in</a:t>
            </a:r>
            <a:endParaRPr b="0" i="0" sz="1800" u="none" cap="none" strike="noStrike">
              <a:solidFill>
                <a:schemeClr val="dk1"/>
              </a:solidFill>
              <a:latin typeface="Arial"/>
              <a:ea typeface="Arial"/>
              <a:cs typeface="Arial"/>
              <a:sym typeface="Arial"/>
            </a:endParaRPr>
          </a:p>
          <a:p>
            <a:pPr indent="0" lvl="0" marL="428625" marR="0" rtl="0" algn="l">
              <a:lnSpc>
                <a:spcPct val="100000"/>
              </a:lnSpc>
              <a:spcBef>
                <a:spcPts val="330"/>
              </a:spcBef>
              <a:spcAft>
                <a:spcPts val="0"/>
              </a:spcAft>
              <a:buNone/>
            </a:pPr>
            <a:r>
              <a:rPr b="1" i="0" lang="en-US" sz="1800" u="none" cap="none" strike="noStrike">
                <a:solidFill>
                  <a:srgbClr val="124F5C"/>
                </a:solidFill>
                <a:latin typeface="Arial"/>
                <a:ea typeface="Arial"/>
                <a:cs typeface="Arial"/>
                <a:sym typeface="Arial"/>
              </a:rPr>
              <a:t>terms of sales and avg customers.</a:t>
            </a:r>
            <a:endParaRPr b="0" i="0" sz="1800" u="none" cap="none" strike="noStrike">
              <a:solidFill>
                <a:schemeClr val="dk1"/>
              </a:solidFill>
              <a:latin typeface="Arial"/>
              <a:ea typeface="Arial"/>
              <a:cs typeface="Arial"/>
              <a:sym typeface="Arial"/>
            </a:endParaRPr>
          </a:p>
          <a:p>
            <a:pPr indent="-395605" lvl="0" marL="428625" marR="0" rtl="0" algn="l">
              <a:lnSpc>
                <a:spcPct val="100000"/>
              </a:lnSpc>
              <a:spcBef>
                <a:spcPts val="310"/>
              </a:spcBef>
              <a:spcAft>
                <a:spcPts val="0"/>
              </a:spcAft>
              <a:buClr>
                <a:srgbClr val="124F5C"/>
              </a:buClr>
              <a:buSzPts val="1600"/>
              <a:buFont typeface="Arial"/>
              <a:buAutoNum type="arabicPeriod" startAt="5"/>
            </a:pPr>
            <a:r>
              <a:rPr b="1" i="0" lang="en-US" sz="1800" u="none" cap="none" strike="noStrike">
                <a:solidFill>
                  <a:srgbClr val="124F5C"/>
                </a:solidFill>
                <a:latin typeface="Arial"/>
                <a:ea typeface="Arial"/>
                <a:cs typeface="Arial"/>
                <a:sym typeface="Arial"/>
              </a:rPr>
              <a:t>Sales are consistent for the second quarter of the year but</a:t>
            </a:r>
            <a:endParaRPr b="0" i="0" sz="1800" u="none" cap="none" strike="noStrike">
              <a:solidFill>
                <a:schemeClr val="dk1"/>
              </a:solidFill>
              <a:latin typeface="Arial"/>
              <a:ea typeface="Arial"/>
              <a:cs typeface="Arial"/>
              <a:sym typeface="Arial"/>
            </a:endParaRPr>
          </a:p>
          <a:p>
            <a:pPr indent="0" lvl="0" marL="428625" marR="0" rtl="0" algn="l">
              <a:lnSpc>
                <a:spcPct val="100000"/>
              </a:lnSpc>
              <a:spcBef>
                <a:spcPts val="735"/>
              </a:spcBef>
              <a:spcAft>
                <a:spcPts val="0"/>
              </a:spcAft>
              <a:buNone/>
            </a:pPr>
            <a:r>
              <a:rPr b="1" i="0" lang="en-US" sz="1800" u="none" cap="none" strike="noStrike">
                <a:solidFill>
                  <a:srgbClr val="124F5C"/>
                </a:solidFill>
                <a:latin typeface="Arial"/>
                <a:ea typeface="Arial"/>
                <a:cs typeface="Arial"/>
                <a:sym typeface="Arial"/>
              </a:rPr>
              <a:t>it starts increasing in the last quarter.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380491" y="475234"/>
            <a:ext cx="34620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Feature Engineering</a:t>
            </a:r>
            <a:endParaRPr sz="2800"/>
          </a:p>
        </p:txBody>
      </p:sp>
      <p:sp>
        <p:nvSpPr>
          <p:cNvPr id="167" name="Google Shape;167;p17"/>
          <p:cNvSpPr txBox="1"/>
          <p:nvPr/>
        </p:nvSpPr>
        <p:spPr>
          <a:xfrm>
            <a:off x="442976" y="1211326"/>
            <a:ext cx="7691755" cy="2651760"/>
          </a:xfrm>
          <a:prstGeom prst="rect">
            <a:avLst/>
          </a:prstGeom>
          <a:noFill/>
          <a:ln>
            <a:noFill/>
          </a:ln>
        </p:spPr>
        <p:txBody>
          <a:bodyPr anchorCtr="0" anchor="t" bIns="0" lIns="0" spcFirstLastPara="1" rIns="0" wrap="square" tIns="13325">
            <a:spAutoFit/>
          </a:bodyPr>
          <a:lstStyle/>
          <a:p>
            <a:pPr indent="-407670" lvl="0" marL="419734" marR="0" rtl="0" algn="l">
              <a:lnSpc>
                <a:spcPct val="100000"/>
              </a:lnSpc>
              <a:spcBef>
                <a:spcPts val="0"/>
              </a:spcBef>
              <a:spcAft>
                <a:spcPts val="0"/>
              </a:spcAft>
              <a:buClr>
                <a:srgbClr val="124F5C"/>
              </a:buClr>
              <a:buSzPts val="1700"/>
              <a:buFont typeface="Arial"/>
              <a:buAutoNum type="arabicPeriod"/>
            </a:pPr>
            <a:r>
              <a:rPr b="1" i="0" lang="en-US" sz="1700" u="none" cap="none" strike="noStrike">
                <a:solidFill>
                  <a:srgbClr val="124F5C"/>
                </a:solidFill>
                <a:latin typeface="Arial"/>
                <a:ea typeface="Arial"/>
                <a:cs typeface="Arial"/>
                <a:sym typeface="Arial"/>
              </a:rPr>
              <a:t>Extracting week, month, year from Date and adding them in dataset.</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124F5C"/>
              </a:buClr>
              <a:buSzPts val="1900"/>
              <a:buFont typeface="Arial"/>
              <a:buNone/>
            </a:pPr>
            <a:r>
              <a:t/>
            </a:r>
            <a:endParaRPr b="0" i="0" sz="1900" u="none" cap="none" strike="noStrike">
              <a:solidFill>
                <a:schemeClr val="dk1"/>
              </a:solidFill>
              <a:latin typeface="Arial"/>
              <a:ea typeface="Arial"/>
              <a:cs typeface="Arial"/>
              <a:sym typeface="Arial"/>
            </a:endParaRPr>
          </a:p>
          <a:p>
            <a:pPr indent="-407670" lvl="0" marL="419734" marR="0" rtl="0" algn="l">
              <a:lnSpc>
                <a:spcPct val="100000"/>
              </a:lnSpc>
              <a:spcBef>
                <a:spcPts val="1670"/>
              </a:spcBef>
              <a:spcAft>
                <a:spcPts val="0"/>
              </a:spcAft>
              <a:buClr>
                <a:srgbClr val="124F5C"/>
              </a:buClr>
              <a:buSzPts val="1700"/>
              <a:buFont typeface="Arial"/>
              <a:buAutoNum type="arabicPeriod"/>
            </a:pPr>
            <a:r>
              <a:rPr b="1" i="0" lang="en-US" sz="1700" u="none" cap="none" strike="noStrike">
                <a:solidFill>
                  <a:srgbClr val="124F5C"/>
                </a:solidFill>
                <a:latin typeface="Arial"/>
                <a:ea typeface="Arial"/>
                <a:cs typeface="Arial"/>
                <a:sym typeface="Arial"/>
              </a:rPr>
              <a:t>Merging both dataset.</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30"/>
              </a:spcBef>
              <a:spcAft>
                <a:spcPts val="0"/>
              </a:spcAft>
              <a:buClr>
                <a:srgbClr val="124F5C"/>
              </a:buClr>
              <a:buSzPts val="2800"/>
              <a:buFont typeface="Arial"/>
              <a:buNone/>
            </a:pPr>
            <a:r>
              <a:t/>
            </a:r>
            <a:endParaRPr b="0" i="0" sz="2800" u="none" cap="none" strike="noStrike">
              <a:solidFill>
                <a:schemeClr val="dk1"/>
              </a:solidFill>
              <a:latin typeface="Arial"/>
              <a:ea typeface="Arial"/>
              <a:cs typeface="Arial"/>
              <a:sym typeface="Arial"/>
            </a:endParaRPr>
          </a:p>
          <a:p>
            <a:pPr indent="-407670" lvl="0" marL="419734" marR="0" rtl="0" algn="l">
              <a:lnSpc>
                <a:spcPct val="100000"/>
              </a:lnSpc>
              <a:spcBef>
                <a:spcPts val="0"/>
              </a:spcBef>
              <a:spcAft>
                <a:spcPts val="0"/>
              </a:spcAft>
              <a:buClr>
                <a:srgbClr val="124F5C"/>
              </a:buClr>
              <a:buSzPts val="1700"/>
              <a:buFont typeface="Arial"/>
              <a:buAutoNum type="arabicPeriod"/>
            </a:pPr>
            <a:r>
              <a:rPr b="1" i="0" lang="en-US" sz="1700" u="none" cap="none" strike="noStrike">
                <a:solidFill>
                  <a:srgbClr val="124F5C"/>
                </a:solidFill>
                <a:latin typeface="Arial"/>
                <a:ea typeface="Arial"/>
                <a:cs typeface="Arial"/>
                <a:sym typeface="Arial"/>
              </a:rPr>
              <a:t>One hot encoding for Storetype, Assortment.</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124F5C"/>
              </a:buClr>
              <a:buSzPts val="1650"/>
              <a:buFont typeface="Arial"/>
              <a:buNone/>
            </a:pPr>
            <a:r>
              <a:t/>
            </a:r>
            <a:endParaRPr b="0" i="0" sz="1650" u="none" cap="none" strike="noStrike">
              <a:solidFill>
                <a:schemeClr val="dk1"/>
              </a:solidFill>
              <a:latin typeface="Arial"/>
              <a:ea typeface="Arial"/>
              <a:cs typeface="Arial"/>
              <a:sym typeface="Arial"/>
            </a:endParaRPr>
          </a:p>
          <a:p>
            <a:pPr indent="-407670" lvl="0" marL="419734" marR="5080" rtl="0" algn="l">
              <a:lnSpc>
                <a:spcPct val="134900"/>
              </a:lnSpc>
              <a:spcBef>
                <a:spcPts val="0"/>
              </a:spcBef>
              <a:spcAft>
                <a:spcPts val="0"/>
              </a:spcAft>
              <a:buClr>
                <a:srgbClr val="124F5C"/>
              </a:buClr>
              <a:buSzPts val="1700"/>
              <a:buFont typeface="Arial"/>
              <a:buAutoNum type="arabicPeriod"/>
            </a:pPr>
            <a:r>
              <a:rPr b="1" i="0" lang="en-US" sz="1700" u="none" cap="none" strike="noStrike">
                <a:solidFill>
                  <a:srgbClr val="124F5C"/>
                </a:solidFill>
                <a:latin typeface="Arial"/>
                <a:ea typeface="Arial"/>
                <a:cs typeface="Arial"/>
                <a:sym typeface="Arial"/>
              </a:rPr>
              <a:t>Splitting dataset into Training and Test set and applying MinMaxScaler  for scaling dataset.</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292100" y="438658"/>
            <a:ext cx="354139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Models Implemented</a:t>
            </a:r>
            <a:endParaRPr sz="2800"/>
          </a:p>
        </p:txBody>
      </p:sp>
      <p:sp>
        <p:nvSpPr>
          <p:cNvPr id="173" name="Google Shape;173;p18"/>
          <p:cNvSpPr txBox="1"/>
          <p:nvPr/>
        </p:nvSpPr>
        <p:spPr>
          <a:xfrm>
            <a:off x="601472" y="1398549"/>
            <a:ext cx="5128260" cy="1860550"/>
          </a:xfrm>
          <a:prstGeom prst="rect">
            <a:avLst/>
          </a:prstGeom>
          <a:noFill/>
          <a:ln>
            <a:noFill/>
          </a:ln>
        </p:spPr>
        <p:txBody>
          <a:bodyPr anchorCtr="0" anchor="t" bIns="0" lIns="0" spcFirstLastPara="1" rIns="0" wrap="square" tIns="125075">
            <a:spAutoFit/>
          </a:bodyPr>
          <a:lstStyle/>
          <a:p>
            <a:pPr indent="-403225" lvl="0" marL="415290" marR="0" rtl="0" algn="l">
              <a:lnSpc>
                <a:spcPct val="100000"/>
              </a:lnSpc>
              <a:spcBef>
                <a:spcPts val="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Linear Regression (Baseline Model)</a:t>
            </a:r>
            <a:endParaRPr b="0" i="0" sz="1600" u="none" cap="none" strike="noStrike">
              <a:solidFill>
                <a:schemeClr val="dk1"/>
              </a:solidFill>
              <a:latin typeface="Arial"/>
              <a:ea typeface="Arial"/>
              <a:cs typeface="Arial"/>
              <a:sym typeface="Arial"/>
            </a:endParaRPr>
          </a:p>
          <a:p>
            <a:pPr indent="-403225" lvl="0" marL="415290" marR="0" rtl="0" algn="l">
              <a:lnSpc>
                <a:spcPct val="100000"/>
              </a:lnSpc>
              <a:spcBef>
                <a:spcPts val="89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Lasso Regression</a:t>
            </a:r>
            <a:endParaRPr b="0" i="0" sz="1600" u="none" cap="none" strike="noStrike">
              <a:solidFill>
                <a:schemeClr val="dk1"/>
              </a:solidFill>
              <a:latin typeface="Arial"/>
              <a:ea typeface="Arial"/>
              <a:cs typeface="Arial"/>
              <a:sym typeface="Arial"/>
            </a:endParaRPr>
          </a:p>
          <a:p>
            <a:pPr indent="-403225" lvl="0" marL="415290" marR="0" rtl="0" algn="l">
              <a:lnSpc>
                <a:spcPct val="100000"/>
              </a:lnSpc>
              <a:spcBef>
                <a:spcPts val="30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Decision Tree Regression</a:t>
            </a:r>
            <a:endParaRPr b="0" i="0" sz="1600" u="none" cap="none" strike="noStrike">
              <a:solidFill>
                <a:schemeClr val="dk1"/>
              </a:solidFill>
              <a:latin typeface="Arial"/>
              <a:ea typeface="Arial"/>
              <a:cs typeface="Arial"/>
              <a:sym typeface="Arial"/>
            </a:endParaRPr>
          </a:p>
          <a:p>
            <a:pPr indent="-403225" lvl="0" marL="415290" marR="0" rtl="0" algn="l">
              <a:lnSpc>
                <a:spcPct val="100000"/>
              </a:lnSpc>
              <a:spcBef>
                <a:spcPts val="290"/>
              </a:spcBef>
              <a:spcAft>
                <a:spcPts val="0"/>
              </a:spcAft>
              <a:buClr>
                <a:srgbClr val="124F5C"/>
              </a:buClr>
              <a:buSzPts val="1550"/>
              <a:buFont typeface="Arial"/>
              <a:buAutoNum type="arabicPeriod"/>
            </a:pPr>
            <a:r>
              <a:rPr b="1" i="0" lang="en-US" sz="1550" u="none" cap="none" strike="noStrike">
                <a:solidFill>
                  <a:srgbClr val="124F5C"/>
                </a:solidFill>
                <a:latin typeface="Arial"/>
                <a:ea typeface="Arial"/>
                <a:cs typeface="Arial"/>
                <a:sym typeface="Arial"/>
              </a:rPr>
              <a:t>Decision Tree Regression ( with hyperparameters)</a:t>
            </a:r>
            <a:endParaRPr b="0" i="0" sz="1550" u="none" cap="none" strike="noStrike">
              <a:solidFill>
                <a:schemeClr val="dk1"/>
              </a:solidFill>
              <a:latin typeface="Arial"/>
              <a:ea typeface="Arial"/>
              <a:cs typeface="Arial"/>
              <a:sym typeface="Arial"/>
            </a:endParaRPr>
          </a:p>
          <a:p>
            <a:pPr indent="-403225" lvl="0" marL="415290" marR="0" rtl="0" algn="l">
              <a:lnSpc>
                <a:spcPct val="100000"/>
              </a:lnSpc>
              <a:spcBef>
                <a:spcPts val="335"/>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K-Nearest Neighbors Regression</a:t>
            </a:r>
            <a:endParaRPr b="0" i="0" sz="1600" u="none" cap="none" strike="noStrike">
              <a:solidFill>
                <a:schemeClr val="dk1"/>
              </a:solidFill>
              <a:latin typeface="Arial"/>
              <a:ea typeface="Arial"/>
              <a:cs typeface="Arial"/>
              <a:sym typeface="Arial"/>
            </a:endParaRPr>
          </a:p>
          <a:p>
            <a:pPr indent="-403225" lvl="0" marL="415290" marR="0" rtl="0" algn="l">
              <a:lnSpc>
                <a:spcPct val="100000"/>
              </a:lnSpc>
              <a:spcBef>
                <a:spcPts val="29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Random Forest Regressor</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pic>
        <p:nvPicPr>
          <p:cNvPr id="178" name="Google Shape;178;p19"/>
          <p:cNvPicPr preferRelativeResize="0"/>
          <p:nvPr/>
        </p:nvPicPr>
        <p:blipFill rotWithShape="1">
          <a:blip r:embed="rId3">
            <a:alphaModFix/>
          </a:blip>
          <a:srcRect b="0" l="0" r="0" t="0"/>
          <a:stretch/>
        </p:blipFill>
        <p:spPr>
          <a:xfrm>
            <a:off x="657225" y="66674"/>
            <a:ext cx="8296275" cy="771524"/>
          </a:xfrm>
          <a:prstGeom prst="rect">
            <a:avLst/>
          </a:prstGeom>
          <a:noFill/>
          <a:ln>
            <a:noFill/>
          </a:ln>
        </p:spPr>
      </p:pic>
      <p:sp>
        <p:nvSpPr>
          <p:cNvPr id="179" name="Google Shape;179;p19"/>
          <p:cNvSpPr txBox="1"/>
          <p:nvPr>
            <p:ph type="title"/>
          </p:nvPr>
        </p:nvSpPr>
        <p:spPr>
          <a:xfrm>
            <a:off x="139700" y="29972"/>
            <a:ext cx="294894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Model Evaluation</a:t>
            </a:r>
            <a:endParaRPr sz="2800"/>
          </a:p>
        </p:txBody>
      </p:sp>
      <p:graphicFrame>
        <p:nvGraphicFramePr>
          <p:cNvPr id="180" name="Google Shape;180;p19"/>
          <p:cNvGraphicFramePr/>
          <p:nvPr/>
        </p:nvGraphicFramePr>
        <p:xfrm>
          <a:off x="495300" y="521462"/>
          <a:ext cx="3000000" cy="3000000"/>
        </p:xfrm>
        <a:graphic>
          <a:graphicData uri="http://schemas.openxmlformats.org/drawingml/2006/table">
            <a:tbl>
              <a:tblPr bandRow="1" firstRow="1">
                <a:noFill/>
                <a:tableStyleId>{4F8A7E0A-3074-4FA8-A55F-FDC30AA92FF9}</a:tableStyleId>
              </a:tblPr>
              <a:tblGrid>
                <a:gridCol w="2426975"/>
                <a:gridCol w="2413000"/>
                <a:gridCol w="2414900"/>
              </a:tblGrid>
              <a:tr h="426725">
                <a:tc>
                  <a:txBody>
                    <a:bodyPr/>
                    <a:lstStyle/>
                    <a:p>
                      <a:pPr indent="0" lvl="0" marL="15811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MODEL</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126364"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TRAINING SCORE</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TESTING SCORE</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42672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Linear Regression</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0.780750</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0.782392</a:t>
                      </a:r>
                      <a:endParaRPr sz="1600" u="none" cap="none" strike="noStrike">
                        <a:latin typeface="Arial"/>
                        <a:ea typeface="Arial"/>
                        <a:cs typeface="Arial"/>
                        <a:sym typeface="Arial"/>
                      </a:endParaRPr>
                    </a:p>
                  </a:txBody>
                  <a:tcPr marT="1060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42710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Lasso Regression</a:t>
                      </a:r>
                      <a:endParaRPr sz="1600" u="none" cap="none" strike="noStrike">
                        <a:latin typeface="Arial"/>
                        <a:ea typeface="Arial"/>
                        <a:cs typeface="Arial"/>
                        <a:sym typeface="Arial"/>
                      </a:endParaRPr>
                    </a:p>
                  </a:txBody>
                  <a:tcPr marT="1066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0.780731</a:t>
                      </a:r>
                      <a:endParaRPr sz="1600" u="none" cap="none" strike="noStrike">
                        <a:latin typeface="Arial"/>
                        <a:ea typeface="Arial"/>
                        <a:cs typeface="Arial"/>
                        <a:sym typeface="Arial"/>
                      </a:endParaRPr>
                    </a:p>
                  </a:txBody>
                  <a:tcPr marT="1066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0.780769</a:t>
                      </a:r>
                      <a:endParaRPr sz="1600" u="none" cap="none" strike="noStrike">
                        <a:latin typeface="Arial"/>
                        <a:ea typeface="Arial"/>
                        <a:cs typeface="Arial"/>
                        <a:sym typeface="Arial"/>
                      </a:endParaRPr>
                    </a:p>
                  </a:txBody>
                  <a:tcPr marT="1066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7777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Decision Tree</a:t>
                      </a:r>
                      <a:endParaRPr sz="1600" u="none" cap="none" strike="noStrike">
                        <a:latin typeface="Arial"/>
                        <a:ea typeface="Arial"/>
                        <a:cs typeface="Arial"/>
                        <a:sym typeface="Arial"/>
                      </a:endParaRPr>
                    </a:p>
                  </a:txBody>
                  <a:tcPr marT="1028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0.99996</a:t>
                      </a:r>
                      <a:endParaRPr sz="1600" u="none" cap="none" strike="noStrike">
                        <a:latin typeface="Arial"/>
                        <a:ea typeface="Arial"/>
                        <a:cs typeface="Arial"/>
                        <a:sym typeface="Arial"/>
                      </a:endParaRPr>
                    </a:p>
                  </a:txBody>
                  <a:tcPr marT="1028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0.915942</a:t>
                      </a:r>
                      <a:endParaRPr sz="1600" u="none" cap="none" strike="noStrike">
                        <a:latin typeface="Arial"/>
                        <a:ea typeface="Arial"/>
                        <a:cs typeface="Arial"/>
                        <a:sym typeface="Arial"/>
                      </a:endParaRPr>
                    </a:p>
                  </a:txBody>
                  <a:tcPr marT="1028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2782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Regression</a:t>
                      </a:r>
                      <a:endParaRPr sz="1600" u="none" cap="none" strike="noStrike">
                        <a:latin typeface="Arial"/>
                        <a:ea typeface="Arial"/>
                        <a:cs typeface="Arial"/>
                        <a:sym typeface="Arial"/>
                      </a:endParaRPr>
                    </a:p>
                  </a:txBody>
                  <a:tcPr marT="890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vMerge="1"/>
                <a:tc vMerge="1"/>
              </a:tr>
              <a:tr h="37805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Decision Tree</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tcPr>
                </a:tc>
                <a:tc rowSpan="3">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0.963506</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rowSpan="3">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0.935417</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8117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Regression ( with</a:t>
                      </a:r>
                      <a:endParaRPr sz="1600" u="none" cap="none" strike="noStrike">
                        <a:latin typeface="Arial"/>
                        <a:ea typeface="Arial"/>
                        <a:cs typeface="Arial"/>
                        <a:sym typeface="Arial"/>
                      </a:endParaRPr>
                    </a:p>
                  </a:txBody>
                  <a:tcPr marT="69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tcPr>
                </a:tc>
                <a:tc vMerge="1"/>
                <a:tc vMerge="1"/>
              </a:tr>
              <a:tr h="328575">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hyperparameters)</a:t>
                      </a:r>
                      <a:endParaRPr sz="1600" u="none" cap="none" strike="noStrike">
                        <a:latin typeface="Arial"/>
                        <a:ea typeface="Arial"/>
                        <a:cs typeface="Arial"/>
                        <a:sym typeface="Arial"/>
                      </a:endParaRPr>
                    </a:p>
                  </a:txBody>
                  <a:tcPr marT="762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vMerge="1"/>
                <a:tc vMerge="1"/>
              </a:tr>
              <a:tr h="37890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K-Nearest Neighbors</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0.73722</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0.71665</a:t>
                      </a:r>
                      <a:endParaRPr sz="1600" u="none" cap="none" strike="noStrike">
                        <a:latin typeface="Arial"/>
                        <a:ea typeface="Arial"/>
                        <a:cs typeface="Arial"/>
                        <a:sym typeface="Arial"/>
                      </a:endParaRPr>
                    </a:p>
                  </a:txBody>
                  <a:tcPr marT="10477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2855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Regression</a:t>
                      </a:r>
                      <a:endParaRPr sz="1600" u="none" cap="none" strike="noStrike">
                        <a:latin typeface="Arial"/>
                        <a:ea typeface="Arial"/>
                        <a:cs typeface="Arial"/>
                        <a:sym typeface="Arial"/>
                      </a:endParaRPr>
                    </a:p>
                  </a:txBody>
                  <a:tcPr marT="7625"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vMerge="1"/>
                <a:tc vMerge="1"/>
              </a:tr>
              <a:tr h="37870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Random Forest</a:t>
                      </a:r>
                      <a:endParaRPr sz="1600" u="none" cap="none" strike="noStrike">
                        <a:latin typeface="Arial"/>
                        <a:ea typeface="Arial"/>
                        <a:cs typeface="Arial"/>
                        <a:sym typeface="Arial"/>
                      </a:endParaRPr>
                    </a:p>
                  </a:txBody>
                  <a:tcPr marT="1041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0.993783</a:t>
                      </a:r>
                      <a:endParaRPr sz="1600" u="none" cap="none" strike="noStrike">
                        <a:latin typeface="Arial"/>
                        <a:ea typeface="Arial"/>
                        <a:cs typeface="Arial"/>
                        <a:sym typeface="Arial"/>
                      </a:endParaRPr>
                    </a:p>
                  </a:txBody>
                  <a:tcPr marT="1041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rowSpan="2">
                  <a:txBody>
                    <a:bodyPr/>
                    <a:lstStyle/>
                    <a:p>
                      <a:pPr indent="0" lvl="0" marL="75565"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0.956520</a:t>
                      </a:r>
                      <a:endParaRPr sz="1600" u="none" cap="none" strike="noStrike">
                        <a:latin typeface="Arial"/>
                        <a:ea typeface="Arial"/>
                        <a:cs typeface="Arial"/>
                        <a:sym typeface="Arial"/>
                      </a:endParaRPr>
                    </a:p>
                  </a:txBody>
                  <a:tcPr marT="1041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28750">
                <a:tc>
                  <a:txBody>
                    <a:bodyPr/>
                    <a:lstStyle/>
                    <a:p>
                      <a:pPr indent="0" lvl="0" marL="93980" marR="0" rtl="0" algn="l">
                        <a:lnSpc>
                          <a:spcPct val="100000"/>
                        </a:lnSpc>
                        <a:spcBef>
                          <a:spcPts val="0"/>
                        </a:spcBef>
                        <a:spcAft>
                          <a:spcPts val="0"/>
                        </a:spcAft>
                        <a:buNone/>
                      </a:pPr>
                      <a:r>
                        <a:rPr b="1" lang="en-US" sz="1600" u="none" cap="none" strike="noStrike">
                          <a:solidFill>
                            <a:srgbClr val="124F5C"/>
                          </a:solidFill>
                          <a:latin typeface="Arial"/>
                          <a:ea typeface="Arial"/>
                          <a:cs typeface="Arial"/>
                          <a:sym typeface="Arial"/>
                        </a:rPr>
                        <a:t>Regressor</a:t>
                      </a:r>
                      <a:endParaRPr sz="1600" u="none" cap="none" strike="noStrike">
                        <a:latin typeface="Arial"/>
                        <a:ea typeface="Arial"/>
                        <a:cs typeface="Arial"/>
                        <a:sym typeface="Arial"/>
                      </a:endParaRPr>
                    </a:p>
                  </a:txBody>
                  <a:tcPr marT="8250" marB="0" marR="0" marL="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B cap="flat" cmpd="sng" w="12700">
                      <a:solidFill>
                        <a:srgbClr val="9E9E9E"/>
                      </a:solidFill>
                      <a:prstDash val="solid"/>
                      <a:round/>
                      <a:headEnd len="sm" w="sm" type="none"/>
                      <a:tailEnd len="sm" w="sm" type="none"/>
                    </a:lnB>
                  </a:tcPr>
                </a:tc>
                <a:tc vMerge="1"/>
                <a:tc v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ph type="title"/>
          </p:nvPr>
        </p:nvSpPr>
        <p:spPr>
          <a:xfrm>
            <a:off x="304545" y="438150"/>
            <a:ext cx="8534909" cy="45212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2800"/>
              <a:t>Content</a:t>
            </a:r>
            <a:endParaRPr sz="2800"/>
          </a:p>
        </p:txBody>
      </p:sp>
      <p:sp>
        <p:nvSpPr>
          <p:cNvPr id="52" name="Google Shape;52;p2"/>
          <p:cNvSpPr txBox="1"/>
          <p:nvPr/>
        </p:nvSpPr>
        <p:spPr>
          <a:xfrm>
            <a:off x="2139600" y="1200150"/>
            <a:ext cx="5272800" cy="2129400"/>
          </a:xfrm>
          <a:prstGeom prst="rect">
            <a:avLst/>
          </a:prstGeom>
          <a:noFill/>
          <a:ln cap="flat" cmpd="sng" w="28575">
            <a:solidFill>
              <a:srgbClr val="002060"/>
            </a:solidFill>
            <a:prstDash val="solid"/>
            <a:round/>
            <a:headEnd len="sm" w="sm" type="none"/>
            <a:tailEnd len="sm" w="sm" type="none"/>
          </a:ln>
          <a:effectLst>
            <a:outerShdw blurRad="50800" rotWithShape="0" algn="t" dir="5400000" dist="38100">
              <a:srgbClr val="000000">
                <a:alpha val="40000"/>
              </a:srgbClr>
            </a:outerShdw>
          </a:effectLst>
        </p:spPr>
        <p:txBody>
          <a:bodyPr anchorCtr="0" anchor="t" bIns="0" lIns="0" spcFirstLastPara="1" rIns="0" wrap="square" tIns="12700">
            <a:spAutoFit/>
          </a:bodyPr>
          <a:lstStyle/>
          <a:p>
            <a:pPr indent="-457200" lvl="0" marL="495300" marR="0" rtl="0" algn="l">
              <a:lnSpc>
                <a:spcPct val="100000"/>
              </a:lnSpc>
              <a:spcBef>
                <a:spcPts val="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Problem Statement</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Data Summary</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Data Preprocessing</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850"/>
              <a:buFont typeface="Calibri"/>
              <a:buAutoNum type="arabicPeriod"/>
            </a:pPr>
            <a:r>
              <a:rPr b="1" i="0" lang="en-US" sz="1850" u="none" cap="none" strike="noStrike">
                <a:solidFill>
                  <a:srgbClr val="124F5C"/>
                </a:solidFill>
                <a:latin typeface="Arial"/>
                <a:ea typeface="Arial"/>
                <a:cs typeface="Arial"/>
                <a:sym typeface="Arial"/>
              </a:rPr>
              <a:t>Exploratory Data Analysis</a:t>
            </a:r>
            <a:endParaRPr b="0" i="0" sz="185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Feature Engineering</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Model Implementation</a:t>
            </a:r>
            <a:endParaRPr b="0" i="0" sz="1900" u="none" cap="none" strike="noStrike">
              <a:solidFill>
                <a:schemeClr val="dk1"/>
              </a:solidFill>
              <a:latin typeface="Arial"/>
              <a:ea typeface="Arial"/>
              <a:cs typeface="Arial"/>
              <a:sym typeface="Arial"/>
            </a:endParaRPr>
          </a:p>
          <a:p>
            <a:pPr indent="-457200" lvl="0" marL="495300" marR="0" rtl="0" algn="l">
              <a:lnSpc>
                <a:spcPct val="100000"/>
              </a:lnSpc>
              <a:spcBef>
                <a:spcPts val="100"/>
              </a:spcBef>
              <a:spcAft>
                <a:spcPts val="0"/>
              </a:spcAft>
              <a:buClr>
                <a:srgbClr val="124F5C"/>
              </a:buClr>
              <a:buSzPts val="1900"/>
              <a:buFont typeface="Calibri"/>
              <a:buAutoNum type="arabicPeriod"/>
            </a:pPr>
            <a:r>
              <a:rPr b="1" i="0" lang="en-US" sz="1900" u="none" cap="none" strike="noStrike">
                <a:solidFill>
                  <a:srgbClr val="124F5C"/>
                </a:solidFill>
                <a:latin typeface="Arial"/>
                <a:ea typeface="Arial"/>
                <a:cs typeface="Arial"/>
                <a:sym typeface="Arial"/>
              </a:rPr>
              <a:t>Conclusion</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0"/>
          <p:cNvPicPr preferRelativeResize="0"/>
          <p:nvPr/>
        </p:nvPicPr>
        <p:blipFill rotWithShape="1">
          <a:blip r:embed="rId3">
            <a:alphaModFix/>
          </a:blip>
          <a:srcRect b="0" l="0" r="0" t="0"/>
          <a:stretch/>
        </p:blipFill>
        <p:spPr>
          <a:xfrm>
            <a:off x="4448175" y="938174"/>
            <a:ext cx="4695825" cy="3820991"/>
          </a:xfrm>
          <a:prstGeom prst="rect">
            <a:avLst/>
          </a:prstGeom>
          <a:noFill/>
          <a:ln>
            <a:noFill/>
          </a:ln>
        </p:spPr>
      </p:pic>
      <p:sp>
        <p:nvSpPr>
          <p:cNvPr id="186" name="Google Shape;186;p20"/>
          <p:cNvSpPr txBox="1"/>
          <p:nvPr>
            <p:ph type="title"/>
          </p:nvPr>
        </p:nvSpPr>
        <p:spPr>
          <a:xfrm>
            <a:off x="139700" y="249682"/>
            <a:ext cx="6720840" cy="444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750"/>
              <a:t>Insights from Random Forest Regressor</a:t>
            </a:r>
            <a:endParaRPr sz="2750"/>
          </a:p>
        </p:txBody>
      </p:sp>
      <p:sp>
        <p:nvSpPr>
          <p:cNvPr id="187" name="Google Shape;187;p20"/>
          <p:cNvSpPr txBox="1"/>
          <p:nvPr/>
        </p:nvSpPr>
        <p:spPr>
          <a:xfrm>
            <a:off x="75692" y="1398549"/>
            <a:ext cx="4177665" cy="2891155"/>
          </a:xfrm>
          <a:prstGeom prst="rect">
            <a:avLst/>
          </a:prstGeom>
          <a:noFill/>
          <a:ln>
            <a:noFill/>
          </a:ln>
        </p:spPr>
        <p:txBody>
          <a:bodyPr anchorCtr="0" anchor="t" bIns="0" lIns="0" spcFirstLastPara="1" rIns="0" wrap="square" tIns="12700">
            <a:spAutoFit/>
          </a:bodyPr>
          <a:lstStyle/>
          <a:p>
            <a:pPr indent="0" lvl="0" marL="12700" marR="5080" rtl="0" algn="l">
              <a:lnSpc>
                <a:spcPct val="119900"/>
              </a:lnSpc>
              <a:spcBef>
                <a:spcPts val="0"/>
              </a:spcBef>
              <a:spcAft>
                <a:spcPts val="0"/>
              </a:spcAft>
              <a:buNone/>
            </a:pPr>
            <a:r>
              <a:rPr b="1" i="0" lang="en-US" sz="1600" u="none" cap="none" strike="noStrike">
                <a:solidFill>
                  <a:srgbClr val="124F5C"/>
                </a:solidFill>
                <a:latin typeface="Arial"/>
                <a:ea typeface="Arial"/>
                <a:cs typeface="Arial"/>
                <a:sym typeface="Arial"/>
              </a:rPr>
              <a:t>Predictions from random forest model are  very close to actual values in our X dataset  as we have good score. The figure shows  actual values, predicted &amp; the difference  between them respectively.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40"/>
              </a:spcBef>
              <a:spcAft>
                <a:spcPts val="0"/>
              </a:spcAft>
              <a:buNone/>
            </a:pPr>
            <a:r>
              <a:t/>
            </a:r>
            <a:endParaRPr b="0" i="0" sz="1550" u="none" cap="none" strike="noStrike">
              <a:solidFill>
                <a:schemeClr val="dk1"/>
              </a:solidFill>
              <a:latin typeface="Arial"/>
              <a:ea typeface="Arial"/>
              <a:cs typeface="Arial"/>
              <a:sym typeface="Arial"/>
            </a:endParaRPr>
          </a:p>
          <a:p>
            <a:pPr indent="0" lvl="0" marL="12700" marR="615315" rtl="0" algn="l">
              <a:lnSpc>
                <a:spcPct val="115599"/>
              </a:lnSpc>
              <a:spcBef>
                <a:spcPts val="5"/>
              </a:spcBef>
              <a:spcAft>
                <a:spcPts val="0"/>
              </a:spcAft>
              <a:buNone/>
            </a:pPr>
            <a:r>
              <a:rPr b="1" i="0" lang="en-US" sz="1600" u="none" cap="none" strike="noStrike">
                <a:solidFill>
                  <a:srgbClr val="124F5C"/>
                </a:solidFill>
                <a:latin typeface="Arial"/>
                <a:ea typeface="Arial"/>
                <a:cs typeface="Arial"/>
                <a:sym typeface="Arial"/>
              </a:rPr>
              <a:t>Since this is Sales prediction MAE is  a good metric.</a:t>
            </a:r>
            <a:endParaRPr b="0" i="0" sz="1600" u="none" cap="none" strike="noStrike">
              <a:solidFill>
                <a:schemeClr val="dk1"/>
              </a:solidFill>
              <a:latin typeface="Arial"/>
              <a:ea typeface="Arial"/>
              <a:cs typeface="Arial"/>
              <a:sym typeface="Arial"/>
            </a:endParaRPr>
          </a:p>
          <a:p>
            <a:pPr indent="0" lvl="0" marL="12700" marR="0" rtl="0" algn="l">
              <a:lnSpc>
                <a:spcPct val="100000"/>
              </a:lnSpc>
              <a:spcBef>
                <a:spcPts val="300"/>
              </a:spcBef>
              <a:spcAft>
                <a:spcPts val="0"/>
              </a:spcAft>
              <a:buNone/>
            </a:pPr>
            <a:r>
              <a:rPr b="1" i="0" lang="en-US" sz="1600" u="none" cap="none" strike="noStrike">
                <a:solidFill>
                  <a:srgbClr val="124F5C"/>
                </a:solidFill>
                <a:latin typeface="Arial"/>
                <a:ea typeface="Arial"/>
                <a:cs typeface="Arial"/>
                <a:sym typeface="Arial"/>
              </a:rPr>
              <a:t>We’re getting Mean Absolute Error ~ $</a:t>
            </a:r>
            <a:endParaRPr b="0" i="0" sz="1600" u="none" cap="none" strike="noStrike">
              <a:solidFill>
                <a:schemeClr val="dk1"/>
              </a:solidFill>
              <a:latin typeface="Arial"/>
              <a:ea typeface="Arial"/>
              <a:cs typeface="Arial"/>
              <a:sym typeface="Arial"/>
            </a:endParaRPr>
          </a:p>
          <a:p>
            <a:pPr indent="0" lvl="0" marL="12700" marR="0" rtl="0" algn="l">
              <a:lnSpc>
                <a:spcPct val="100000"/>
              </a:lnSpc>
              <a:spcBef>
                <a:spcPts val="650"/>
              </a:spcBef>
              <a:spcAft>
                <a:spcPts val="0"/>
              </a:spcAft>
              <a:buNone/>
            </a:pPr>
            <a:r>
              <a:rPr b="1" i="0" lang="en-US" sz="1600" u="none" cap="none" strike="noStrike">
                <a:solidFill>
                  <a:srgbClr val="124F5C"/>
                </a:solidFill>
                <a:latin typeface="Arial"/>
                <a:ea typeface="Arial"/>
                <a:cs typeface="Arial"/>
                <a:sym typeface="Arial"/>
              </a:rPr>
              <a:t>380 And MAPE of 5.65%</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1"/>
          <p:cNvPicPr preferRelativeResize="0"/>
          <p:nvPr/>
        </p:nvPicPr>
        <p:blipFill rotWithShape="1">
          <a:blip r:embed="rId3">
            <a:alphaModFix/>
          </a:blip>
          <a:srcRect b="0" l="0" r="0" t="0"/>
          <a:stretch/>
        </p:blipFill>
        <p:spPr>
          <a:xfrm>
            <a:off x="311784" y="600991"/>
            <a:ext cx="7878445" cy="4454759"/>
          </a:xfrm>
          <a:prstGeom prst="rect">
            <a:avLst/>
          </a:prstGeom>
          <a:noFill/>
          <a:ln>
            <a:noFill/>
          </a:ln>
        </p:spPr>
      </p:pic>
      <p:sp>
        <p:nvSpPr>
          <p:cNvPr id="193" name="Google Shape;193;p21"/>
          <p:cNvSpPr txBox="1"/>
          <p:nvPr>
            <p:ph type="title"/>
          </p:nvPr>
        </p:nvSpPr>
        <p:spPr>
          <a:xfrm>
            <a:off x="127507" y="83312"/>
            <a:ext cx="3265170" cy="444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750"/>
              <a:t>Feature Importance</a:t>
            </a:r>
            <a:endParaRPr sz="27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380491" y="475234"/>
            <a:ext cx="195961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Conclusion</a:t>
            </a:r>
            <a:endParaRPr sz="2800"/>
          </a:p>
        </p:txBody>
      </p:sp>
      <p:sp>
        <p:nvSpPr>
          <p:cNvPr id="199" name="Google Shape;199;p22"/>
          <p:cNvSpPr txBox="1"/>
          <p:nvPr/>
        </p:nvSpPr>
        <p:spPr>
          <a:xfrm>
            <a:off x="430783" y="1129563"/>
            <a:ext cx="7040880" cy="2033905"/>
          </a:xfrm>
          <a:prstGeom prst="rect">
            <a:avLst/>
          </a:prstGeom>
          <a:noFill/>
          <a:ln>
            <a:noFill/>
          </a:ln>
        </p:spPr>
        <p:txBody>
          <a:bodyPr anchorCtr="0" anchor="t" bIns="0" lIns="0" spcFirstLastPara="1" rIns="0" wrap="square" tIns="12050">
            <a:spAutoFit/>
          </a:bodyPr>
          <a:lstStyle/>
          <a:p>
            <a:pPr indent="0" lvl="0" marL="12700" marR="5080" rtl="0" algn="l">
              <a:lnSpc>
                <a:spcPct val="119800"/>
              </a:lnSpc>
              <a:spcBef>
                <a:spcPts val="0"/>
              </a:spcBef>
              <a:spcAft>
                <a:spcPts val="0"/>
              </a:spcAft>
              <a:buNone/>
            </a:pPr>
            <a:r>
              <a:rPr b="1" i="1" lang="en-US" sz="2200" u="none" cap="none" strike="noStrike">
                <a:solidFill>
                  <a:srgbClr val="124F5C"/>
                </a:solidFill>
                <a:latin typeface="Arial"/>
                <a:ea typeface="Arial"/>
                <a:cs typeface="Arial"/>
                <a:sym typeface="Arial"/>
              </a:rPr>
              <a:t>Our model shows that Customers, Competition  distance, Store type are some of the most important  features in our sales prediction. We need to focus  on these aspects to maximize our profits for the next  6 weeks.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2848482" y="756869"/>
            <a:ext cx="3297000" cy="1598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5150"/>
          </a:p>
          <a:p>
            <a:pPr indent="0" lvl="0" marL="0" rtl="0" algn="l">
              <a:lnSpc>
                <a:spcPct val="100000"/>
              </a:lnSpc>
              <a:spcBef>
                <a:spcPts val="0"/>
              </a:spcBef>
              <a:spcAft>
                <a:spcPts val="0"/>
              </a:spcAft>
              <a:buNone/>
            </a:pPr>
            <a:r>
              <a:rPr lang="en-US" sz="5150"/>
              <a:t>Thank you</a:t>
            </a:r>
            <a:endParaRPr sz="51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ph type="title"/>
          </p:nvPr>
        </p:nvSpPr>
        <p:spPr>
          <a:xfrm>
            <a:off x="437895" y="133350"/>
            <a:ext cx="8268209" cy="4445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2750"/>
              <a:t>Problem Statement</a:t>
            </a:r>
            <a:endParaRPr sz="2750"/>
          </a:p>
        </p:txBody>
      </p:sp>
      <p:sp>
        <p:nvSpPr>
          <p:cNvPr id="58" name="Google Shape;58;p3"/>
          <p:cNvSpPr txBox="1"/>
          <p:nvPr/>
        </p:nvSpPr>
        <p:spPr>
          <a:xfrm>
            <a:off x="228600" y="548062"/>
            <a:ext cx="8915400" cy="1565557"/>
          </a:xfrm>
          <a:prstGeom prst="rect">
            <a:avLst/>
          </a:prstGeom>
          <a:noFill/>
          <a:ln>
            <a:noFill/>
          </a:ln>
        </p:spPr>
        <p:txBody>
          <a:bodyPr anchorCtr="0" anchor="t" bIns="0" lIns="0" spcFirstLastPara="1" rIns="0" wrap="square" tIns="12700">
            <a:spAutoFit/>
          </a:bodyPr>
          <a:lstStyle/>
          <a:p>
            <a:pPr indent="-417829" lvl="0" marL="429894" marR="976630" rtl="0" algn="l">
              <a:lnSpc>
                <a:spcPct val="114999"/>
              </a:lnSpc>
              <a:spcBef>
                <a:spcPts val="0"/>
              </a:spcBef>
              <a:spcAft>
                <a:spcPts val="0"/>
              </a:spcAft>
              <a:buClr>
                <a:srgbClr val="124F5C"/>
              </a:buClr>
              <a:buSzPts val="1800"/>
              <a:buFont typeface="Arial"/>
              <a:buAutoNum type="arabicPeriod"/>
            </a:pPr>
            <a:r>
              <a:rPr b="1" i="0" lang="en-US" sz="1800" u="none" cap="none" strike="noStrike">
                <a:solidFill>
                  <a:srgbClr val="124F5C"/>
                </a:solidFill>
                <a:latin typeface="Arial"/>
                <a:ea typeface="Arial"/>
                <a:cs typeface="Arial"/>
                <a:sym typeface="Arial"/>
              </a:rPr>
              <a:t>Rossmann runs a network of more than 3000 pharmacies across seven European nations.</a:t>
            </a:r>
            <a:endParaRPr/>
          </a:p>
          <a:p>
            <a:pPr indent="-417829" lvl="0" marL="429894" marR="976630" rtl="0" algn="l">
              <a:lnSpc>
                <a:spcPct val="114999"/>
              </a:lnSpc>
              <a:spcBef>
                <a:spcPts val="100"/>
              </a:spcBef>
              <a:spcAft>
                <a:spcPts val="0"/>
              </a:spcAft>
              <a:buClr>
                <a:srgbClr val="124F5C"/>
              </a:buClr>
              <a:buSzPts val="1750"/>
              <a:buFont typeface="Arial"/>
              <a:buAutoNum type="arabicPeriod"/>
            </a:pPr>
            <a:r>
              <a:rPr b="1" i="0" lang="en-US" sz="1750" u="none" cap="none" strike="noStrike">
                <a:solidFill>
                  <a:srgbClr val="124F5C"/>
                </a:solidFill>
                <a:latin typeface="Arial"/>
                <a:ea typeface="Arial"/>
                <a:cs typeface="Arial"/>
                <a:sym typeface="Arial"/>
              </a:rPr>
              <a:t>Given historical sales data for 1,115 Rossmann stores, the sales figures are affected by numerous factors. The objective is to predict the "Sales" for the upcoming six weeks.</a:t>
            </a:r>
            <a:endParaRPr b="0" i="0" sz="1750" u="none" cap="none" strike="noStrike">
              <a:solidFill>
                <a:schemeClr val="dk1"/>
              </a:solidFill>
              <a:latin typeface="Arial"/>
              <a:ea typeface="Arial"/>
              <a:cs typeface="Arial"/>
              <a:sym typeface="Arial"/>
            </a:endParaRPr>
          </a:p>
        </p:txBody>
      </p:sp>
      <p:pic>
        <p:nvPicPr>
          <p:cNvPr id="59" name="Google Shape;59;p3"/>
          <p:cNvPicPr preferRelativeResize="0"/>
          <p:nvPr/>
        </p:nvPicPr>
        <p:blipFill rotWithShape="1">
          <a:blip r:embed="rId3">
            <a:alphaModFix/>
          </a:blip>
          <a:srcRect b="0" l="0" r="0" t="0"/>
          <a:stretch/>
        </p:blipFill>
        <p:spPr>
          <a:xfrm>
            <a:off x="2085975" y="2190750"/>
            <a:ext cx="7086600" cy="295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4"/>
          <p:cNvPicPr preferRelativeResize="0"/>
          <p:nvPr/>
        </p:nvPicPr>
        <p:blipFill rotWithShape="1">
          <a:blip r:embed="rId3">
            <a:alphaModFix/>
          </a:blip>
          <a:srcRect b="0" l="0" r="0" t="0"/>
          <a:stretch/>
        </p:blipFill>
        <p:spPr>
          <a:xfrm>
            <a:off x="277495" y="823467"/>
            <a:ext cx="6793230" cy="243839"/>
          </a:xfrm>
          <a:prstGeom prst="rect">
            <a:avLst/>
          </a:prstGeom>
          <a:noFill/>
          <a:ln>
            <a:noFill/>
          </a:ln>
        </p:spPr>
      </p:pic>
      <p:pic>
        <p:nvPicPr>
          <p:cNvPr id="65" name="Google Shape;65;p4"/>
          <p:cNvPicPr preferRelativeResize="0"/>
          <p:nvPr/>
        </p:nvPicPr>
        <p:blipFill rotWithShape="1">
          <a:blip r:embed="rId4">
            <a:alphaModFix/>
          </a:blip>
          <a:srcRect b="0" l="0" r="0" t="0"/>
          <a:stretch/>
        </p:blipFill>
        <p:spPr>
          <a:xfrm>
            <a:off x="277495" y="1154302"/>
            <a:ext cx="970915" cy="243839"/>
          </a:xfrm>
          <a:prstGeom prst="rect">
            <a:avLst/>
          </a:prstGeom>
          <a:noFill/>
          <a:ln>
            <a:noFill/>
          </a:ln>
        </p:spPr>
      </p:pic>
      <p:pic>
        <p:nvPicPr>
          <p:cNvPr id="66" name="Google Shape;66;p4"/>
          <p:cNvPicPr preferRelativeResize="0"/>
          <p:nvPr/>
        </p:nvPicPr>
        <p:blipFill rotWithShape="1">
          <a:blip r:embed="rId5">
            <a:alphaModFix/>
          </a:blip>
          <a:srcRect b="0" l="0" r="0" t="0"/>
          <a:stretch/>
        </p:blipFill>
        <p:spPr>
          <a:xfrm>
            <a:off x="6159500" y="1154302"/>
            <a:ext cx="948690" cy="243839"/>
          </a:xfrm>
          <a:prstGeom prst="rect">
            <a:avLst/>
          </a:prstGeom>
          <a:noFill/>
          <a:ln>
            <a:noFill/>
          </a:ln>
        </p:spPr>
      </p:pic>
      <p:pic>
        <p:nvPicPr>
          <p:cNvPr id="67" name="Google Shape;67;p4"/>
          <p:cNvPicPr preferRelativeResize="0"/>
          <p:nvPr/>
        </p:nvPicPr>
        <p:blipFill rotWithShape="1">
          <a:blip r:embed="rId6">
            <a:alphaModFix/>
          </a:blip>
          <a:srcRect b="0" l="0" r="0" t="0"/>
          <a:stretch/>
        </p:blipFill>
        <p:spPr>
          <a:xfrm>
            <a:off x="277495" y="1485138"/>
            <a:ext cx="5791835" cy="243839"/>
          </a:xfrm>
          <a:prstGeom prst="rect">
            <a:avLst/>
          </a:prstGeom>
          <a:noFill/>
          <a:ln>
            <a:noFill/>
          </a:ln>
        </p:spPr>
      </p:pic>
      <p:pic>
        <p:nvPicPr>
          <p:cNvPr id="68" name="Google Shape;68;p4"/>
          <p:cNvPicPr preferRelativeResize="0"/>
          <p:nvPr/>
        </p:nvPicPr>
        <p:blipFill rotWithShape="1">
          <a:blip r:embed="rId7">
            <a:alphaModFix/>
          </a:blip>
          <a:srcRect b="0" l="0" r="0" t="0"/>
          <a:stretch/>
        </p:blipFill>
        <p:spPr>
          <a:xfrm>
            <a:off x="734059" y="2146045"/>
            <a:ext cx="6231254" cy="243839"/>
          </a:xfrm>
          <a:prstGeom prst="rect">
            <a:avLst/>
          </a:prstGeom>
          <a:noFill/>
          <a:ln>
            <a:noFill/>
          </a:ln>
        </p:spPr>
      </p:pic>
      <p:pic>
        <p:nvPicPr>
          <p:cNvPr id="69" name="Google Shape;69;p4"/>
          <p:cNvPicPr preferRelativeResize="0"/>
          <p:nvPr/>
        </p:nvPicPr>
        <p:blipFill rotWithShape="1">
          <a:blip r:embed="rId8">
            <a:alphaModFix/>
          </a:blip>
          <a:srcRect b="0" l="0" r="0" t="0"/>
          <a:stretch/>
        </p:blipFill>
        <p:spPr>
          <a:xfrm>
            <a:off x="335915" y="2476880"/>
            <a:ext cx="4224655" cy="243839"/>
          </a:xfrm>
          <a:prstGeom prst="rect">
            <a:avLst/>
          </a:prstGeom>
          <a:noFill/>
          <a:ln>
            <a:noFill/>
          </a:ln>
        </p:spPr>
      </p:pic>
      <p:pic>
        <p:nvPicPr>
          <p:cNvPr id="70" name="Google Shape;70;p4"/>
          <p:cNvPicPr preferRelativeResize="0"/>
          <p:nvPr/>
        </p:nvPicPr>
        <p:blipFill rotWithShape="1">
          <a:blip r:embed="rId9">
            <a:alphaModFix/>
          </a:blip>
          <a:srcRect b="0" l="0" r="0" t="0"/>
          <a:stretch/>
        </p:blipFill>
        <p:spPr>
          <a:xfrm>
            <a:off x="734059" y="2807716"/>
            <a:ext cx="4003675" cy="243839"/>
          </a:xfrm>
          <a:prstGeom prst="rect">
            <a:avLst/>
          </a:prstGeom>
          <a:noFill/>
          <a:ln>
            <a:noFill/>
          </a:ln>
        </p:spPr>
      </p:pic>
      <p:pic>
        <p:nvPicPr>
          <p:cNvPr id="71" name="Google Shape;71;p4"/>
          <p:cNvPicPr preferRelativeResize="0"/>
          <p:nvPr/>
        </p:nvPicPr>
        <p:blipFill rotWithShape="1">
          <a:blip r:embed="rId10">
            <a:alphaModFix/>
          </a:blip>
          <a:srcRect b="0" l="0" r="0" t="0"/>
          <a:stretch/>
        </p:blipFill>
        <p:spPr>
          <a:xfrm>
            <a:off x="734059" y="3138551"/>
            <a:ext cx="6520815" cy="243839"/>
          </a:xfrm>
          <a:prstGeom prst="rect">
            <a:avLst/>
          </a:prstGeom>
          <a:noFill/>
          <a:ln>
            <a:noFill/>
          </a:ln>
        </p:spPr>
      </p:pic>
      <p:pic>
        <p:nvPicPr>
          <p:cNvPr id="72" name="Google Shape;72;p4"/>
          <p:cNvPicPr preferRelativeResize="0"/>
          <p:nvPr/>
        </p:nvPicPr>
        <p:blipFill rotWithShape="1">
          <a:blip r:embed="rId11">
            <a:alphaModFix/>
          </a:blip>
          <a:srcRect b="0" l="0" r="0" t="0"/>
          <a:stretch/>
        </p:blipFill>
        <p:spPr>
          <a:xfrm>
            <a:off x="734059" y="3469385"/>
            <a:ext cx="6706234" cy="243839"/>
          </a:xfrm>
          <a:prstGeom prst="rect">
            <a:avLst/>
          </a:prstGeom>
          <a:noFill/>
          <a:ln>
            <a:noFill/>
          </a:ln>
        </p:spPr>
      </p:pic>
      <p:pic>
        <p:nvPicPr>
          <p:cNvPr id="73" name="Google Shape;73;p4"/>
          <p:cNvPicPr preferRelativeResize="0"/>
          <p:nvPr/>
        </p:nvPicPr>
        <p:blipFill rotWithShape="1">
          <a:blip r:embed="rId12">
            <a:alphaModFix/>
          </a:blip>
          <a:srcRect b="0" l="0" r="0" t="0"/>
          <a:stretch/>
        </p:blipFill>
        <p:spPr>
          <a:xfrm>
            <a:off x="734059" y="3800221"/>
            <a:ext cx="1242060" cy="243840"/>
          </a:xfrm>
          <a:prstGeom prst="rect">
            <a:avLst/>
          </a:prstGeom>
          <a:noFill/>
          <a:ln>
            <a:noFill/>
          </a:ln>
        </p:spPr>
      </p:pic>
      <p:pic>
        <p:nvPicPr>
          <p:cNvPr id="74" name="Google Shape;74;p4"/>
          <p:cNvPicPr preferRelativeResize="0"/>
          <p:nvPr/>
        </p:nvPicPr>
        <p:blipFill rotWithShape="1">
          <a:blip r:embed="rId13">
            <a:alphaModFix/>
          </a:blip>
          <a:srcRect b="0" l="0" r="0" t="0"/>
          <a:stretch/>
        </p:blipFill>
        <p:spPr>
          <a:xfrm>
            <a:off x="734059" y="4131690"/>
            <a:ext cx="6671309" cy="243840"/>
          </a:xfrm>
          <a:prstGeom prst="rect">
            <a:avLst/>
          </a:prstGeom>
          <a:noFill/>
          <a:ln>
            <a:noFill/>
          </a:ln>
        </p:spPr>
      </p:pic>
      <p:pic>
        <p:nvPicPr>
          <p:cNvPr id="75" name="Google Shape;75;p4"/>
          <p:cNvPicPr preferRelativeResize="0"/>
          <p:nvPr/>
        </p:nvPicPr>
        <p:blipFill rotWithShape="1">
          <a:blip r:embed="rId14">
            <a:alphaModFix/>
          </a:blip>
          <a:srcRect b="0" l="0" r="0" t="0"/>
          <a:stretch/>
        </p:blipFill>
        <p:spPr>
          <a:xfrm>
            <a:off x="734059" y="4462526"/>
            <a:ext cx="553085" cy="243840"/>
          </a:xfrm>
          <a:prstGeom prst="rect">
            <a:avLst/>
          </a:prstGeom>
          <a:noFill/>
          <a:ln>
            <a:noFill/>
          </a:ln>
        </p:spPr>
      </p:pic>
      <p:pic>
        <p:nvPicPr>
          <p:cNvPr id="76" name="Google Shape;76;p4"/>
          <p:cNvPicPr preferRelativeResize="0"/>
          <p:nvPr/>
        </p:nvPicPr>
        <p:blipFill rotWithShape="1">
          <a:blip r:embed="rId15">
            <a:alphaModFix/>
          </a:blip>
          <a:srcRect b="0" l="0" r="0" t="0"/>
          <a:stretch/>
        </p:blipFill>
        <p:spPr>
          <a:xfrm>
            <a:off x="335915" y="4793355"/>
            <a:ext cx="6861809" cy="243840"/>
          </a:xfrm>
          <a:prstGeom prst="rect">
            <a:avLst/>
          </a:prstGeom>
          <a:noFill/>
          <a:ln>
            <a:noFill/>
          </a:ln>
        </p:spPr>
      </p:pic>
      <p:sp>
        <p:nvSpPr>
          <p:cNvPr id="77" name="Google Shape;77;p4"/>
          <p:cNvSpPr txBox="1"/>
          <p:nvPr>
            <p:ph type="title"/>
          </p:nvPr>
        </p:nvSpPr>
        <p:spPr>
          <a:xfrm>
            <a:off x="266191" y="101599"/>
            <a:ext cx="251650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Data Summary</a:t>
            </a:r>
            <a:endParaRPr sz="2800"/>
          </a:p>
        </p:txBody>
      </p:sp>
      <p:sp>
        <p:nvSpPr>
          <p:cNvPr id="78" name="Google Shape;78;p4"/>
          <p:cNvSpPr txBox="1"/>
          <p:nvPr/>
        </p:nvSpPr>
        <p:spPr>
          <a:xfrm>
            <a:off x="266191" y="669696"/>
            <a:ext cx="7019925" cy="4353560"/>
          </a:xfrm>
          <a:prstGeom prst="rect">
            <a:avLst/>
          </a:prstGeom>
          <a:noFill/>
          <a:ln>
            <a:noFill/>
          </a:ln>
        </p:spPr>
        <p:txBody>
          <a:bodyPr anchorCtr="0" anchor="t" bIns="0" lIns="0" spcFirstLastPara="1" rIns="0" wrap="square" tIns="13325">
            <a:spAutoFit/>
          </a:bodyPr>
          <a:lstStyle/>
          <a:p>
            <a:pPr indent="0" lvl="0" marL="12700" marR="172085" rtl="0" algn="just">
              <a:lnSpc>
                <a:spcPct val="146000"/>
              </a:lnSpc>
              <a:spcBef>
                <a:spcPts val="0"/>
              </a:spcBef>
              <a:spcAft>
                <a:spcPts val="0"/>
              </a:spcAft>
              <a:buNone/>
            </a:pPr>
            <a:r>
              <a:rPr b="1" i="0" lang="en-US" sz="1600" u="none" cap="none" strike="noStrike">
                <a:solidFill>
                  <a:srgbClr val="124F5C"/>
                </a:solidFill>
                <a:latin typeface="Arial"/>
                <a:ea typeface="Arial"/>
                <a:cs typeface="Arial"/>
                <a:sym typeface="Arial"/>
              </a:rPr>
              <a:t>We possess two datasets. The Rossman store data covers the years 2013, 2014, and 2015, comprising 10,17,209 observations across 9 variables. The Stores data consists of 1115 observations involving 10 variables. Some notable features include:</a:t>
            </a:r>
            <a:endParaRPr b="0" i="0" sz="2500" u="none" cap="none" strike="noStrike">
              <a:solidFill>
                <a:schemeClr val="dk1"/>
              </a:solidFill>
              <a:latin typeface="Arial"/>
              <a:ea typeface="Arial"/>
              <a:cs typeface="Arial"/>
              <a:sym typeface="Arial"/>
            </a:endParaRPr>
          </a:p>
          <a:p>
            <a:pPr indent="-401320" lvl="0" marL="469900" marR="0" rtl="0" algn="l">
              <a:lnSpc>
                <a:spcPct val="100000"/>
              </a:lnSpc>
              <a:spcBef>
                <a:spcPts val="5"/>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Customer : - The quantity of patrons in a store on a specific day.</a:t>
            </a:r>
            <a:endParaRPr/>
          </a:p>
          <a:p>
            <a:pPr indent="-401320" lvl="0" marL="469900" marR="0" rtl="0" algn="l">
              <a:lnSpc>
                <a:spcPct val="100000"/>
              </a:lnSpc>
              <a:spcBef>
                <a:spcPts val="5"/>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Date :- Showing dates for observations.</a:t>
            </a:r>
            <a:endParaRPr b="0" i="0" sz="1600" u="none" cap="none" strike="noStrike">
              <a:solidFill>
                <a:schemeClr val="dk1"/>
              </a:solidFill>
              <a:latin typeface="Arial"/>
              <a:ea typeface="Arial"/>
              <a:cs typeface="Arial"/>
              <a:sym typeface="Arial"/>
            </a:endParaRPr>
          </a:p>
          <a:p>
            <a:pPr indent="-401320" lvl="0" marL="469900" marR="0" rtl="0" algn="l">
              <a:lnSpc>
                <a:spcPct val="100000"/>
              </a:lnSpc>
              <a:spcBef>
                <a:spcPts val="685"/>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State Holiday :- Indicating a state holiday.</a:t>
            </a:r>
            <a:endParaRPr b="0" i="0" sz="1600" u="none" cap="none" strike="noStrike">
              <a:solidFill>
                <a:schemeClr val="dk1"/>
              </a:solidFill>
              <a:latin typeface="Arial"/>
              <a:ea typeface="Arial"/>
              <a:cs typeface="Arial"/>
              <a:sym typeface="Arial"/>
            </a:endParaRPr>
          </a:p>
          <a:p>
            <a:pPr indent="-401320" lvl="0" marL="469900" marR="0" rtl="0" algn="l">
              <a:lnSpc>
                <a:spcPct val="100000"/>
              </a:lnSpc>
              <a:spcBef>
                <a:spcPts val="680"/>
              </a:spcBef>
              <a:spcAft>
                <a:spcPts val="0"/>
              </a:spcAft>
              <a:buClr>
                <a:srgbClr val="124F5C"/>
              </a:buClr>
              <a:buSzPts val="1600"/>
              <a:buFont typeface="Arial"/>
              <a:buAutoNum type="arabicPeriod"/>
            </a:pPr>
            <a:r>
              <a:rPr b="1" i="0" lang="en-US" sz="1600" u="none" cap="none" strike="noStrike">
                <a:solidFill>
                  <a:srgbClr val="124F5C"/>
                </a:solidFill>
                <a:latin typeface="Arial"/>
                <a:ea typeface="Arial"/>
                <a:cs typeface="Arial"/>
                <a:sym typeface="Arial"/>
              </a:rPr>
              <a:t>Store Type : Differentiate between 4 different store models (a,b,c,d).</a:t>
            </a:r>
            <a:endParaRPr b="0" i="0" sz="1600" u="none" cap="none" strike="noStrike">
              <a:solidFill>
                <a:schemeClr val="dk1"/>
              </a:solidFill>
              <a:latin typeface="Arial"/>
              <a:ea typeface="Arial"/>
              <a:cs typeface="Arial"/>
              <a:sym typeface="Arial"/>
            </a:endParaRPr>
          </a:p>
          <a:p>
            <a:pPr indent="-401320" lvl="0" marL="469900" marR="0" rtl="0" algn="l">
              <a:lnSpc>
                <a:spcPct val="100000"/>
              </a:lnSpc>
              <a:spcBef>
                <a:spcPts val="700"/>
              </a:spcBef>
              <a:spcAft>
                <a:spcPts val="0"/>
              </a:spcAft>
              <a:buClr>
                <a:srgbClr val="124F5C"/>
              </a:buClr>
              <a:buSzPts val="1550"/>
              <a:buFont typeface="Arial"/>
              <a:buAutoNum type="arabicPeriod"/>
            </a:pPr>
            <a:r>
              <a:rPr b="1" i="0" lang="en-US" sz="1550" u="none" cap="none" strike="noStrike">
                <a:solidFill>
                  <a:srgbClr val="124F5C"/>
                </a:solidFill>
                <a:latin typeface="Arial"/>
                <a:ea typeface="Arial"/>
                <a:cs typeface="Arial"/>
                <a:sym typeface="Arial"/>
              </a:rPr>
              <a:t>Assortment : Describes an assortment level i.e a : basic, b : extra and</a:t>
            </a:r>
            <a:endParaRPr b="0" i="0" sz="1550" u="none" cap="none" strike="noStrike">
              <a:solidFill>
                <a:schemeClr val="dk1"/>
              </a:solidFill>
              <a:latin typeface="Arial"/>
              <a:ea typeface="Arial"/>
              <a:cs typeface="Arial"/>
              <a:sym typeface="Arial"/>
            </a:endParaRPr>
          </a:p>
          <a:p>
            <a:pPr indent="0" lvl="0" marL="469900" marR="0" rtl="0" algn="l">
              <a:lnSpc>
                <a:spcPct val="100000"/>
              </a:lnSpc>
              <a:spcBef>
                <a:spcPts val="735"/>
              </a:spcBef>
              <a:spcAft>
                <a:spcPts val="0"/>
              </a:spcAft>
              <a:buNone/>
            </a:pPr>
            <a:r>
              <a:rPr b="1" i="0" lang="en-US" sz="1600" u="none" cap="none" strike="noStrike">
                <a:solidFill>
                  <a:srgbClr val="124F5C"/>
                </a:solidFill>
                <a:latin typeface="Arial"/>
                <a:ea typeface="Arial"/>
                <a:cs typeface="Arial"/>
                <a:sym typeface="Arial"/>
              </a:rPr>
              <a:t>c : extended.</a:t>
            </a:r>
            <a:endParaRPr b="0" i="0" sz="1600" u="none" cap="none" strike="noStrike">
              <a:solidFill>
                <a:schemeClr val="dk1"/>
              </a:solidFill>
              <a:latin typeface="Arial"/>
              <a:ea typeface="Arial"/>
              <a:cs typeface="Arial"/>
              <a:sym typeface="Arial"/>
            </a:endParaRPr>
          </a:p>
          <a:p>
            <a:pPr indent="-401320" lvl="0" marL="469900" marR="1078865" rtl="0" algn="l">
              <a:lnSpc>
                <a:spcPct val="135600"/>
              </a:lnSpc>
              <a:spcBef>
                <a:spcPts val="10"/>
              </a:spcBef>
              <a:spcAft>
                <a:spcPts val="0"/>
              </a:spcAft>
              <a:buClr>
                <a:srgbClr val="124F5C"/>
              </a:buClr>
              <a:buSzPts val="1600"/>
              <a:buFont typeface="Arial"/>
              <a:buAutoNum type="arabicPeriod" startAt="6"/>
            </a:pPr>
            <a:r>
              <a:rPr b="1" i="0" lang="en-US" sz="1600" u="none" cap="none" strike="noStrike">
                <a:solidFill>
                  <a:srgbClr val="124F5C"/>
                </a:solidFill>
                <a:latin typeface="Arial"/>
                <a:ea typeface="Arial"/>
                <a:cs typeface="Arial"/>
                <a:sym typeface="Arial"/>
              </a:rPr>
              <a:t>Competition Distance : Distance in meters to the nearest  competition store.</a:t>
            </a:r>
            <a:endParaRPr b="0" i="0" sz="1600" u="none" cap="none" strike="noStrike">
              <a:solidFill>
                <a:schemeClr val="dk1"/>
              </a:solidFill>
              <a:latin typeface="Arial"/>
              <a:ea typeface="Arial"/>
              <a:cs typeface="Arial"/>
              <a:sym typeface="Arial"/>
            </a:endParaRPr>
          </a:p>
          <a:p>
            <a:pPr indent="-401320" lvl="0" marL="469900" marR="0" rtl="0" algn="l">
              <a:lnSpc>
                <a:spcPct val="100000"/>
              </a:lnSpc>
              <a:spcBef>
                <a:spcPts val="675"/>
              </a:spcBef>
              <a:spcAft>
                <a:spcPts val="0"/>
              </a:spcAft>
              <a:buClr>
                <a:srgbClr val="124F5C"/>
              </a:buClr>
              <a:buSzPts val="1600"/>
              <a:buFont typeface="Arial"/>
              <a:buAutoNum type="arabicPeriod" startAt="6"/>
            </a:pPr>
            <a:r>
              <a:rPr b="1" i="0" lang="en-US" sz="1600" u="none" cap="none" strike="noStrike">
                <a:solidFill>
                  <a:srgbClr val="124F5C"/>
                </a:solidFill>
                <a:latin typeface="Arial"/>
                <a:ea typeface="Arial"/>
                <a:cs typeface="Arial"/>
                <a:sym typeface="Arial"/>
              </a:rPr>
              <a:t>Promo :- Indicates whether a store is running a promo on that day.</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5"/>
          <p:cNvPicPr preferRelativeResize="0"/>
          <p:nvPr/>
        </p:nvPicPr>
        <p:blipFill rotWithShape="1">
          <a:blip r:embed="rId3">
            <a:alphaModFix/>
          </a:blip>
          <a:srcRect b="0" l="0" r="0" t="0"/>
          <a:stretch/>
        </p:blipFill>
        <p:spPr>
          <a:xfrm>
            <a:off x="3695700" y="447640"/>
            <a:ext cx="5448299" cy="4648200"/>
          </a:xfrm>
          <a:prstGeom prst="rect">
            <a:avLst/>
          </a:prstGeom>
          <a:noFill/>
          <a:ln>
            <a:noFill/>
          </a:ln>
        </p:spPr>
      </p:pic>
      <p:sp>
        <p:nvSpPr>
          <p:cNvPr id="84" name="Google Shape;84;p5"/>
          <p:cNvSpPr txBox="1"/>
          <p:nvPr>
            <p:ph type="title"/>
          </p:nvPr>
        </p:nvSpPr>
        <p:spPr>
          <a:xfrm>
            <a:off x="215900" y="29972"/>
            <a:ext cx="336359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Data Preprocessing</a:t>
            </a:r>
            <a:endParaRPr sz="2800"/>
          </a:p>
        </p:txBody>
      </p:sp>
      <p:sp>
        <p:nvSpPr>
          <p:cNvPr id="85" name="Google Shape;85;p5"/>
          <p:cNvSpPr txBox="1"/>
          <p:nvPr/>
        </p:nvSpPr>
        <p:spPr>
          <a:xfrm>
            <a:off x="75692" y="763269"/>
            <a:ext cx="3529329" cy="29692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600" u="none" cap="none" strike="noStrike">
                <a:solidFill>
                  <a:srgbClr val="124F5C"/>
                </a:solidFill>
                <a:latin typeface="Arial"/>
                <a:ea typeface="Arial"/>
                <a:cs typeface="Arial"/>
                <a:sym typeface="Arial"/>
              </a:rPr>
              <a:t>Columns having &gt;30% null</a:t>
            </a:r>
            <a:endParaRPr b="0" i="0" sz="1600" u="none" cap="none" strike="noStrike">
              <a:solidFill>
                <a:schemeClr val="dk1"/>
              </a:solidFill>
              <a:latin typeface="Arial"/>
              <a:ea typeface="Arial"/>
              <a:cs typeface="Arial"/>
              <a:sym typeface="Arial"/>
            </a:endParaRPr>
          </a:p>
          <a:p>
            <a:pPr indent="0" lvl="0" marL="12700" marR="0" rtl="0" algn="l">
              <a:lnSpc>
                <a:spcPct val="100000"/>
              </a:lnSpc>
              <a:spcBef>
                <a:spcPts val="1270"/>
              </a:spcBef>
              <a:spcAft>
                <a:spcPts val="0"/>
              </a:spcAft>
              <a:buNone/>
            </a:pPr>
            <a:r>
              <a:rPr b="1" i="0" lang="en-US" sz="1600" u="none" cap="none" strike="noStrike">
                <a:solidFill>
                  <a:srgbClr val="124F5C"/>
                </a:solidFill>
                <a:latin typeface="Arial"/>
                <a:ea typeface="Arial"/>
                <a:cs typeface="Arial"/>
                <a:sym typeface="Arial"/>
              </a:rPr>
              <a:t>values are dropped.</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b="0" i="0" sz="1650" u="none" cap="none" strike="noStrike">
              <a:solidFill>
                <a:schemeClr val="dk1"/>
              </a:solidFill>
              <a:latin typeface="Arial"/>
              <a:ea typeface="Arial"/>
              <a:cs typeface="Arial"/>
              <a:sym typeface="Arial"/>
            </a:endParaRPr>
          </a:p>
          <a:p>
            <a:pPr indent="0" lvl="0" marL="12700" marR="53339" rtl="0" algn="just">
              <a:lnSpc>
                <a:spcPct val="142600"/>
              </a:lnSpc>
              <a:spcBef>
                <a:spcPts val="0"/>
              </a:spcBef>
              <a:spcAft>
                <a:spcPts val="0"/>
              </a:spcAft>
              <a:buNone/>
            </a:pPr>
            <a:r>
              <a:rPr b="1" i="0" lang="en-US" sz="1550" u="none" cap="none" strike="noStrike">
                <a:solidFill>
                  <a:srgbClr val="124F5C"/>
                </a:solidFill>
                <a:latin typeface="Arial"/>
                <a:ea typeface="Arial"/>
                <a:cs typeface="Arial"/>
                <a:sym typeface="Arial"/>
              </a:rPr>
              <a:t>Null values in ‘Competition Distance’  are imputed with median of feature.</a:t>
            </a:r>
            <a:endParaRPr b="0" i="0" sz="1550" u="none" cap="none" strike="noStrike">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b="0" i="0" sz="2100" u="none" cap="none" strike="noStrike">
              <a:solidFill>
                <a:schemeClr val="dk1"/>
              </a:solidFill>
              <a:latin typeface="Arial"/>
              <a:ea typeface="Arial"/>
              <a:cs typeface="Arial"/>
              <a:sym typeface="Arial"/>
            </a:endParaRPr>
          </a:p>
          <a:p>
            <a:pPr indent="0" lvl="0" marL="12700" marR="5080" rtl="0" algn="just">
              <a:lnSpc>
                <a:spcPct val="148300"/>
              </a:lnSpc>
              <a:spcBef>
                <a:spcPts val="0"/>
              </a:spcBef>
              <a:spcAft>
                <a:spcPts val="0"/>
              </a:spcAft>
              <a:buNone/>
            </a:pPr>
            <a:r>
              <a:rPr b="1" i="0" lang="en-US" sz="1550" u="none" cap="none" strike="noStrike">
                <a:solidFill>
                  <a:srgbClr val="124F5C"/>
                </a:solidFill>
                <a:latin typeface="Arial"/>
                <a:ea typeface="Arial"/>
                <a:cs typeface="Arial"/>
                <a:sym typeface="Arial"/>
              </a:rPr>
              <a:t>Removing those stores observations  </a:t>
            </a:r>
            <a:r>
              <a:rPr b="1" i="0" lang="en-US" sz="1600" u="none" cap="none" strike="noStrike">
                <a:solidFill>
                  <a:srgbClr val="124F5C"/>
                </a:solidFill>
                <a:latin typeface="Arial"/>
                <a:ea typeface="Arial"/>
                <a:cs typeface="Arial"/>
                <a:sym typeface="Arial"/>
              </a:rPr>
              <a:t>that are temporarily closed (~ 17.3K)  &amp; stores generating zero sales.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6"/>
          <p:cNvPicPr preferRelativeResize="0"/>
          <p:nvPr/>
        </p:nvPicPr>
        <p:blipFill rotWithShape="1">
          <a:blip r:embed="rId3">
            <a:alphaModFix/>
          </a:blip>
          <a:srcRect b="0" l="0" r="0" t="0"/>
          <a:stretch/>
        </p:blipFill>
        <p:spPr>
          <a:xfrm>
            <a:off x="156210" y="932433"/>
            <a:ext cx="5836285" cy="243839"/>
          </a:xfrm>
          <a:prstGeom prst="rect">
            <a:avLst/>
          </a:prstGeom>
          <a:noFill/>
          <a:ln>
            <a:noFill/>
          </a:ln>
        </p:spPr>
      </p:pic>
      <p:pic>
        <p:nvPicPr>
          <p:cNvPr id="91" name="Google Shape;91;p6"/>
          <p:cNvPicPr preferRelativeResize="0"/>
          <p:nvPr/>
        </p:nvPicPr>
        <p:blipFill rotWithShape="1">
          <a:blip r:embed="rId4">
            <a:alphaModFix/>
          </a:blip>
          <a:srcRect b="0" l="0" r="0" t="0"/>
          <a:stretch/>
        </p:blipFill>
        <p:spPr>
          <a:xfrm>
            <a:off x="2808461" y="1606176"/>
            <a:ext cx="6154563" cy="3408262"/>
          </a:xfrm>
          <a:prstGeom prst="rect">
            <a:avLst/>
          </a:prstGeom>
          <a:noFill/>
          <a:ln>
            <a:noFill/>
          </a:ln>
        </p:spPr>
      </p:pic>
      <p:sp>
        <p:nvSpPr>
          <p:cNvPr id="92" name="Google Shape;92;p6"/>
          <p:cNvSpPr txBox="1"/>
          <p:nvPr/>
        </p:nvSpPr>
        <p:spPr>
          <a:xfrm>
            <a:off x="139700" y="146049"/>
            <a:ext cx="442912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Exploratory Data Analysis</a:t>
            </a:r>
            <a:endParaRPr b="0" i="0" sz="2800" u="none" cap="none" strike="noStrike">
              <a:solidFill>
                <a:schemeClr val="dk1"/>
              </a:solidFill>
              <a:latin typeface="Arial"/>
              <a:ea typeface="Arial"/>
              <a:cs typeface="Arial"/>
              <a:sym typeface="Arial"/>
            </a:endParaRPr>
          </a:p>
        </p:txBody>
      </p:sp>
      <p:sp>
        <p:nvSpPr>
          <p:cNvPr id="93" name="Google Shape;93;p6"/>
          <p:cNvSpPr txBox="1"/>
          <p:nvPr/>
        </p:nvSpPr>
        <p:spPr>
          <a:xfrm>
            <a:off x="139700" y="894333"/>
            <a:ext cx="5679440"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Sales are normally distributed with slightly right tail skewed.</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7"/>
          <p:cNvPicPr preferRelativeResize="0"/>
          <p:nvPr/>
        </p:nvPicPr>
        <p:blipFill rotWithShape="1">
          <a:blip r:embed="rId3">
            <a:alphaModFix/>
          </a:blip>
          <a:srcRect b="0" l="0" r="0" t="0"/>
          <a:stretch/>
        </p:blipFill>
        <p:spPr>
          <a:xfrm>
            <a:off x="1908961" y="1417966"/>
            <a:ext cx="5497099" cy="3353916"/>
          </a:xfrm>
          <a:prstGeom prst="rect">
            <a:avLst/>
          </a:prstGeom>
          <a:noFill/>
          <a:ln>
            <a:noFill/>
          </a:ln>
        </p:spPr>
      </p:pic>
      <p:sp>
        <p:nvSpPr>
          <p:cNvPr id="99" name="Google Shape;99;p7"/>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00" name="Google Shape;100;p7"/>
          <p:cNvSpPr txBox="1"/>
          <p:nvPr/>
        </p:nvSpPr>
        <p:spPr>
          <a:xfrm>
            <a:off x="292100" y="734313"/>
            <a:ext cx="249618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600" u="none" cap="none" strike="noStrike">
                <a:solidFill>
                  <a:srgbClr val="124F5C"/>
                </a:solidFill>
                <a:latin typeface="Arial"/>
                <a:ea typeface="Arial"/>
                <a:cs typeface="Arial"/>
                <a:sym typeface="Arial"/>
              </a:rPr>
              <a:t>Impact of Promo on sales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8"/>
          <p:cNvPicPr preferRelativeResize="0"/>
          <p:nvPr/>
        </p:nvPicPr>
        <p:blipFill rotWithShape="1">
          <a:blip r:embed="rId3">
            <a:alphaModFix/>
          </a:blip>
          <a:srcRect b="0" l="0" r="0" t="0"/>
          <a:stretch/>
        </p:blipFill>
        <p:spPr>
          <a:xfrm>
            <a:off x="882503" y="1089698"/>
            <a:ext cx="7865891" cy="4053429"/>
          </a:xfrm>
          <a:prstGeom prst="rect">
            <a:avLst/>
          </a:prstGeom>
          <a:noFill/>
          <a:ln>
            <a:noFill/>
          </a:ln>
        </p:spPr>
      </p:pic>
      <p:sp>
        <p:nvSpPr>
          <p:cNvPr id="106" name="Google Shape;106;p8"/>
          <p:cNvSpPr txBox="1"/>
          <p:nvPr/>
        </p:nvSpPr>
        <p:spPr>
          <a:xfrm>
            <a:off x="304291" y="29972"/>
            <a:ext cx="2276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CC0000"/>
                </a:solidFill>
                <a:latin typeface="Arial"/>
                <a:ea typeface="Arial"/>
                <a:cs typeface="Arial"/>
                <a:sym typeface="Arial"/>
              </a:rPr>
              <a:t>EDA (contd..)</a:t>
            </a:r>
            <a:endParaRPr b="0" i="0" sz="2800" u="none" cap="none" strike="noStrike">
              <a:solidFill>
                <a:schemeClr val="dk1"/>
              </a:solidFill>
              <a:latin typeface="Arial"/>
              <a:ea typeface="Arial"/>
              <a:cs typeface="Arial"/>
              <a:sym typeface="Arial"/>
            </a:endParaRPr>
          </a:p>
        </p:txBody>
      </p:sp>
      <p:sp>
        <p:nvSpPr>
          <p:cNvPr id="107" name="Google Shape;107;p8"/>
          <p:cNvSpPr txBox="1"/>
          <p:nvPr/>
        </p:nvSpPr>
        <p:spPr>
          <a:xfrm>
            <a:off x="342391" y="620013"/>
            <a:ext cx="2356485" cy="2616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1550" u="none" cap="none" strike="noStrike">
                <a:solidFill>
                  <a:srgbClr val="124F5C"/>
                </a:solidFill>
                <a:latin typeface="Arial"/>
                <a:ea typeface="Arial"/>
                <a:cs typeface="Arial"/>
                <a:sym typeface="Arial"/>
              </a:rPr>
              <a:t>Day Wise trends in Sales</a:t>
            </a:r>
            <a:endParaRPr b="0" i="0" sz="155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9"/>
          <p:cNvGrpSpPr/>
          <p:nvPr/>
        </p:nvGrpSpPr>
        <p:grpSpPr>
          <a:xfrm>
            <a:off x="86361" y="449580"/>
            <a:ext cx="8699134" cy="4659941"/>
            <a:chOff x="86361" y="449580"/>
            <a:chExt cx="8699134" cy="4659941"/>
          </a:xfrm>
        </p:grpSpPr>
        <p:pic>
          <p:nvPicPr>
            <p:cNvPr id="113" name="Google Shape;113;p9"/>
            <p:cNvPicPr preferRelativeResize="0"/>
            <p:nvPr/>
          </p:nvPicPr>
          <p:blipFill rotWithShape="1">
            <a:blip r:embed="rId3">
              <a:alphaModFix/>
            </a:blip>
            <a:srcRect b="0" l="0" r="0" t="0"/>
            <a:stretch/>
          </p:blipFill>
          <p:spPr>
            <a:xfrm>
              <a:off x="86361" y="449580"/>
              <a:ext cx="2912745" cy="243839"/>
            </a:xfrm>
            <a:prstGeom prst="rect">
              <a:avLst/>
            </a:prstGeom>
            <a:noFill/>
            <a:ln>
              <a:noFill/>
            </a:ln>
          </p:spPr>
        </p:pic>
        <p:pic>
          <p:nvPicPr>
            <p:cNvPr id="114" name="Google Shape;114;p9"/>
            <p:cNvPicPr preferRelativeResize="0"/>
            <p:nvPr/>
          </p:nvPicPr>
          <p:blipFill rotWithShape="1">
            <a:blip r:embed="rId4">
              <a:alphaModFix/>
            </a:blip>
            <a:srcRect b="0" l="0" r="0" t="0"/>
            <a:stretch/>
          </p:blipFill>
          <p:spPr>
            <a:xfrm>
              <a:off x="402776" y="715273"/>
              <a:ext cx="8382719" cy="4394248"/>
            </a:xfrm>
            <a:prstGeom prst="rect">
              <a:avLst/>
            </a:prstGeom>
            <a:noFill/>
            <a:ln>
              <a:noFill/>
            </a:ln>
          </p:spPr>
        </p:pic>
      </p:grpSp>
      <p:sp>
        <p:nvSpPr>
          <p:cNvPr id="115" name="Google Shape;115;p9"/>
          <p:cNvSpPr txBox="1"/>
          <p:nvPr>
            <p:ph type="title"/>
          </p:nvPr>
        </p:nvSpPr>
        <p:spPr>
          <a:xfrm>
            <a:off x="241808" y="29972"/>
            <a:ext cx="2683510" cy="699135"/>
          </a:xfrm>
          <a:prstGeom prst="rect">
            <a:avLst/>
          </a:prstGeom>
          <a:noFill/>
          <a:ln>
            <a:noFill/>
          </a:ln>
        </p:spPr>
        <p:txBody>
          <a:bodyPr anchorCtr="0" anchor="t" bIns="0" lIns="0" spcFirstLastPara="1" rIns="0" wrap="square" tIns="12050">
            <a:spAutoFit/>
          </a:bodyPr>
          <a:lstStyle/>
          <a:p>
            <a:pPr indent="0" lvl="0" marL="76200" rtl="0" algn="l">
              <a:lnSpc>
                <a:spcPct val="100000"/>
              </a:lnSpc>
              <a:spcBef>
                <a:spcPts val="0"/>
              </a:spcBef>
              <a:spcAft>
                <a:spcPts val="0"/>
              </a:spcAft>
              <a:buNone/>
            </a:pPr>
            <a:r>
              <a:rPr lang="en-US" sz="2800"/>
              <a:t>EDA (contd..)</a:t>
            </a:r>
            <a:endParaRPr sz="2800"/>
          </a:p>
          <a:p>
            <a:pPr indent="0" lvl="0" marL="12700" rtl="0" algn="l">
              <a:lnSpc>
                <a:spcPct val="100000"/>
              </a:lnSpc>
              <a:spcBef>
                <a:spcPts val="85"/>
              </a:spcBef>
              <a:spcAft>
                <a:spcPts val="0"/>
              </a:spcAft>
              <a:buNone/>
            </a:pPr>
            <a:r>
              <a:rPr lang="en-US" sz="1550">
                <a:solidFill>
                  <a:srgbClr val="124F5C"/>
                </a:solidFill>
              </a:rPr>
              <a:t>Heatmap for merged dataset</a:t>
            </a:r>
            <a:endParaRPr sz="15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2023-11-15T09:52:48Z</dcterms:created>
  <dc:creator>Data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2023-04-25T00:00:00Z</vt:filetime>
  </property>
  <property fmtid="{D5CDD505-2E9C-101B-9397-08002B2CF9AE}" pid="3" name="Creator">
    <vt:lpwstr>Microsoft® Word 2016</vt:lpwstr>
  </property>
  <property fmtid="{D5CDD505-2E9C-101B-9397-08002B2CF9AE}" pid="4" name="LastSaved">
    <vt:filetime>2023-11-15T00:00:00Z</vt:filetime>
  </property>
</Properties>
</file>