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1" r:id="rId11"/>
    <p:sldId id="272" r:id="rId12"/>
    <p:sldId id="273" r:id="rId13"/>
    <p:sldId id="274" r:id="rId14"/>
    <p:sldId id="268" r:id="rId15"/>
    <p:sldId id="269"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37" autoAdjust="0"/>
  </p:normalViewPr>
  <p:slideViewPr>
    <p:cSldViewPr snapToGrid="0">
      <p:cViewPr varScale="1">
        <p:scale>
          <a:sx n="100" d="100"/>
          <a:sy n="100" d="100"/>
        </p:scale>
        <p:origin x="9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5a768a038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5a768a038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f4b5b562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f4b5b562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f4b5b562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f4b5b562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5a768a03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5a768a03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f4b5b5626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f4b5b5626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ff4b5b56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ff4b5b56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5a768a038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5a768a03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f4b5b5626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f4b5b562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f4b5b5626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f4b5b5626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a768a038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a768a038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5a768a038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5a768a038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nikhilmittal/flight-fare-prediction-mh"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Flight Price Prediction </a:t>
            </a:r>
            <a:endParaRPr/>
          </a:p>
        </p:txBody>
      </p:sp>
      <p:sp>
        <p:nvSpPr>
          <p:cNvPr id="55" name="Google Shape;55;p13"/>
          <p:cNvSpPr txBox="1">
            <a:spLocks noGrp="1"/>
          </p:cNvSpPr>
          <p:nvPr>
            <p:ph type="subTitle" idx="1"/>
          </p:nvPr>
        </p:nvSpPr>
        <p:spPr>
          <a:xfrm>
            <a:off x="311700" y="2719000"/>
            <a:ext cx="8700300" cy="2199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000"/>
              <a:t>Presented by</a:t>
            </a:r>
            <a:r>
              <a:rPr lang="en-GB"/>
              <a:t>-</a:t>
            </a:r>
          </a:p>
          <a:p>
            <a:pPr marL="0" lvl="0" indent="0" algn="ctr" rtl="0">
              <a:spcBef>
                <a:spcPts val="0"/>
              </a:spcBef>
              <a:spcAft>
                <a:spcPts val="0"/>
              </a:spcAft>
              <a:buNone/>
            </a:pPr>
            <a:r>
              <a:rPr lang="en-GB"/>
              <a:t>                          Ashwini </a:t>
            </a:r>
            <a:r>
              <a:rPr lang="en-GB" err="1"/>
              <a:t>Sidnale</a:t>
            </a:r>
            <a:br>
              <a:rPr lang="en-GB"/>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D7FB-F947-F924-5370-93ABB075354A}"/>
              </a:ext>
            </a:extLst>
          </p:cNvPr>
          <p:cNvSpPr>
            <a:spLocks noGrp="1"/>
          </p:cNvSpPr>
          <p:nvPr>
            <p:ph type="title"/>
          </p:nvPr>
        </p:nvSpPr>
        <p:spPr/>
        <p:txBody>
          <a:bodyPr>
            <a:normAutofit/>
          </a:bodyPr>
          <a:lstStyle/>
          <a:p>
            <a:r>
              <a:rPr lang="en-US" sz="2400"/>
              <a:t>correlation between Independent and dependent attributes</a:t>
            </a:r>
            <a:endParaRPr lang="en-IN" sz="2400"/>
          </a:p>
        </p:txBody>
      </p:sp>
      <p:sp>
        <p:nvSpPr>
          <p:cNvPr id="3" name="Text Placeholder 2">
            <a:extLst>
              <a:ext uri="{FF2B5EF4-FFF2-40B4-BE49-F238E27FC236}">
                <a16:creationId xmlns:a16="http://schemas.microsoft.com/office/drawing/2014/main" id="{96598F0D-B52F-B67D-A417-651C67538C6B}"/>
              </a:ext>
            </a:extLst>
          </p:cNvPr>
          <p:cNvSpPr>
            <a:spLocks noGrp="1"/>
          </p:cNvSpPr>
          <p:nvPr>
            <p:ph type="body" idx="1"/>
          </p:nvPr>
        </p:nvSpPr>
        <p:spPr/>
        <p:txBody>
          <a:bodyPr/>
          <a:lstStyle/>
          <a:p>
            <a:endParaRPr lang="en-IN"/>
          </a:p>
        </p:txBody>
      </p:sp>
      <p:pic>
        <p:nvPicPr>
          <p:cNvPr id="4" name="Google Shape;106;p22">
            <a:extLst>
              <a:ext uri="{FF2B5EF4-FFF2-40B4-BE49-F238E27FC236}">
                <a16:creationId xmlns:a16="http://schemas.microsoft.com/office/drawing/2014/main" id="{11BEACCE-E9C9-EDA0-4FD3-038633ACF58E}"/>
              </a:ext>
            </a:extLst>
          </p:cNvPr>
          <p:cNvPicPr preferRelativeResize="0"/>
          <p:nvPr/>
        </p:nvPicPr>
        <p:blipFill>
          <a:blip r:embed="rId2">
            <a:alphaModFix/>
          </a:blip>
          <a:stretch>
            <a:fillRect/>
          </a:stretch>
        </p:blipFill>
        <p:spPr>
          <a:xfrm>
            <a:off x="1796129" y="1338146"/>
            <a:ext cx="5288612" cy="3230729"/>
          </a:xfrm>
          <a:prstGeom prst="rect">
            <a:avLst/>
          </a:prstGeom>
          <a:noFill/>
          <a:ln>
            <a:noFill/>
          </a:ln>
        </p:spPr>
      </p:pic>
    </p:spTree>
    <p:extLst>
      <p:ext uri="{BB962C8B-B14F-4D97-AF65-F5344CB8AC3E}">
        <p14:creationId xmlns:p14="http://schemas.microsoft.com/office/powerpoint/2010/main" val="196297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3AC8-DEFC-EC13-CAB6-B459235DE4EA}"/>
              </a:ext>
            </a:extLst>
          </p:cNvPr>
          <p:cNvSpPr>
            <a:spLocks noGrp="1"/>
          </p:cNvSpPr>
          <p:nvPr>
            <p:ph type="title"/>
          </p:nvPr>
        </p:nvSpPr>
        <p:spPr/>
        <p:txBody>
          <a:bodyPr>
            <a:normAutofit fontScale="90000"/>
          </a:bodyPr>
          <a:lstStyle/>
          <a:p>
            <a:pPr algn="ctr"/>
            <a:r>
              <a:rPr lang="en-IN"/>
              <a:t>Airline vs Price Plot</a:t>
            </a:r>
          </a:p>
        </p:txBody>
      </p:sp>
      <p:sp>
        <p:nvSpPr>
          <p:cNvPr id="3" name="Text Placeholder 2">
            <a:extLst>
              <a:ext uri="{FF2B5EF4-FFF2-40B4-BE49-F238E27FC236}">
                <a16:creationId xmlns:a16="http://schemas.microsoft.com/office/drawing/2014/main" id="{CF4B4C74-E5FE-1EB4-ADAB-4EF68E8B15A5}"/>
              </a:ext>
            </a:extLst>
          </p:cNvPr>
          <p:cNvSpPr>
            <a:spLocks noGrp="1"/>
          </p:cNvSpPr>
          <p:nvPr>
            <p:ph type="body" idx="1"/>
          </p:nvPr>
        </p:nvSpPr>
        <p:spPr/>
        <p:txBody>
          <a:bodyPr/>
          <a:lstStyle/>
          <a:p>
            <a:endParaRPr lang="en-IN"/>
          </a:p>
        </p:txBody>
      </p:sp>
      <p:pic>
        <p:nvPicPr>
          <p:cNvPr id="4" name="Google Shape;111;p23">
            <a:extLst>
              <a:ext uri="{FF2B5EF4-FFF2-40B4-BE49-F238E27FC236}">
                <a16:creationId xmlns:a16="http://schemas.microsoft.com/office/drawing/2014/main" id="{603A46A8-E2A1-08EA-C269-13D6FC3E3F74}"/>
              </a:ext>
            </a:extLst>
          </p:cNvPr>
          <p:cNvPicPr preferRelativeResize="0"/>
          <p:nvPr/>
        </p:nvPicPr>
        <p:blipFill>
          <a:blip r:embed="rId2">
            <a:alphaModFix/>
          </a:blip>
          <a:stretch>
            <a:fillRect/>
          </a:stretch>
        </p:blipFill>
        <p:spPr>
          <a:xfrm>
            <a:off x="311700" y="1251182"/>
            <a:ext cx="8520600" cy="3218985"/>
          </a:xfrm>
          <a:prstGeom prst="rect">
            <a:avLst/>
          </a:prstGeom>
          <a:noFill/>
          <a:ln>
            <a:noFill/>
          </a:ln>
        </p:spPr>
      </p:pic>
    </p:spTree>
    <p:extLst>
      <p:ext uri="{BB962C8B-B14F-4D97-AF65-F5344CB8AC3E}">
        <p14:creationId xmlns:p14="http://schemas.microsoft.com/office/powerpoint/2010/main" val="2687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77E0-A132-BD2A-C0EC-43461145E698}"/>
              </a:ext>
            </a:extLst>
          </p:cNvPr>
          <p:cNvSpPr>
            <a:spLocks noGrp="1"/>
          </p:cNvSpPr>
          <p:nvPr>
            <p:ph type="title"/>
          </p:nvPr>
        </p:nvSpPr>
        <p:spPr/>
        <p:txBody>
          <a:bodyPr>
            <a:normAutofit fontScale="90000"/>
          </a:bodyPr>
          <a:lstStyle/>
          <a:p>
            <a:pPr algn="ctr"/>
            <a:r>
              <a:rPr lang="en-US"/>
              <a:t>Month wise count of Flights</a:t>
            </a:r>
            <a:endParaRPr lang="en-IN"/>
          </a:p>
        </p:txBody>
      </p:sp>
      <p:sp>
        <p:nvSpPr>
          <p:cNvPr id="3" name="Text Placeholder 2">
            <a:extLst>
              <a:ext uri="{FF2B5EF4-FFF2-40B4-BE49-F238E27FC236}">
                <a16:creationId xmlns:a16="http://schemas.microsoft.com/office/drawing/2014/main" id="{28682895-93DB-6E9E-8407-2D74A897345D}"/>
              </a:ext>
            </a:extLst>
          </p:cNvPr>
          <p:cNvSpPr>
            <a:spLocks noGrp="1"/>
          </p:cNvSpPr>
          <p:nvPr>
            <p:ph type="body" idx="1"/>
          </p:nvPr>
        </p:nvSpPr>
        <p:spPr>
          <a:xfrm>
            <a:off x="735520" y="1152475"/>
            <a:ext cx="7739407" cy="3416400"/>
          </a:xfrm>
        </p:spPr>
        <p:txBody>
          <a:bodyPr/>
          <a:lstStyle/>
          <a:p>
            <a:endParaRPr lang="en-IN"/>
          </a:p>
        </p:txBody>
      </p:sp>
      <p:pic>
        <p:nvPicPr>
          <p:cNvPr id="4" name="Google Shape;116;p24">
            <a:extLst>
              <a:ext uri="{FF2B5EF4-FFF2-40B4-BE49-F238E27FC236}">
                <a16:creationId xmlns:a16="http://schemas.microsoft.com/office/drawing/2014/main" id="{B91D8F63-C77B-75FC-D1B1-6E6BB29B4FD8}"/>
              </a:ext>
            </a:extLst>
          </p:cNvPr>
          <p:cNvPicPr preferRelativeResize="0"/>
          <p:nvPr/>
        </p:nvPicPr>
        <p:blipFill>
          <a:blip r:embed="rId2">
            <a:alphaModFix/>
          </a:blip>
          <a:stretch>
            <a:fillRect/>
          </a:stretch>
        </p:blipFill>
        <p:spPr>
          <a:xfrm>
            <a:off x="505522" y="1134212"/>
            <a:ext cx="8132955" cy="4039025"/>
          </a:xfrm>
          <a:prstGeom prst="rect">
            <a:avLst/>
          </a:prstGeom>
          <a:noFill/>
          <a:ln>
            <a:noFill/>
          </a:ln>
        </p:spPr>
      </p:pic>
    </p:spTree>
    <p:extLst>
      <p:ext uri="{BB962C8B-B14F-4D97-AF65-F5344CB8AC3E}">
        <p14:creationId xmlns:p14="http://schemas.microsoft.com/office/powerpoint/2010/main" val="147300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19C0-2B6C-40E2-E0DF-336BAC2DF0E5}"/>
              </a:ext>
            </a:extLst>
          </p:cNvPr>
          <p:cNvSpPr>
            <a:spLocks noGrp="1"/>
          </p:cNvSpPr>
          <p:nvPr>
            <p:ph type="title"/>
          </p:nvPr>
        </p:nvSpPr>
        <p:spPr/>
        <p:txBody>
          <a:bodyPr>
            <a:normAutofit fontScale="90000"/>
          </a:bodyPr>
          <a:lstStyle/>
          <a:p>
            <a:pPr algn="ctr"/>
            <a:r>
              <a:rPr lang="en-IN"/>
              <a:t>Source vs Price</a:t>
            </a:r>
          </a:p>
        </p:txBody>
      </p:sp>
      <p:sp>
        <p:nvSpPr>
          <p:cNvPr id="3" name="Text Placeholder 2">
            <a:extLst>
              <a:ext uri="{FF2B5EF4-FFF2-40B4-BE49-F238E27FC236}">
                <a16:creationId xmlns:a16="http://schemas.microsoft.com/office/drawing/2014/main" id="{6B9D4641-E48E-D018-E0D9-16381BB26384}"/>
              </a:ext>
            </a:extLst>
          </p:cNvPr>
          <p:cNvSpPr>
            <a:spLocks noGrp="1"/>
          </p:cNvSpPr>
          <p:nvPr>
            <p:ph type="body" idx="1"/>
          </p:nvPr>
        </p:nvSpPr>
        <p:spPr>
          <a:xfrm>
            <a:off x="250740" y="1464895"/>
            <a:ext cx="8520600" cy="3901628"/>
          </a:xfrm>
        </p:spPr>
        <p:txBody>
          <a:bodyPr/>
          <a:lstStyle/>
          <a:p>
            <a:endParaRPr lang="en-IN"/>
          </a:p>
        </p:txBody>
      </p:sp>
      <p:pic>
        <p:nvPicPr>
          <p:cNvPr id="1028" name="Picture 4">
            <a:extLst>
              <a:ext uri="{FF2B5EF4-FFF2-40B4-BE49-F238E27FC236}">
                <a16:creationId xmlns:a16="http://schemas.microsoft.com/office/drawing/2014/main" id="{297B74B8-4B74-6593-4E7A-8DBC92CC1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90" y="1569720"/>
            <a:ext cx="8115300" cy="300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84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311700" y="445025"/>
            <a:ext cx="8520600" cy="8336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202124"/>
                </a:solidFill>
                <a:highlight>
                  <a:srgbClr val="FFFFFF"/>
                </a:highlight>
                <a:latin typeface="+mj-lt"/>
                <a:ea typeface="Roboto"/>
                <a:cs typeface="Roboto"/>
                <a:sym typeface="Roboto"/>
              </a:rPr>
              <a:t>Part V : Applying Model on training and Testing dataset, Finding Prediction On Unseen data</a:t>
            </a:r>
            <a:endParaRPr sz="2400">
              <a:latin typeface="+mj-lt"/>
            </a:endParaRPr>
          </a:p>
        </p:txBody>
      </p:sp>
      <p:sp>
        <p:nvSpPr>
          <p:cNvPr id="122" name="Google Shape;122;p25"/>
          <p:cNvSpPr txBox="1">
            <a:spLocks noGrp="1"/>
          </p:cNvSpPr>
          <p:nvPr>
            <p:ph type="body" idx="1"/>
          </p:nvPr>
        </p:nvSpPr>
        <p:spPr>
          <a:xfrm>
            <a:off x="311700" y="1538867"/>
            <a:ext cx="8520600" cy="3030007"/>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Feature Selection  - Raw data used for training generates low efficiency model, So to achieve objective of Problem we remove noise, less important features. We select optimal features.</a:t>
            </a:r>
            <a:endParaRPr/>
          </a:p>
          <a:p>
            <a:pPr marL="457200" lvl="0" indent="-342900" algn="l" rtl="0">
              <a:spcBef>
                <a:spcPts val="0"/>
              </a:spcBef>
              <a:spcAft>
                <a:spcPts val="0"/>
              </a:spcAft>
              <a:buSzPts val="1800"/>
              <a:buChar char="●"/>
            </a:pPr>
            <a:r>
              <a:rPr lang="en-GB"/>
              <a:t>Feature selection techniques</a:t>
            </a:r>
            <a:endParaRPr/>
          </a:p>
          <a:p>
            <a:pPr marL="457200" lvl="0" indent="-342900" algn="l" rtl="0">
              <a:spcBef>
                <a:spcPts val="0"/>
              </a:spcBef>
              <a:spcAft>
                <a:spcPts val="0"/>
              </a:spcAft>
              <a:buSzPts val="1800"/>
              <a:buChar char="●"/>
            </a:pPr>
            <a:r>
              <a:rPr lang="en-GB"/>
              <a:t>Extra Tree Regressor , Ensemble Technique</a:t>
            </a:r>
            <a:endParaRPr/>
          </a:p>
          <a:p>
            <a:pPr marL="457200" lvl="0" indent="-342900" algn="l" rtl="0">
              <a:spcBef>
                <a:spcPts val="0"/>
              </a:spcBef>
              <a:spcAft>
                <a:spcPts val="0"/>
              </a:spcAft>
              <a:buSzPts val="1800"/>
              <a:buChar char="●"/>
            </a:pPr>
            <a:r>
              <a:rPr lang="en-GB"/>
              <a:t>Fitting Model</a:t>
            </a:r>
            <a:endParaRPr/>
          </a:p>
          <a:p>
            <a:pPr marL="457200" lvl="0" indent="-342900" algn="l" rtl="0">
              <a:spcBef>
                <a:spcPts val="0"/>
              </a:spcBef>
              <a:spcAft>
                <a:spcPts val="0"/>
              </a:spcAft>
              <a:buSzPts val="1800"/>
              <a:buChar char="●"/>
            </a:pPr>
            <a:r>
              <a:rPr lang="en-GB"/>
              <a:t>Check MAE, MSE, RMSE</a:t>
            </a:r>
            <a:endParaRPr/>
          </a:p>
          <a:p>
            <a:pPr marL="457200" lvl="0" indent="-342900" algn="l" rtl="0">
              <a:spcBef>
                <a:spcPts val="0"/>
              </a:spcBef>
              <a:spcAft>
                <a:spcPts val="0"/>
              </a:spcAft>
              <a:buSzPts val="1800"/>
              <a:buChar char="●"/>
            </a:pPr>
            <a:r>
              <a:rPr lang="en-GB"/>
              <a:t>Good value of RMSE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623400" y="385552"/>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Hyper-parameter Tuning</a:t>
            </a:r>
            <a:endParaRPr/>
          </a:p>
        </p:txBody>
      </p:sp>
      <p:sp>
        <p:nvSpPr>
          <p:cNvPr id="128" name="Google Shape;12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84615"/>
              <a:buFont typeface="Arial"/>
              <a:buNone/>
            </a:pPr>
            <a:r>
              <a:rPr lang="en-GB" sz="1400">
                <a:solidFill>
                  <a:srgbClr val="273239"/>
                </a:solidFill>
                <a:highlight>
                  <a:srgbClr val="FFFFFF"/>
                </a:highlight>
              </a:rPr>
              <a:t>A Machine Learning model is defined as a mathematical model with a number of parameters that need to be learned from the data. By training a model with existing data, we are able to fit the model parameters. </a:t>
            </a:r>
            <a:endParaRPr sz="1400">
              <a:solidFill>
                <a:srgbClr val="273239"/>
              </a:solidFill>
              <a:highlight>
                <a:srgbClr val="FFFFFF"/>
              </a:highlight>
            </a:endParaRPr>
          </a:p>
          <a:p>
            <a:pPr marL="0" lvl="0" indent="0" algn="l" rtl="0">
              <a:spcBef>
                <a:spcPts val="800"/>
              </a:spcBef>
              <a:spcAft>
                <a:spcPts val="0"/>
              </a:spcAft>
              <a:buClr>
                <a:schemeClr val="dk1"/>
              </a:buClr>
              <a:buSzPct val="84615"/>
              <a:buFont typeface="Arial"/>
              <a:buNone/>
            </a:pPr>
            <a:r>
              <a:rPr lang="en-GB" sz="1400">
                <a:solidFill>
                  <a:srgbClr val="273239"/>
                </a:solidFill>
                <a:highlight>
                  <a:srgbClr val="FFFFFF"/>
                </a:highlight>
              </a:rPr>
              <a:t>However, there is another kind of parameter, known as </a:t>
            </a:r>
            <a:r>
              <a:rPr lang="en-GB" sz="1400" b="1" i="1">
                <a:solidFill>
                  <a:srgbClr val="273239"/>
                </a:solidFill>
                <a:highlight>
                  <a:srgbClr val="FFFFFF"/>
                </a:highlight>
              </a:rPr>
              <a:t>Hyperparameters</a:t>
            </a:r>
            <a:r>
              <a:rPr lang="en-GB" sz="1400">
                <a:solidFill>
                  <a:srgbClr val="273239"/>
                </a:solidFill>
                <a:highlight>
                  <a:srgbClr val="FFFFFF"/>
                </a:highlight>
              </a:rPr>
              <a:t>, that cannot be directly learned from the regular training process. They are usually fixed before the actual training process begins. These parameters express important properties of the model such as its complexity or how fast it should learn. </a:t>
            </a:r>
            <a:endParaRPr sz="1400">
              <a:solidFill>
                <a:srgbClr val="273239"/>
              </a:solidFill>
              <a:highlight>
                <a:srgbClr val="FFFFFF"/>
              </a:highlight>
            </a:endParaRPr>
          </a:p>
          <a:p>
            <a:pPr marL="0" lvl="0" indent="0" algn="l" rtl="0">
              <a:spcBef>
                <a:spcPts val="800"/>
              </a:spcBef>
              <a:spcAft>
                <a:spcPts val="0"/>
              </a:spcAft>
              <a:buClr>
                <a:schemeClr val="dk1"/>
              </a:buClr>
              <a:buSzPct val="84615"/>
              <a:buFont typeface="Arial"/>
              <a:buNone/>
            </a:pPr>
            <a:r>
              <a:rPr lang="en-GB" sz="1400">
                <a:solidFill>
                  <a:srgbClr val="273239"/>
                </a:solidFill>
                <a:highlight>
                  <a:srgbClr val="FFFFFF"/>
                </a:highlight>
              </a:rPr>
              <a:t>Some examples of model hyperparameters include:</a:t>
            </a:r>
            <a:endParaRPr sz="1400">
              <a:solidFill>
                <a:srgbClr val="273239"/>
              </a:solidFill>
              <a:highlight>
                <a:srgbClr val="FFFFFF"/>
              </a:highlight>
            </a:endParaRPr>
          </a:p>
          <a:p>
            <a:pPr marL="685800" lvl="0" indent="-304958" algn="l" rtl="0">
              <a:lnSpc>
                <a:spcPct val="158000"/>
              </a:lnSpc>
              <a:spcBef>
                <a:spcPts val="800"/>
              </a:spcBef>
              <a:spcAft>
                <a:spcPts val="0"/>
              </a:spcAft>
              <a:buClr>
                <a:srgbClr val="273239"/>
              </a:buClr>
              <a:buSzPct val="100000"/>
              <a:buAutoNum type="arabicPeriod"/>
            </a:pPr>
            <a:r>
              <a:rPr lang="en-GB" sz="1400">
                <a:solidFill>
                  <a:srgbClr val="273239"/>
                </a:solidFill>
                <a:highlight>
                  <a:srgbClr val="FFFFFF"/>
                </a:highlight>
              </a:rPr>
              <a:t>The penalty in Logistic Regression Classifier i.e. L1 or L2 regularization</a:t>
            </a:r>
            <a:endParaRPr sz="1400">
              <a:solidFill>
                <a:srgbClr val="273239"/>
              </a:solidFill>
              <a:highlight>
                <a:srgbClr val="FFFFFF"/>
              </a:highlight>
            </a:endParaRPr>
          </a:p>
          <a:p>
            <a:pPr marL="685800" lvl="0" indent="-304958" algn="l" rtl="0">
              <a:lnSpc>
                <a:spcPct val="158000"/>
              </a:lnSpc>
              <a:spcBef>
                <a:spcPts val="0"/>
              </a:spcBef>
              <a:spcAft>
                <a:spcPts val="0"/>
              </a:spcAft>
              <a:buClr>
                <a:srgbClr val="273239"/>
              </a:buClr>
              <a:buSzPct val="100000"/>
              <a:buAutoNum type="arabicPeriod"/>
            </a:pPr>
            <a:r>
              <a:rPr lang="en-GB" sz="1400">
                <a:solidFill>
                  <a:srgbClr val="273239"/>
                </a:solidFill>
                <a:highlight>
                  <a:srgbClr val="FFFFFF"/>
                </a:highlight>
              </a:rPr>
              <a:t>The learning rate for training a neural network.</a:t>
            </a:r>
            <a:endParaRPr sz="1400">
              <a:solidFill>
                <a:srgbClr val="273239"/>
              </a:solidFill>
              <a:highlight>
                <a:srgbClr val="FFFFFF"/>
              </a:highlight>
            </a:endParaRPr>
          </a:p>
          <a:p>
            <a:pPr marL="685800" lvl="0" indent="-304958" algn="l" rtl="0">
              <a:lnSpc>
                <a:spcPct val="158000"/>
              </a:lnSpc>
              <a:spcBef>
                <a:spcPts val="0"/>
              </a:spcBef>
              <a:spcAft>
                <a:spcPts val="0"/>
              </a:spcAft>
              <a:buClr>
                <a:srgbClr val="273239"/>
              </a:buClr>
              <a:buSzPct val="100000"/>
              <a:buAutoNum type="arabicPeriod"/>
            </a:pPr>
            <a:r>
              <a:rPr lang="en-GB" sz="1400">
                <a:solidFill>
                  <a:srgbClr val="273239"/>
                </a:solidFill>
                <a:highlight>
                  <a:srgbClr val="FFFFFF"/>
                </a:highlight>
              </a:rPr>
              <a:t>The C and sigma hyperparameters for support vector machines.</a:t>
            </a:r>
            <a:endParaRPr sz="1400">
              <a:solidFill>
                <a:srgbClr val="273239"/>
              </a:solidFill>
              <a:highlight>
                <a:srgbClr val="FFFFFF"/>
              </a:highlight>
            </a:endParaRPr>
          </a:p>
          <a:p>
            <a:pPr marL="685800" lvl="0" indent="-304958" algn="l" rtl="0">
              <a:lnSpc>
                <a:spcPct val="158000"/>
              </a:lnSpc>
              <a:spcBef>
                <a:spcPts val="0"/>
              </a:spcBef>
              <a:spcAft>
                <a:spcPts val="0"/>
              </a:spcAft>
              <a:buClr>
                <a:srgbClr val="273239"/>
              </a:buClr>
              <a:buSzPct val="100000"/>
              <a:buAutoNum type="arabicPeriod"/>
            </a:pPr>
            <a:r>
              <a:rPr lang="en-GB" sz="1400">
                <a:solidFill>
                  <a:srgbClr val="273239"/>
                </a:solidFill>
                <a:highlight>
                  <a:srgbClr val="FFFFFF"/>
                </a:highlight>
              </a:rPr>
              <a:t>The k in k-nearest </a:t>
            </a:r>
            <a:r>
              <a:rPr lang="en-GB" sz="1400" err="1">
                <a:solidFill>
                  <a:srgbClr val="273239"/>
                </a:solidFill>
                <a:highlight>
                  <a:srgbClr val="FFFFFF"/>
                </a:highlight>
              </a:rPr>
              <a:t>neighbors</a:t>
            </a:r>
            <a:r>
              <a:rPr lang="en-GB" sz="1400">
                <a:solidFill>
                  <a:srgbClr val="273239"/>
                </a:solidFill>
                <a:highlight>
                  <a:srgbClr val="FFFFFF"/>
                </a:highlight>
              </a:rPr>
              <a:t>.</a:t>
            </a:r>
            <a:endParaRPr sz="1400">
              <a:solidFill>
                <a:srgbClr val="273239"/>
              </a:solidFill>
              <a:highlight>
                <a:srgbClr val="FFFFFF"/>
              </a:highlight>
            </a:endParaRPr>
          </a:p>
          <a:p>
            <a:pPr marL="0" lvl="0" indent="0" algn="l" rtl="0">
              <a:spcBef>
                <a:spcPts val="36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Conclusion</a:t>
            </a:r>
            <a:endParaRPr/>
          </a:p>
        </p:txBody>
      </p:sp>
      <p:sp>
        <p:nvSpPr>
          <p:cNvPr id="134" name="Google Shape;13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GB"/>
              <a:t>           This can assist airlines in determining what rates they can keep.</a:t>
            </a:r>
          </a:p>
          <a:p>
            <a:pPr marL="114300" lvl="0" indent="0" algn="l" rtl="0">
              <a:spcBef>
                <a:spcPts val="0"/>
              </a:spcBef>
              <a:spcAft>
                <a:spcPts val="0"/>
              </a:spcAft>
              <a:buSzPts val="1800"/>
              <a:buNone/>
            </a:pPr>
            <a:endParaRPr lang="en-GB"/>
          </a:p>
          <a:p>
            <a:pPr marL="114300" lvl="0" indent="0" algn="l" rtl="0">
              <a:spcBef>
                <a:spcPts val="0"/>
              </a:spcBef>
              <a:spcAft>
                <a:spcPts val="0"/>
              </a:spcAft>
              <a:buSzPts val="1800"/>
              <a:buNone/>
            </a:pPr>
            <a:r>
              <a:rPr lang="en-GB"/>
              <a:t>From this project I conclude that depends on the journey time ,journey </a:t>
            </a:r>
            <a:r>
              <a:rPr lang="en-GB" err="1"/>
              <a:t>month,total</a:t>
            </a:r>
            <a:r>
              <a:rPr lang="en-GB"/>
              <a:t> </a:t>
            </a:r>
            <a:r>
              <a:rPr lang="en-GB" err="1"/>
              <a:t>stops,journey</a:t>
            </a:r>
            <a:r>
              <a:rPr lang="en-GB"/>
              <a:t> </a:t>
            </a:r>
            <a:r>
              <a:rPr lang="en-GB" err="1"/>
              <a:t>hour,route</a:t>
            </a:r>
            <a:r>
              <a:rPr lang="en-GB"/>
              <a:t> price will change.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6350" y="4668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a:t>Part I  Introduction </a:t>
            </a:r>
            <a:endParaRPr sz="2400"/>
          </a:p>
        </p:txBody>
      </p:sp>
      <p:sp>
        <p:nvSpPr>
          <p:cNvPr id="61" name="Google Shape;61;p14"/>
          <p:cNvSpPr txBox="1">
            <a:spLocks noGrp="1"/>
          </p:cNvSpPr>
          <p:nvPr>
            <p:ph type="body" idx="1"/>
          </p:nvPr>
        </p:nvSpPr>
        <p:spPr>
          <a:xfrm>
            <a:off x="311700" y="1100436"/>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00">
                <a:solidFill>
                  <a:srgbClr val="222222"/>
                </a:solidFill>
                <a:highlight>
                  <a:srgbClr val="FFFFFF"/>
                </a:highlight>
              </a:rPr>
              <a:t>In this article, we will be </a:t>
            </a:r>
            <a:r>
              <a:rPr lang="en-GB" sz="1600" err="1">
                <a:solidFill>
                  <a:srgbClr val="222222"/>
                </a:solidFill>
                <a:highlight>
                  <a:srgbClr val="FFFFFF"/>
                </a:highlight>
              </a:rPr>
              <a:t>analyzing</a:t>
            </a:r>
            <a:r>
              <a:rPr lang="en-GB" sz="1600">
                <a:solidFill>
                  <a:srgbClr val="222222"/>
                </a:solidFill>
                <a:highlight>
                  <a:srgbClr val="FFFFFF"/>
                </a:highlight>
              </a:rPr>
              <a:t> the flight fare prediction using essential exploratory data analysis techniques then will draw some predictions about the price of the flight based on some features such as what type of airline it is, what is the arrival time, what is the departure time, what is the duration of the flight, source, destination and more.</a:t>
            </a:r>
            <a:endParaRPr sz="1600">
              <a:solidFill>
                <a:srgbClr val="222222"/>
              </a:solidFill>
              <a:highlight>
                <a:srgbClr val="FFFFFF"/>
              </a:highlight>
            </a:endParaRPr>
          </a:p>
          <a:p>
            <a:pPr marL="0" lvl="0" indent="0" algn="l" rtl="0">
              <a:spcBef>
                <a:spcPts val="1200"/>
              </a:spcBef>
              <a:spcAft>
                <a:spcPts val="0"/>
              </a:spcAft>
              <a:buNone/>
            </a:pPr>
            <a:endParaRPr sz="1350">
              <a:solidFill>
                <a:srgbClr val="222222"/>
              </a:solidFill>
              <a:highlight>
                <a:srgbClr val="FFFFFF"/>
              </a:highlight>
            </a:endParaRPr>
          </a:p>
          <a:p>
            <a:pPr marL="0" lvl="0" indent="0" algn="l" rtl="0">
              <a:spcBef>
                <a:spcPts val="1200"/>
              </a:spcBef>
              <a:spcAft>
                <a:spcPts val="1200"/>
              </a:spcAft>
              <a:buNone/>
            </a:pPr>
            <a:endParaRPr sz="155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0"/>
              </a:spcBef>
              <a:spcAft>
                <a:spcPts val="400"/>
              </a:spcAft>
              <a:buClr>
                <a:schemeClr val="dk1"/>
              </a:buClr>
              <a:buSzPct val="56410"/>
              <a:buFont typeface="Arial"/>
              <a:buNone/>
            </a:pPr>
            <a:r>
              <a:rPr lang="en-GB" sz="1950">
                <a:solidFill>
                  <a:srgbClr val="222222"/>
                </a:solidFill>
                <a:highlight>
                  <a:srgbClr val="FFFFFF"/>
                </a:highlight>
              </a:rPr>
              <a:t>About the dataset</a:t>
            </a:r>
            <a:endParaRPr/>
          </a:p>
        </p:txBody>
      </p:sp>
      <p:sp>
        <p:nvSpPr>
          <p:cNvPr id="67" name="Google Shape;67;p15"/>
          <p:cNvSpPr txBox="1">
            <a:spLocks noGrp="1"/>
          </p:cNvSpPr>
          <p:nvPr>
            <p:ph type="body" idx="1"/>
          </p:nvPr>
        </p:nvSpPr>
        <p:spPr>
          <a:xfrm>
            <a:off x="-100200" y="1017725"/>
            <a:ext cx="9344400" cy="4185000"/>
          </a:xfrm>
          <a:prstGeom prst="rect">
            <a:avLst/>
          </a:prstGeom>
        </p:spPr>
        <p:txBody>
          <a:bodyPr spcFirstLastPara="1" wrap="square" lIns="91425" tIns="91425" rIns="91425" bIns="91425" anchor="t" anchorCtr="0">
            <a:normAutofit/>
          </a:bodyPr>
          <a:lstStyle/>
          <a:p>
            <a:pPr marL="457200" lvl="0" indent="-320675" algn="l" rtl="0">
              <a:spcBef>
                <a:spcPts val="0"/>
              </a:spcBef>
              <a:spcAft>
                <a:spcPts val="0"/>
              </a:spcAft>
              <a:buClr>
                <a:srgbClr val="222222"/>
              </a:buClr>
              <a:buSzPts val="1450"/>
              <a:buAutoNum type="arabicPeriod"/>
            </a:pPr>
            <a:r>
              <a:rPr lang="en-GB" sz="1450">
                <a:solidFill>
                  <a:srgbClr val="222222"/>
                </a:solidFill>
                <a:highlight>
                  <a:srgbClr val="FFFFFF"/>
                </a:highlight>
              </a:rPr>
              <a:t>Airline: So this column will have all the types of airlines like Indigo, Jet Airways, Air India, and many more.</a:t>
            </a:r>
            <a:endParaRPr sz="1450">
              <a:solidFill>
                <a:srgbClr val="222222"/>
              </a:solidFill>
              <a:highlight>
                <a:srgbClr val="FFFFFF"/>
              </a:highlight>
            </a:endParaRPr>
          </a:p>
          <a:p>
            <a:pPr marL="457200" lvl="0" indent="-320675" algn="l" rtl="0">
              <a:spcBef>
                <a:spcPts val="0"/>
              </a:spcBef>
              <a:spcAft>
                <a:spcPts val="0"/>
              </a:spcAft>
              <a:buClr>
                <a:srgbClr val="222222"/>
              </a:buClr>
              <a:buSzPts val="1450"/>
              <a:buAutoNum type="arabicPeriod"/>
            </a:pPr>
            <a:r>
              <a:rPr lang="en-GB" sz="1450" err="1">
                <a:solidFill>
                  <a:srgbClr val="222222"/>
                </a:solidFill>
                <a:highlight>
                  <a:srgbClr val="FFFFFF"/>
                </a:highlight>
              </a:rPr>
              <a:t>Date_of_Journey</a:t>
            </a:r>
            <a:r>
              <a:rPr lang="en-GB" sz="1450">
                <a:solidFill>
                  <a:srgbClr val="222222"/>
                </a:solidFill>
                <a:highlight>
                  <a:srgbClr val="FFFFFF"/>
                </a:highlight>
              </a:rPr>
              <a:t>: This column will let us know about the date on which the passenger’s journey will start.</a:t>
            </a:r>
            <a:endParaRPr sz="1450">
              <a:solidFill>
                <a:srgbClr val="222222"/>
              </a:solidFill>
              <a:highlight>
                <a:srgbClr val="FFFFFF"/>
              </a:highlight>
            </a:endParaRPr>
          </a:p>
          <a:p>
            <a:pPr marL="457200" lvl="0" indent="-320675" algn="l" rtl="0">
              <a:spcBef>
                <a:spcPts val="0"/>
              </a:spcBef>
              <a:spcAft>
                <a:spcPts val="0"/>
              </a:spcAft>
              <a:buClr>
                <a:srgbClr val="222222"/>
              </a:buClr>
              <a:buSzPts val="1450"/>
              <a:buAutoNum type="arabicPeriod"/>
            </a:pPr>
            <a:r>
              <a:rPr lang="en-GB" sz="1450">
                <a:solidFill>
                  <a:srgbClr val="222222"/>
                </a:solidFill>
                <a:highlight>
                  <a:srgbClr val="FFFFFF"/>
                </a:highlight>
              </a:rPr>
              <a:t>Source: This column holds the name of the place from where the passenger’s journey will start.</a:t>
            </a:r>
            <a:endParaRPr sz="1450">
              <a:solidFill>
                <a:srgbClr val="222222"/>
              </a:solidFill>
              <a:highlight>
                <a:srgbClr val="FFFFFF"/>
              </a:highlight>
            </a:endParaRPr>
          </a:p>
          <a:p>
            <a:pPr marL="457200" lvl="0" indent="-320675" algn="l" rtl="0">
              <a:spcBef>
                <a:spcPts val="0"/>
              </a:spcBef>
              <a:spcAft>
                <a:spcPts val="0"/>
              </a:spcAft>
              <a:buClr>
                <a:srgbClr val="222222"/>
              </a:buClr>
              <a:buSzPts val="1450"/>
              <a:buAutoNum type="arabicPeriod"/>
            </a:pPr>
            <a:r>
              <a:rPr lang="en-GB" sz="1450">
                <a:solidFill>
                  <a:srgbClr val="222222"/>
                </a:solidFill>
                <a:highlight>
                  <a:srgbClr val="FFFFFF"/>
                </a:highlight>
              </a:rPr>
              <a:t>Destination: This column holds the name of the place to where passengers wanted to travel.</a:t>
            </a:r>
            <a:endParaRPr sz="1450">
              <a:solidFill>
                <a:srgbClr val="222222"/>
              </a:solidFill>
              <a:highlight>
                <a:srgbClr val="FFFFFF"/>
              </a:highlight>
            </a:endParaRPr>
          </a:p>
          <a:p>
            <a:pPr marL="457200" lvl="0" indent="-320675" algn="l" rtl="0">
              <a:spcBef>
                <a:spcPts val="0"/>
              </a:spcBef>
              <a:spcAft>
                <a:spcPts val="0"/>
              </a:spcAft>
              <a:buClr>
                <a:srgbClr val="222222"/>
              </a:buClr>
              <a:buSzPts val="1450"/>
              <a:buAutoNum type="arabicPeriod"/>
            </a:pPr>
            <a:r>
              <a:rPr lang="en-GB" sz="1450">
                <a:solidFill>
                  <a:srgbClr val="222222"/>
                </a:solidFill>
                <a:highlight>
                  <a:srgbClr val="FFFFFF"/>
                </a:highlight>
              </a:rPr>
              <a:t>Route: Here we can know about that what is the route through which passengers have opted to travel from his/her source to their destination.</a:t>
            </a:r>
            <a:endParaRPr sz="1450">
              <a:solidFill>
                <a:srgbClr val="222222"/>
              </a:solidFill>
              <a:highlight>
                <a:srgbClr val="FFFFFF"/>
              </a:highlight>
            </a:endParaRPr>
          </a:p>
          <a:p>
            <a:pPr marL="457200" lvl="0" indent="-320675" algn="l" rtl="0">
              <a:spcBef>
                <a:spcPts val="0"/>
              </a:spcBef>
              <a:spcAft>
                <a:spcPts val="0"/>
              </a:spcAft>
              <a:buClr>
                <a:srgbClr val="222222"/>
              </a:buClr>
              <a:buSzPts val="1450"/>
              <a:buAutoNum type="arabicPeriod"/>
            </a:pPr>
            <a:r>
              <a:rPr lang="en-GB" sz="1450" err="1">
                <a:solidFill>
                  <a:srgbClr val="222222"/>
                </a:solidFill>
                <a:highlight>
                  <a:srgbClr val="FFFFFF"/>
                </a:highlight>
              </a:rPr>
              <a:t>Arrival_Time</a:t>
            </a:r>
            <a:r>
              <a:rPr lang="en-GB" sz="1450">
                <a:solidFill>
                  <a:srgbClr val="222222"/>
                </a:solidFill>
                <a:highlight>
                  <a:srgbClr val="FFFFFF"/>
                </a:highlight>
              </a:rPr>
              <a:t>: Arrival time is when the passenger will reach his/her destination.</a:t>
            </a:r>
            <a:endParaRPr sz="1450">
              <a:solidFill>
                <a:srgbClr val="222222"/>
              </a:solidFill>
              <a:highlight>
                <a:srgbClr val="FFFFFF"/>
              </a:highlight>
            </a:endParaRPr>
          </a:p>
          <a:p>
            <a:pPr marL="457200" lvl="0" indent="-320675" algn="l" rtl="0">
              <a:spcBef>
                <a:spcPts val="0"/>
              </a:spcBef>
              <a:spcAft>
                <a:spcPts val="0"/>
              </a:spcAft>
              <a:buClr>
                <a:srgbClr val="222222"/>
              </a:buClr>
              <a:buSzPts val="1450"/>
              <a:buAutoNum type="arabicPeriod"/>
            </a:pPr>
            <a:r>
              <a:rPr lang="en-GB" sz="1450">
                <a:solidFill>
                  <a:srgbClr val="222222"/>
                </a:solidFill>
                <a:highlight>
                  <a:srgbClr val="FFFFFF"/>
                </a:highlight>
              </a:rPr>
              <a:t>Duration: Duration is the whole period that a flight will take to complete its journey from source to destination.</a:t>
            </a:r>
            <a:endParaRPr sz="1450">
              <a:solidFill>
                <a:srgbClr val="222222"/>
              </a:solidFill>
              <a:highlight>
                <a:srgbClr val="FFFFFF"/>
              </a:highlight>
            </a:endParaRPr>
          </a:p>
          <a:p>
            <a:pPr marL="457200" lvl="0" indent="-320675" algn="l" rtl="0">
              <a:spcBef>
                <a:spcPts val="0"/>
              </a:spcBef>
              <a:spcAft>
                <a:spcPts val="0"/>
              </a:spcAft>
              <a:buClr>
                <a:srgbClr val="222222"/>
              </a:buClr>
              <a:buSzPts val="1450"/>
              <a:buAutoNum type="arabicPeriod"/>
            </a:pPr>
            <a:r>
              <a:rPr lang="en-GB" sz="1450" err="1">
                <a:solidFill>
                  <a:srgbClr val="222222"/>
                </a:solidFill>
                <a:highlight>
                  <a:srgbClr val="FFFFFF"/>
                </a:highlight>
              </a:rPr>
              <a:t>Total_Stops</a:t>
            </a:r>
            <a:r>
              <a:rPr lang="en-GB" sz="1450">
                <a:solidFill>
                  <a:srgbClr val="222222"/>
                </a:solidFill>
                <a:highlight>
                  <a:srgbClr val="FFFFFF"/>
                </a:highlight>
              </a:rPr>
              <a:t>: This will let us know in how many places flights will stop there for the flight in the whole journey.</a:t>
            </a:r>
            <a:endParaRPr sz="1450">
              <a:solidFill>
                <a:srgbClr val="222222"/>
              </a:solidFill>
              <a:highlight>
                <a:srgbClr val="FFFFFF"/>
              </a:highlight>
            </a:endParaRPr>
          </a:p>
          <a:p>
            <a:pPr marL="457200" lvl="0" indent="-320675" algn="l" rtl="0">
              <a:spcBef>
                <a:spcPts val="0"/>
              </a:spcBef>
              <a:spcAft>
                <a:spcPts val="0"/>
              </a:spcAft>
              <a:buClr>
                <a:srgbClr val="222222"/>
              </a:buClr>
              <a:buSzPts val="1450"/>
              <a:buAutoNum type="arabicPeriod"/>
            </a:pPr>
            <a:r>
              <a:rPr lang="en-GB" sz="1450" err="1">
                <a:solidFill>
                  <a:srgbClr val="222222"/>
                </a:solidFill>
                <a:highlight>
                  <a:srgbClr val="FFFFFF"/>
                </a:highlight>
              </a:rPr>
              <a:t>Additional_Info</a:t>
            </a:r>
            <a:r>
              <a:rPr lang="en-GB" sz="1450">
                <a:solidFill>
                  <a:srgbClr val="222222"/>
                </a:solidFill>
                <a:highlight>
                  <a:srgbClr val="FFFFFF"/>
                </a:highlight>
              </a:rPr>
              <a:t>: In this column, we will get information about food, kind of food, and other amenities.</a:t>
            </a:r>
            <a:endParaRPr sz="1450">
              <a:solidFill>
                <a:srgbClr val="222222"/>
              </a:solidFill>
              <a:highlight>
                <a:srgbClr val="FFFFFF"/>
              </a:highlight>
            </a:endParaRPr>
          </a:p>
          <a:p>
            <a:pPr marL="457200" lvl="0" indent="-320675" algn="l" rtl="0">
              <a:spcBef>
                <a:spcPts val="0"/>
              </a:spcBef>
              <a:spcAft>
                <a:spcPts val="0"/>
              </a:spcAft>
              <a:buClr>
                <a:srgbClr val="222222"/>
              </a:buClr>
              <a:buSzPts val="1450"/>
              <a:buAutoNum type="arabicPeriod"/>
            </a:pPr>
            <a:r>
              <a:rPr lang="en-GB" sz="1450">
                <a:solidFill>
                  <a:srgbClr val="222222"/>
                </a:solidFill>
                <a:highlight>
                  <a:srgbClr val="FFFFFF"/>
                </a:highlight>
              </a:rPr>
              <a:t>Price: Price of the flight for a complete journey including all the expenses before onboarding.</a:t>
            </a:r>
            <a:endParaRPr sz="1450">
              <a:solidFill>
                <a:srgbClr val="222222"/>
              </a:solidFill>
              <a:highlight>
                <a:srgbClr val="FFFFFF"/>
              </a:highlight>
            </a:endParaRPr>
          </a:p>
          <a:p>
            <a:pPr marL="457200" lvl="0" indent="0" algn="l" rtl="0">
              <a:spcBef>
                <a:spcPts val="1200"/>
              </a:spcBef>
              <a:spcAft>
                <a:spcPts val="1200"/>
              </a:spcAft>
              <a:buNone/>
            </a:pPr>
            <a:endParaRPr sz="1350">
              <a:solidFill>
                <a:srgbClr val="222222"/>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Dataset Details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Kaggle link :  </a:t>
            </a:r>
            <a:r>
              <a:rPr lang="en-GB" u="sng">
                <a:solidFill>
                  <a:schemeClr val="hlink"/>
                </a:solidFill>
                <a:hlinkClick r:id="rId3"/>
              </a:rPr>
              <a:t>https://www.kaggle.com/datasets/nikhilmittal/flight-fare-prediction-mh</a:t>
            </a:r>
            <a:endParaRPr/>
          </a:p>
          <a:p>
            <a:pPr marL="457200" lvl="0" indent="-342900" algn="l" rtl="0">
              <a:spcBef>
                <a:spcPts val="0"/>
              </a:spcBef>
              <a:spcAft>
                <a:spcPts val="0"/>
              </a:spcAft>
              <a:buSzPts val="1800"/>
              <a:buChar char="●"/>
            </a:pPr>
            <a:r>
              <a:rPr lang="en-GB"/>
              <a:t>10683 rows, 11 columns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108975"/>
            <a:ext cx="8520600" cy="56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Part-II </a:t>
            </a:r>
            <a:r>
              <a:rPr lang="en-GB" sz="2888">
                <a:solidFill>
                  <a:srgbClr val="202124"/>
                </a:solidFill>
                <a:highlight>
                  <a:srgbClr val="FFFFFF"/>
                </a:highlight>
              </a:rPr>
              <a:t>Data Pre-processing and Data Cleaning</a:t>
            </a:r>
            <a:endParaRPr sz="4688"/>
          </a:p>
        </p:txBody>
      </p:sp>
      <p:sp>
        <p:nvSpPr>
          <p:cNvPr id="79" name="Google Shape;79;p17"/>
          <p:cNvSpPr txBox="1">
            <a:spLocks noGrp="1"/>
          </p:cNvSpPr>
          <p:nvPr>
            <p:ph type="body" idx="1"/>
          </p:nvPr>
        </p:nvSpPr>
        <p:spPr>
          <a:xfrm>
            <a:off x="311700" y="762800"/>
            <a:ext cx="8520600" cy="4239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400">
                <a:solidFill>
                  <a:srgbClr val="202124"/>
                </a:solidFill>
                <a:highlight>
                  <a:srgbClr val="FFFFFF"/>
                </a:highlight>
              </a:rPr>
              <a:t>              Data </a:t>
            </a:r>
            <a:r>
              <a:rPr lang="en-GB" sz="6400" err="1">
                <a:solidFill>
                  <a:srgbClr val="202124"/>
                </a:solidFill>
                <a:highlight>
                  <a:srgbClr val="FFFFFF"/>
                </a:highlight>
              </a:rPr>
              <a:t>preprocessing</a:t>
            </a:r>
            <a:r>
              <a:rPr lang="en-GB" sz="6400">
                <a:solidFill>
                  <a:srgbClr val="202124"/>
                </a:solidFill>
                <a:highlight>
                  <a:srgbClr val="FFFFFF"/>
                </a:highlight>
              </a:rPr>
              <a:t> is the process of transforming raw data into an understandable format. It is also an important step in data mining as we cannot work with raw data. The quality of the data should be checked before applying machine learning or data mining algorithms.</a:t>
            </a:r>
            <a:endParaRPr sz="6400">
              <a:solidFill>
                <a:srgbClr val="202124"/>
              </a:solidFill>
              <a:highlight>
                <a:srgbClr val="FFFFFF"/>
              </a:highlight>
            </a:endParaRPr>
          </a:p>
          <a:p>
            <a:pPr marL="0" lvl="0" indent="0" algn="l" rtl="0">
              <a:spcBef>
                <a:spcPts val="1200"/>
              </a:spcBef>
              <a:spcAft>
                <a:spcPts val="0"/>
              </a:spcAft>
              <a:buNone/>
            </a:pPr>
            <a:endParaRPr sz="7283">
              <a:solidFill>
                <a:srgbClr val="202124"/>
              </a:solidFill>
              <a:highlight>
                <a:srgbClr val="FFFFFF"/>
              </a:highlight>
            </a:endParaRPr>
          </a:p>
          <a:p>
            <a:pPr marL="0" lvl="0" indent="0" algn="l" rtl="0">
              <a:spcBef>
                <a:spcPts val="1200"/>
              </a:spcBef>
              <a:spcAft>
                <a:spcPts val="0"/>
              </a:spcAft>
              <a:buNone/>
            </a:pPr>
            <a:endParaRPr sz="1835">
              <a:solidFill>
                <a:srgbClr val="202124"/>
              </a:solidFill>
              <a:highlight>
                <a:srgbClr val="FFFFFF"/>
              </a:highlight>
            </a:endParaRPr>
          </a:p>
          <a:p>
            <a:pPr marL="0" lvl="0" indent="0" algn="l" rtl="0">
              <a:spcBef>
                <a:spcPts val="1200"/>
              </a:spcBef>
              <a:spcAft>
                <a:spcPts val="0"/>
              </a:spcAft>
              <a:buNone/>
            </a:pPr>
            <a:endParaRPr sz="3035">
              <a:solidFill>
                <a:srgbClr val="202124"/>
              </a:solidFill>
              <a:highlight>
                <a:srgbClr val="FFFFFF"/>
              </a:highlight>
            </a:endParaRPr>
          </a:p>
          <a:p>
            <a:pPr marL="457200" lvl="0" indent="-312032" algn="l" rtl="0">
              <a:spcBef>
                <a:spcPts val="1200"/>
              </a:spcBef>
              <a:spcAft>
                <a:spcPts val="0"/>
              </a:spcAft>
              <a:buClr>
                <a:srgbClr val="202124"/>
              </a:buClr>
              <a:buSzPct val="100000"/>
              <a:buAutoNum type="arabicPeriod"/>
            </a:pPr>
            <a:r>
              <a:rPr lang="en-GB" sz="5600">
                <a:solidFill>
                  <a:srgbClr val="202124"/>
                </a:solidFill>
                <a:highlight>
                  <a:srgbClr val="FFFFFF"/>
                </a:highlight>
              </a:rPr>
              <a:t>Load data in Pandas.</a:t>
            </a:r>
            <a:endParaRPr sz="5600">
              <a:solidFill>
                <a:srgbClr val="202124"/>
              </a:solidFill>
              <a:highlight>
                <a:srgbClr val="FFFFFF"/>
              </a:highlight>
            </a:endParaRPr>
          </a:p>
          <a:p>
            <a:pPr marL="457200" lvl="0" indent="-312032" algn="l" rtl="0">
              <a:spcBef>
                <a:spcPts val="0"/>
              </a:spcBef>
              <a:spcAft>
                <a:spcPts val="0"/>
              </a:spcAft>
              <a:buClr>
                <a:srgbClr val="202124"/>
              </a:buClr>
              <a:buSzPct val="100000"/>
              <a:buAutoNum type="arabicPeriod"/>
            </a:pPr>
            <a:r>
              <a:rPr lang="en-GB" sz="5600">
                <a:solidFill>
                  <a:srgbClr val="202124"/>
                </a:solidFill>
                <a:highlight>
                  <a:srgbClr val="FFFFFF"/>
                </a:highlight>
              </a:rPr>
              <a:t>Drop columns that aren't useful.</a:t>
            </a:r>
            <a:endParaRPr sz="5600">
              <a:solidFill>
                <a:srgbClr val="202124"/>
              </a:solidFill>
              <a:highlight>
                <a:srgbClr val="FFFFFF"/>
              </a:highlight>
            </a:endParaRPr>
          </a:p>
          <a:p>
            <a:pPr marL="457200" lvl="0" indent="-312032" algn="l" rtl="0">
              <a:spcBef>
                <a:spcPts val="0"/>
              </a:spcBef>
              <a:spcAft>
                <a:spcPts val="0"/>
              </a:spcAft>
              <a:buClr>
                <a:srgbClr val="202124"/>
              </a:buClr>
              <a:buSzPct val="100000"/>
              <a:buAutoNum type="arabicPeriod"/>
            </a:pPr>
            <a:r>
              <a:rPr lang="en-GB" sz="5600">
                <a:solidFill>
                  <a:srgbClr val="202124"/>
                </a:solidFill>
                <a:highlight>
                  <a:srgbClr val="FFFFFF"/>
                </a:highlight>
              </a:rPr>
              <a:t>Drop rows with missing values.</a:t>
            </a:r>
            <a:endParaRPr sz="5600">
              <a:solidFill>
                <a:srgbClr val="202124"/>
              </a:solidFill>
              <a:highlight>
                <a:srgbClr val="FFFFFF"/>
              </a:highlight>
            </a:endParaRPr>
          </a:p>
          <a:p>
            <a:pPr marL="457200" lvl="0" indent="-312032" algn="l" rtl="0">
              <a:spcBef>
                <a:spcPts val="0"/>
              </a:spcBef>
              <a:spcAft>
                <a:spcPts val="0"/>
              </a:spcAft>
              <a:buClr>
                <a:srgbClr val="202124"/>
              </a:buClr>
              <a:buSzPct val="100000"/>
              <a:buAutoNum type="arabicPeriod"/>
            </a:pPr>
            <a:r>
              <a:rPr lang="en-GB" sz="5600">
                <a:solidFill>
                  <a:srgbClr val="202124"/>
                </a:solidFill>
                <a:highlight>
                  <a:srgbClr val="FFFFFF"/>
                </a:highlight>
              </a:rPr>
              <a:t>Create dummy variables.</a:t>
            </a:r>
            <a:endParaRPr sz="5600">
              <a:solidFill>
                <a:srgbClr val="202124"/>
              </a:solidFill>
              <a:highlight>
                <a:srgbClr val="FFFFFF"/>
              </a:highlight>
            </a:endParaRPr>
          </a:p>
          <a:p>
            <a:pPr marL="457200" lvl="0" indent="-312032" algn="l" rtl="0">
              <a:spcBef>
                <a:spcPts val="0"/>
              </a:spcBef>
              <a:spcAft>
                <a:spcPts val="0"/>
              </a:spcAft>
              <a:buClr>
                <a:srgbClr val="202124"/>
              </a:buClr>
              <a:buSzPct val="100000"/>
              <a:buAutoNum type="arabicPeriod"/>
            </a:pPr>
            <a:r>
              <a:rPr lang="en-GB" sz="5600">
                <a:solidFill>
                  <a:srgbClr val="202124"/>
                </a:solidFill>
                <a:highlight>
                  <a:srgbClr val="FFFFFF"/>
                </a:highlight>
              </a:rPr>
              <a:t>Take care of missing data.</a:t>
            </a:r>
            <a:endParaRPr sz="5600">
              <a:solidFill>
                <a:srgbClr val="202124"/>
              </a:solidFill>
              <a:highlight>
                <a:srgbClr val="FFFFFF"/>
              </a:highlight>
            </a:endParaRPr>
          </a:p>
          <a:p>
            <a:pPr marL="457200" lvl="0" indent="-312032" algn="l" rtl="0">
              <a:spcBef>
                <a:spcPts val="0"/>
              </a:spcBef>
              <a:spcAft>
                <a:spcPts val="0"/>
              </a:spcAft>
              <a:buClr>
                <a:srgbClr val="202124"/>
              </a:buClr>
              <a:buSzPct val="100000"/>
              <a:buAutoNum type="arabicPeriod"/>
            </a:pPr>
            <a:r>
              <a:rPr lang="en-GB" sz="5600">
                <a:solidFill>
                  <a:srgbClr val="202124"/>
                </a:solidFill>
                <a:highlight>
                  <a:srgbClr val="FFFFFF"/>
                </a:highlight>
              </a:rPr>
              <a:t>Convert the Data Frame to NumPy.</a:t>
            </a:r>
            <a:endParaRPr sz="5600">
              <a:solidFill>
                <a:srgbClr val="202124"/>
              </a:solidFill>
              <a:highlight>
                <a:srgbClr val="FFFFFF"/>
              </a:highlight>
            </a:endParaRPr>
          </a:p>
          <a:p>
            <a:pPr marL="457200" lvl="0" indent="-312032" algn="l" rtl="0">
              <a:spcBef>
                <a:spcPts val="0"/>
              </a:spcBef>
              <a:spcAft>
                <a:spcPts val="0"/>
              </a:spcAft>
              <a:buClr>
                <a:srgbClr val="202124"/>
              </a:buClr>
              <a:buSzPct val="100000"/>
              <a:buAutoNum type="arabicPeriod"/>
            </a:pPr>
            <a:r>
              <a:rPr lang="en-GB" sz="5600">
                <a:solidFill>
                  <a:srgbClr val="202124"/>
                </a:solidFill>
                <a:highlight>
                  <a:srgbClr val="FFFFFF"/>
                </a:highlight>
              </a:rPr>
              <a:t>Divide the data set into training data and test data.</a:t>
            </a:r>
            <a:endParaRPr sz="5600">
              <a:solidFill>
                <a:srgbClr val="202124"/>
              </a:solidFill>
              <a:highlight>
                <a:srgbClr val="FFFFFF"/>
              </a:highlight>
            </a:endParaRPr>
          </a:p>
          <a:p>
            <a:pPr marL="0" lvl="0" indent="0" algn="l" rtl="0">
              <a:spcBef>
                <a:spcPts val="300"/>
              </a:spcBef>
              <a:spcAft>
                <a:spcPts val="0"/>
              </a:spcAft>
              <a:buNone/>
            </a:pPr>
            <a:endParaRPr sz="6302">
              <a:solidFill>
                <a:srgbClr val="202124"/>
              </a:solidFill>
              <a:highlight>
                <a:srgbClr val="FFFFFF"/>
              </a:highlight>
            </a:endParaRPr>
          </a:p>
          <a:p>
            <a:pPr marL="0" lvl="0" indent="0" algn="l" rtl="0">
              <a:spcBef>
                <a:spcPts val="1200"/>
              </a:spcBef>
              <a:spcAft>
                <a:spcPts val="0"/>
              </a:spcAft>
              <a:buNone/>
            </a:pPr>
            <a:r>
              <a:rPr lang="en-GB" sz="1835">
                <a:solidFill>
                  <a:srgbClr val="202124"/>
                </a:solidFill>
                <a:highlight>
                  <a:srgbClr val="FFFFFF"/>
                </a:highlight>
              </a:rPr>
              <a:t>                </a:t>
            </a:r>
            <a:r>
              <a:rPr lang="en-GB" sz="1688">
                <a:solidFill>
                  <a:srgbClr val="202124"/>
                </a:solidFill>
                <a:highlight>
                  <a:srgbClr val="FFFFFF"/>
                </a:highlight>
              </a:rPr>
              <a:t>        </a:t>
            </a:r>
            <a:r>
              <a:rPr lang="en-GB" sz="1806">
                <a:solidFill>
                  <a:srgbClr val="202124"/>
                </a:solidFill>
                <a:highlight>
                  <a:srgbClr val="FFFFFF"/>
                </a:highlight>
              </a:rPr>
              <a:t> </a:t>
            </a:r>
            <a:endParaRPr sz="1700">
              <a:solidFill>
                <a:srgbClr val="202124"/>
              </a:solidFill>
              <a:highlight>
                <a:srgbClr val="FFFFFF"/>
              </a:highlight>
            </a:endParaRPr>
          </a:p>
          <a:p>
            <a:pPr marL="0" lvl="0" indent="0" algn="l" rtl="0">
              <a:spcBef>
                <a:spcPts val="1200"/>
              </a:spcBef>
              <a:spcAft>
                <a:spcPts val="0"/>
              </a:spcAft>
              <a:buNone/>
            </a:pPr>
            <a:endParaRPr>
              <a:solidFill>
                <a:srgbClr val="202124"/>
              </a:solidFill>
              <a:highlight>
                <a:srgbClr val="FFFFFF"/>
              </a:highlight>
            </a:endParaRPr>
          </a:p>
          <a:p>
            <a:pPr marL="45720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55300" y="533975"/>
            <a:ext cx="8520600" cy="34287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0"/>
              </a:spcBef>
              <a:spcAft>
                <a:spcPts val="0"/>
              </a:spcAft>
              <a:buNone/>
            </a:pPr>
            <a:endParaRPr sz="2246">
              <a:solidFill>
                <a:schemeClr val="dk2"/>
              </a:solidFill>
            </a:endParaRPr>
          </a:p>
          <a:p>
            <a:pPr marL="0" lvl="0" indent="0" algn="l" rtl="0">
              <a:lnSpc>
                <a:spcPct val="115000"/>
              </a:lnSpc>
              <a:spcBef>
                <a:spcPts val="1200"/>
              </a:spcBef>
              <a:spcAft>
                <a:spcPts val="0"/>
              </a:spcAft>
              <a:buNone/>
            </a:pPr>
            <a:r>
              <a:rPr lang="en-GB" sz="2700">
                <a:solidFill>
                  <a:schemeClr val="dk2"/>
                </a:solidFill>
              </a:rPr>
              <a:t>Finding null values:</a:t>
            </a:r>
            <a:endParaRPr sz="2700">
              <a:solidFill>
                <a:schemeClr val="dk2"/>
              </a:solidFill>
            </a:endParaRPr>
          </a:p>
          <a:p>
            <a:pPr marL="0" lvl="0" indent="0" algn="l" rtl="0">
              <a:lnSpc>
                <a:spcPct val="115000"/>
              </a:lnSpc>
              <a:spcBef>
                <a:spcPts val="1200"/>
              </a:spcBef>
              <a:spcAft>
                <a:spcPts val="0"/>
              </a:spcAft>
              <a:buNone/>
            </a:pPr>
            <a:r>
              <a:rPr lang="en-GB" sz="2044">
                <a:solidFill>
                  <a:srgbClr val="273239"/>
                </a:solidFill>
                <a:highlight>
                  <a:srgbClr val="FFFFFF"/>
                </a:highlight>
              </a:rPr>
              <a:t>        </a:t>
            </a:r>
            <a:r>
              <a:rPr lang="en-GB" sz="1800">
                <a:solidFill>
                  <a:srgbClr val="273239"/>
                </a:solidFill>
                <a:highlight>
                  <a:srgbClr val="FFFFFF"/>
                </a:highlight>
              </a:rPr>
              <a:t>Missing Data can occur when no information is provided for one or more items or for a whole unit.</a:t>
            </a:r>
            <a:endParaRPr sz="1800">
              <a:solidFill>
                <a:srgbClr val="273239"/>
              </a:solidFill>
              <a:highlight>
                <a:srgbClr val="FFFFFF"/>
              </a:highlight>
            </a:endParaRPr>
          </a:p>
          <a:p>
            <a:pPr marL="0" lvl="0" indent="0" algn="l" rtl="0">
              <a:lnSpc>
                <a:spcPct val="115000"/>
              </a:lnSpc>
              <a:spcBef>
                <a:spcPts val="1200"/>
              </a:spcBef>
              <a:spcAft>
                <a:spcPts val="0"/>
              </a:spcAft>
              <a:buNone/>
            </a:pPr>
            <a:r>
              <a:rPr lang="en-GB" sz="1800">
                <a:solidFill>
                  <a:srgbClr val="4D5156"/>
                </a:solidFill>
                <a:highlight>
                  <a:srgbClr val="FFFFFF"/>
                </a:highlight>
              </a:rPr>
              <a:t>In order to check missing </a:t>
            </a:r>
            <a:r>
              <a:rPr lang="en-GB" sz="1800">
                <a:solidFill>
                  <a:srgbClr val="5F6368"/>
                </a:solidFill>
                <a:highlight>
                  <a:srgbClr val="FFFFFF"/>
                </a:highlight>
              </a:rPr>
              <a:t>values in Pandas</a:t>
            </a:r>
            <a:r>
              <a:rPr lang="en-GB" sz="1800">
                <a:solidFill>
                  <a:srgbClr val="4D5156"/>
                </a:solidFill>
                <a:highlight>
                  <a:srgbClr val="FFFFFF"/>
                </a:highlight>
              </a:rPr>
              <a:t> Data Frame, we use a function </a:t>
            </a:r>
            <a:r>
              <a:rPr lang="en-GB" sz="1800" err="1">
                <a:solidFill>
                  <a:srgbClr val="4D5156"/>
                </a:solidFill>
                <a:highlight>
                  <a:srgbClr val="FFFFFF"/>
                </a:highlight>
              </a:rPr>
              <a:t>isnull</a:t>
            </a:r>
            <a:r>
              <a:rPr lang="en-GB" sz="1800">
                <a:solidFill>
                  <a:srgbClr val="4D5156"/>
                </a:solidFill>
                <a:highlight>
                  <a:srgbClr val="FFFFFF"/>
                </a:highlight>
              </a:rPr>
              <a:t>() and </a:t>
            </a:r>
            <a:r>
              <a:rPr lang="en-GB" sz="1800" err="1">
                <a:solidFill>
                  <a:srgbClr val="4D5156"/>
                </a:solidFill>
                <a:highlight>
                  <a:srgbClr val="FFFFFF"/>
                </a:highlight>
              </a:rPr>
              <a:t>notnull</a:t>
            </a:r>
            <a:r>
              <a:rPr lang="en-GB" sz="1800">
                <a:solidFill>
                  <a:srgbClr val="4D5156"/>
                </a:solidFill>
                <a:highlight>
                  <a:srgbClr val="FFFFFF"/>
                </a:highlight>
              </a:rPr>
              <a:t>()</a:t>
            </a:r>
            <a:endParaRPr sz="1800">
              <a:solidFill>
                <a:srgbClr val="273239"/>
              </a:solidFill>
              <a:highlight>
                <a:srgbClr val="FFFFFF"/>
              </a:highlight>
            </a:endParaRPr>
          </a:p>
          <a:p>
            <a:pPr marL="0" lvl="0" indent="0" algn="l" rtl="0">
              <a:lnSpc>
                <a:spcPct val="115000"/>
              </a:lnSpc>
              <a:spcBef>
                <a:spcPts val="1200"/>
              </a:spcBef>
              <a:spcAft>
                <a:spcPts val="0"/>
              </a:spcAft>
              <a:buNone/>
            </a:pPr>
            <a:endParaRPr sz="2123">
              <a:solidFill>
                <a:schemeClr val="dk2"/>
              </a:solidFill>
            </a:endParaRPr>
          </a:p>
          <a:p>
            <a:pPr marL="0" lvl="0" indent="0" algn="l" rtl="0">
              <a:lnSpc>
                <a:spcPct val="115000"/>
              </a:lnSpc>
              <a:spcBef>
                <a:spcPts val="1200"/>
              </a:spcBef>
              <a:spcAft>
                <a:spcPts val="0"/>
              </a:spcAft>
              <a:buClr>
                <a:schemeClr val="dk1"/>
              </a:buClr>
              <a:buSzPct val="51791"/>
              <a:buFont typeface="Arial"/>
              <a:buNone/>
            </a:pPr>
            <a:r>
              <a:rPr lang="en-GB" sz="2123">
                <a:solidFill>
                  <a:schemeClr val="dk2"/>
                </a:solidFill>
              </a:rPr>
              <a:t>       </a:t>
            </a:r>
            <a:endParaRPr sz="2123">
              <a:solidFill>
                <a:schemeClr val="dk2"/>
              </a:solidFill>
            </a:endParaRPr>
          </a:p>
          <a:p>
            <a:pPr marL="0" lvl="0" indent="0" algn="ctr" rtl="0">
              <a:spcBef>
                <a:spcPts val="12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76275" y="0"/>
            <a:ext cx="9067800" cy="44721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endParaRPr sz="2123">
              <a:solidFill>
                <a:schemeClr val="dk2"/>
              </a:solidFill>
            </a:endParaRPr>
          </a:p>
          <a:p>
            <a:pPr marL="0" lvl="0" indent="0" algn="l" rtl="0">
              <a:lnSpc>
                <a:spcPct val="115000"/>
              </a:lnSpc>
              <a:spcBef>
                <a:spcPts val="1200"/>
              </a:spcBef>
              <a:spcAft>
                <a:spcPts val="0"/>
              </a:spcAft>
              <a:buNone/>
            </a:pPr>
            <a:endParaRPr sz="2123">
              <a:solidFill>
                <a:schemeClr val="dk2"/>
              </a:solidFill>
            </a:endParaRPr>
          </a:p>
          <a:p>
            <a:pPr marL="0" lvl="0" indent="0" algn="l" rtl="0">
              <a:lnSpc>
                <a:spcPct val="115000"/>
              </a:lnSpc>
              <a:spcBef>
                <a:spcPts val="1200"/>
              </a:spcBef>
              <a:spcAft>
                <a:spcPts val="0"/>
              </a:spcAft>
              <a:buNone/>
            </a:pPr>
            <a:r>
              <a:rPr lang="en-GB" sz="2012">
                <a:solidFill>
                  <a:schemeClr val="dk2"/>
                </a:solidFill>
              </a:rPr>
              <a:t>          Date of Journey, Departure Time, Arrival Time, Duration these</a:t>
            </a:r>
            <a:r>
              <a:rPr lang="en-GB" sz="3068">
                <a:solidFill>
                  <a:schemeClr val="dk2"/>
                </a:solidFill>
              </a:rPr>
              <a:t> </a:t>
            </a:r>
            <a:r>
              <a:rPr lang="en-GB" sz="1994">
                <a:highlight>
                  <a:srgbClr val="FFFFFF"/>
                </a:highlight>
              </a:rPr>
              <a:t>are </a:t>
            </a:r>
            <a:r>
              <a:rPr lang="en-GB" sz="2105">
                <a:highlight>
                  <a:srgbClr val="FFFFFF"/>
                </a:highlight>
              </a:rPr>
              <a:t> a object data type . Therefore, we have to convert this data type into timestamp so as to use this column properly for prediction</a:t>
            </a:r>
            <a:endParaRPr sz="2105">
              <a:highlight>
                <a:srgbClr val="FFFFFF"/>
              </a:highlight>
            </a:endParaRPr>
          </a:p>
          <a:p>
            <a:pPr marL="0" lvl="0" indent="0" algn="l" rtl="0">
              <a:lnSpc>
                <a:spcPct val="115000"/>
              </a:lnSpc>
              <a:spcBef>
                <a:spcPts val="1200"/>
              </a:spcBef>
              <a:spcAft>
                <a:spcPts val="0"/>
              </a:spcAft>
              <a:buClr>
                <a:schemeClr val="dk1"/>
              </a:buClr>
              <a:buSzPct val="49623"/>
              <a:buFont typeface="Arial"/>
              <a:buNone/>
            </a:pPr>
            <a:endParaRPr sz="2216">
              <a:highlight>
                <a:srgbClr val="FFFFFF"/>
              </a:highlight>
            </a:endParaRPr>
          </a:p>
          <a:p>
            <a:pPr marL="0" lvl="0" indent="0" algn="l" rtl="0">
              <a:lnSpc>
                <a:spcPct val="115000"/>
              </a:lnSpc>
              <a:spcBef>
                <a:spcPts val="1200"/>
              </a:spcBef>
              <a:spcAft>
                <a:spcPts val="0"/>
              </a:spcAft>
              <a:buClr>
                <a:schemeClr val="dk1"/>
              </a:buClr>
              <a:buSzPct val="51791"/>
              <a:buFont typeface="Arial"/>
              <a:buNone/>
            </a:pPr>
            <a:r>
              <a:rPr lang="en-GB" sz="2123">
                <a:solidFill>
                  <a:schemeClr val="dk2"/>
                </a:solidFill>
              </a:rPr>
              <a:t> So after adding new columns and dropping these four columns our train data having shape</a:t>
            </a:r>
            <a:r>
              <a:rPr lang="en-GB" sz="2050">
                <a:highlight>
                  <a:srgbClr val="FFFFFF"/>
                </a:highlight>
              </a:rPr>
              <a:t>(10682, 30)</a:t>
            </a:r>
            <a:endParaRPr sz="2050">
              <a:highlight>
                <a:srgbClr val="FFFFFF"/>
              </a:highlight>
            </a:endParaRPr>
          </a:p>
          <a:p>
            <a:pPr marL="0" lvl="0" indent="0" algn="l" rtl="0">
              <a:lnSpc>
                <a:spcPct val="115000"/>
              </a:lnSpc>
              <a:spcBef>
                <a:spcPts val="1200"/>
              </a:spcBef>
              <a:spcAft>
                <a:spcPts val="0"/>
              </a:spcAft>
              <a:buClr>
                <a:schemeClr val="dk1"/>
              </a:buClr>
              <a:buSzPct val="51791"/>
              <a:buFont typeface="Arial"/>
              <a:buNone/>
            </a:pPr>
            <a:endParaRPr sz="2123">
              <a:solidFill>
                <a:schemeClr val="dk2"/>
              </a:solidFill>
            </a:endParaRPr>
          </a:p>
          <a:p>
            <a:pPr marL="0" lvl="0" indent="0" algn="l" rtl="0">
              <a:lnSpc>
                <a:spcPct val="115000"/>
              </a:lnSpc>
              <a:spcBef>
                <a:spcPts val="1200"/>
              </a:spcBef>
              <a:spcAft>
                <a:spcPts val="0"/>
              </a:spcAft>
              <a:buClr>
                <a:schemeClr val="dk1"/>
              </a:buClr>
              <a:buSzPct val="49623"/>
              <a:buFont typeface="Arial"/>
              <a:buNone/>
            </a:pPr>
            <a:endParaRPr sz="2216">
              <a:highlight>
                <a:srgbClr val="FFFFFF"/>
              </a:highlight>
            </a:endParaRPr>
          </a:p>
          <a:p>
            <a:pPr marL="0" lvl="0" indent="0" algn="ctr" rtl="0">
              <a:spcBef>
                <a:spcPts val="12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a:t>Part III </a:t>
            </a:r>
            <a:r>
              <a:rPr lang="en-GB" sz="2200">
                <a:solidFill>
                  <a:srgbClr val="202124"/>
                </a:solidFill>
                <a:highlight>
                  <a:srgbClr val="FFFFFF"/>
                </a:highlight>
              </a:rPr>
              <a:t>Feature Engineering : One hot encoding , Label encoding</a:t>
            </a:r>
            <a:endParaRPr sz="3820"/>
          </a:p>
        </p:txBody>
      </p:sp>
      <p:sp>
        <p:nvSpPr>
          <p:cNvPr id="95" name="Google Shape;9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GB">
              <a:solidFill>
                <a:srgbClr val="222222"/>
              </a:solidFill>
              <a:highlight>
                <a:schemeClr val="lt1"/>
              </a:highlight>
            </a:endParaRPr>
          </a:p>
          <a:p>
            <a:pPr marL="457200" lvl="0" indent="-342900" algn="l" rtl="0">
              <a:spcBef>
                <a:spcPts val="0"/>
              </a:spcBef>
              <a:spcAft>
                <a:spcPts val="0"/>
              </a:spcAft>
              <a:buSzPts val="1800"/>
              <a:buChar char="●"/>
            </a:pPr>
            <a:r>
              <a:rPr lang="en-GB">
                <a:solidFill>
                  <a:srgbClr val="222222"/>
                </a:solidFill>
                <a:highlight>
                  <a:schemeClr val="lt1"/>
                </a:highlight>
              </a:rPr>
              <a:t>Feature Engineering is the process of extracting and organizing the important features from raw data in such a way that it fits the purpose of the machine learning model.</a:t>
            </a:r>
            <a:endParaRPr>
              <a:solidFill>
                <a:srgbClr val="222222"/>
              </a:solidFill>
              <a:highlight>
                <a:schemeClr val="lt1"/>
              </a:highlight>
            </a:endParaRPr>
          </a:p>
          <a:p>
            <a:pPr marL="457200" lvl="0" indent="-342900" algn="l" rtl="0">
              <a:spcBef>
                <a:spcPts val="0"/>
              </a:spcBef>
              <a:spcAft>
                <a:spcPts val="0"/>
              </a:spcAft>
              <a:buClr>
                <a:schemeClr val="dk1"/>
              </a:buClr>
              <a:buSzPts val="1800"/>
              <a:buChar char="●"/>
            </a:pPr>
            <a:r>
              <a:rPr lang="en-GB">
                <a:solidFill>
                  <a:schemeClr val="dk1"/>
                </a:solidFill>
                <a:highlight>
                  <a:srgbClr val="FFFFFF"/>
                </a:highlight>
              </a:rPr>
              <a:t>  One hot Encoder  is used in when data is not in any order (nominal data)</a:t>
            </a:r>
            <a:endParaRPr>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en-GB">
                <a:solidFill>
                  <a:schemeClr val="dk1"/>
                </a:solidFill>
                <a:highlight>
                  <a:srgbClr val="FFFFFF"/>
                </a:highlight>
              </a:rPr>
              <a:t>Is Label encoder is   used when data is in order (Ordinal data )</a:t>
            </a:r>
            <a:endParaRPr>
              <a:solidFill>
                <a:srgbClr val="222222"/>
              </a:solidFill>
              <a:highlight>
                <a:schemeClr val="lt1"/>
              </a:highlight>
            </a:endParaRPr>
          </a:p>
          <a:p>
            <a:pPr marL="457200" lvl="0" indent="-342900" algn="l" rtl="0">
              <a:spcBef>
                <a:spcPts val="0"/>
              </a:spcBef>
              <a:spcAft>
                <a:spcPts val="0"/>
              </a:spcAft>
              <a:buSzPts val="1800"/>
              <a:buChar char="●"/>
            </a:pPr>
            <a:r>
              <a:rPr lang="en-GB"/>
              <a:t>Handling Categorical values Airline, Source, Destination, </a:t>
            </a:r>
            <a:r>
              <a:rPr lang="en-GB" err="1"/>
              <a:t>Total_Stops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305339"/>
            <a:ext cx="8520600" cy="91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202124"/>
                </a:solidFill>
                <a:highlight>
                  <a:srgbClr val="FFFFFF"/>
                </a:highlight>
              </a:rPr>
              <a:t>Part IV : statistical description, Plotting, Correlation, Check for </a:t>
            </a:r>
            <a:endParaRPr sz="2400">
              <a:solidFill>
                <a:srgbClr val="202124"/>
              </a:solidFill>
              <a:highlight>
                <a:srgbClr val="FFFFFF"/>
              </a:highlight>
            </a:endParaRPr>
          </a:p>
          <a:p>
            <a:pPr marL="0" lvl="0" indent="0" algn="l" rtl="0">
              <a:spcBef>
                <a:spcPts val="0"/>
              </a:spcBef>
              <a:spcAft>
                <a:spcPts val="0"/>
              </a:spcAft>
              <a:buNone/>
            </a:pPr>
            <a:r>
              <a:rPr lang="en-GB" sz="2400">
                <a:solidFill>
                  <a:srgbClr val="202124"/>
                </a:solidFill>
                <a:highlight>
                  <a:srgbClr val="FFFFFF"/>
                </a:highlight>
              </a:rPr>
              <a:t>              assumptions for applying Regression    </a:t>
            </a:r>
            <a:endParaRPr sz="2400">
              <a:solidFill>
                <a:srgbClr val="202124"/>
              </a:solidFill>
              <a:highlight>
                <a:srgbClr val="FFFFFF"/>
              </a:highlight>
            </a:endParaRPr>
          </a:p>
        </p:txBody>
      </p:sp>
      <p:sp>
        <p:nvSpPr>
          <p:cNvPr id="101" name="Google Shape;101;p21"/>
          <p:cNvSpPr txBox="1">
            <a:spLocks noGrp="1"/>
          </p:cNvSpPr>
          <p:nvPr>
            <p:ph type="body" idx="1"/>
          </p:nvPr>
        </p:nvSpPr>
        <p:spPr>
          <a:xfrm>
            <a:off x="311700" y="12500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lang="en-GB"/>
          </a:p>
          <a:p>
            <a:pPr marL="457200" lvl="0" indent="-342900" algn="l" rtl="0">
              <a:spcBef>
                <a:spcPts val="0"/>
              </a:spcBef>
              <a:spcAft>
                <a:spcPts val="0"/>
              </a:spcAft>
              <a:buSzPts val="1800"/>
              <a:buChar char="●"/>
            </a:pPr>
            <a:r>
              <a:rPr lang="en-GB"/>
              <a:t>Statistical description of dataset : </a:t>
            </a:r>
            <a:endParaRPr/>
          </a:p>
          <a:p>
            <a:pPr marL="457200" lvl="0" indent="-342900" algn="l" rtl="0">
              <a:spcBef>
                <a:spcPts val="0"/>
              </a:spcBef>
              <a:spcAft>
                <a:spcPts val="0"/>
              </a:spcAft>
              <a:buSzPts val="1800"/>
              <a:buChar char="●"/>
            </a:pPr>
            <a:r>
              <a:rPr lang="en-GB"/>
              <a:t>Assumptions To apply Regression Technique:</a:t>
            </a:r>
            <a:endParaRPr/>
          </a:p>
          <a:p>
            <a:pPr marL="457200" lvl="0" indent="-342900" algn="l" rtl="0">
              <a:spcBef>
                <a:spcPts val="0"/>
              </a:spcBef>
              <a:spcAft>
                <a:spcPts val="0"/>
              </a:spcAft>
              <a:buSzPts val="1800"/>
              <a:buChar char="●"/>
            </a:pPr>
            <a:r>
              <a:rPr lang="en-GB"/>
              <a:t>Linearity : By Plotting Scatter plot (regression)</a:t>
            </a:r>
            <a:endParaRPr/>
          </a:p>
          <a:p>
            <a:pPr marL="457200" lvl="0" indent="-342900" algn="l" rtl="0">
              <a:spcBef>
                <a:spcPts val="0"/>
              </a:spcBef>
              <a:spcAft>
                <a:spcPts val="0"/>
              </a:spcAft>
              <a:buSzPts val="1800"/>
              <a:buChar char="●"/>
            </a:pPr>
            <a:r>
              <a:rPr lang="en-GB"/>
              <a:t>Normality : By Plotting distribution plots</a:t>
            </a:r>
            <a:endParaRPr/>
          </a:p>
          <a:p>
            <a:pPr marL="457200" lvl="0" indent="-342900" algn="l" rtl="0">
              <a:spcBef>
                <a:spcPts val="0"/>
              </a:spcBef>
              <a:spcAft>
                <a:spcPts val="0"/>
              </a:spcAft>
              <a:buSzPts val="1800"/>
              <a:buChar char="●"/>
            </a:pPr>
            <a:r>
              <a:rPr lang="en-GB"/>
              <a:t>Multicollinearity : By finding correlation </a:t>
            </a:r>
            <a:endParaRPr/>
          </a:p>
          <a:p>
            <a:pPr marL="457200" lvl="0" indent="-342900" algn="l" rtl="0">
              <a:spcBef>
                <a:spcPts val="0"/>
              </a:spcBef>
              <a:spcAft>
                <a:spcPts val="0"/>
              </a:spcAft>
              <a:buSzPts val="1800"/>
              <a:buChar char="●"/>
            </a:pPr>
            <a:r>
              <a:rPr lang="en-GB"/>
              <a:t>Check for Outliers - If linear regression can be applied</a:t>
            </a:r>
            <a:endParaRPr/>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940</Words>
  <Application>Microsoft Office PowerPoint</Application>
  <PresentationFormat>On-screen Show (16:9)</PresentationFormat>
  <Paragraphs>83</Paragraphs>
  <Slides>16</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Flight Price Prediction </vt:lpstr>
      <vt:lpstr>Part I  Introduction </vt:lpstr>
      <vt:lpstr>About the dataset</vt:lpstr>
      <vt:lpstr>Dataset Details</vt:lpstr>
      <vt:lpstr>Part-II Data Pre-processing and Data Cleaning</vt:lpstr>
      <vt:lpstr> Finding null values:         Missing Data can occur when no information is provided for one or more items or for a whole unit. In order to check missing values in Pandas Data Frame, we use a function isnull() and notnull()          </vt:lpstr>
      <vt:lpstr>            Date of Journey, Departure Time, Arrival Time, Duration these are  a object data type . Therefore, we have to convert this data type into timestamp so as to use this column properly for prediction   So after adding new columns and dropping these four columns our train data having shape(10682, 30)   </vt:lpstr>
      <vt:lpstr>Part III Feature Engineering : One hot encoding , Label encoding</vt:lpstr>
      <vt:lpstr>Part IV : statistical description, Plotting, Correlation, Check for                assumptions for applying Regression    </vt:lpstr>
      <vt:lpstr>correlation between Independent and dependent attributes</vt:lpstr>
      <vt:lpstr>Airline vs Price Plot</vt:lpstr>
      <vt:lpstr>Month wise count of Flights</vt:lpstr>
      <vt:lpstr>Source vs Price</vt:lpstr>
      <vt:lpstr>Part V : Applying Model on training and Testing dataset, Finding Prediction On Unseen data</vt:lpstr>
      <vt:lpstr>Hyper-parameter Tuning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dc:title>
  <cp:lastModifiedBy>suraj neje</cp:lastModifiedBy>
  <cp:revision>3</cp:revision>
  <dcterms:modified xsi:type="dcterms:W3CDTF">2022-09-28T11:25:42Z</dcterms:modified>
</cp:coreProperties>
</file>