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09" r:id="rId3"/>
    <p:sldId id="310" r:id="rId4"/>
    <p:sldId id="258" r:id="rId5"/>
    <p:sldId id="315" r:id="rId6"/>
    <p:sldId id="294" r:id="rId7"/>
    <p:sldId id="295" r:id="rId8"/>
    <p:sldId id="296" r:id="rId9"/>
    <p:sldId id="298" r:id="rId10"/>
    <p:sldId id="297" r:id="rId11"/>
    <p:sldId id="311" r:id="rId12"/>
    <p:sldId id="300" r:id="rId13"/>
    <p:sldId id="316" r:id="rId14"/>
    <p:sldId id="301" r:id="rId15"/>
    <p:sldId id="302" r:id="rId16"/>
    <p:sldId id="312" r:id="rId17"/>
    <p:sldId id="299" r:id="rId18"/>
    <p:sldId id="313" r:id="rId19"/>
    <p:sldId id="305" r:id="rId20"/>
    <p:sldId id="303" r:id="rId21"/>
    <p:sldId id="306" r:id="rId22"/>
    <p:sldId id="307" r:id="rId23"/>
    <p:sldId id="308" r:id="rId24"/>
    <p:sldId id="314" r:id="rId25"/>
    <p:sldId id="280" r:id="rId26"/>
    <p:sldId id="281" r:id="rId27"/>
    <p:sldId id="283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0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69F64-3216-4ED3-8492-8848DA2CFE09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73C40-FEF7-451B-B57D-B8719B485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73C40-FEF7-451B-B57D-B8719B485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19CE-5207-44B4-A0B9-34DC0D1B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520AA-875D-4098-A19D-0BC1B76F1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C216-5EDF-4BAD-AFC6-3C997C08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8303-8315-4065-8EC3-A58BA79ED1F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68A6-2211-4201-B688-A43E875E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1E45-E2EC-4CC4-9654-BE3EFE2F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8744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45FF-2B92-429B-8B58-98DF6A07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1B04-60E1-4F96-8F2B-065AD726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AE6A-455B-4B00-8E26-DC70A815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24C9-0B40-4386-9755-734CAA03B198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94ACF8-35A0-4C9F-B815-F5C83F31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A30088-F5E6-4387-9293-B2484AD2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3490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4BC8-7EAE-4018-9862-A34F0AC9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5D52-F46A-4142-B41C-ECEC4437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F890-4024-4E58-B7AC-6BD571A8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0176"/>
            <a:ext cx="2057400" cy="365125"/>
          </a:xfrm>
        </p:spPr>
        <p:txBody>
          <a:bodyPr/>
          <a:lstStyle/>
          <a:p>
            <a:fld id="{0E6ACC92-DFE9-46F5-BD90-2C4BC4CBA91D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A3A0C-EC04-4936-B45F-4D8011EE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087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E9E3E3-5583-47F2-97BB-CBB5D618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9701"/>
            <a:ext cx="20574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5283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E1BE-133D-47B6-835B-C5F010B4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6F235-EA68-4F1D-9F0B-2232D464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DFEF-4E5B-4001-852F-5511E128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47F-0DE2-4851-85FC-09DBBAD989EE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AC38-8FD8-4C49-9F60-B292E1FE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EC12-E32A-4E99-A4D1-3AEAB10F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8A5-060C-4193-AE0A-A16C7F4F4E4F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8381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9652-5E8A-4774-A96D-18ACA48B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576E-992F-476C-B318-0B0E53B68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760C4-8CEC-47E5-B337-6C9A4B55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511BD-3A6C-42A8-8F98-CE312752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8F2E-F11A-4355-9E29-44E9B597E8E7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E81B49-9723-4DA0-8CF3-888924CB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E7BC8A4-28D2-4E1F-A1D3-9D20358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2445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477-A1EF-425E-AEB3-57F2A765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C3D2-529D-4467-B18D-93297ED8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6774-25AC-4EB4-8E90-E99A9233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A5895-6B71-4289-A677-C4DF9E5AF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DE7DA-1599-4A55-A0D9-E1854F0B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39793-03BE-49CB-8134-61F25AE1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260-7883-45FF-84D6-AEFD26430A4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7EFAD5F-81F7-43B4-AB36-68EA1871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0D7CF6F-52A6-40BA-ADF6-87269DEC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68655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B4F5-5F92-4E13-9ED5-52B5A7D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125D5-EB0E-4267-81E2-B4BE25DD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C540-101D-4495-9071-5E3C32AB6881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1793F-1E80-497F-B9BB-2D8FCAD4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8A5-060C-4193-AE0A-A16C7F4F4E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239D8-3757-472C-8ACF-FEDB5440A62C}"/>
              </a:ext>
            </a:extLst>
          </p:cNvPr>
          <p:cNvSpPr txBox="1">
            <a:spLocks/>
          </p:cNvSpPr>
          <p:nvPr userDrawn="1"/>
        </p:nvSpPr>
        <p:spPr>
          <a:xfrm>
            <a:off x="8321040" y="6356350"/>
            <a:ext cx="622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2AC31D-88F0-4A2E-9367-32575ABE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F733D-3D47-470B-B1E6-1CE03E3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B500-3358-4EB0-9AE0-AA7BC2C6236F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B3115F-E7EA-47AB-858F-D125B1CA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27C8EF-48DA-47DB-B231-88CF8790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2236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88F3-F587-42D4-B72F-DC3BDB95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43FE-3150-4F4A-AE57-B13A98FB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95584-B519-43AA-8FC8-6E7C01AE4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2D4E-9990-4883-8301-058F1441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63E1-69FF-4F54-B976-36D48DD2A0D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15A046-8B50-423B-9D1E-CB4CCD4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DC214B4-F4F6-4677-8934-32EBEE78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7200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DED5-395C-49E1-BF96-2560C229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379FD-E4BF-4FF7-BF21-3F2FF49E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FA4A-AEB9-4B3F-8056-84C4B800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47A6-CA88-4326-B988-9DC7E80B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7711-94C1-4FBE-90CB-5A1C5E7DDAF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8607BBD-CE09-4D4D-9ACB-CFA256DE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Ashwini Tonge, Cornelia </a:t>
            </a:r>
            <a:r>
              <a:rPr lang="en-US" dirty="0" err="1"/>
              <a:t>Caragea</a:t>
            </a:r>
            <a:r>
              <a:rPr lang="en-US" dirty="0"/>
              <a:t> and Anna </a:t>
            </a:r>
            <a:r>
              <a:rPr lang="en-US" dirty="0" err="1"/>
              <a:t>Squicciarini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77790F-E38F-4EF0-959A-179C9CA3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27858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0F6E3-8483-4A98-9F1F-0C77306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B80E-4DF4-4467-A043-E6AF044A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9846-972F-45CF-94D7-7F833D0CB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B4D1-1C64-49A1-B83D-BC2CAB2D6CB0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2EBB-B9F4-4741-A2DE-49012C15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5D5D-6E3B-4146-8956-EEFC6D91B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>
            <a:extLst>
              <a:ext uri="{FF2B5EF4-FFF2-40B4-BE49-F238E27FC236}">
                <a16:creationId xmlns:a16="http://schemas.microsoft.com/office/drawing/2014/main" id="{40D1BFD9-3F5D-4B20-B3AB-B9FA857A8DE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tonge@ksu.edu,ccaragea@ksu.edu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Privacy-Aware Tag Recommendation for Image 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Ashwini Tonge,</a:t>
            </a:r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Cornelia </a:t>
            </a:r>
            <a:r>
              <a:rPr lang="en-US" sz="2000" dirty="0" err="1">
                <a:solidFill>
                  <a:schemeClr val="accent1"/>
                </a:solidFill>
              </a:rPr>
              <a:t>Caragea</a:t>
            </a:r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And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Anna </a:t>
            </a:r>
            <a:r>
              <a:rPr lang="en-US" sz="2000" dirty="0" err="1">
                <a:solidFill>
                  <a:schemeClr val="accent1"/>
                </a:solidFill>
              </a:rPr>
              <a:t>Squicciarini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53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D20C1-DC50-4172-9959-3A03D7CC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2" y="6553690"/>
            <a:ext cx="2129295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B64004-A2A4-4CF4-AABE-F8E9D44CCF1C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D3EC-2878-4B32-8660-35FCC3EC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5441" y="6553690"/>
            <a:ext cx="3790273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6AEF-73F1-4D74-AA37-0FEF00A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8985" y="6553690"/>
            <a:ext cx="846365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4DBE74-70D2-8C43-ADAD-6EB1AA575FD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930330"/>
            <a:ext cx="8172750" cy="4946595"/>
          </a:xfrm>
        </p:spPr>
        <p:txBody>
          <a:bodyPr>
            <a:normAutofit/>
          </a:bodyPr>
          <a:lstStyle/>
          <a:p>
            <a:r>
              <a:rPr lang="en-US" dirty="0"/>
              <a:t>Automatic Tag Recommendation</a:t>
            </a:r>
          </a:p>
          <a:p>
            <a:pPr lvl="1"/>
            <a:r>
              <a:rPr lang="en-US" dirty="0"/>
              <a:t>Many approaches to automatic image annotation have been proposed.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Chen et al. 2013 </a:t>
            </a:r>
            <a:r>
              <a:rPr lang="en-US" dirty="0"/>
              <a:t>proposed an approach called “</a:t>
            </a:r>
            <a:r>
              <a:rPr lang="en-US" dirty="0" err="1"/>
              <a:t>FastTag</a:t>
            </a:r>
            <a:r>
              <a:rPr lang="en-US" dirty="0"/>
              <a:t>” to image annotation.</a:t>
            </a:r>
          </a:p>
          <a:p>
            <a:pPr lvl="1"/>
            <a:r>
              <a:rPr lang="en-US" dirty="0"/>
              <a:t>The authors learned two classifiers to predict tags: </a:t>
            </a:r>
          </a:p>
          <a:p>
            <a:pPr lvl="2"/>
            <a:r>
              <a:rPr lang="en-US" dirty="0"/>
              <a:t>one that reconstructs the complete tag set from the tags available during training </a:t>
            </a:r>
          </a:p>
          <a:p>
            <a:pPr lvl="2"/>
            <a:r>
              <a:rPr lang="en-US" dirty="0"/>
              <a:t>the other that maps image features to the reconstructed tag set. </a:t>
            </a:r>
          </a:p>
          <a:p>
            <a:pPr lvl="1"/>
            <a:r>
              <a:rPr lang="en-US" dirty="0"/>
              <a:t>We consider </a:t>
            </a:r>
            <a:r>
              <a:rPr lang="en-US" dirty="0" err="1"/>
              <a:t>FastTag</a:t>
            </a:r>
            <a:r>
              <a:rPr lang="en-US" dirty="0"/>
              <a:t> as one of our strong baselines.</a:t>
            </a:r>
          </a:p>
          <a:p>
            <a:pPr lvl="1"/>
            <a:endParaRPr lang="en-US" dirty="0"/>
          </a:p>
          <a:p>
            <a:r>
              <a:rPr lang="en-US" dirty="0"/>
              <a:t>Online Image Privacy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Tonge et al. 2016, 2018 </a:t>
            </a:r>
            <a:r>
              <a:rPr lang="en-US" dirty="0"/>
              <a:t>automatically obtained image tags from the visual content using convolutional neural networks and also showed their performance for privacy prediction. </a:t>
            </a:r>
          </a:p>
          <a:p>
            <a:pPr lvl="1"/>
            <a:r>
              <a:rPr lang="en-US" dirty="0"/>
              <a:t>Yet, these tags depicted only objects or scenes given in the image and failed to capture the privacy characteristics of the image while generating the tags.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3499-7E02-46A3-9D67-803BE78ACF43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1" y="-108722"/>
            <a:ext cx="8229600" cy="1013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1" y="1192245"/>
            <a:ext cx="8229600" cy="48935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Image Privacy Prediction?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&amp; Motivation</a:t>
            </a:r>
          </a:p>
          <a:p>
            <a:r>
              <a:rPr lang="en-US" dirty="0"/>
              <a:t>Proposed Approach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Experiments and Results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Evaluation by Privacy Prediction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Cold start problem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Proposed approach vs. prior works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Quality Assessment of Recommended Tags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 &amp; Future Directions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00E0B3-A60C-4774-BBBA-FCB937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C76-E21C-41CA-99FC-466372E37A53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FC63-C0B8-452C-9DF6-7C0D33F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Ashwini Tonge, Cornelia Caragea and Anna Squicciarini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C5852-C1F2-49D9-8CCB-CABF8CD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9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Privacy-aware Tag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930330"/>
            <a:ext cx="8172750" cy="4946595"/>
          </a:xfrm>
        </p:spPr>
        <p:txBody>
          <a:bodyPr>
            <a:normAutofit/>
          </a:bodyPr>
          <a:lstStyle/>
          <a:p>
            <a:r>
              <a:rPr lang="en-US" sz="2400" dirty="0"/>
              <a:t>Our approach draws ideas from collaborative filtering (CF).</a:t>
            </a:r>
          </a:p>
          <a:p>
            <a:r>
              <a:rPr lang="en-US" sz="2400" dirty="0"/>
              <a:t>The analogy with conventional CF methods is that images correspond to users and tags correspond to items.</a:t>
            </a:r>
          </a:p>
          <a:p>
            <a:r>
              <a:rPr lang="en-US" sz="2400" dirty="0"/>
              <a:t>Base our models on the assumption that privacy-aware similar images possess similar tags.</a:t>
            </a:r>
          </a:p>
          <a:p>
            <a:r>
              <a:rPr lang="en-US" sz="2400" dirty="0"/>
              <a:t>Images can be represented using two different views or feature types:</a:t>
            </a:r>
          </a:p>
          <a:p>
            <a:pPr lvl="1"/>
            <a:r>
              <a:rPr lang="en-US" sz="2000" dirty="0"/>
              <a:t>image visual content</a:t>
            </a:r>
          </a:p>
          <a:p>
            <a:pPr lvl="1"/>
            <a:r>
              <a:rPr lang="en-US" sz="2000" dirty="0"/>
              <a:t>image tags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AFF5-6E5A-47F8-82CC-D8FF70EFF72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5677" y="5789576"/>
            <a:ext cx="27432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343AFF5-6E5A-47F8-82CC-D8FF70EFF720}" type="datetime1">
              <a:rPr lang="en-US" sz="14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7/12/2018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DAAF8-AE8E-45FA-98B1-666EA93E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663867"/>
            <a:ext cx="4915159" cy="55382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366" y="6356350"/>
            <a:ext cx="3461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Ashwini Tonge, Cornelia Caragea and Anna Squicciarini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4DBE74-70D2-8C43-ADAD-6EB1AA575FDB}" type="slidenum">
              <a:rPr lang="en-US" sz="120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4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Algorithm Illustration - 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930330"/>
            <a:ext cx="8172750" cy="49465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0C13-0DBA-45F0-880B-8188427869A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B3AC-7268-4564-862C-2FBC18A5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" y="792577"/>
            <a:ext cx="8457230" cy="52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 Illustration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930330"/>
            <a:ext cx="8172750" cy="49465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B39D-5240-46E0-9A9B-A639B577B069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594A-7AC7-4C97-A5E6-B2023F87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85837"/>
            <a:ext cx="79629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8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1" y="-108722"/>
            <a:ext cx="8229600" cy="1013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1" y="1192245"/>
            <a:ext cx="8229600" cy="48935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Image Privacy Prediction?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&amp; Motivation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dirty="0"/>
              <a:t>Dataset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Experiments and Results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Evaluation by Privacy Prediction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Cold start problem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Proposed approach vs. prior works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Quality Assessment of Recommended </a:t>
            </a:r>
            <a:r>
              <a:rPr lang="en-US" dirty="0"/>
              <a:t>Tags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 &amp; Future Directions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00E0B3-A60C-4774-BBBA-FCB937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CA2A-6A42-472F-AF1D-9650D934AC9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FC63-C0B8-452C-9DF6-7C0D33F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Ashwini Tonge, Cornelia Caragea and Anna Squicciarini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C5852-C1F2-49D9-8CCB-CABF8CD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0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1828-8DCF-4FF3-A372-04316681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34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2BC9-4771-4D00-8FD8-65B7C472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6" y="841585"/>
            <a:ext cx="8229600" cy="4858575"/>
          </a:xfrm>
        </p:spPr>
        <p:txBody>
          <a:bodyPr>
            <a:normAutofit/>
          </a:bodyPr>
          <a:lstStyle/>
          <a:p>
            <a:r>
              <a:rPr lang="en-US" sz="2400" dirty="0"/>
              <a:t>Evaluated approach on the </a:t>
            </a:r>
            <a:r>
              <a:rPr lang="en-US" sz="2400" dirty="0" err="1"/>
              <a:t>PicAlert</a:t>
            </a:r>
            <a:r>
              <a:rPr lang="en-US" sz="2400" dirty="0"/>
              <a:t> dataset </a:t>
            </a:r>
            <a:r>
              <a:rPr lang="en-US" sz="2400" dirty="0">
                <a:solidFill>
                  <a:schemeClr val="accent1"/>
                </a:solidFill>
              </a:rPr>
              <a:t>[</a:t>
            </a:r>
            <a:r>
              <a:rPr lang="en-US" sz="2400" dirty="0" err="1">
                <a:solidFill>
                  <a:schemeClr val="accent1"/>
                </a:solidFill>
              </a:rPr>
              <a:t>Zerr</a:t>
            </a:r>
            <a:r>
              <a:rPr lang="en-US" sz="2400" dirty="0">
                <a:solidFill>
                  <a:schemeClr val="accent1"/>
                </a:solidFill>
              </a:rPr>
              <a:t> et al. 2012]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Contains 32,000 Flickr images on various subjects.</a:t>
            </a:r>
            <a:endParaRPr lang="en-US" sz="2400" dirty="0"/>
          </a:p>
          <a:p>
            <a:pPr lvl="1"/>
            <a:r>
              <a:rPr lang="en-US" sz="2100" dirty="0"/>
              <a:t>Manually labeled as public or private by external viewers.</a:t>
            </a:r>
          </a:p>
          <a:p>
            <a:pPr lvl="1"/>
            <a:r>
              <a:rPr lang="en-US" sz="2100" dirty="0"/>
              <a:t>The public and private images are in the ratio of 3:1.</a:t>
            </a:r>
          </a:p>
          <a:p>
            <a:pPr lvl="1"/>
            <a:endParaRPr lang="en-US" sz="2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76E0FC0-82A5-474D-BC13-04BB06D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C7CE-0225-48F7-9DF2-E6A90FFC3777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E2558-F04C-4E04-87E2-81668498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34C7DA-6836-4329-93B8-32DF2FAB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F4FEE-792F-4210-8EE9-BB6534D0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5452"/>
            <a:ext cx="9144000" cy="18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1" y="-108722"/>
            <a:ext cx="8229600" cy="1013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1" y="1192245"/>
            <a:ext cx="8229600" cy="48935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Image Privacy Prediction?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&amp; Motivation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Dataset</a:t>
            </a:r>
          </a:p>
          <a:p>
            <a:r>
              <a:rPr lang="en-US" dirty="0"/>
              <a:t>Experiments and Results</a:t>
            </a:r>
          </a:p>
          <a:p>
            <a:pPr lvl="1"/>
            <a:r>
              <a:rPr lang="en-US" dirty="0"/>
              <a:t>Evaluation by Privacy Prediction</a:t>
            </a:r>
          </a:p>
          <a:p>
            <a:pPr lvl="1"/>
            <a:r>
              <a:rPr lang="en-US" dirty="0"/>
              <a:t>Cold start problem</a:t>
            </a:r>
          </a:p>
          <a:p>
            <a:pPr lvl="1"/>
            <a:r>
              <a:rPr lang="en-US" dirty="0"/>
              <a:t>Proposed approach vs. prior works</a:t>
            </a:r>
          </a:p>
          <a:p>
            <a:pPr lvl="1"/>
            <a:r>
              <a:rPr lang="en-US" dirty="0"/>
              <a:t>Quality Assessment of Recommended Tags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 &amp; Future Directions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00E0B3-A60C-4774-BBBA-FCB937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4776-209E-4F6B-8148-4476C0135C8E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FC63-C0B8-452C-9DF6-7C0D33F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Ashwini Tonge, Cornelia Caragea and Anna Squicciarini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C5852-C1F2-49D9-8CCB-CABF8CD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1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1828-8DCF-4FF3-A372-04316681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34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2BC9-4771-4D00-8FD8-65B7C472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6" y="841585"/>
            <a:ext cx="8229600" cy="4980095"/>
          </a:xfrm>
        </p:spPr>
        <p:txBody>
          <a:bodyPr>
            <a:normAutofit/>
          </a:bodyPr>
          <a:lstStyle/>
          <a:p>
            <a:r>
              <a:rPr lang="en-US" dirty="0"/>
              <a:t>Quality of recommended tags is determined by: </a:t>
            </a:r>
          </a:p>
          <a:p>
            <a:pPr lvl="1"/>
            <a:r>
              <a:rPr lang="en-US" dirty="0"/>
              <a:t>whether these tags hint to specific image privacy settings.</a:t>
            </a:r>
          </a:p>
          <a:p>
            <a:pPr lvl="1"/>
            <a:r>
              <a:rPr lang="en-US" dirty="0"/>
              <a:t>whether these tags are good enough to describe the content of an image.</a:t>
            </a:r>
          </a:p>
          <a:p>
            <a:r>
              <a:rPr lang="en-US" dirty="0"/>
              <a:t>Adopt two evaluation mechanisms:</a:t>
            </a:r>
          </a:p>
          <a:p>
            <a:pPr lvl="1"/>
            <a:r>
              <a:rPr lang="en-US" dirty="0"/>
              <a:t>Examine the performance of models trained on the recommended tags combined with the original tags (when available) for privacy prediction.</a:t>
            </a:r>
          </a:p>
          <a:p>
            <a:pPr lvl="1"/>
            <a:r>
              <a:rPr lang="en-US" dirty="0"/>
              <a:t>Compare the recommended tags against the ground-truth, i.e., the hidden set of tags, and also evaluate their quality through crowd-sourcing.</a:t>
            </a:r>
          </a:p>
          <a:p>
            <a:pPr lvl="1"/>
            <a:endParaRPr lang="en-US" sz="2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76E0FC0-82A5-474D-BC13-04BB06D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E4C5-B8D5-43C1-9714-91BD390AFDE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E2558-F04C-4E04-87E2-81668498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34C7DA-6836-4329-93B8-32DF2FAB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1" y="-108722"/>
            <a:ext cx="8229600" cy="1013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1" y="1192245"/>
            <a:ext cx="8229600" cy="4893595"/>
          </a:xfrm>
        </p:spPr>
        <p:txBody>
          <a:bodyPr>
            <a:normAutofit/>
          </a:bodyPr>
          <a:lstStyle/>
          <a:p>
            <a:r>
              <a:rPr lang="en-US" dirty="0"/>
              <a:t>Why Image Privacy Prediction?</a:t>
            </a:r>
          </a:p>
          <a:p>
            <a:r>
              <a:rPr lang="en-US" dirty="0"/>
              <a:t>Background &amp; Motivation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Experiments and Results</a:t>
            </a:r>
          </a:p>
          <a:p>
            <a:pPr lvl="1"/>
            <a:r>
              <a:rPr lang="en-US" dirty="0"/>
              <a:t>Evaluation by Privacy Prediction</a:t>
            </a:r>
          </a:p>
          <a:p>
            <a:pPr lvl="1"/>
            <a:r>
              <a:rPr lang="en-US" dirty="0"/>
              <a:t>Cold start problem</a:t>
            </a:r>
          </a:p>
          <a:p>
            <a:pPr lvl="1"/>
            <a:r>
              <a:rPr lang="en-US" dirty="0"/>
              <a:t>Proposed approach vs. prior works</a:t>
            </a:r>
          </a:p>
          <a:p>
            <a:pPr lvl="1"/>
            <a:r>
              <a:rPr lang="en-US" dirty="0"/>
              <a:t>Quality Assessment of Recommended Tags</a:t>
            </a:r>
          </a:p>
          <a:p>
            <a:r>
              <a:rPr lang="en-US" dirty="0"/>
              <a:t>Conclusions &amp; Future Directions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00E0B3-A60C-4774-BBBA-FCB937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857A-6FF9-431A-84D4-2477000FD6F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FC63-C0B8-452C-9DF6-7C0D33F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Ashwini Tonge, Cornelia Caragea and Anna Squicciarini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C5852-C1F2-49D9-8CCB-CABF8CD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C434-FD3D-4872-B9F4-669051A5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" y="119273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chemeClr val="bg1">
                    <a:lumMod val="85000"/>
                  </a:schemeClr>
                </a:solidFill>
              </a:rPr>
              <a:t>Evaluation by Privacy Prediction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7E6677-AD1C-4907-B94D-18F08A4F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12" y="1646776"/>
            <a:ext cx="7252780" cy="3889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078B-B480-4678-B250-AF45A3F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92774A-404E-46C2-8FE0-9B514A3A1D4B}" type="datetime1">
              <a:rPr lang="en-US" sz="1200" smtClean="0"/>
              <a:t>7/12/2018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170D-D8DD-4F0F-A771-3C70AC4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it-IT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Ashwini Tonge, Cornelia Caragea and Anna Squicciarini</a:t>
            </a: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2245-9D6E-4CE6-97D3-C297195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ACF8A5-060C-4193-AE0A-A16C7F4F4E4F}" type="slidenum">
              <a:rPr lang="en-US" sz="1200" smtClean="0"/>
              <a:pPr>
                <a:spcAft>
                  <a:spcPts val="600"/>
                </a:spcAft>
              </a:pPr>
              <a:t>20</a:t>
            </a:fld>
            <a:endParaRPr lang="en-US" sz="1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C6D07-6648-40C6-932A-C1210BED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309"/>
            <a:ext cx="9143999" cy="264472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DA1738C-6E51-46C4-965A-89A433DC8FE1}"/>
              </a:ext>
            </a:extLst>
          </p:cNvPr>
          <p:cNvSpPr txBox="1">
            <a:spLocks/>
          </p:cNvSpPr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FD3ED-5AF7-4708-854C-FC621CCD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2475"/>
            <a:ext cx="9144000" cy="1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3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C434-FD3D-4872-B9F4-669051A5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731278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Cold Start Problem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Content Placeholder 8">
            <a:extLst>
              <a:ext uri="{FF2B5EF4-FFF2-40B4-BE49-F238E27FC236}">
                <a16:creationId xmlns:a16="http://schemas.microsoft.com/office/drawing/2014/main" id="{B41BBFA9-34F1-4831-8C3C-1B9BD6BD0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560" y="2339945"/>
            <a:ext cx="7119620" cy="23494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078B-B480-4678-B250-AF45A3F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4DAF58-5A03-4EB9-870A-9DE4977751DA}" type="datetime1">
              <a:rPr lang="en-US" sz="1200" smtClean="0"/>
              <a:t>7/12/2018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170D-D8DD-4F0F-A771-3C70AC4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it-IT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Ashwini Tonge, Cornelia Caragea and Anna Squicciarini</a:t>
            </a: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2245-9D6E-4CE6-97D3-C297195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ACF8A5-060C-4193-AE0A-A16C7F4F4E4F}" type="slidenum">
              <a:rPr lang="en-US" sz="1200" smtClean="0"/>
              <a:pPr>
                <a:spcAft>
                  <a:spcPts val="600"/>
                </a:spcAft>
              </a:pPr>
              <a:t>21</a:t>
            </a:fld>
            <a:endParaRPr lang="en-US" sz="1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DA1738C-6E51-46C4-965A-89A433DC8FE1}"/>
              </a:ext>
            </a:extLst>
          </p:cNvPr>
          <p:cNvSpPr txBox="1">
            <a:spLocks/>
          </p:cNvSpPr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2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C434-FD3D-4872-B9F4-669051A5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786929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3200" dirty="0">
                <a:solidFill>
                  <a:schemeClr val="bg1"/>
                </a:solidFill>
              </a:rPr>
              <a:t>Proposed Approach Vs. Prior Work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" name="Content Placeholder 7">
            <a:extLst>
              <a:ext uri="{FF2B5EF4-FFF2-40B4-BE49-F238E27FC236}">
                <a16:creationId xmlns:a16="http://schemas.microsoft.com/office/drawing/2014/main" id="{A914D5E2-7008-4D92-BE2B-D28223218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06" y="1553307"/>
            <a:ext cx="6322587" cy="439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078B-B480-4678-B250-AF45A3F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36EB2A-64F6-4A3C-B26E-C837C876CAEE}" type="datetime1">
              <a:rPr lang="en-US" sz="1200" smtClean="0"/>
              <a:t>7/12/2018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170D-D8DD-4F0F-A771-3C70AC4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it-IT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Ashwini Tonge, Cornelia Caragea and Anna Squicciarini</a:t>
            </a: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2245-9D6E-4CE6-97D3-C297195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ACF8A5-060C-4193-AE0A-A16C7F4F4E4F}" type="slidenum">
              <a:rPr lang="en-US" sz="1200" smtClean="0"/>
              <a:pPr>
                <a:spcAft>
                  <a:spcPts val="600"/>
                </a:spcAft>
              </a:pPr>
              <a:t>22</a:t>
            </a:fld>
            <a:endParaRPr lang="en-US" sz="1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DA1738C-6E51-46C4-965A-89A433DC8FE1}"/>
              </a:ext>
            </a:extLst>
          </p:cNvPr>
          <p:cNvSpPr txBox="1">
            <a:spLocks/>
          </p:cNvSpPr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1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C434-FD3D-4872-B9F4-669051A5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" y="119273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chemeClr val="bg1">
                    <a:lumMod val="85000"/>
                  </a:schemeClr>
                </a:solidFill>
              </a:rPr>
              <a:t>Quality Assessment of Recommended Tags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7E6677-AD1C-4907-B94D-18F08A4F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12" y="1646776"/>
            <a:ext cx="7252780" cy="3889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078B-B480-4678-B250-AF45A3F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18961C-5138-42E3-86B1-06B5481E7930}" type="datetime1">
              <a:rPr lang="en-US" sz="1200" smtClean="0"/>
              <a:t>7/12/2018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170D-D8DD-4F0F-A771-3C70AC4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it-IT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Ashwini Tonge, Cornelia Caragea and Anna Squicciarini</a:t>
            </a: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2245-9D6E-4CE6-97D3-C297195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ACF8A5-060C-4193-AE0A-A16C7F4F4E4F}" type="slidenum">
              <a:rPr lang="en-US" sz="1200" smtClean="0"/>
              <a:pPr>
                <a:spcAft>
                  <a:spcPts val="600"/>
                </a:spcAft>
              </a:pPr>
              <a:t>23</a:t>
            </a:fld>
            <a:endParaRPr lang="en-US" sz="1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DA1738C-6E51-46C4-965A-89A433DC8FE1}"/>
              </a:ext>
            </a:extLst>
          </p:cNvPr>
          <p:cNvSpPr txBox="1">
            <a:spLocks/>
          </p:cNvSpPr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5D7D3-DCB3-44B4-886F-CF08B61D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3" y="729943"/>
            <a:ext cx="3518808" cy="2092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562FC-0F5A-481D-A538-2D5ED624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781" y="2822861"/>
            <a:ext cx="5604793" cy="32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1" y="-108722"/>
            <a:ext cx="8229600" cy="1013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1" y="1192245"/>
            <a:ext cx="8229600" cy="48935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Image Privacy Prediction?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&amp; Motivation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Experiments and Results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Evaluation by Privacy Prediction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Cold start problem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Proposed approach vs. prior works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Quality Assessment of Recommended Tags</a:t>
            </a:r>
          </a:p>
          <a:p>
            <a:r>
              <a:rPr lang="en-US" dirty="0"/>
              <a:t>Conclusions &amp; Future Directions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00E0B3-A60C-4774-BBBA-FCB937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AE2C-F315-42F1-A519-2262F3086D68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FC63-C0B8-452C-9DF6-7C0D33F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Ashwini Tonge, Cornelia Caragea and Anna Squicciarini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C5852-C1F2-49D9-8CCB-CABF8CD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42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1C84-12DF-4CAC-BDCE-A15435F1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853"/>
            <a:ext cx="8229600" cy="8966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910E-BD46-4744-B033-BAFBE9AD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32" y="991140"/>
            <a:ext cx="8229600" cy="51678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Improve the original set of user tags and preserve images’ privacy. </a:t>
            </a:r>
          </a:p>
          <a:p>
            <a:r>
              <a:rPr lang="en-US" dirty="0"/>
              <a:t>Draw ideas from collaborative filtering (CF). </a:t>
            </a:r>
          </a:p>
          <a:p>
            <a:r>
              <a:rPr lang="en-US" dirty="0"/>
              <a:t>Although the user-input tags are prone to noise, we were able to integrate them in our approach and recommend accurate tags. </a:t>
            </a:r>
          </a:p>
          <a:p>
            <a:r>
              <a:rPr lang="en-US" dirty="0"/>
              <a:t>Simulated the recommendation strategy for newly-posted images, which had no tags attached.</a:t>
            </a:r>
          </a:p>
          <a:p>
            <a:pPr lvl="1"/>
            <a:r>
              <a:rPr lang="en-US" dirty="0"/>
              <a:t>Challenging problem: the absence of items hinder the recommendations. </a:t>
            </a:r>
          </a:p>
          <a:p>
            <a:r>
              <a:rPr lang="en-US" dirty="0"/>
              <a:t>Achieved better performance for privacy prediction with recommended tags than the original set of user tags.</a:t>
            </a:r>
          </a:p>
          <a:p>
            <a:pPr lvl="1"/>
            <a:r>
              <a:rPr lang="en-US" dirty="0"/>
              <a:t>Indicate that the suggested tags comply to the image’s privacy. </a:t>
            </a:r>
          </a:p>
          <a:p>
            <a:r>
              <a:rPr lang="en-US" dirty="0"/>
              <a:t>Conducted a user evaluation of recommended tags to inspect the quality of privacy-aware recommended tags. </a:t>
            </a:r>
          </a:p>
          <a:p>
            <a:pPr lvl="1"/>
            <a:r>
              <a:rPr lang="en-US" dirty="0"/>
              <a:t>Results show that the proposed approach is able to recommend highly relevant tags. </a:t>
            </a:r>
          </a:p>
          <a:p>
            <a:r>
              <a:rPr lang="en-US" dirty="0"/>
              <a:t>Future directions</a:t>
            </a:r>
          </a:p>
          <a:p>
            <a:pPr lvl="1"/>
            <a:r>
              <a:rPr lang="en-US" dirty="0"/>
              <a:t>Multiple sharing needs of the user such as friends, family, and colleagues. </a:t>
            </a:r>
          </a:p>
          <a:p>
            <a:pPr lvl="1"/>
            <a:r>
              <a:rPr lang="en-US" dirty="0"/>
              <a:t>Computing images’ similarity by combining both tags and visual content.</a:t>
            </a:r>
          </a:p>
          <a:p>
            <a:pPr lvl="1"/>
            <a:r>
              <a:rPr lang="en-US" dirty="0"/>
              <a:t>Image-content features: scene and location.</a:t>
            </a:r>
          </a:p>
          <a:p>
            <a:pPr lvl="1"/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A5F02-1C03-44D6-AD86-F573A60B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1646-6984-4443-AB8E-B2B15CE2DD13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AB19-EB37-4A23-8F29-2959C156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45AD-B881-4944-8C2A-75C1B58D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4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CE6E-353C-440C-B5B0-93D39EB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93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9E90-0F5D-4D19-BA35-585F1464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136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 err="1"/>
              <a:t>Squicciarini</a:t>
            </a:r>
            <a:r>
              <a:rPr lang="en-US" sz="1800" dirty="0"/>
              <a:t>, Anna C., Cornelia </a:t>
            </a:r>
            <a:r>
              <a:rPr lang="en-US" sz="1800" dirty="0" err="1"/>
              <a:t>Caragea</a:t>
            </a:r>
            <a:r>
              <a:rPr lang="en-US" sz="1800" dirty="0"/>
              <a:t>, and Rahul </a:t>
            </a:r>
            <a:r>
              <a:rPr lang="en-US" sz="1800" dirty="0" err="1"/>
              <a:t>Balakavi</a:t>
            </a:r>
            <a:r>
              <a:rPr lang="en-US" sz="1800" dirty="0"/>
              <a:t> (2014). “Analyzing </a:t>
            </a:r>
            <a:r>
              <a:rPr lang="en-US" sz="1800" dirty="0" err="1"/>
              <a:t>Im</a:t>
            </a:r>
            <a:r>
              <a:rPr lang="en-US" sz="1800" dirty="0"/>
              <a:t>-ages’ Privacy for the Modern Web”. </a:t>
            </a:r>
            <a:r>
              <a:rPr lang="en-US" sz="1800" dirty="0" err="1"/>
              <a:t>In:Proceedings</a:t>
            </a:r>
            <a:r>
              <a:rPr lang="en-US" sz="1800" dirty="0"/>
              <a:t> of the 25th ACM </a:t>
            </a:r>
            <a:r>
              <a:rPr lang="en-US" sz="1800" dirty="0" err="1"/>
              <a:t>Conferenceon</a:t>
            </a:r>
            <a:r>
              <a:rPr lang="en-US" sz="1800" dirty="0"/>
              <a:t> Hypertext and Social Media. HT ’14. Santiago, Chile: ACM, pp. 136–147. isbn:978-1-4503-2954-5.</a:t>
            </a:r>
          </a:p>
          <a:p>
            <a:pPr algn="just"/>
            <a:r>
              <a:rPr lang="en-US" sz="1800" dirty="0"/>
              <a:t>Anna </a:t>
            </a:r>
            <a:r>
              <a:rPr lang="en-US" sz="1800" dirty="0" err="1"/>
              <a:t>Squicciarini</a:t>
            </a:r>
            <a:r>
              <a:rPr lang="en-US" sz="1800" dirty="0"/>
              <a:t>, Cornelia </a:t>
            </a:r>
            <a:r>
              <a:rPr lang="en-US" sz="1800" dirty="0" err="1"/>
              <a:t>Caragea</a:t>
            </a:r>
            <a:r>
              <a:rPr lang="en-US" sz="1800" dirty="0"/>
              <a:t>, and Rahul </a:t>
            </a:r>
            <a:r>
              <a:rPr lang="en-US" sz="1800" dirty="0" err="1"/>
              <a:t>Balakavi</a:t>
            </a:r>
            <a:r>
              <a:rPr lang="en-US" sz="1800" dirty="0"/>
              <a:t>. 2017. Toward Automated Online Photo Privacy. ACM Trans. Web 11, 1, Article 2 (April 2017), 29 pages.</a:t>
            </a:r>
          </a:p>
          <a:p>
            <a:pPr algn="just"/>
            <a:r>
              <a:rPr lang="en-US" sz="1800" dirty="0" err="1"/>
              <a:t>Zerr</a:t>
            </a:r>
            <a:r>
              <a:rPr lang="en-US" sz="1800" dirty="0"/>
              <a:t>, </a:t>
            </a:r>
            <a:r>
              <a:rPr lang="en-US" sz="1800" dirty="0" err="1"/>
              <a:t>Sergej</a:t>
            </a:r>
            <a:r>
              <a:rPr lang="en-US" sz="1800" dirty="0"/>
              <a:t> et al. (2012). “Privacy-aware image classification and search”. </a:t>
            </a:r>
            <a:r>
              <a:rPr lang="en-US" sz="1800" dirty="0" err="1"/>
              <a:t>In:Proceedingsof</a:t>
            </a:r>
            <a:r>
              <a:rPr lang="en-US" sz="1800" dirty="0"/>
              <a:t> the 35th international ACM SIGIR conference on Research and development </a:t>
            </a:r>
            <a:r>
              <a:rPr lang="en-US" sz="1800" dirty="0" err="1"/>
              <a:t>ininformation</a:t>
            </a:r>
            <a:r>
              <a:rPr lang="en-US" sz="1800" dirty="0"/>
              <a:t> retrieval. Portland, Oregon, USA: </a:t>
            </a:r>
            <a:r>
              <a:rPr lang="en-US" sz="1800" dirty="0" err="1"/>
              <a:t>ACM.isbn</a:t>
            </a:r>
            <a:r>
              <a:rPr lang="en-US" sz="1800" dirty="0"/>
              <a:t>: 978-1-4503-1472-5.</a:t>
            </a:r>
          </a:p>
          <a:p>
            <a:r>
              <a:rPr lang="de-DE" sz="1800" dirty="0"/>
              <a:t>Kilian Q. Weinberger Minmin Chen, Alice Zheng. 2013. Fast Image Tagging. In ICML</a:t>
            </a:r>
          </a:p>
          <a:p>
            <a:r>
              <a:rPr lang="en-US" sz="1800" dirty="0"/>
              <a:t>Ashwini Kishore Tonge and Cornelia </a:t>
            </a:r>
            <a:r>
              <a:rPr lang="en-US" sz="1800" dirty="0" err="1"/>
              <a:t>Caragea</a:t>
            </a:r>
            <a:r>
              <a:rPr lang="en-US" sz="1800" dirty="0"/>
              <a:t>. 2016. Image Privacy Prediction Using Deep Features. In AAAI.</a:t>
            </a:r>
          </a:p>
          <a:p>
            <a:r>
              <a:rPr lang="en-US" sz="1800" dirty="0"/>
              <a:t>Ashwini Tonge and Cornelia </a:t>
            </a:r>
            <a:r>
              <a:rPr lang="en-US" sz="1800" dirty="0" err="1"/>
              <a:t>Caragea</a:t>
            </a:r>
            <a:r>
              <a:rPr lang="en-US" sz="1800" dirty="0"/>
              <a:t>. 2018. On the Use of "Deep" Features for Online Image Sharing. In Companion Proceedings of The Web Conference 1317–1321.</a:t>
            </a:r>
          </a:p>
          <a:p>
            <a:r>
              <a:rPr lang="en-US" sz="1800" dirty="0"/>
              <a:t>Ashwini Tonge, Cornelia </a:t>
            </a:r>
            <a:r>
              <a:rPr lang="en-US" sz="1800" dirty="0" err="1"/>
              <a:t>Caragea</a:t>
            </a:r>
            <a:r>
              <a:rPr lang="en-US" sz="1800" dirty="0"/>
              <a:t>, and Anna </a:t>
            </a:r>
            <a:r>
              <a:rPr lang="en-US" sz="1800" dirty="0" err="1"/>
              <a:t>Squicciarini</a:t>
            </a:r>
            <a:r>
              <a:rPr lang="en-US" sz="1800" dirty="0"/>
              <a:t>. 2018. Uncovering Scene Context for Predicting Privacy of Online Shared Images. In AAAI ’18.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CAB4F-CBBE-4F9C-80C0-E091064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0056-8709-44C0-94B4-D63DAE7EEDC8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094B-92F7-44BF-8335-5CA47E8D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9463-6730-4E0B-B85F-E46308B0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4" descr="Image result for questions">
            <a:extLst>
              <a:ext uri="{FF2B5EF4-FFF2-40B4-BE49-F238E27FC236}">
                <a16:creationId xmlns:a16="http://schemas.microsoft.com/office/drawing/2014/main" id="{53ED28C6-85F5-4704-9496-9D54E6BA2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9" y="2469241"/>
            <a:ext cx="2353332" cy="24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0A0685-D5E9-4EF5-B0D7-80C99A85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F5D-C70D-4B3A-8E69-D346DD26C84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7A4F19-8243-4FB5-8148-7E96BE0A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6EAD58-D3EB-441A-B84D-E279302E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D3F12-5432-43D8-82C9-4B27A01F119B}"/>
              </a:ext>
            </a:extLst>
          </p:cNvPr>
          <p:cNvSpPr txBox="1"/>
          <p:nvPr/>
        </p:nvSpPr>
        <p:spPr>
          <a:xfrm>
            <a:off x="3521413" y="36047"/>
            <a:ext cx="226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678D2B-F078-472F-9EF6-75415B7BF1A3}"/>
              </a:ext>
            </a:extLst>
          </p:cNvPr>
          <p:cNvSpPr txBox="1">
            <a:spLocks/>
          </p:cNvSpPr>
          <p:nvPr/>
        </p:nvSpPr>
        <p:spPr>
          <a:xfrm>
            <a:off x="466909" y="1174259"/>
            <a:ext cx="8219891" cy="418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Please email your questions/suggestions at </a:t>
            </a:r>
          </a:p>
          <a:p>
            <a:pPr lvl="1"/>
            <a:r>
              <a:rPr lang="en-US" sz="2800" dirty="0">
                <a:hlinkClick r:id="rId3"/>
              </a:rPr>
              <a:t>atonge@ksu.edu</a:t>
            </a:r>
          </a:p>
          <a:p>
            <a:pPr lvl="1"/>
            <a:r>
              <a:rPr lang="en-US" sz="2800" dirty="0">
                <a:hlinkClick r:id="rId3"/>
              </a:rPr>
              <a:t>ccaragea@ksu.edu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215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1476-7468-45C8-A0C7-C676078B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images manually identified as private and public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9F75E6B-91AE-4A12-A7CE-22A5E2B5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44604"/>
            <a:ext cx="7886700" cy="311338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DCE757-BEDB-41E3-AA04-6F6C98D2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F58A-721A-458D-B950-922E324E543D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C5FB-8766-4579-A424-485595B2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B6A1FD-B3C6-43CA-BDDD-19C83CE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1" y="-108722"/>
            <a:ext cx="8229600" cy="1013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1" y="1192245"/>
            <a:ext cx="8229600" cy="4893595"/>
          </a:xfrm>
        </p:spPr>
        <p:txBody>
          <a:bodyPr>
            <a:normAutofit/>
          </a:bodyPr>
          <a:lstStyle/>
          <a:p>
            <a:r>
              <a:rPr lang="en-US" dirty="0"/>
              <a:t>Why Image Privacy Prediction?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&amp; Motivation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Experiments and Results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Evaluation by Privacy Prediction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Cold start problem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Proposed approach vs. prior works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Quality Assessment of Recommended Tags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 &amp; Future Directions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00E0B3-A60C-4774-BBBA-FCB937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B720-DC1A-474B-B683-62F8E8692278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FC63-C0B8-452C-9DF6-7C0D33F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Ashwini Tonge, Cornelia Caragea and Anna Squicciarini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C5852-C1F2-49D9-8CCB-CABF8CD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Why Image Privacy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00" y="927034"/>
            <a:ext cx="8115900" cy="36449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Rapid increase in social media cause threat to user’s privacy.</a:t>
            </a:r>
          </a:p>
          <a:p>
            <a:r>
              <a:rPr lang="en-US" sz="2400" dirty="0"/>
              <a:t>Many users share many private images without realizing the consequences of an unwanted disclosure.</a:t>
            </a:r>
          </a:p>
          <a:p>
            <a:r>
              <a:rPr lang="en-US" sz="2400" dirty="0"/>
              <a:t>Users rarely change default privacy settings, which could jeopardize their privacy.</a:t>
            </a:r>
          </a:p>
          <a:p>
            <a:r>
              <a:rPr lang="en-US" sz="2400" dirty="0"/>
              <a:t>Current social networking sites do not assist users in making privacy decisions.</a:t>
            </a:r>
          </a:p>
          <a:p>
            <a:r>
              <a:rPr lang="en-US" sz="2400" dirty="0"/>
              <a:t>Manually assigning privacy settings to each image can be cumbersome.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Privacy Prediction</a:t>
            </a:r>
            <a:r>
              <a:rPr lang="en-US" sz="2400" dirty="0"/>
              <a:t> suggests privacy setting for images and can help avoid a possible loss of users’ privacy.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5FD-B7FB-4DB4-A19F-C2658A2B23B4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cocktail party">
            <a:extLst>
              <a:ext uri="{FF2B5EF4-FFF2-40B4-BE49-F238E27FC236}">
                <a16:creationId xmlns:a16="http://schemas.microsoft.com/office/drawing/2014/main" id="{663F2246-F0BC-4895-990C-F9668F1AB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84" y="4368260"/>
            <a:ext cx="2318216" cy="15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7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1" y="-108722"/>
            <a:ext cx="8229600" cy="1013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1" y="1192245"/>
            <a:ext cx="8229600" cy="48935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Image Privacy Prediction?</a:t>
            </a:r>
          </a:p>
          <a:p>
            <a:r>
              <a:rPr lang="en-US" dirty="0"/>
              <a:t>Background &amp; Motivation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Experiments and Results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Evaluation by Privacy Prediction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Cold start problem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Proposed approach vs. prior works</a:t>
            </a:r>
          </a:p>
          <a:p>
            <a:pPr lvl="1"/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Quality Assessment of Recommended Tags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 &amp; Future Directions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00E0B3-A60C-4774-BBBA-FCB937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857A-6FF9-431A-84D4-2477000FD6F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FC63-C0B8-452C-9DF6-7C0D33F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Ashwini Tonge, Cornelia Caragea and Anna Squicciarini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5C5852-C1F2-49D9-8CCB-CABF8CD8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6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Motivation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844605"/>
            <a:ext cx="8172750" cy="4756095"/>
          </a:xfrm>
        </p:spPr>
        <p:txBody>
          <a:bodyPr>
            <a:normAutofit/>
          </a:bodyPr>
          <a:lstStyle/>
          <a:p>
            <a:r>
              <a:rPr lang="en-US" dirty="0"/>
              <a:t>Prior works </a:t>
            </a:r>
            <a:r>
              <a:rPr lang="en-US" sz="1800" dirty="0">
                <a:solidFill>
                  <a:schemeClr val="accent1"/>
                </a:solidFill>
              </a:rPr>
              <a:t>[</a:t>
            </a:r>
            <a:r>
              <a:rPr lang="en-US" sz="1800" dirty="0" err="1">
                <a:solidFill>
                  <a:schemeClr val="accent1"/>
                </a:solidFill>
              </a:rPr>
              <a:t>Zerr</a:t>
            </a:r>
            <a:r>
              <a:rPr lang="en-US" sz="1800" dirty="0">
                <a:solidFill>
                  <a:schemeClr val="accent1"/>
                </a:solidFill>
              </a:rPr>
              <a:t> et al. 2012; </a:t>
            </a:r>
            <a:r>
              <a:rPr lang="en-US" sz="1800" dirty="0" err="1">
                <a:solidFill>
                  <a:schemeClr val="accent1"/>
                </a:solidFill>
              </a:rPr>
              <a:t>Squicciarini</a:t>
            </a:r>
            <a:r>
              <a:rPr lang="en-US" sz="1800" dirty="0">
                <a:solidFill>
                  <a:schemeClr val="accent1"/>
                </a:solidFill>
              </a:rPr>
              <a:t> et al. 2014, 2017; Tonge et al. 2016, 2018] </a:t>
            </a:r>
            <a:r>
              <a:rPr lang="en-US" dirty="0"/>
              <a:t>on privacy prediction found that the tags associated with images are indicative of their sensitive content.</a:t>
            </a:r>
          </a:p>
          <a:p>
            <a:r>
              <a:rPr lang="en-US" dirty="0"/>
              <a:t>Tags are also important for image-related applications such as indexing, sharing, searching, content detection and social discovery.</a:t>
            </a:r>
          </a:p>
          <a:p>
            <a:r>
              <a:rPr lang="en-US" dirty="0"/>
              <a:t>Yet, the tags are at the sole discretion of users, and hence, they tend to be noisy and incomplete.</a:t>
            </a:r>
          </a:p>
          <a:p>
            <a:r>
              <a:rPr lang="en-US" dirty="0"/>
              <a:t>Many approaches to automatic image tagging have been developed. </a:t>
            </a:r>
          </a:p>
          <a:p>
            <a:r>
              <a:rPr lang="en-US" dirty="0"/>
              <a:t>However, these approaches do not consider the privacy aspect of an image while making the annotations and could not be sufficient for identifying images’ private content.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83C4-02A2-490A-A0ED-F78EC1ED25CB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Motivation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844605"/>
            <a:ext cx="8172750" cy="47560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4EF1-EF9D-409B-BED4-1DE15594554E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CBAD3-623F-4ED3-97C9-A9943D8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59" y="844605"/>
            <a:ext cx="5049521" cy="35858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34F0C8-52DD-4B1C-96A1-DAA5C295BBF4}"/>
              </a:ext>
            </a:extLst>
          </p:cNvPr>
          <p:cNvSpPr/>
          <p:nvPr/>
        </p:nvSpPr>
        <p:spPr>
          <a:xfrm>
            <a:off x="628650" y="4651872"/>
            <a:ext cx="8160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100" dirty="0"/>
              <a:t>Private: Private sphere (like self-portraits, family, friends, someone's home) or contain information that one would not share with everyone else (such as private documents). </a:t>
            </a:r>
          </a:p>
          <a:p>
            <a:pPr lvl="1"/>
            <a:r>
              <a:rPr lang="en-US" sz="2100" dirty="0"/>
              <a:t>Public: the remaining images.</a:t>
            </a:r>
          </a:p>
        </p:txBody>
      </p:sp>
    </p:spTree>
    <p:extLst>
      <p:ext uri="{BB962C8B-B14F-4D97-AF65-F5344CB8AC3E}">
        <p14:creationId xmlns:p14="http://schemas.microsoft.com/office/powerpoint/2010/main" val="1286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976685"/>
            <a:ext cx="8172750" cy="4756095"/>
          </a:xfrm>
        </p:spPr>
        <p:txBody>
          <a:bodyPr>
            <a:normAutofit/>
          </a:bodyPr>
          <a:lstStyle/>
          <a:p>
            <a:r>
              <a:rPr lang="en-US" sz="2400" dirty="0"/>
              <a:t>Can we develop an automated approach to recommend accurate image tags that can also take into account the sharing needs of the users for images in questions?</a:t>
            </a:r>
          </a:p>
          <a:p>
            <a:r>
              <a:rPr lang="en-US" sz="2400" dirty="0"/>
              <a:t>Can this method make precise tag recommendations for newly uploaded images that have an incomplete set of user tags or no tags at all?</a:t>
            </a:r>
          </a:p>
          <a:p>
            <a:r>
              <a:rPr lang="en-US" sz="2400" dirty="0"/>
              <a:t>Can these recommended tags help improve the privacy prediction performance?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2302-4BC5-4673-9944-6B0AA19DD1CE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156-AC9C-4371-8992-25DDA69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7911"/>
            <a:ext cx="8229600" cy="94530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4FB-F4F1-437F-82F3-B13202B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50" y="844605"/>
            <a:ext cx="8172750" cy="4756095"/>
          </a:xfrm>
        </p:spPr>
        <p:txBody>
          <a:bodyPr>
            <a:normAutofit/>
          </a:bodyPr>
          <a:lstStyle/>
          <a:p>
            <a:r>
              <a:rPr lang="en-US" dirty="0"/>
              <a:t>Present a privacy-aware approach to image tagging.</a:t>
            </a:r>
          </a:p>
          <a:p>
            <a:pPr lvl="1"/>
            <a:r>
              <a:rPr lang="en-US" dirty="0"/>
              <a:t>Improve the quality of user tags.</a:t>
            </a:r>
          </a:p>
          <a:p>
            <a:pPr lvl="1"/>
            <a:r>
              <a:rPr lang="en-US" dirty="0"/>
              <a:t>Preserving the images’ original privacy sharing  patterns. </a:t>
            </a:r>
          </a:p>
          <a:p>
            <a:r>
              <a:rPr lang="en-US" dirty="0"/>
              <a:t>Recommends potential tags for a target image by mining privacy-aware tags from the most similar images of a target image from a large collection.</a:t>
            </a:r>
          </a:p>
          <a:p>
            <a:r>
              <a:rPr lang="en-US" dirty="0"/>
              <a:t>To evaluate the recommended tags, we employ crowd-sourcing to identify relevancy of the suggested tags to images. </a:t>
            </a:r>
          </a:p>
          <a:p>
            <a:pPr lvl="1"/>
            <a:r>
              <a:rPr lang="en-US" dirty="0"/>
              <a:t>Although the user-input tags comprise noise or even some images do not have any tags at all, our approach is able to recommend accurate tags. </a:t>
            </a:r>
          </a:p>
          <a:p>
            <a:r>
              <a:rPr lang="en-US" dirty="0"/>
              <a:t>Investigate tag recommendation in a binary privacy setting.</a:t>
            </a:r>
          </a:p>
          <a:p>
            <a:pPr lvl="1"/>
            <a:r>
              <a:rPr lang="en-US" dirty="0"/>
              <a:t>Show that the predicted tags can exhibit relevant cues for specific privacy settings ( public or private ).</a:t>
            </a:r>
          </a:p>
          <a:p>
            <a:pPr lvl="1"/>
            <a:r>
              <a:rPr lang="en-US" dirty="0"/>
              <a:t>Can be used to improve the privacy prediction performance.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94D4-93EC-434D-AFD1-01CF1B9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AEB-F759-4A4B-A4AE-746E1C908BF2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DF3-3833-49EA-8A7D-D3B52A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it-IT"/>
              <a:t>Ashwini Tonge, Cornelia Caragea and Anna Squicciarini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A75C-A304-46D9-8CA1-DD50839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4DBE74-70D2-8C43-ADAD-6EB1AA575F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10390</TotalTime>
  <Words>1792</Words>
  <Application>Microsoft Office PowerPoint</Application>
  <PresentationFormat>On-screen Show (4:3)</PresentationFormat>
  <Paragraphs>276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Privacy-Aware Tag Recommendation for Image Sharing</vt:lpstr>
      <vt:lpstr>Outline</vt:lpstr>
      <vt:lpstr>Outline</vt:lpstr>
      <vt:lpstr>Why Image Privacy Prediction?</vt:lpstr>
      <vt:lpstr>Outline</vt:lpstr>
      <vt:lpstr>Motivation - I</vt:lpstr>
      <vt:lpstr>Motivation - II</vt:lpstr>
      <vt:lpstr>Objective</vt:lpstr>
      <vt:lpstr>Contributions</vt:lpstr>
      <vt:lpstr>Background</vt:lpstr>
      <vt:lpstr>Outline</vt:lpstr>
      <vt:lpstr>Privacy-aware Tag Recommendation</vt:lpstr>
      <vt:lpstr>Algorithm</vt:lpstr>
      <vt:lpstr>Algorithm Illustration - I</vt:lpstr>
      <vt:lpstr>Algorithm Illustration - II</vt:lpstr>
      <vt:lpstr>Outline</vt:lpstr>
      <vt:lpstr>Dataset</vt:lpstr>
      <vt:lpstr>Outline</vt:lpstr>
      <vt:lpstr>Experiments and Results</vt:lpstr>
      <vt:lpstr>Evaluation by Privacy Prediction </vt:lpstr>
      <vt:lpstr>Cold Start Problem </vt:lpstr>
      <vt:lpstr>Proposed Approach Vs. Prior Work </vt:lpstr>
      <vt:lpstr>Quality Assessment of Recommended Tags </vt:lpstr>
      <vt:lpstr>Outline</vt:lpstr>
      <vt:lpstr>Conclusion &amp; Future Directions</vt:lpstr>
      <vt:lpstr>References</vt:lpstr>
      <vt:lpstr>PowerPoint Presentation</vt:lpstr>
      <vt:lpstr>Examples of images manually identified as private and public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Ashwini Tonge</cp:lastModifiedBy>
  <cp:revision>282</cp:revision>
  <dcterms:created xsi:type="dcterms:W3CDTF">2011-05-09T20:00:01Z</dcterms:created>
  <dcterms:modified xsi:type="dcterms:W3CDTF">2018-07-12T14:24:12Z</dcterms:modified>
</cp:coreProperties>
</file>