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8" r:id="rId3"/>
    <p:sldId id="259" r:id="rId4"/>
    <p:sldId id="260" r:id="rId5"/>
    <p:sldId id="284" r:id="rId6"/>
    <p:sldId id="257" r:id="rId7"/>
    <p:sldId id="294" r:id="rId8"/>
    <p:sldId id="285" r:id="rId9"/>
    <p:sldId id="264" r:id="rId10"/>
    <p:sldId id="265" r:id="rId11"/>
    <p:sldId id="266" r:id="rId12"/>
    <p:sldId id="293" r:id="rId13"/>
    <p:sldId id="269" r:id="rId14"/>
    <p:sldId id="270" r:id="rId15"/>
    <p:sldId id="272" r:id="rId16"/>
    <p:sldId id="273" r:id="rId17"/>
    <p:sldId id="274" r:id="rId18"/>
    <p:sldId id="295" r:id="rId19"/>
    <p:sldId id="276" r:id="rId20"/>
    <p:sldId id="277" r:id="rId21"/>
    <p:sldId id="296" r:id="rId22"/>
    <p:sldId id="297" r:id="rId23"/>
    <p:sldId id="298" r:id="rId24"/>
    <p:sldId id="299" r:id="rId25"/>
    <p:sldId id="278" r:id="rId26"/>
    <p:sldId id="287" r:id="rId27"/>
    <p:sldId id="279" r:id="rId28"/>
    <p:sldId id="300" r:id="rId29"/>
    <p:sldId id="301" r:id="rId30"/>
    <p:sldId id="302" r:id="rId31"/>
    <p:sldId id="280" r:id="rId32"/>
    <p:sldId id="281" r:id="rId33"/>
    <p:sldId id="28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594"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ECE192-123B-445E-91A2-67CB62516E66}" type="doc">
      <dgm:prSet loTypeId="urn:microsoft.com/office/officeart/2008/layout/LinedList" loCatId="Inbox" qsTypeId="urn:microsoft.com/office/officeart/2005/8/quickstyle/simple4" qsCatId="simple" csTypeId="urn:microsoft.com/office/officeart/2005/8/colors/ColorSchemeForSuggestions" csCatId="other" phldr="1"/>
      <dgm:spPr/>
      <dgm:t>
        <a:bodyPr/>
        <a:lstStyle/>
        <a:p>
          <a:endParaRPr lang="en-US"/>
        </a:p>
      </dgm:t>
    </dgm:pt>
    <dgm:pt modelId="{6523DC4C-3AF5-4ADD-A9CC-0A1EE27FEB85}">
      <dgm:prSet/>
      <dgm:spPr/>
      <dgm:t>
        <a:bodyPr/>
        <a:lstStyle/>
        <a:p>
          <a:r>
            <a:rPr lang="en-US"/>
            <a:t>The feature representation used to encode the image data is crucial for the performance and the complexity of the learning algorithms.</a:t>
          </a:r>
        </a:p>
      </dgm:t>
    </dgm:pt>
    <dgm:pt modelId="{7B401B93-8ACA-4959-88A8-120A56AE48DF}" type="parTrans" cxnId="{51B8EE93-DBCF-40B3-9676-F265CA26499F}">
      <dgm:prSet/>
      <dgm:spPr/>
      <dgm:t>
        <a:bodyPr/>
        <a:lstStyle/>
        <a:p>
          <a:endParaRPr lang="en-US"/>
        </a:p>
      </dgm:t>
    </dgm:pt>
    <dgm:pt modelId="{24E098A1-9E11-4A13-A097-06E0EBD93C86}" type="sibTrans" cxnId="{51B8EE93-DBCF-40B3-9676-F265CA26499F}">
      <dgm:prSet/>
      <dgm:spPr/>
      <dgm:t>
        <a:bodyPr/>
        <a:lstStyle/>
        <a:p>
          <a:endParaRPr lang="en-US"/>
        </a:p>
      </dgm:t>
    </dgm:pt>
    <dgm:pt modelId="{880C7433-4893-40B2-8E29-19A3B7C4A500}">
      <dgm:prSet/>
      <dgm:spPr/>
      <dgm:t>
        <a:bodyPr/>
        <a:lstStyle/>
        <a:p>
          <a:r>
            <a:rPr lang="en-US" dirty="0"/>
            <a:t>Researchers explored binary prediction models of image privacy based on user tags and image content features such as SIFT (Scale Invariant Feature Transform) and RGB (Red Green Blue) </a:t>
          </a:r>
          <a:r>
            <a:rPr lang="en-US" dirty="0">
              <a:hlinkClick xmlns:r="http://schemas.openxmlformats.org/officeDocument/2006/relationships" r:id="rId1" action="ppaction://hlinksldjump"/>
            </a:rPr>
            <a:t>(</a:t>
          </a:r>
          <a:r>
            <a:rPr lang="it-IT" b="0" i="0" dirty="0">
              <a:hlinkClick xmlns:r="http://schemas.openxmlformats.org/officeDocument/2006/relationships" r:id="rId1" action="ppaction://hlinksldjump"/>
            </a:rPr>
            <a:t>Zerr et al., 2012; Squicciarini, Caragea, and Balakavi, 2014</a:t>
          </a:r>
          <a:r>
            <a:rPr lang="en-US" dirty="0">
              <a:hlinkClick xmlns:r="http://schemas.openxmlformats.org/officeDocument/2006/relationships" r:id="rId1" action="ppaction://hlinksldjump"/>
            </a:rPr>
            <a:t>)</a:t>
          </a:r>
          <a:r>
            <a:rPr lang="en-US" dirty="0"/>
            <a:t>.</a:t>
          </a:r>
        </a:p>
      </dgm:t>
    </dgm:pt>
    <dgm:pt modelId="{24B1E10C-6212-43AD-9367-2E328BB77A86}" type="parTrans" cxnId="{20157AE7-0ED3-4ADD-AFC3-26C03D7113CD}">
      <dgm:prSet/>
      <dgm:spPr/>
      <dgm:t>
        <a:bodyPr/>
        <a:lstStyle/>
        <a:p>
          <a:endParaRPr lang="en-US"/>
        </a:p>
      </dgm:t>
    </dgm:pt>
    <dgm:pt modelId="{B3837CC0-378C-48FB-A487-4A5AFE173C3D}" type="sibTrans" cxnId="{20157AE7-0ED3-4ADD-AFC3-26C03D7113CD}">
      <dgm:prSet/>
      <dgm:spPr/>
      <dgm:t>
        <a:bodyPr/>
        <a:lstStyle/>
        <a:p>
          <a:endParaRPr lang="en-US"/>
        </a:p>
      </dgm:t>
    </dgm:pt>
    <dgm:pt modelId="{CAC16785-F7C8-4520-A4EA-0DF222309196}">
      <dgm:prSet/>
      <dgm:spPr/>
      <dgm:t>
        <a:bodyPr/>
        <a:lstStyle/>
        <a:p>
          <a:r>
            <a:rPr lang="en-US" dirty="0"/>
            <a:t>More recently, Tran et al. </a:t>
          </a:r>
          <a:r>
            <a:rPr lang="en-US" dirty="0">
              <a:hlinkClick xmlns:r="http://schemas.openxmlformats.org/officeDocument/2006/relationships" r:id="rId1" action="ppaction://hlinksldjump"/>
            </a:rPr>
            <a:t>(</a:t>
          </a:r>
          <a:r>
            <a:rPr lang="en-US" b="0" i="0" dirty="0">
              <a:hlinkClick xmlns:r="http://schemas.openxmlformats.org/officeDocument/2006/relationships" r:id="rId1" action="ppaction://hlinksldjump"/>
            </a:rPr>
            <a:t>2016 </a:t>
          </a:r>
          <a:r>
            <a:rPr lang="en-US" dirty="0">
              <a:hlinkClick xmlns:r="http://schemas.openxmlformats.org/officeDocument/2006/relationships" r:id="rId1" action="ppaction://hlinksldjump"/>
            </a:rPr>
            <a:t>)</a:t>
          </a:r>
          <a:r>
            <a:rPr lang="en-US" dirty="0"/>
            <a:t> and Tonge et al. </a:t>
          </a:r>
          <a:r>
            <a:rPr lang="en-US" dirty="0">
              <a:hlinkClick xmlns:r="http://schemas.openxmlformats.org/officeDocument/2006/relationships" r:id="rId1" action="ppaction://hlinksldjump"/>
            </a:rPr>
            <a:t>(</a:t>
          </a:r>
          <a:r>
            <a:rPr lang="en-US" b="0" i="0" dirty="0">
              <a:hlinkClick xmlns:r="http://schemas.openxmlformats.org/officeDocument/2006/relationships" r:id="rId1" action="ppaction://hlinksldjump"/>
            </a:rPr>
            <a:t>2016 </a:t>
          </a:r>
          <a:r>
            <a:rPr lang="en-US" dirty="0">
              <a:hlinkClick xmlns:r="http://schemas.openxmlformats.org/officeDocument/2006/relationships" r:id="rId1" action="ppaction://hlinksldjump"/>
            </a:rPr>
            <a:t>)</a:t>
          </a:r>
          <a:r>
            <a:rPr lang="en-US" dirty="0"/>
            <a:t> investigated the use of features extracted from the fully connected layers of Convolutional Neural Networks (CNNs).</a:t>
          </a:r>
        </a:p>
      </dgm:t>
    </dgm:pt>
    <dgm:pt modelId="{37C91F09-AFFA-4583-AD52-1C59E310FC0F}" type="parTrans" cxnId="{D0F0AF05-D196-46A0-A421-261F5D18A6CB}">
      <dgm:prSet/>
      <dgm:spPr/>
      <dgm:t>
        <a:bodyPr/>
        <a:lstStyle/>
        <a:p>
          <a:endParaRPr lang="en-US"/>
        </a:p>
      </dgm:t>
    </dgm:pt>
    <dgm:pt modelId="{62A6CCB9-3CAD-4963-92F9-72E8B6C87BE7}" type="sibTrans" cxnId="{D0F0AF05-D196-46A0-A421-261F5D18A6CB}">
      <dgm:prSet/>
      <dgm:spPr/>
      <dgm:t>
        <a:bodyPr/>
        <a:lstStyle/>
        <a:p>
          <a:endParaRPr lang="en-US"/>
        </a:p>
      </dgm:t>
    </dgm:pt>
    <dgm:pt modelId="{44C06E1B-F9D8-4D77-AEDC-7EBF79A76D37}">
      <dgm:prSet/>
      <dgm:spPr/>
      <dgm:t>
        <a:bodyPr/>
        <a:lstStyle/>
        <a:p>
          <a:r>
            <a:rPr lang="en-US" dirty="0"/>
            <a:t>These features derived from CNNs pre-trained on millions of images are aimed at identifying the objects present in images and work remarkably well for image privacy prediction compared with traditional features such as SIFT and RGB.</a:t>
          </a:r>
        </a:p>
      </dgm:t>
    </dgm:pt>
    <dgm:pt modelId="{BF2ECC13-BEF4-4824-941A-51544DCA20D1}" type="parTrans" cxnId="{A2CAAE83-8A97-4745-A611-D9330F0A1B08}">
      <dgm:prSet/>
      <dgm:spPr/>
      <dgm:t>
        <a:bodyPr/>
        <a:lstStyle/>
        <a:p>
          <a:endParaRPr lang="en-US"/>
        </a:p>
      </dgm:t>
    </dgm:pt>
    <dgm:pt modelId="{7052B885-06F1-4D1D-B85F-8FA082706BAB}" type="sibTrans" cxnId="{A2CAAE83-8A97-4745-A611-D9330F0A1B08}">
      <dgm:prSet/>
      <dgm:spPr/>
      <dgm:t>
        <a:bodyPr/>
        <a:lstStyle/>
        <a:p>
          <a:endParaRPr lang="en-US"/>
        </a:p>
      </dgm:t>
    </dgm:pt>
    <dgm:pt modelId="{07718D0B-7433-41AE-853C-B0181E7CA691}">
      <dgm:prSet/>
      <dgm:spPr/>
      <dgm:t>
        <a:bodyPr/>
        <a:lstStyle/>
        <a:p>
          <a:r>
            <a:rPr lang="en-US"/>
            <a:t>Intuitively, the objects present in images greatly impact images' privacy.</a:t>
          </a:r>
        </a:p>
      </dgm:t>
    </dgm:pt>
    <dgm:pt modelId="{6D0816C7-E844-4A3E-9819-AD56C864520F}" type="parTrans" cxnId="{ED4F0AAC-4ACE-49BC-A1A2-358031B7F5FC}">
      <dgm:prSet/>
      <dgm:spPr/>
      <dgm:t>
        <a:bodyPr/>
        <a:lstStyle/>
        <a:p>
          <a:endParaRPr lang="en-US"/>
        </a:p>
      </dgm:t>
    </dgm:pt>
    <dgm:pt modelId="{82948CFB-721A-4733-B615-25968FB2FC10}" type="sibTrans" cxnId="{ED4F0AAC-4ACE-49BC-A1A2-358031B7F5FC}">
      <dgm:prSet/>
      <dgm:spPr/>
      <dgm:t>
        <a:bodyPr/>
        <a:lstStyle/>
        <a:p>
          <a:endParaRPr lang="en-US"/>
        </a:p>
      </dgm:t>
    </dgm:pt>
    <dgm:pt modelId="{43312CAF-7B02-4A74-B352-20C56088ACB2}" type="pres">
      <dgm:prSet presAssocID="{CCECE192-123B-445E-91A2-67CB62516E66}" presName="vert0" presStyleCnt="0">
        <dgm:presLayoutVars>
          <dgm:dir/>
          <dgm:animOne val="branch"/>
          <dgm:animLvl val="lvl"/>
        </dgm:presLayoutVars>
      </dgm:prSet>
      <dgm:spPr/>
    </dgm:pt>
    <dgm:pt modelId="{2A239A41-1D45-4ABF-8204-B7ED674044BD}" type="pres">
      <dgm:prSet presAssocID="{6523DC4C-3AF5-4ADD-A9CC-0A1EE27FEB85}" presName="thickLine" presStyleLbl="alignNode1" presStyleIdx="0" presStyleCnt="5"/>
      <dgm:spPr/>
    </dgm:pt>
    <dgm:pt modelId="{6CBA5DAD-3D6A-4083-8E1B-55BCF6A64FAB}" type="pres">
      <dgm:prSet presAssocID="{6523DC4C-3AF5-4ADD-A9CC-0A1EE27FEB85}" presName="horz1" presStyleCnt="0"/>
      <dgm:spPr/>
    </dgm:pt>
    <dgm:pt modelId="{E90D37E8-BCDA-4F8D-9394-387AAAB1222F}" type="pres">
      <dgm:prSet presAssocID="{6523DC4C-3AF5-4ADD-A9CC-0A1EE27FEB85}" presName="tx1" presStyleLbl="revTx" presStyleIdx="0" presStyleCnt="5"/>
      <dgm:spPr/>
    </dgm:pt>
    <dgm:pt modelId="{9443CE1D-8513-48A1-A919-8FFD48E3B0B5}" type="pres">
      <dgm:prSet presAssocID="{6523DC4C-3AF5-4ADD-A9CC-0A1EE27FEB85}" presName="vert1" presStyleCnt="0"/>
      <dgm:spPr/>
    </dgm:pt>
    <dgm:pt modelId="{5125112F-CF33-475E-B802-18F3C70CD2FE}" type="pres">
      <dgm:prSet presAssocID="{880C7433-4893-40B2-8E29-19A3B7C4A500}" presName="thickLine" presStyleLbl="alignNode1" presStyleIdx="1" presStyleCnt="5"/>
      <dgm:spPr/>
    </dgm:pt>
    <dgm:pt modelId="{ED573AA9-2CF7-40B7-B083-921849DBA951}" type="pres">
      <dgm:prSet presAssocID="{880C7433-4893-40B2-8E29-19A3B7C4A500}" presName="horz1" presStyleCnt="0"/>
      <dgm:spPr/>
    </dgm:pt>
    <dgm:pt modelId="{15742F2C-A685-4A4D-B51C-AD1A432DF172}" type="pres">
      <dgm:prSet presAssocID="{880C7433-4893-40B2-8E29-19A3B7C4A500}" presName="tx1" presStyleLbl="revTx" presStyleIdx="1" presStyleCnt="5"/>
      <dgm:spPr/>
    </dgm:pt>
    <dgm:pt modelId="{1ED6B412-CA6B-41A4-8D36-80277AFE3CCF}" type="pres">
      <dgm:prSet presAssocID="{880C7433-4893-40B2-8E29-19A3B7C4A500}" presName="vert1" presStyleCnt="0"/>
      <dgm:spPr/>
    </dgm:pt>
    <dgm:pt modelId="{B6996075-323F-4906-9D66-F04DD871C524}" type="pres">
      <dgm:prSet presAssocID="{CAC16785-F7C8-4520-A4EA-0DF222309196}" presName="thickLine" presStyleLbl="alignNode1" presStyleIdx="2" presStyleCnt="5"/>
      <dgm:spPr/>
    </dgm:pt>
    <dgm:pt modelId="{7662749E-EE86-4FE9-8048-9D680B7F602E}" type="pres">
      <dgm:prSet presAssocID="{CAC16785-F7C8-4520-A4EA-0DF222309196}" presName="horz1" presStyleCnt="0"/>
      <dgm:spPr/>
    </dgm:pt>
    <dgm:pt modelId="{8B70D91C-A4E2-4D8B-A22D-CE3EE1D37FD9}" type="pres">
      <dgm:prSet presAssocID="{CAC16785-F7C8-4520-A4EA-0DF222309196}" presName="tx1" presStyleLbl="revTx" presStyleIdx="2" presStyleCnt="5"/>
      <dgm:spPr/>
    </dgm:pt>
    <dgm:pt modelId="{1731B41E-7357-4C9E-A13D-B3C64AB30A45}" type="pres">
      <dgm:prSet presAssocID="{CAC16785-F7C8-4520-A4EA-0DF222309196}" presName="vert1" presStyleCnt="0"/>
      <dgm:spPr/>
    </dgm:pt>
    <dgm:pt modelId="{537CBF5A-F3D5-41AE-8400-578B6F0E2AC2}" type="pres">
      <dgm:prSet presAssocID="{44C06E1B-F9D8-4D77-AEDC-7EBF79A76D37}" presName="thickLine" presStyleLbl="alignNode1" presStyleIdx="3" presStyleCnt="5"/>
      <dgm:spPr/>
    </dgm:pt>
    <dgm:pt modelId="{58949CDF-3D08-4FC9-9EC6-AD0C413ED6B3}" type="pres">
      <dgm:prSet presAssocID="{44C06E1B-F9D8-4D77-AEDC-7EBF79A76D37}" presName="horz1" presStyleCnt="0"/>
      <dgm:spPr/>
    </dgm:pt>
    <dgm:pt modelId="{D646855E-4B27-4A70-8FBA-D0ABAEC0B294}" type="pres">
      <dgm:prSet presAssocID="{44C06E1B-F9D8-4D77-AEDC-7EBF79A76D37}" presName="tx1" presStyleLbl="revTx" presStyleIdx="3" presStyleCnt="5"/>
      <dgm:spPr/>
    </dgm:pt>
    <dgm:pt modelId="{2319BFAE-9196-4623-929D-91F5AE96FF14}" type="pres">
      <dgm:prSet presAssocID="{44C06E1B-F9D8-4D77-AEDC-7EBF79A76D37}" presName="vert1" presStyleCnt="0"/>
      <dgm:spPr/>
    </dgm:pt>
    <dgm:pt modelId="{27E47523-8F0A-4CAF-A369-162C7D41AF97}" type="pres">
      <dgm:prSet presAssocID="{07718D0B-7433-41AE-853C-B0181E7CA691}" presName="thickLine" presStyleLbl="alignNode1" presStyleIdx="4" presStyleCnt="5"/>
      <dgm:spPr/>
    </dgm:pt>
    <dgm:pt modelId="{AEB6A5EF-E814-4C71-8418-EE049779053E}" type="pres">
      <dgm:prSet presAssocID="{07718D0B-7433-41AE-853C-B0181E7CA691}" presName="horz1" presStyleCnt="0"/>
      <dgm:spPr/>
    </dgm:pt>
    <dgm:pt modelId="{4A1D6143-080C-4E91-8F0A-7F3F2FC78D0F}" type="pres">
      <dgm:prSet presAssocID="{07718D0B-7433-41AE-853C-B0181E7CA691}" presName="tx1" presStyleLbl="revTx" presStyleIdx="4" presStyleCnt="5"/>
      <dgm:spPr/>
    </dgm:pt>
    <dgm:pt modelId="{B7938D00-E5FA-459E-A05D-0576E02FBA2D}" type="pres">
      <dgm:prSet presAssocID="{07718D0B-7433-41AE-853C-B0181E7CA691}" presName="vert1" presStyleCnt="0"/>
      <dgm:spPr/>
    </dgm:pt>
  </dgm:ptLst>
  <dgm:cxnLst>
    <dgm:cxn modelId="{D0F0AF05-D196-46A0-A421-261F5D18A6CB}" srcId="{CCECE192-123B-445E-91A2-67CB62516E66}" destId="{CAC16785-F7C8-4520-A4EA-0DF222309196}" srcOrd="2" destOrd="0" parTransId="{37C91F09-AFFA-4583-AD52-1C59E310FC0F}" sibTransId="{62A6CCB9-3CAD-4963-92F9-72E8B6C87BE7}"/>
    <dgm:cxn modelId="{7CC4342F-30E9-4E05-B320-47093795FE83}" type="presOf" srcId="{880C7433-4893-40B2-8E29-19A3B7C4A500}" destId="{15742F2C-A685-4A4D-B51C-AD1A432DF172}" srcOrd="0" destOrd="0" presId="urn:microsoft.com/office/officeart/2008/layout/LinedList"/>
    <dgm:cxn modelId="{749C9276-B433-4C89-B40A-C45EC77B6C0F}" type="presOf" srcId="{6523DC4C-3AF5-4ADD-A9CC-0A1EE27FEB85}" destId="{E90D37E8-BCDA-4F8D-9394-387AAAB1222F}" srcOrd="0" destOrd="0" presId="urn:microsoft.com/office/officeart/2008/layout/LinedList"/>
    <dgm:cxn modelId="{81CD1F7C-C4F4-463B-B810-FB285B9F7C2F}" type="presOf" srcId="{CCECE192-123B-445E-91A2-67CB62516E66}" destId="{43312CAF-7B02-4A74-B352-20C56088ACB2}" srcOrd="0" destOrd="0" presId="urn:microsoft.com/office/officeart/2008/layout/LinedList"/>
    <dgm:cxn modelId="{A2CAAE83-8A97-4745-A611-D9330F0A1B08}" srcId="{CCECE192-123B-445E-91A2-67CB62516E66}" destId="{44C06E1B-F9D8-4D77-AEDC-7EBF79A76D37}" srcOrd="3" destOrd="0" parTransId="{BF2ECC13-BEF4-4824-941A-51544DCA20D1}" sibTransId="{7052B885-06F1-4D1D-B85F-8FA082706BAB}"/>
    <dgm:cxn modelId="{51B8EE93-DBCF-40B3-9676-F265CA26499F}" srcId="{CCECE192-123B-445E-91A2-67CB62516E66}" destId="{6523DC4C-3AF5-4ADD-A9CC-0A1EE27FEB85}" srcOrd="0" destOrd="0" parTransId="{7B401B93-8ACA-4959-88A8-120A56AE48DF}" sibTransId="{24E098A1-9E11-4A13-A097-06E0EBD93C86}"/>
    <dgm:cxn modelId="{ED4F0AAC-4ACE-49BC-A1A2-358031B7F5FC}" srcId="{CCECE192-123B-445E-91A2-67CB62516E66}" destId="{07718D0B-7433-41AE-853C-B0181E7CA691}" srcOrd="4" destOrd="0" parTransId="{6D0816C7-E844-4A3E-9819-AD56C864520F}" sibTransId="{82948CFB-721A-4733-B615-25968FB2FC10}"/>
    <dgm:cxn modelId="{B4458BD7-D3AC-41E1-8127-721CED54EC8D}" type="presOf" srcId="{CAC16785-F7C8-4520-A4EA-0DF222309196}" destId="{8B70D91C-A4E2-4D8B-A22D-CE3EE1D37FD9}" srcOrd="0" destOrd="0" presId="urn:microsoft.com/office/officeart/2008/layout/LinedList"/>
    <dgm:cxn modelId="{20157AE7-0ED3-4ADD-AFC3-26C03D7113CD}" srcId="{CCECE192-123B-445E-91A2-67CB62516E66}" destId="{880C7433-4893-40B2-8E29-19A3B7C4A500}" srcOrd="1" destOrd="0" parTransId="{24B1E10C-6212-43AD-9367-2E328BB77A86}" sibTransId="{B3837CC0-378C-48FB-A487-4A5AFE173C3D}"/>
    <dgm:cxn modelId="{BE233EF5-85D1-4BCD-9400-BF717B9E0CC1}" type="presOf" srcId="{07718D0B-7433-41AE-853C-B0181E7CA691}" destId="{4A1D6143-080C-4E91-8F0A-7F3F2FC78D0F}" srcOrd="0" destOrd="0" presId="urn:microsoft.com/office/officeart/2008/layout/LinedList"/>
    <dgm:cxn modelId="{CFEA54FB-2B36-4AF8-A35D-E493529F05F6}" type="presOf" srcId="{44C06E1B-F9D8-4D77-AEDC-7EBF79A76D37}" destId="{D646855E-4B27-4A70-8FBA-D0ABAEC0B294}" srcOrd="0" destOrd="0" presId="urn:microsoft.com/office/officeart/2008/layout/LinedList"/>
    <dgm:cxn modelId="{32C9966B-7E67-4A77-B55F-AC5EF010DF76}" type="presParOf" srcId="{43312CAF-7B02-4A74-B352-20C56088ACB2}" destId="{2A239A41-1D45-4ABF-8204-B7ED674044BD}" srcOrd="0" destOrd="0" presId="urn:microsoft.com/office/officeart/2008/layout/LinedList"/>
    <dgm:cxn modelId="{587BF6F6-6276-4EB9-B972-04D29E0B07C5}" type="presParOf" srcId="{43312CAF-7B02-4A74-B352-20C56088ACB2}" destId="{6CBA5DAD-3D6A-4083-8E1B-55BCF6A64FAB}" srcOrd="1" destOrd="0" presId="urn:microsoft.com/office/officeart/2008/layout/LinedList"/>
    <dgm:cxn modelId="{5652BEF3-7171-49F1-B59E-FD9A23E77AE3}" type="presParOf" srcId="{6CBA5DAD-3D6A-4083-8E1B-55BCF6A64FAB}" destId="{E90D37E8-BCDA-4F8D-9394-387AAAB1222F}" srcOrd="0" destOrd="0" presId="urn:microsoft.com/office/officeart/2008/layout/LinedList"/>
    <dgm:cxn modelId="{F8738A32-4AD8-4266-BACF-A171AE2A0AF5}" type="presParOf" srcId="{6CBA5DAD-3D6A-4083-8E1B-55BCF6A64FAB}" destId="{9443CE1D-8513-48A1-A919-8FFD48E3B0B5}" srcOrd="1" destOrd="0" presId="urn:microsoft.com/office/officeart/2008/layout/LinedList"/>
    <dgm:cxn modelId="{FB9D6111-3104-45AF-A63D-AC21FB1BB2BE}" type="presParOf" srcId="{43312CAF-7B02-4A74-B352-20C56088ACB2}" destId="{5125112F-CF33-475E-B802-18F3C70CD2FE}" srcOrd="2" destOrd="0" presId="urn:microsoft.com/office/officeart/2008/layout/LinedList"/>
    <dgm:cxn modelId="{05024CC2-A547-4610-88F8-A452983087A9}" type="presParOf" srcId="{43312CAF-7B02-4A74-B352-20C56088ACB2}" destId="{ED573AA9-2CF7-40B7-B083-921849DBA951}" srcOrd="3" destOrd="0" presId="urn:microsoft.com/office/officeart/2008/layout/LinedList"/>
    <dgm:cxn modelId="{6E10CF20-BEF3-4571-A819-7D32F4E68C85}" type="presParOf" srcId="{ED573AA9-2CF7-40B7-B083-921849DBA951}" destId="{15742F2C-A685-4A4D-B51C-AD1A432DF172}" srcOrd="0" destOrd="0" presId="urn:microsoft.com/office/officeart/2008/layout/LinedList"/>
    <dgm:cxn modelId="{9D213190-525C-484C-BAE8-1AFA86E8BAED}" type="presParOf" srcId="{ED573AA9-2CF7-40B7-B083-921849DBA951}" destId="{1ED6B412-CA6B-41A4-8D36-80277AFE3CCF}" srcOrd="1" destOrd="0" presId="urn:microsoft.com/office/officeart/2008/layout/LinedList"/>
    <dgm:cxn modelId="{4E8E5DD7-811A-4C3C-93EC-F35BBADEB7A4}" type="presParOf" srcId="{43312CAF-7B02-4A74-B352-20C56088ACB2}" destId="{B6996075-323F-4906-9D66-F04DD871C524}" srcOrd="4" destOrd="0" presId="urn:microsoft.com/office/officeart/2008/layout/LinedList"/>
    <dgm:cxn modelId="{5C29BDD9-C838-42BC-A441-B8075E879EC3}" type="presParOf" srcId="{43312CAF-7B02-4A74-B352-20C56088ACB2}" destId="{7662749E-EE86-4FE9-8048-9D680B7F602E}" srcOrd="5" destOrd="0" presId="urn:microsoft.com/office/officeart/2008/layout/LinedList"/>
    <dgm:cxn modelId="{937C98C4-E5A5-4C1B-B9D6-6DF83A89058E}" type="presParOf" srcId="{7662749E-EE86-4FE9-8048-9D680B7F602E}" destId="{8B70D91C-A4E2-4D8B-A22D-CE3EE1D37FD9}" srcOrd="0" destOrd="0" presId="urn:microsoft.com/office/officeart/2008/layout/LinedList"/>
    <dgm:cxn modelId="{91E6D181-9AD7-49EE-9CD9-756F90726D81}" type="presParOf" srcId="{7662749E-EE86-4FE9-8048-9D680B7F602E}" destId="{1731B41E-7357-4C9E-A13D-B3C64AB30A45}" srcOrd="1" destOrd="0" presId="urn:microsoft.com/office/officeart/2008/layout/LinedList"/>
    <dgm:cxn modelId="{E91200C6-4F3E-4948-B748-D36B2D733A63}" type="presParOf" srcId="{43312CAF-7B02-4A74-B352-20C56088ACB2}" destId="{537CBF5A-F3D5-41AE-8400-578B6F0E2AC2}" srcOrd="6" destOrd="0" presId="urn:microsoft.com/office/officeart/2008/layout/LinedList"/>
    <dgm:cxn modelId="{2D70DEE6-F23D-49EE-999A-25D12F8BEA6F}" type="presParOf" srcId="{43312CAF-7B02-4A74-B352-20C56088ACB2}" destId="{58949CDF-3D08-4FC9-9EC6-AD0C413ED6B3}" srcOrd="7" destOrd="0" presId="urn:microsoft.com/office/officeart/2008/layout/LinedList"/>
    <dgm:cxn modelId="{DE4B8A66-D27C-4721-9ECF-D8D2D60320CC}" type="presParOf" srcId="{58949CDF-3D08-4FC9-9EC6-AD0C413ED6B3}" destId="{D646855E-4B27-4A70-8FBA-D0ABAEC0B294}" srcOrd="0" destOrd="0" presId="urn:microsoft.com/office/officeart/2008/layout/LinedList"/>
    <dgm:cxn modelId="{0D70BBED-3BD1-41EC-8C62-1DB9E5890490}" type="presParOf" srcId="{58949CDF-3D08-4FC9-9EC6-AD0C413ED6B3}" destId="{2319BFAE-9196-4623-929D-91F5AE96FF14}" srcOrd="1" destOrd="0" presId="urn:microsoft.com/office/officeart/2008/layout/LinedList"/>
    <dgm:cxn modelId="{E7921AE3-2D56-4604-B6B2-03F67A770042}" type="presParOf" srcId="{43312CAF-7B02-4A74-B352-20C56088ACB2}" destId="{27E47523-8F0A-4CAF-A369-162C7D41AF97}" srcOrd="8" destOrd="0" presId="urn:microsoft.com/office/officeart/2008/layout/LinedList"/>
    <dgm:cxn modelId="{D141AE00-CB30-476A-A65A-8498E34CDEE0}" type="presParOf" srcId="{43312CAF-7B02-4A74-B352-20C56088ACB2}" destId="{AEB6A5EF-E814-4C71-8418-EE049779053E}" srcOrd="9" destOrd="0" presId="urn:microsoft.com/office/officeart/2008/layout/LinedList"/>
    <dgm:cxn modelId="{6660E3D9-C478-463F-9A41-14A06187585A}" type="presParOf" srcId="{AEB6A5EF-E814-4C71-8418-EE049779053E}" destId="{4A1D6143-080C-4E91-8F0A-7F3F2FC78D0F}" srcOrd="0" destOrd="0" presId="urn:microsoft.com/office/officeart/2008/layout/LinedList"/>
    <dgm:cxn modelId="{D1DB256F-54A3-4E7E-A26D-2A4D06FA187D}" type="presParOf" srcId="{AEB6A5EF-E814-4C71-8418-EE049779053E}" destId="{B7938D00-E5FA-459E-A05D-0576E02FBA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39A41-1D45-4ABF-8204-B7ED674044BD}">
      <dsp:nvSpPr>
        <dsp:cNvPr id="0" name=""/>
        <dsp:cNvSpPr/>
      </dsp:nvSpPr>
      <dsp:spPr>
        <a:xfrm>
          <a:off x="0" y="531"/>
          <a:ext cx="78867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90D37E8-BCDA-4F8D-9394-387AAAB1222F}">
      <dsp:nvSpPr>
        <dsp:cNvPr id="0" name=""/>
        <dsp:cNvSpPr/>
      </dsp:nvSpPr>
      <dsp:spPr>
        <a:xfrm>
          <a:off x="0" y="531"/>
          <a:ext cx="78867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feature representation used to encode the image data is crucial for the performance and the complexity of the learning algorithms.</a:t>
          </a:r>
        </a:p>
      </dsp:txBody>
      <dsp:txXfrm>
        <a:off x="0" y="531"/>
        <a:ext cx="7886700" cy="870055"/>
      </dsp:txXfrm>
    </dsp:sp>
    <dsp:sp modelId="{5125112F-CF33-475E-B802-18F3C70CD2FE}">
      <dsp:nvSpPr>
        <dsp:cNvPr id="0" name=""/>
        <dsp:cNvSpPr/>
      </dsp:nvSpPr>
      <dsp:spPr>
        <a:xfrm>
          <a:off x="0" y="870586"/>
          <a:ext cx="78867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5742F2C-A685-4A4D-B51C-AD1A432DF172}">
      <dsp:nvSpPr>
        <dsp:cNvPr id="0" name=""/>
        <dsp:cNvSpPr/>
      </dsp:nvSpPr>
      <dsp:spPr>
        <a:xfrm>
          <a:off x="0" y="870586"/>
          <a:ext cx="78867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Researchers explored binary prediction models of image privacy based on user tags and image content features such as SIFT (Scale Invariant Feature Transform) and RGB (Red Green Blue) </a:t>
          </a:r>
          <a:r>
            <a:rPr lang="en-US" sz="1700" kern="1200" dirty="0">
              <a:hlinkClick xmlns:r="http://schemas.openxmlformats.org/officeDocument/2006/relationships" r:id="" action="ppaction://hlinksldjump"/>
            </a:rPr>
            <a:t>(</a:t>
          </a:r>
          <a:r>
            <a:rPr lang="it-IT" sz="1700" b="0" i="0" kern="1200" dirty="0">
              <a:hlinkClick xmlns:r="http://schemas.openxmlformats.org/officeDocument/2006/relationships" r:id="" action="ppaction://hlinksldjump"/>
            </a:rPr>
            <a:t>Zerr et al., 2012; Squicciarini, Caragea, and Balakavi, 2014</a:t>
          </a:r>
          <a:r>
            <a:rPr lang="en-US" sz="1700" kern="1200" dirty="0">
              <a:hlinkClick xmlns:r="http://schemas.openxmlformats.org/officeDocument/2006/relationships" r:id="" action="ppaction://hlinksldjump"/>
            </a:rPr>
            <a:t>)</a:t>
          </a:r>
          <a:r>
            <a:rPr lang="en-US" sz="1700" kern="1200" dirty="0"/>
            <a:t>.</a:t>
          </a:r>
        </a:p>
      </dsp:txBody>
      <dsp:txXfrm>
        <a:off x="0" y="870586"/>
        <a:ext cx="7886700" cy="870055"/>
      </dsp:txXfrm>
    </dsp:sp>
    <dsp:sp modelId="{B6996075-323F-4906-9D66-F04DD871C524}">
      <dsp:nvSpPr>
        <dsp:cNvPr id="0" name=""/>
        <dsp:cNvSpPr/>
      </dsp:nvSpPr>
      <dsp:spPr>
        <a:xfrm>
          <a:off x="0" y="1740641"/>
          <a:ext cx="78867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B70D91C-A4E2-4D8B-A22D-CE3EE1D37FD9}">
      <dsp:nvSpPr>
        <dsp:cNvPr id="0" name=""/>
        <dsp:cNvSpPr/>
      </dsp:nvSpPr>
      <dsp:spPr>
        <a:xfrm>
          <a:off x="0" y="1740641"/>
          <a:ext cx="78867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More recently, Tran et al. </a:t>
          </a:r>
          <a:r>
            <a:rPr lang="en-US" sz="1700" kern="1200" dirty="0">
              <a:hlinkClick xmlns:r="http://schemas.openxmlformats.org/officeDocument/2006/relationships" r:id="" action="ppaction://hlinksldjump"/>
            </a:rPr>
            <a:t>(</a:t>
          </a:r>
          <a:r>
            <a:rPr lang="en-US" sz="1700" b="0" i="0" kern="1200" dirty="0">
              <a:hlinkClick xmlns:r="http://schemas.openxmlformats.org/officeDocument/2006/relationships" r:id="" action="ppaction://hlinksldjump"/>
            </a:rPr>
            <a:t>2016 </a:t>
          </a:r>
          <a:r>
            <a:rPr lang="en-US" sz="1700" kern="1200" dirty="0">
              <a:hlinkClick xmlns:r="http://schemas.openxmlformats.org/officeDocument/2006/relationships" r:id="" action="ppaction://hlinksldjump"/>
            </a:rPr>
            <a:t>)</a:t>
          </a:r>
          <a:r>
            <a:rPr lang="en-US" sz="1700" kern="1200" dirty="0"/>
            <a:t> and Tonge et al. </a:t>
          </a:r>
          <a:r>
            <a:rPr lang="en-US" sz="1700" kern="1200" dirty="0">
              <a:hlinkClick xmlns:r="http://schemas.openxmlformats.org/officeDocument/2006/relationships" r:id="" action="ppaction://hlinksldjump"/>
            </a:rPr>
            <a:t>(</a:t>
          </a:r>
          <a:r>
            <a:rPr lang="en-US" sz="1700" b="0" i="0" kern="1200" dirty="0">
              <a:hlinkClick xmlns:r="http://schemas.openxmlformats.org/officeDocument/2006/relationships" r:id="" action="ppaction://hlinksldjump"/>
            </a:rPr>
            <a:t>2016 </a:t>
          </a:r>
          <a:r>
            <a:rPr lang="en-US" sz="1700" kern="1200" dirty="0">
              <a:hlinkClick xmlns:r="http://schemas.openxmlformats.org/officeDocument/2006/relationships" r:id="" action="ppaction://hlinksldjump"/>
            </a:rPr>
            <a:t>)</a:t>
          </a:r>
          <a:r>
            <a:rPr lang="en-US" sz="1700" kern="1200" dirty="0"/>
            <a:t> investigated the use of features extracted from the fully connected layers of Convolutional Neural Networks (CNNs).</a:t>
          </a:r>
        </a:p>
      </dsp:txBody>
      <dsp:txXfrm>
        <a:off x="0" y="1740641"/>
        <a:ext cx="7886700" cy="870055"/>
      </dsp:txXfrm>
    </dsp:sp>
    <dsp:sp modelId="{537CBF5A-F3D5-41AE-8400-578B6F0E2AC2}">
      <dsp:nvSpPr>
        <dsp:cNvPr id="0" name=""/>
        <dsp:cNvSpPr/>
      </dsp:nvSpPr>
      <dsp:spPr>
        <a:xfrm>
          <a:off x="0" y="2610696"/>
          <a:ext cx="78867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646855E-4B27-4A70-8FBA-D0ABAEC0B294}">
      <dsp:nvSpPr>
        <dsp:cNvPr id="0" name=""/>
        <dsp:cNvSpPr/>
      </dsp:nvSpPr>
      <dsp:spPr>
        <a:xfrm>
          <a:off x="0" y="2610696"/>
          <a:ext cx="78867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These features derived from CNNs pre-trained on millions of images are aimed at identifying the objects present in images and work remarkably well for image privacy prediction compared with traditional features such as SIFT and RGB.</a:t>
          </a:r>
        </a:p>
      </dsp:txBody>
      <dsp:txXfrm>
        <a:off x="0" y="2610696"/>
        <a:ext cx="7886700" cy="870055"/>
      </dsp:txXfrm>
    </dsp:sp>
    <dsp:sp modelId="{27E47523-8F0A-4CAF-A369-162C7D41AF97}">
      <dsp:nvSpPr>
        <dsp:cNvPr id="0" name=""/>
        <dsp:cNvSpPr/>
      </dsp:nvSpPr>
      <dsp:spPr>
        <a:xfrm>
          <a:off x="0" y="3480751"/>
          <a:ext cx="78867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A1D6143-080C-4E91-8F0A-7F3F2FC78D0F}">
      <dsp:nvSpPr>
        <dsp:cNvPr id="0" name=""/>
        <dsp:cNvSpPr/>
      </dsp:nvSpPr>
      <dsp:spPr>
        <a:xfrm>
          <a:off x="0" y="3480751"/>
          <a:ext cx="78867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Intuitively, the objects present in images greatly impact images' privacy.</a:t>
          </a:r>
        </a:p>
      </dsp:txBody>
      <dsp:txXfrm>
        <a:off x="0" y="3480751"/>
        <a:ext cx="7886700" cy="8700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69F64-3216-4ED3-8492-8848DA2CFE09}" type="datetimeFigureOut">
              <a:rPr lang="en-US" smtClean="0"/>
              <a:t>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73C40-FEF7-451B-B57D-B8719B4855E5}" type="slidenum">
              <a:rPr lang="en-US" smtClean="0"/>
              <a:t>‹#›</a:t>
            </a:fld>
            <a:endParaRPr lang="en-US"/>
          </a:p>
        </p:txBody>
      </p:sp>
    </p:spTree>
    <p:extLst>
      <p:ext uri="{BB962C8B-B14F-4D97-AF65-F5344CB8AC3E}">
        <p14:creationId xmlns:p14="http://schemas.microsoft.com/office/powerpoint/2010/main" val="306163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306056" y="6357620"/>
            <a:ext cx="2133600" cy="365125"/>
          </a:xfrm>
        </p:spPr>
        <p:txBody>
          <a:bodyPr/>
          <a:lstStyle>
            <a:lvl1pPr>
              <a:defRPr>
                <a:solidFill>
                  <a:schemeClr val="bg1"/>
                </a:solidFill>
              </a:defRPr>
            </a:lvl1pPr>
          </a:lstStyle>
          <a:p>
            <a:fld id="{F5272534-462A-4702-A235-492B35056DEE}" type="datetime1">
              <a:rPr lang="en-US" smtClean="0"/>
              <a:t>2/2/2018</a:t>
            </a:fld>
            <a:endParaRPr lang="en-US" dirty="0"/>
          </a:p>
        </p:txBody>
      </p:sp>
      <p:sp>
        <p:nvSpPr>
          <p:cNvPr id="5" name="Footer Placeholder 4"/>
          <p:cNvSpPr>
            <a:spLocks noGrp="1"/>
          </p:cNvSpPr>
          <p:nvPr>
            <p:ph type="ftr" sz="quarter" idx="11"/>
          </p:nvPr>
        </p:nvSpPr>
        <p:spPr>
          <a:xfrm>
            <a:off x="3375471" y="6356350"/>
            <a:ext cx="2393058" cy="365125"/>
          </a:xfrm>
        </p:spPr>
        <p:txBody>
          <a:bodyPr/>
          <a:lstStyle>
            <a:lvl1pPr>
              <a:defRPr>
                <a:solidFill>
                  <a:schemeClr val="bg1"/>
                </a:solidFill>
              </a:defRPr>
            </a:lvl1pPr>
          </a:lstStyle>
          <a:p>
            <a:r>
              <a:rPr lang="en-US"/>
              <a:t>Ashwini Tonge</a:t>
            </a:r>
            <a:endParaRPr lang="en-US" dirty="0"/>
          </a:p>
        </p:txBody>
      </p:sp>
      <p:sp>
        <p:nvSpPr>
          <p:cNvPr id="6" name="Slide Number Placeholder 5"/>
          <p:cNvSpPr>
            <a:spLocks noGrp="1"/>
          </p:cNvSpPr>
          <p:nvPr>
            <p:ph type="sldNum" sz="quarter" idx="12"/>
          </p:nvPr>
        </p:nvSpPr>
        <p:spPr>
          <a:xfrm>
            <a:off x="8321040" y="6356350"/>
            <a:ext cx="622238" cy="365125"/>
          </a:xfrm>
        </p:spPr>
        <p:txBody>
          <a:bodyPr/>
          <a:lstStyle>
            <a:lvl1pPr>
              <a:defRPr>
                <a:solidFill>
                  <a:schemeClr val="bg1"/>
                </a:solidFill>
              </a:defRPr>
            </a:lvl1pPr>
          </a:lstStyle>
          <a:p>
            <a:fld id="{CA4DBE74-70D2-8C43-ADAD-6EB1AA575FDB}" type="slidenum">
              <a:rPr lang="en-US" smtClean="0"/>
              <a:pPr/>
              <a:t>‹#›</a:t>
            </a:fld>
            <a:r>
              <a:rPr lang="en-US" dirty="0"/>
              <a:t>/31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A395ADA-0459-4FC1-A32D-4704C9CDB69A}"/>
              </a:ext>
            </a:extLst>
          </p:cNvPr>
          <p:cNvSpPr>
            <a:spLocks noGrp="1"/>
          </p:cNvSpPr>
          <p:nvPr>
            <p:ph type="dt" sz="half" idx="10"/>
          </p:nvPr>
        </p:nvSpPr>
        <p:spPr>
          <a:xfrm>
            <a:off x="7306056" y="6357620"/>
            <a:ext cx="2133600" cy="365125"/>
          </a:xfrm>
        </p:spPr>
        <p:txBody>
          <a:bodyPr/>
          <a:lstStyle>
            <a:lvl1pPr>
              <a:defRPr>
                <a:solidFill>
                  <a:schemeClr val="bg1"/>
                </a:solidFill>
              </a:defRPr>
            </a:lvl1pPr>
          </a:lstStyle>
          <a:p>
            <a:fld id="{E8E71D5C-7FEF-4BC5-B6A8-49E273A7A696}" type="datetime1">
              <a:rPr lang="en-US" smtClean="0"/>
              <a:t>2/2/2018</a:t>
            </a:fld>
            <a:endParaRPr lang="en-US" dirty="0"/>
          </a:p>
        </p:txBody>
      </p:sp>
      <p:sp>
        <p:nvSpPr>
          <p:cNvPr id="8" name="Footer Placeholder 4">
            <a:extLst>
              <a:ext uri="{FF2B5EF4-FFF2-40B4-BE49-F238E27FC236}">
                <a16:creationId xmlns:a16="http://schemas.microsoft.com/office/drawing/2014/main" id="{01AE9BD9-9781-41D6-AD22-3F88696BD612}"/>
              </a:ext>
            </a:extLst>
          </p:cNvPr>
          <p:cNvSpPr>
            <a:spLocks noGrp="1"/>
          </p:cNvSpPr>
          <p:nvPr>
            <p:ph type="ftr" sz="quarter" idx="11"/>
          </p:nvPr>
        </p:nvSpPr>
        <p:spPr>
          <a:xfrm>
            <a:off x="3375471" y="6356350"/>
            <a:ext cx="2393058" cy="365125"/>
          </a:xfrm>
        </p:spPr>
        <p:txBody>
          <a:bodyPr/>
          <a:lstStyle>
            <a:lvl1pPr>
              <a:defRPr>
                <a:solidFill>
                  <a:schemeClr val="bg1"/>
                </a:solidFill>
              </a:defRPr>
            </a:lvl1pPr>
          </a:lstStyle>
          <a:p>
            <a:r>
              <a:rPr lang="en-US"/>
              <a:t>Ashwini Tonge</a:t>
            </a:r>
            <a:endParaRPr lang="en-US" dirty="0"/>
          </a:p>
        </p:txBody>
      </p:sp>
      <p:sp>
        <p:nvSpPr>
          <p:cNvPr id="10" name="Slide Number Placeholder 5">
            <a:extLst>
              <a:ext uri="{FF2B5EF4-FFF2-40B4-BE49-F238E27FC236}">
                <a16:creationId xmlns:a16="http://schemas.microsoft.com/office/drawing/2014/main" id="{4082F5D6-5B63-4504-92D0-03DAF4FB6485}"/>
              </a:ext>
            </a:extLst>
          </p:cNvPr>
          <p:cNvSpPr txBox="1">
            <a:spLocks/>
          </p:cNvSpPr>
          <p:nvPr userDrawn="1"/>
        </p:nvSpPr>
        <p:spPr>
          <a:xfrm>
            <a:off x="8321040" y="6356348"/>
            <a:ext cx="62223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4DBE74-70D2-8C43-ADAD-6EB1AA575FDB}" type="slidenum">
              <a:rPr lang="en-US" smtClean="0"/>
              <a:pPr/>
              <a:t>‹#›</a:t>
            </a:fld>
            <a:r>
              <a:rPr lang="en-US"/>
              <a:t>/31</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861A054-7193-4003-ADFE-2096A39F1FDC}"/>
              </a:ext>
            </a:extLst>
          </p:cNvPr>
          <p:cNvSpPr>
            <a:spLocks noGrp="1"/>
          </p:cNvSpPr>
          <p:nvPr>
            <p:ph type="dt" sz="half" idx="10"/>
          </p:nvPr>
        </p:nvSpPr>
        <p:spPr>
          <a:xfrm>
            <a:off x="7306056" y="6357620"/>
            <a:ext cx="2133600" cy="365125"/>
          </a:xfrm>
        </p:spPr>
        <p:txBody>
          <a:bodyPr/>
          <a:lstStyle>
            <a:lvl1pPr>
              <a:defRPr>
                <a:solidFill>
                  <a:schemeClr val="bg1"/>
                </a:solidFill>
              </a:defRPr>
            </a:lvl1pPr>
          </a:lstStyle>
          <a:p>
            <a:fld id="{472A02E0-402C-4079-ADA3-671CA7E2C8A1}" type="datetime1">
              <a:rPr lang="en-US" smtClean="0"/>
              <a:t>2/2/2018</a:t>
            </a:fld>
            <a:endParaRPr lang="en-US" dirty="0"/>
          </a:p>
        </p:txBody>
      </p:sp>
      <p:sp>
        <p:nvSpPr>
          <p:cNvPr id="8" name="Footer Placeholder 4">
            <a:extLst>
              <a:ext uri="{FF2B5EF4-FFF2-40B4-BE49-F238E27FC236}">
                <a16:creationId xmlns:a16="http://schemas.microsoft.com/office/drawing/2014/main" id="{6DEBD7CC-CFAA-45C0-80F3-BDC40AF70D10}"/>
              </a:ext>
            </a:extLst>
          </p:cNvPr>
          <p:cNvSpPr>
            <a:spLocks noGrp="1"/>
          </p:cNvSpPr>
          <p:nvPr>
            <p:ph type="ftr" sz="quarter" idx="11"/>
          </p:nvPr>
        </p:nvSpPr>
        <p:spPr>
          <a:xfrm>
            <a:off x="3375471" y="6356350"/>
            <a:ext cx="2393058" cy="365125"/>
          </a:xfrm>
        </p:spPr>
        <p:txBody>
          <a:bodyPr/>
          <a:lstStyle>
            <a:lvl1pPr>
              <a:defRPr>
                <a:solidFill>
                  <a:schemeClr val="bg1"/>
                </a:solidFill>
              </a:defRPr>
            </a:lvl1pPr>
          </a:lstStyle>
          <a:p>
            <a:r>
              <a:rPr lang="en-US"/>
              <a:t>Ashwini Tonge</a:t>
            </a:r>
            <a:endParaRPr lang="en-US" dirty="0"/>
          </a:p>
        </p:txBody>
      </p:sp>
      <p:sp>
        <p:nvSpPr>
          <p:cNvPr id="10" name="Slide Number Placeholder 5">
            <a:extLst>
              <a:ext uri="{FF2B5EF4-FFF2-40B4-BE49-F238E27FC236}">
                <a16:creationId xmlns:a16="http://schemas.microsoft.com/office/drawing/2014/main" id="{E8E055BC-6A60-49BE-A475-6F696144FE42}"/>
              </a:ext>
            </a:extLst>
          </p:cNvPr>
          <p:cNvSpPr txBox="1">
            <a:spLocks/>
          </p:cNvSpPr>
          <p:nvPr userDrawn="1"/>
        </p:nvSpPr>
        <p:spPr>
          <a:xfrm>
            <a:off x="8321040" y="6356350"/>
            <a:ext cx="62223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4DBE74-70D2-8C43-ADAD-6EB1AA575FDB}" type="slidenum">
              <a:rPr lang="en-US" smtClean="0"/>
              <a:pPr/>
              <a:t>‹#›</a:t>
            </a:fld>
            <a:r>
              <a:rPr lang="en-US" dirty="0"/>
              <a:t>/31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DC501E10-FB66-417F-B6D8-1A7E2140C587}"/>
              </a:ext>
            </a:extLst>
          </p:cNvPr>
          <p:cNvSpPr>
            <a:spLocks noGrp="1"/>
          </p:cNvSpPr>
          <p:nvPr>
            <p:ph type="dt" sz="half" idx="10"/>
          </p:nvPr>
        </p:nvSpPr>
        <p:spPr>
          <a:xfrm>
            <a:off x="7306056" y="6357620"/>
            <a:ext cx="2133600" cy="365125"/>
          </a:xfrm>
        </p:spPr>
        <p:txBody>
          <a:bodyPr/>
          <a:lstStyle>
            <a:lvl1pPr>
              <a:defRPr>
                <a:solidFill>
                  <a:schemeClr val="bg1"/>
                </a:solidFill>
              </a:defRPr>
            </a:lvl1pPr>
          </a:lstStyle>
          <a:p>
            <a:fld id="{F6146F30-FB44-4AD7-B10E-7A6006C70910}" type="datetime1">
              <a:rPr lang="en-US" smtClean="0"/>
              <a:t>2/2/2018</a:t>
            </a:fld>
            <a:endParaRPr lang="en-US" dirty="0"/>
          </a:p>
        </p:txBody>
      </p:sp>
      <p:sp>
        <p:nvSpPr>
          <p:cNvPr id="11" name="Footer Placeholder 4">
            <a:extLst>
              <a:ext uri="{FF2B5EF4-FFF2-40B4-BE49-F238E27FC236}">
                <a16:creationId xmlns:a16="http://schemas.microsoft.com/office/drawing/2014/main" id="{33A4D274-DBF0-41B4-827E-B858D28BAD03}"/>
              </a:ext>
            </a:extLst>
          </p:cNvPr>
          <p:cNvSpPr>
            <a:spLocks noGrp="1"/>
          </p:cNvSpPr>
          <p:nvPr>
            <p:ph type="ftr" sz="quarter" idx="11"/>
          </p:nvPr>
        </p:nvSpPr>
        <p:spPr>
          <a:xfrm>
            <a:off x="3375471" y="6356350"/>
            <a:ext cx="2393058" cy="365125"/>
          </a:xfrm>
        </p:spPr>
        <p:txBody>
          <a:bodyPr/>
          <a:lstStyle>
            <a:lvl1pPr>
              <a:defRPr>
                <a:solidFill>
                  <a:schemeClr val="bg1"/>
                </a:solidFill>
              </a:defRPr>
            </a:lvl1pPr>
          </a:lstStyle>
          <a:p>
            <a:r>
              <a:rPr lang="en-US"/>
              <a:t>Ashwini Tonge</a:t>
            </a:r>
            <a:endParaRPr lang="en-US" dirty="0"/>
          </a:p>
        </p:txBody>
      </p:sp>
      <p:sp>
        <p:nvSpPr>
          <p:cNvPr id="7" name="Slide Number Placeholder 5">
            <a:extLst>
              <a:ext uri="{FF2B5EF4-FFF2-40B4-BE49-F238E27FC236}">
                <a16:creationId xmlns:a16="http://schemas.microsoft.com/office/drawing/2014/main" id="{F51B2561-6026-4863-991D-6B653AAAB3E9}"/>
              </a:ext>
            </a:extLst>
          </p:cNvPr>
          <p:cNvSpPr txBox="1">
            <a:spLocks/>
          </p:cNvSpPr>
          <p:nvPr userDrawn="1"/>
        </p:nvSpPr>
        <p:spPr>
          <a:xfrm>
            <a:off x="8292047" y="6356350"/>
            <a:ext cx="62223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4DBE74-70D2-8C43-ADAD-6EB1AA575FDB}" type="slidenum">
              <a:rPr lang="en-US" smtClean="0"/>
              <a:pPr/>
              <a:t>‹#›</a:t>
            </a:fld>
            <a:r>
              <a:rPr lang="en-US" dirty="0"/>
              <a:t>/31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90C13F1A-B5EF-4ECD-BCA1-9FA89B7E80F6}"/>
              </a:ext>
            </a:extLst>
          </p:cNvPr>
          <p:cNvSpPr>
            <a:spLocks noGrp="1"/>
          </p:cNvSpPr>
          <p:nvPr>
            <p:ph type="dt" sz="half" idx="10"/>
          </p:nvPr>
        </p:nvSpPr>
        <p:spPr>
          <a:xfrm>
            <a:off x="7306056" y="6357620"/>
            <a:ext cx="2133600" cy="365125"/>
          </a:xfrm>
        </p:spPr>
        <p:txBody>
          <a:bodyPr/>
          <a:lstStyle>
            <a:lvl1pPr>
              <a:defRPr>
                <a:solidFill>
                  <a:schemeClr val="bg1"/>
                </a:solidFill>
              </a:defRPr>
            </a:lvl1pPr>
          </a:lstStyle>
          <a:p>
            <a:fld id="{19AABF21-9165-4150-B77A-A85FB59C2587}" type="datetime1">
              <a:rPr lang="en-US" smtClean="0"/>
              <a:t>2/2/2018</a:t>
            </a:fld>
            <a:endParaRPr lang="en-US" dirty="0"/>
          </a:p>
        </p:txBody>
      </p:sp>
      <p:sp>
        <p:nvSpPr>
          <p:cNvPr id="8" name="Footer Placeholder 4">
            <a:extLst>
              <a:ext uri="{FF2B5EF4-FFF2-40B4-BE49-F238E27FC236}">
                <a16:creationId xmlns:a16="http://schemas.microsoft.com/office/drawing/2014/main" id="{6076B491-75B2-4980-95BC-CA81D1FB5BDF}"/>
              </a:ext>
            </a:extLst>
          </p:cNvPr>
          <p:cNvSpPr>
            <a:spLocks noGrp="1"/>
          </p:cNvSpPr>
          <p:nvPr>
            <p:ph type="ftr" sz="quarter" idx="11"/>
          </p:nvPr>
        </p:nvSpPr>
        <p:spPr>
          <a:xfrm>
            <a:off x="3375471" y="6356350"/>
            <a:ext cx="2393058" cy="365125"/>
          </a:xfrm>
        </p:spPr>
        <p:txBody>
          <a:bodyPr/>
          <a:lstStyle>
            <a:lvl1pPr>
              <a:defRPr>
                <a:solidFill>
                  <a:schemeClr val="bg1"/>
                </a:solidFill>
              </a:defRPr>
            </a:lvl1pPr>
          </a:lstStyle>
          <a:p>
            <a:r>
              <a:rPr lang="en-US"/>
              <a:t>Ashwini Tonge</a:t>
            </a:r>
            <a:endParaRPr lang="en-US" dirty="0"/>
          </a:p>
        </p:txBody>
      </p:sp>
      <p:sp>
        <p:nvSpPr>
          <p:cNvPr id="10" name="Slide Number Placeholder 5">
            <a:extLst>
              <a:ext uri="{FF2B5EF4-FFF2-40B4-BE49-F238E27FC236}">
                <a16:creationId xmlns:a16="http://schemas.microsoft.com/office/drawing/2014/main" id="{53DCAA7D-D968-42D4-B637-45076C01D288}"/>
              </a:ext>
            </a:extLst>
          </p:cNvPr>
          <p:cNvSpPr txBox="1">
            <a:spLocks/>
          </p:cNvSpPr>
          <p:nvPr userDrawn="1"/>
        </p:nvSpPr>
        <p:spPr>
          <a:xfrm>
            <a:off x="8321040" y="6356357"/>
            <a:ext cx="62223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4DBE74-70D2-8C43-ADAD-6EB1AA575FDB}" type="slidenum">
              <a:rPr lang="en-US" smtClean="0"/>
              <a:pPr/>
              <a:t>‹#›</a:t>
            </a:fld>
            <a:r>
              <a:rPr lang="en-US" dirty="0"/>
              <a:t>/31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879D4969-61B8-4C30-8574-D8BA35C31F6D}"/>
              </a:ext>
            </a:extLst>
          </p:cNvPr>
          <p:cNvSpPr>
            <a:spLocks noGrp="1"/>
          </p:cNvSpPr>
          <p:nvPr>
            <p:ph type="dt" sz="half" idx="10"/>
          </p:nvPr>
        </p:nvSpPr>
        <p:spPr>
          <a:xfrm>
            <a:off x="7306056" y="6357620"/>
            <a:ext cx="2133600" cy="365125"/>
          </a:xfrm>
        </p:spPr>
        <p:txBody>
          <a:bodyPr/>
          <a:lstStyle>
            <a:lvl1pPr>
              <a:defRPr>
                <a:solidFill>
                  <a:schemeClr val="bg1"/>
                </a:solidFill>
              </a:defRPr>
            </a:lvl1pPr>
          </a:lstStyle>
          <a:p>
            <a:fld id="{A9BD1A3E-1EEE-4DFD-9364-B8D5948C8C35}" type="datetime1">
              <a:rPr lang="en-US" smtClean="0"/>
              <a:t>2/2/2018</a:t>
            </a:fld>
            <a:endParaRPr lang="en-US" dirty="0"/>
          </a:p>
        </p:txBody>
      </p:sp>
      <p:sp>
        <p:nvSpPr>
          <p:cNvPr id="9" name="Footer Placeholder 4">
            <a:extLst>
              <a:ext uri="{FF2B5EF4-FFF2-40B4-BE49-F238E27FC236}">
                <a16:creationId xmlns:a16="http://schemas.microsoft.com/office/drawing/2014/main" id="{206E55E5-40CB-4992-8236-A04EF5AF6156}"/>
              </a:ext>
            </a:extLst>
          </p:cNvPr>
          <p:cNvSpPr>
            <a:spLocks noGrp="1"/>
          </p:cNvSpPr>
          <p:nvPr>
            <p:ph type="ftr" sz="quarter" idx="11"/>
          </p:nvPr>
        </p:nvSpPr>
        <p:spPr>
          <a:xfrm>
            <a:off x="3375471" y="6356350"/>
            <a:ext cx="2393058" cy="365125"/>
          </a:xfrm>
        </p:spPr>
        <p:txBody>
          <a:bodyPr/>
          <a:lstStyle>
            <a:lvl1pPr>
              <a:defRPr>
                <a:solidFill>
                  <a:schemeClr val="bg1"/>
                </a:solidFill>
              </a:defRPr>
            </a:lvl1pPr>
          </a:lstStyle>
          <a:p>
            <a:r>
              <a:rPr lang="en-US"/>
              <a:t>Ashwini Tonge</a:t>
            </a:r>
            <a:endParaRPr lang="en-US" dirty="0"/>
          </a:p>
        </p:txBody>
      </p:sp>
      <p:sp>
        <p:nvSpPr>
          <p:cNvPr id="11" name="Slide Number Placeholder 5">
            <a:extLst>
              <a:ext uri="{FF2B5EF4-FFF2-40B4-BE49-F238E27FC236}">
                <a16:creationId xmlns:a16="http://schemas.microsoft.com/office/drawing/2014/main" id="{68D2D070-558E-4086-A305-88550CA8509D}"/>
              </a:ext>
            </a:extLst>
          </p:cNvPr>
          <p:cNvSpPr txBox="1">
            <a:spLocks/>
          </p:cNvSpPr>
          <p:nvPr userDrawn="1"/>
        </p:nvSpPr>
        <p:spPr>
          <a:xfrm>
            <a:off x="8321040" y="6356348"/>
            <a:ext cx="62223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4DBE74-70D2-8C43-ADAD-6EB1AA575FDB}" type="slidenum">
              <a:rPr lang="en-US" smtClean="0"/>
              <a:pPr/>
              <a:t>‹#›</a:t>
            </a:fld>
            <a:r>
              <a:rPr lang="en-US" dirty="0"/>
              <a:t>/31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F61B2278-7B60-4EB0-A253-4E46A970EABA}"/>
              </a:ext>
            </a:extLst>
          </p:cNvPr>
          <p:cNvSpPr>
            <a:spLocks noGrp="1"/>
          </p:cNvSpPr>
          <p:nvPr>
            <p:ph type="dt" sz="half" idx="10"/>
          </p:nvPr>
        </p:nvSpPr>
        <p:spPr>
          <a:xfrm>
            <a:off x="7306056" y="6357620"/>
            <a:ext cx="2133600" cy="365125"/>
          </a:xfrm>
        </p:spPr>
        <p:txBody>
          <a:bodyPr/>
          <a:lstStyle>
            <a:lvl1pPr>
              <a:defRPr>
                <a:solidFill>
                  <a:schemeClr val="bg1"/>
                </a:solidFill>
              </a:defRPr>
            </a:lvl1pPr>
          </a:lstStyle>
          <a:p>
            <a:fld id="{0D1497F6-C6B3-4AA9-8676-6F94731AA40C}" type="datetime1">
              <a:rPr lang="en-US" smtClean="0"/>
              <a:t>2/2/2018</a:t>
            </a:fld>
            <a:endParaRPr lang="en-US" dirty="0"/>
          </a:p>
        </p:txBody>
      </p:sp>
      <p:sp>
        <p:nvSpPr>
          <p:cNvPr id="11" name="Footer Placeholder 4">
            <a:extLst>
              <a:ext uri="{FF2B5EF4-FFF2-40B4-BE49-F238E27FC236}">
                <a16:creationId xmlns:a16="http://schemas.microsoft.com/office/drawing/2014/main" id="{45AE2061-32A9-4230-B49A-EC6C565B3C2A}"/>
              </a:ext>
            </a:extLst>
          </p:cNvPr>
          <p:cNvSpPr>
            <a:spLocks noGrp="1"/>
          </p:cNvSpPr>
          <p:nvPr>
            <p:ph type="ftr" sz="quarter" idx="11"/>
          </p:nvPr>
        </p:nvSpPr>
        <p:spPr>
          <a:xfrm>
            <a:off x="3375471" y="6356350"/>
            <a:ext cx="2393058" cy="365125"/>
          </a:xfrm>
        </p:spPr>
        <p:txBody>
          <a:bodyPr/>
          <a:lstStyle>
            <a:lvl1pPr>
              <a:defRPr>
                <a:solidFill>
                  <a:schemeClr val="bg1"/>
                </a:solidFill>
              </a:defRPr>
            </a:lvl1pPr>
          </a:lstStyle>
          <a:p>
            <a:r>
              <a:rPr lang="en-US"/>
              <a:t>Ashwini Tonge</a:t>
            </a:r>
            <a:endParaRPr lang="en-US" dirty="0"/>
          </a:p>
        </p:txBody>
      </p:sp>
      <p:sp>
        <p:nvSpPr>
          <p:cNvPr id="13" name="Slide Number Placeholder 5">
            <a:extLst>
              <a:ext uri="{FF2B5EF4-FFF2-40B4-BE49-F238E27FC236}">
                <a16:creationId xmlns:a16="http://schemas.microsoft.com/office/drawing/2014/main" id="{840BA97F-A7C9-44C7-BF78-9058D529D46C}"/>
              </a:ext>
            </a:extLst>
          </p:cNvPr>
          <p:cNvSpPr txBox="1">
            <a:spLocks/>
          </p:cNvSpPr>
          <p:nvPr userDrawn="1"/>
        </p:nvSpPr>
        <p:spPr>
          <a:xfrm>
            <a:off x="8321040" y="6356347"/>
            <a:ext cx="62223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4DBE74-70D2-8C43-ADAD-6EB1AA575FDB}" type="slidenum">
              <a:rPr lang="en-US" smtClean="0"/>
              <a:pPr/>
              <a:t>‹#›</a:t>
            </a:fld>
            <a:r>
              <a:rPr lang="en-US"/>
              <a:t>/31</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a:t>Click to edit Master title style</a:t>
            </a:r>
          </a:p>
        </p:txBody>
      </p:sp>
      <p:sp>
        <p:nvSpPr>
          <p:cNvPr id="6" name="Date Placeholder 3">
            <a:extLst>
              <a:ext uri="{FF2B5EF4-FFF2-40B4-BE49-F238E27FC236}">
                <a16:creationId xmlns:a16="http://schemas.microsoft.com/office/drawing/2014/main" id="{62E9383B-1C1C-4DB6-85A9-D90F3DB82B61}"/>
              </a:ext>
            </a:extLst>
          </p:cNvPr>
          <p:cNvSpPr>
            <a:spLocks noGrp="1"/>
          </p:cNvSpPr>
          <p:nvPr>
            <p:ph type="dt" sz="half" idx="10"/>
          </p:nvPr>
        </p:nvSpPr>
        <p:spPr>
          <a:xfrm>
            <a:off x="7306056" y="6357620"/>
            <a:ext cx="2133600" cy="365125"/>
          </a:xfrm>
        </p:spPr>
        <p:txBody>
          <a:bodyPr/>
          <a:lstStyle>
            <a:lvl1pPr>
              <a:defRPr>
                <a:solidFill>
                  <a:schemeClr val="bg1"/>
                </a:solidFill>
              </a:defRPr>
            </a:lvl1pPr>
          </a:lstStyle>
          <a:p>
            <a:fld id="{7BD67E2A-4960-4F07-BB47-7F8CA0F702CB}" type="datetime1">
              <a:rPr lang="en-US" smtClean="0"/>
              <a:t>2/2/2018</a:t>
            </a:fld>
            <a:endParaRPr lang="en-US" dirty="0"/>
          </a:p>
        </p:txBody>
      </p:sp>
      <p:sp>
        <p:nvSpPr>
          <p:cNvPr id="7" name="Footer Placeholder 4">
            <a:extLst>
              <a:ext uri="{FF2B5EF4-FFF2-40B4-BE49-F238E27FC236}">
                <a16:creationId xmlns:a16="http://schemas.microsoft.com/office/drawing/2014/main" id="{B7F536C2-473F-402A-B08A-110307D6BC35}"/>
              </a:ext>
            </a:extLst>
          </p:cNvPr>
          <p:cNvSpPr>
            <a:spLocks noGrp="1"/>
          </p:cNvSpPr>
          <p:nvPr>
            <p:ph type="ftr" sz="quarter" idx="11"/>
          </p:nvPr>
        </p:nvSpPr>
        <p:spPr>
          <a:xfrm>
            <a:off x="3375471" y="6356350"/>
            <a:ext cx="2393058" cy="365125"/>
          </a:xfrm>
        </p:spPr>
        <p:txBody>
          <a:bodyPr/>
          <a:lstStyle>
            <a:lvl1pPr>
              <a:defRPr>
                <a:solidFill>
                  <a:schemeClr val="bg1"/>
                </a:solidFill>
              </a:defRPr>
            </a:lvl1pPr>
          </a:lstStyle>
          <a:p>
            <a:r>
              <a:rPr lang="en-US"/>
              <a:t>Ashwini Tonge</a:t>
            </a:r>
            <a:endParaRPr lang="en-US" dirty="0"/>
          </a:p>
        </p:txBody>
      </p:sp>
      <p:sp>
        <p:nvSpPr>
          <p:cNvPr id="9" name="Slide Number Placeholder 5">
            <a:extLst>
              <a:ext uri="{FF2B5EF4-FFF2-40B4-BE49-F238E27FC236}">
                <a16:creationId xmlns:a16="http://schemas.microsoft.com/office/drawing/2014/main" id="{2314DD9B-AEAF-4714-8A03-0FA116C9067C}"/>
              </a:ext>
            </a:extLst>
          </p:cNvPr>
          <p:cNvSpPr txBox="1">
            <a:spLocks/>
          </p:cNvSpPr>
          <p:nvPr userDrawn="1"/>
        </p:nvSpPr>
        <p:spPr>
          <a:xfrm>
            <a:off x="8321040" y="6356350"/>
            <a:ext cx="62223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4DBE74-70D2-8C43-ADAD-6EB1AA575FDB}" type="slidenum">
              <a:rPr lang="en-US" smtClean="0"/>
              <a:pPr/>
              <a:t>‹#›</a:t>
            </a:fld>
            <a:r>
              <a:rPr lang="en-US" dirty="0"/>
              <a:t>/31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A091946B-4009-46CF-A605-C7A8B684D47F}"/>
              </a:ext>
            </a:extLst>
          </p:cNvPr>
          <p:cNvSpPr>
            <a:spLocks noGrp="1"/>
          </p:cNvSpPr>
          <p:nvPr>
            <p:ph type="dt" sz="half" idx="10"/>
          </p:nvPr>
        </p:nvSpPr>
        <p:spPr>
          <a:xfrm>
            <a:off x="7306056" y="6357620"/>
            <a:ext cx="2133600" cy="365125"/>
          </a:xfrm>
        </p:spPr>
        <p:txBody>
          <a:bodyPr/>
          <a:lstStyle>
            <a:lvl1pPr>
              <a:defRPr>
                <a:solidFill>
                  <a:schemeClr val="bg1"/>
                </a:solidFill>
              </a:defRPr>
            </a:lvl1pPr>
          </a:lstStyle>
          <a:p>
            <a:fld id="{8BE023FB-4F05-45AF-B03F-5DE666180516}" type="datetime1">
              <a:rPr lang="en-US" smtClean="0"/>
              <a:t>2/2/2018</a:t>
            </a:fld>
            <a:endParaRPr lang="en-US" dirty="0"/>
          </a:p>
        </p:txBody>
      </p:sp>
      <p:sp>
        <p:nvSpPr>
          <p:cNvPr id="6" name="Footer Placeholder 4">
            <a:extLst>
              <a:ext uri="{FF2B5EF4-FFF2-40B4-BE49-F238E27FC236}">
                <a16:creationId xmlns:a16="http://schemas.microsoft.com/office/drawing/2014/main" id="{3094ACD2-FA7E-41CC-89A6-60C4B08BEF01}"/>
              </a:ext>
            </a:extLst>
          </p:cNvPr>
          <p:cNvSpPr>
            <a:spLocks noGrp="1"/>
          </p:cNvSpPr>
          <p:nvPr>
            <p:ph type="ftr" sz="quarter" idx="11"/>
          </p:nvPr>
        </p:nvSpPr>
        <p:spPr>
          <a:xfrm>
            <a:off x="3375471" y="6356350"/>
            <a:ext cx="2393058" cy="365125"/>
          </a:xfrm>
        </p:spPr>
        <p:txBody>
          <a:bodyPr/>
          <a:lstStyle>
            <a:lvl1pPr>
              <a:defRPr>
                <a:solidFill>
                  <a:schemeClr val="bg1"/>
                </a:solidFill>
              </a:defRPr>
            </a:lvl1pPr>
          </a:lstStyle>
          <a:p>
            <a:r>
              <a:rPr lang="en-US"/>
              <a:t>Ashwini Tonge</a:t>
            </a:r>
            <a:endParaRPr lang="en-US" dirty="0"/>
          </a:p>
        </p:txBody>
      </p:sp>
      <p:sp>
        <p:nvSpPr>
          <p:cNvPr id="8" name="Slide Number Placeholder 5">
            <a:extLst>
              <a:ext uri="{FF2B5EF4-FFF2-40B4-BE49-F238E27FC236}">
                <a16:creationId xmlns:a16="http://schemas.microsoft.com/office/drawing/2014/main" id="{B3DAFA5F-0B72-4088-BE32-F1091AA27DED}"/>
              </a:ext>
            </a:extLst>
          </p:cNvPr>
          <p:cNvSpPr txBox="1">
            <a:spLocks/>
          </p:cNvSpPr>
          <p:nvPr userDrawn="1"/>
        </p:nvSpPr>
        <p:spPr>
          <a:xfrm>
            <a:off x="8321040" y="6356350"/>
            <a:ext cx="62223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4DBE74-70D2-8C43-ADAD-6EB1AA575FDB}" type="slidenum">
              <a:rPr lang="en-US" smtClean="0"/>
              <a:pPr/>
              <a:t>‹#›</a:t>
            </a:fld>
            <a:r>
              <a:rPr lang="en-US"/>
              <a:t>/31</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a:extLst>
              <a:ext uri="{FF2B5EF4-FFF2-40B4-BE49-F238E27FC236}">
                <a16:creationId xmlns:a16="http://schemas.microsoft.com/office/drawing/2014/main" id="{41B31515-F109-4845-9D1C-500B9397E707}"/>
              </a:ext>
            </a:extLst>
          </p:cNvPr>
          <p:cNvSpPr>
            <a:spLocks noGrp="1"/>
          </p:cNvSpPr>
          <p:nvPr>
            <p:ph type="dt" sz="half" idx="10"/>
          </p:nvPr>
        </p:nvSpPr>
        <p:spPr>
          <a:xfrm>
            <a:off x="7306056" y="6357620"/>
            <a:ext cx="2133600" cy="365125"/>
          </a:xfrm>
        </p:spPr>
        <p:txBody>
          <a:bodyPr/>
          <a:lstStyle>
            <a:lvl1pPr>
              <a:defRPr>
                <a:solidFill>
                  <a:schemeClr val="bg1"/>
                </a:solidFill>
              </a:defRPr>
            </a:lvl1pPr>
          </a:lstStyle>
          <a:p>
            <a:fld id="{89433647-C880-43B4-A898-4FC3233D7241}" type="datetime1">
              <a:rPr lang="en-US" smtClean="0"/>
              <a:t>2/2/2018</a:t>
            </a:fld>
            <a:endParaRPr lang="en-US" dirty="0"/>
          </a:p>
        </p:txBody>
      </p:sp>
      <p:sp>
        <p:nvSpPr>
          <p:cNvPr id="9" name="Footer Placeholder 4">
            <a:extLst>
              <a:ext uri="{FF2B5EF4-FFF2-40B4-BE49-F238E27FC236}">
                <a16:creationId xmlns:a16="http://schemas.microsoft.com/office/drawing/2014/main" id="{E8729C0B-F9A8-42FD-BD6B-66F485120069}"/>
              </a:ext>
            </a:extLst>
          </p:cNvPr>
          <p:cNvSpPr>
            <a:spLocks noGrp="1"/>
          </p:cNvSpPr>
          <p:nvPr>
            <p:ph type="ftr" sz="quarter" idx="11"/>
          </p:nvPr>
        </p:nvSpPr>
        <p:spPr>
          <a:xfrm>
            <a:off x="3375471" y="6356350"/>
            <a:ext cx="2393058" cy="365125"/>
          </a:xfrm>
        </p:spPr>
        <p:txBody>
          <a:bodyPr/>
          <a:lstStyle>
            <a:lvl1pPr>
              <a:defRPr>
                <a:solidFill>
                  <a:schemeClr val="bg1"/>
                </a:solidFill>
              </a:defRPr>
            </a:lvl1pPr>
          </a:lstStyle>
          <a:p>
            <a:r>
              <a:rPr lang="en-US"/>
              <a:t>Ashwini Tonge</a:t>
            </a:r>
            <a:endParaRPr lang="en-US" dirty="0"/>
          </a:p>
        </p:txBody>
      </p:sp>
      <p:sp>
        <p:nvSpPr>
          <p:cNvPr id="11" name="Slide Number Placeholder 5">
            <a:extLst>
              <a:ext uri="{FF2B5EF4-FFF2-40B4-BE49-F238E27FC236}">
                <a16:creationId xmlns:a16="http://schemas.microsoft.com/office/drawing/2014/main" id="{FD04E587-BACE-494B-9CB9-E5526B6455F1}"/>
              </a:ext>
            </a:extLst>
          </p:cNvPr>
          <p:cNvSpPr txBox="1">
            <a:spLocks/>
          </p:cNvSpPr>
          <p:nvPr userDrawn="1"/>
        </p:nvSpPr>
        <p:spPr>
          <a:xfrm>
            <a:off x="8321040" y="6356350"/>
            <a:ext cx="62223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4DBE74-70D2-8C43-ADAD-6EB1AA575FDB}" type="slidenum">
              <a:rPr lang="en-US" smtClean="0"/>
              <a:pPr/>
              <a:t>‹#›</a:t>
            </a:fld>
            <a:r>
              <a:rPr lang="en-US"/>
              <a:t>/31</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a:extLst>
              <a:ext uri="{FF2B5EF4-FFF2-40B4-BE49-F238E27FC236}">
                <a16:creationId xmlns:a16="http://schemas.microsoft.com/office/drawing/2014/main" id="{3D80CDAA-D413-434D-854F-DBEB14CC4718}"/>
              </a:ext>
            </a:extLst>
          </p:cNvPr>
          <p:cNvSpPr>
            <a:spLocks noGrp="1"/>
          </p:cNvSpPr>
          <p:nvPr>
            <p:ph type="dt" sz="half" idx="10"/>
          </p:nvPr>
        </p:nvSpPr>
        <p:spPr>
          <a:xfrm>
            <a:off x="7306056" y="6357620"/>
            <a:ext cx="2133600" cy="365125"/>
          </a:xfrm>
        </p:spPr>
        <p:txBody>
          <a:bodyPr/>
          <a:lstStyle>
            <a:lvl1pPr>
              <a:defRPr>
                <a:solidFill>
                  <a:schemeClr val="bg1"/>
                </a:solidFill>
              </a:defRPr>
            </a:lvl1pPr>
          </a:lstStyle>
          <a:p>
            <a:fld id="{112D00DF-929E-47B8-BFF2-FF93B4AE440E}" type="datetime1">
              <a:rPr lang="en-US" smtClean="0"/>
              <a:t>2/2/2018</a:t>
            </a:fld>
            <a:endParaRPr lang="en-US" dirty="0"/>
          </a:p>
        </p:txBody>
      </p:sp>
      <p:sp>
        <p:nvSpPr>
          <p:cNvPr id="9" name="Footer Placeholder 4">
            <a:extLst>
              <a:ext uri="{FF2B5EF4-FFF2-40B4-BE49-F238E27FC236}">
                <a16:creationId xmlns:a16="http://schemas.microsoft.com/office/drawing/2014/main" id="{6EE0D972-6E6E-4BAA-83CD-7D4D9805157A}"/>
              </a:ext>
            </a:extLst>
          </p:cNvPr>
          <p:cNvSpPr>
            <a:spLocks noGrp="1"/>
          </p:cNvSpPr>
          <p:nvPr>
            <p:ph type="ftr" sz="quarter" idx="11"/>
          </p:nvPr>
        </p:nvSpPr>
        <p:spPr>
          <a:xfrm>
            <a:off x="3375471" y="6356350"/>
            <a:ext cx="2393058" cy="365125"/>
          </a:xfrm>
        </p:spPr>
        <p:txBody>
          <a:bodyPr/>
          <a:lstStyle>
            <a:lvl1pPr>
              <a:defRPr>
                <a:solidFill>
                  <a:schemeClr val="bg1"/>
                </a:solidFill>
              </a:defRPr>
            </a:lvl1pPr>
          </a:lstStyle>
          <a:p>
            <a:r>
              <a:rPr lang="en-US"/>
              <a:t>Ashwini Tonge</a:t>
            </a:r>
            <a:endParaRPr lang="en-US" dirty="0"/>
          </a:p>
        </p:txBody>
      </p:sp>
      <p:sp>
        <p:nvSpPr>
          <p:cNvPr id="11" name="Slide Number Placeholder 5">
            <a:extLst>
              <a:ext uri="{FF2B5EF4-FFF2-40B4-BE49-F238E27FC236}">
                <a16:creationId xmlns:a16="http://schemas.microsoft.com/office/drawing/2014/main" id="{88ED37C4-F870-45B2-9F84-155F318CA931}"/>
              </a:ext>
            </a:extLst>
          </p:cNvPr>
          <p:cNvSpPr txBox="1">
            <a:spLocks/>
          </p:cNvSpPr>
          <p:nvPr userDrawn="1"/>
        </p:nvSpPr>
        <p:spPr>
          <a:xfrm>
            <a:off x="8321040" y="6356350"/>
            <a:ext cx="62223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4DBE74-70D2-8C43-ADAD-6EB1AA575FDB}" type="slidenum">
              <a:rPr lang="en-US" smtClean="0"/>
              <a:pPr/>
              <a:t>‹#›</a:t>
            </a:fld>
            <a:r>
              <a:rPr lang="en-US"/>
              <a:t>/31</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801D9-C2D3-4376-9B36-330E54978731}" type="datetime1">
              <a:rPr lang="en-US" smtClean="0"/>
              <a:t>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Ashwini Tonge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7"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43000" y="2776538"/>
            <a:ext cx="6858000" cy="1381188"/>
          </a:xfrm>
        </p:spPr>
        <p:txBody>
          <a:bodyPr anchor="ctr">
            <a:normAutofit/>
          </a:bodyPr>
          <a:lstStyle/>
          <a:p>
            <a:pPr>
              <a:lnSpc>
                <a:spcPct val="90000"/>
              </a:lnSpc>
            </a:pPr>
            <a:r>
              <a:rPr lang="en-US" sz="3000" dirty="0">
                <a:solidFill>
                  <a:schemeClr val="bg2"/>
                </a:solidFill>
              </a:rPr>
              <a:t>Identifying Private Content for Online Image Sharing</a:t>
            </a:r>
          </a:p>
        </p:txBody>
      </p:sp>
      <p:sp>
        <p:nvSpPr>
          <p:cNvPr id="3" name="Subtitle 2"/>
          <p:cNvSpPr>
            <a:spLocks noGrp="1"/>
          </p:cNvSpPr>
          <p:nvPr>
            <p:ph type="subTitle" idx="1"/>
          </p:nvPr>
        </p:nvSpPr>
        <p:spPr>
          <a:xfrm>
            <a:off x="1143000" y="4495799"/>
            <a:ext cx="6858000" cy="1068422"/>
          </a:xfrm>
        </p:spPr>
        <p:txBody>
          <a:bodyPr>
            <a:normAutofit/>
          </a:bodyPr>
          <a:lstStyle/>
          <a:p>
            <a:r>
              <a:rPr lang="en-US" sz="2400"/>
              <a:t>Ashwini </a:t>
            </a:r>
            <a:r>
              <a:rPr lang="en-US" sz="2400" dirty="0"/>
              <a:t>Tonge</a:t>
            </a:r>
          </a:p>
          <a:p>
            <a:r>
              <a:rPr lang="en-US" sz="1600" dirty="0"/>
              <a:t>Advisor: Dr. Cornelia </a:t>
            </a:r>
            <a:r>
              <a:rPr lang="en-US" sz="1600" dirty="0" err="1"/>
              <a:t>Caragea</a:t>
            </a:r>
            <a:endParaRPr lang="en-US" sz="1600" dirty="0"/>
          </a:p>
          <a:p>
            <a:r>
              <a:rPr lang="en-US" sz="1600" dirty="0"/>
              <a:t>Committee: Dr. </a:t>
            </a:r>
            <a:r>
              <a:rPr lang="en-US" sz="1600" dirty="0" err="1"/>
              <a:t>Doina</a:t>
            </a:r>
            <a:r>
              <a:rPr lang="en-US" sz="1600" dirty="0"/>
              <a:t> </a:t>
            </a:r>
            <a:r>
              <a:rPr lang="en-US" sz="1600" dirty="0" err="1"/>
              <a:t>Caragea</a:t>
            </a:r>
            <a:r>
              <a:rPr lang="en-US" sz="1600" dirty="0"/>
              <a:t>, Dr. Daniel Andresen, Dr. Caterina </a:t>
            </a:r>
            <a:r>
              <a:rPr lang="en-US" sz="1600" dirty="0" err="1"/>
              <a:t>Scoglio</a:t>
            </a:r>
            <a:endParaRPr lang="en-US" sz="1600" dirty="0"/>
          </a:p>
          <a:p>
            <a:endParaRPr lang="en-US" sz="1600" dirty="0"/>
          </a:p>
        </p:txBody>
      </p:sp>
      <p:sp>
        <p:nvSpPr>
          <p:cNvPr id="5" name="Footer Placeholder 4">
            <a:extLst>
              <a:ext uri="{FF2B5EF4-FFF2-40B4-BE49-F238E27FC236}">
                <a16:creationId xmlns:a16="http://schemas.microsoft.com/office/drawing/2014/main" id="{2614D3EC-2878-4B32-8660-35FCC3EC2699}"/>
              </a:ext>
            </a:extLst>
          </p:cNvPr>
          <p:cNvSpPr>
            <a:spLocks noGrp="1"/>
          </p:cNvSpPr>
          <p:nvPr>
            <p:ph type="ftr" sz="quarter" idx="11"/>
          </p:nvPr>
        </p:nvSpPr>
        <p:spPr/>
        <p:txBody>
          <a:bodyPr/>
          <a:lstStyle/>
          <a:p>
            <a:r>
              <a:rPr lang="en-US">
                <a:solidFill>
                  <a:schemeClr val="tx1"/>
                </a:solidFill>
              </a:rPr>
              <a:t>Ashwini Tonge</a:t>
            </a:r>
            <a:endParaRPr lang="en-US" dirty="0">
              <a:solidFill>
                <a:schemeClr val="tx1"/>
              </a:solidFill>
            </a:endParaRPr>
          </a:p>
        </p:txBody>
      </p:sp>
      <p:sp>
        <p:nvSpPr>
          <p:cNvPr id="6" name="Slide Number Placeholder 5">
            <a:extLst>
              <a:ext uri="{FF2B5EF4-FFF2-40B4-BE49-F238E27FC236}">
                <a16:creationId xmlns:a16="http://schemas.microsoft.com/office/drawing/2014/main" id="{72406AEF-73F1-4D74-AA37-0FEF00AFC4F7}"/>
              </a:ext>
            </a:extLst>
          </p:cNvPr>
          <p:cNvSpPr>
            <a:spLocks noGrp="1"/>
          </p:cNvSpPr>
          <p:nvPr>
            <p:ph type="sldNum" sz="quarter" idx="12"/>
          </p:nvPr>
        </p:nvSpPr>
        <p:spPr/>
        <p:txBody>
          <a:bodyPr/>
          <a:lstStyle/>
          <a:p>
            <a:fld id="{CA4DBE74-70D2-8C43-ADAD-6EB1AA575FDB}" type="slidenum">
              <a:rPr lang="en-US" smtClean="0">
                <a:solidFill>
                  <a:schemeClr val="tx1"/>
                </a:solidFill>
              </a:rPr>
              <a:pPr/>
              <a:t>1</a:t>
            </a:fld>
            <a:endParaRPr lang="en-US" dirty="0">
              <a:solidFill>
                <a:schemeClr val="tx1"/>
              </a:solidFill>
            </a:endParaRPr>
          </a:p>
        </p:txBody>
      </p:sp>
      <p:sp>
        <p:nvSpPr>
          <p:cNvPr id="7" name="Date Placeholder 6">
            <a:extLst>
              <a:ext uri="{FF2B5EF4-FFF2-40B4-BE49-F238E27FC236}">
                <a16:creationId xmlns:a16="http://schemas.microsoft.com/office/drawing/2014/main" id="{E2FD20C1-DC50-4172-9959-3A03D7CC6926}"/>
              </a:ext>
            </a:extLst>
          </p:cNvPr>
          <p:cNvSpPr>
            <a:spLocks noGrp="1"/>
          </p:cNvSpPr>
          <p:nvPr>
            <p:ph type="dt" sz="half" idx="10"/>
          </p:nvPr>
        </p:nvSpPr>
        <p:spPr/>
        <p:txBody>
          <a:bodyPr/>
          <a:lstStyle/>
          <a:p>
            <a:fld id="{18287217-F6E8-4D7D-939F-2D84717F7020}" type="datetime1">
              <a:rPr lang="en-US" smtClean="0">
                <a:solidFill>
                  <a:schemeClr val="tx1"/>
                </a:solidFill>
              </a:rPr>
              <a:t>2/2/2018</a:t>
            </a:fld>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14E5E255-4E10-40A0-97A4-CE8300E4F25D}"/>
              </a:ext>
            </a:extLst>
          </p:cNvPr>
          <p:cNvPicPr>
            <a:picLocks noGrp="1" noChangeAspect="1"/>
          </p:cNvPicPr>
          <p:nvPr>
            <p:ph idx="1"/>
          </p:nvPr>
        </p:nvPicPr>
        <p:blipFill>
          <a:blip r:embed="rId2"/>
          <a:stretch>
            <a:fillRect/>
          </a:stretch>
        </p:blipFill>
        <p:spPr>
          <a:xfrm>
            <a:off x="577272" y="1675227"/>
            <a:ext cx="7989455" cy="4394199"/>
          </a:xfrm>
          <a:prstGeom prst="rect">
            <a:avLst/>
          </a:prstGeom>
        </p:spPr>
      </p:pic>
      <p:sp>
        <p:nvSpPr>
          <p:cNvPr id="2" name="Title 1">
            <a:extLst>
              <a:ext uri="{FF2B5EF4-FFF2-40B4-BE49-F238E27FC236}">
                <a16:creationId xmlns:a16="http://schemas.microsoft.com/office/drawing/2014/main" id="{646AE907-209B-4EEE-AE7B-E918AAFC2B0F}"/>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kern="1200" dirty="0">
                <a:solidFill>
                  <a:schemeClr val="bg1"/>
                </a:solidFill>
                <a:latin typeface="+mj-lt"/>
                <a:ea typeface="+mj-ea"/>
                <a:cs typeface="+mj-cs"/>
              </a:rPr>
              <a:t>Feature Classification</a:t>
            </a:r>
          </a:p>
        </p:txBody>
      </p:sp>
      <p:sp>
        <p:nvSpPr>
          <p:cNvPr id="5" name="Footer Placeholder 4">
            <a:extLst>
              <a:ext uri="{FF2B5EF4-FFF2-40B4-BE49-F238E27FC236}">
                <a16:creationId xmlns:a16="http://schemas.microsoft.com/office/drawing/2014/main" id="{BFD6326F-6D47-44BD-B65B-7731A335412C}"/>
              </a:ext>
            </a:extLst>
          </p:cNvPr>
          <p:cNvSpPr>
            <a:spLocks noGrp="1"/>
          </p:cNvSpPr>
          <p:nvPr>
            <p:ph type="ftr" sz="quarter" idx="11"/>
          </p:nvPr>
        </p:nvSpPr>
        <p:spPr>
          <a:xfrm>
            <a:off x="3124200" y="6356350"/>
            <a:ext cx="2895600" cy="365125"/>
          </a:xfrm>
        </p:spPr>
        <p:txBody>
          <a:bodyPr/>
          <a:lstStyle/>
          <a:p>
            <a:r>
              <a:rPr lang="en-US"/>
              <a:t>Ashwini Tonge</a:t>
            </a:r>
          </a:p>
        </p:txBody>
      </p:sp>
      <p:sp>
        <p:nvSpPr>
          <p:cNvPr id="8" name="Slide Number Placeholder 7">
            <a:extLst>
              <a:ext uri="{FF2B5EF4-FFF2-40B4-BE49-F238E27FC236}">
                <a16:creationId xmlns:a16="http://schemas.microsoft.com/office/drawing/2014/main" id="{60D82E75-2E69-40FF-9B90-2B51208970B4}"/>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10</a:t>
            </a:fld>
            <a:endParaRPr lang="en-US"/>
          </a:p>
        </p:txBody>
      </p:sp>
      <p:sp>
        <p:nvSpPr>
          <p:cNvPr id="9" name="Date Placeholder 8">
            <a:extLst>
              <a:ext uri="{FF2B5EF4-FFF2-40B4-BE49-F238E27FC236}">
                <a16:creationId xmlns:a16="http://schemas.microsoft.com/office/drawing/2014/main" id="{E0462D54-A9BA-4E15-852A-75E5A9B13179}"/>
              </a:ext>
            </a:extLst>
          </p:cNvPr>
          <p:cNvSpPr>
            <a:spLocks noGrp="1"/>
          </p:cNvSpPr>
          <p:nvPr>
            <p:ph type="dt" sz="half" idx="10"/>
          </p:nvPr>
        </p:nvSpPr>
        <p:spPr/>
        <p:txBody>
          <a:bodyPr/>
          <a:lstStyle/>
          <a:p>
            <a:fld id="{D6A20488-38A8-4817-AD6D-D1677FE276FD}" type="datetime1">
              <a:rPr lang="en-US" smtClean="0"/>
              <a:t>2/2/2018</a:t>
            </a:fld>
            <a:endParaRPr lang="en-US" dirty="0"/>
          </a:p>
        </p:txBody>
      </p:sp>
    </p:spTree>
    <p:extLst>
      <p:ext uri="{BB962C8B-B14F-4D97-AF65-F5344CB8AC3E}">
        <p14:creationId xmlns:p14="http://schemas.microsoft.com/office/powerpoint/2010/main" val="65575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2DB598A5-202A-48F6-9A78-BA49E94C290B}"/>
              </a:ext>
            </a:extLst>
          </p:cNvPr>
          <p:cNvPicPr>
            <a:picLocks noGrp="1" noChangeAspect="1"/>
          </p:cNvPicPr>
          <p:nvPr>
            <p:ph idx="1"/>
          </p:nvPr>
        </p:nvPicPr>
        <p:blipFill>
          <a:blip r:embed="rId2"/>
          <a:stretch>
            <a:fillRect/>
          </a:stretch>
        </p:blipFill>
        <p:spPr>
          <a:xfrm>
            <a:off x="482600" y="1745838"/>
            <a:ext cx="8178799" cy="4252976"/>
          </a:xfrm>
          <a:prstGeom prst="rect">
            <a:avLst/>
          </a:prstGeom>
        </p:spPr>
      </p:pic>
      <p:sp>
        <p:nvSpPr>
          <p:cNvPr id="2" name="Title 1">
            <a:extLst>
              <a:ext uri="{FF2B5EF4-FFF2-40B4-BE49-F238E27FC236}">
                <a16:creationId xmlns:a16="http://schemas.microsoft.com/office/drawing/2014/main" id="{E8271EA3-FF31-4162-99B2-7A4DCC9140EF}"/>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kern="1200" dirty="0">
                <a:solidFill>
                  <a:schemeClr val="bg1"/>
                </a:solidFill>
                <a:latin typeface="+mj-lt"/>
                <a:ea typeface="+mj-ea"/>
                <a:cs typeface="+mj-cs"/>
              </a:rPr>
              <a:t>Deep Tag vs. User Tags</a:t>
            </a:r>
          </a:p>
        </p:txBody>
      </p:sp>
      <p:sp>
        <p:nvSpPr>
          <p:cNvPr id="6" name="Footer Placeholder 5">
            <a:extLst>
              <a:ext uri="{FF2B5EF4-FFF2-40B4-BE49-F238E27FC236}">
                <a16:creationId xmlns:a16="http://schemas.microsoft.com/office/drawing/2014/main" id="{EB010B8A-53EC-4A87-B691-E325EC5BB98D}"/>
              </a:ext>
            </a:extLst>
          </p:cNvPr>
          <p:cNvSpPr>
            <a:spLocks noGrp="1"/>
          </p:cNvSpPr>
          <p:nvPr>
            <p:ph type="ftr" sz="quarter" idx="11"/>
          </p:nvPr>
        </p:nvSpPr>
        <p:spPr>
          <a:xfrm>
            <a:off x="3124200" y="6356350"/>
            <a:ext cx="2895600" cy="365125"/>
          </a:xfrm>
        </p:spPr>
        <p:txBody>
          <a:bodyPr/>
          <a:lstStyle/>
          <a:p>
            <a:r>
              <a:rPr lang="en-US"/>
              <a:t>Ashwini Tonge</a:t>
            </a:r>
          </a:p>
        </p:txBody>
      </p:sp>
      <p:sp>
        <p:nvSpPr>
          <p:cNvPr id="9" name="Slide Number Placeholder 8">
            <a:extLst>
              <a:ext uri="{FF2B5EF4-FFF2-40B4-BE49-F238E27FC236}">
                <a16:creationId xmlns:a16="http://schemas.microsoft.com/office/drawing/2014/main" id="{631C566A-5BB9-493B-83CA-6398A4D9148D}"/>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11</a:t>
            </a:fld>
            <a:endParaRPr lang="en-US"/>
          </a:p>
        </p:txBody>
      </p:sp>
      <p:sp>
        <p:nvSpPr>
          <p:cNvPr id="10" name="Date Placeholder 9">
            <a:extLst>
              <a:ext uri="{FF2B5EF4-FFF2-40B4-BE49-F238E27FC236}">
                <a16:creationId xmlns:a16="http://schemas.microsoft.com/office/drawing/2014/main" id="{4BDCCBB1-982E-4A10-8E40-3E656D9991B7}"/>
              </a:ext>
            </a:extLst>
          </p:cNvPr>
          <p:cNvSpPr>
            <a:spLocks noGrp="1"/>
          </p:cNvSpPr>
          <p:nvPr>
            <p:ph type="dt" sz="half" idx="10"/>
          </p:nvPr>
        </p:nvSpPr>
        <p:spPr/>
        <p:txBody>
          <a:bodyPr/>
          <a:lstStyle/>
          <a:p>
            <a:fld id="{C1100362-44F4-4849-8604-AB87B6E78D74}" type="datetime1">
              <a:rPr lang="en-US" smtClean="0"/>
              <a:t>2/2/2018</a:t>
            </a:fld>
            <a:endParaRPr lang="en-US" dirty="0"/>
          </a:p>
        </p:txBody>
      </p:sp>
    </p:spTree>
    <p:extLst>
      <p:ext uri="{BB962C8B-B14F-4D97-AF65-F5344CB8AC3E}">
        <p14:creationId xmlns:p14="http://schemas.microsoft.com/office/powerpoint/2010/main" val="219956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81" y="-108722"/>
            <a:ext cx="8229600" cy="1013394"/>
          </a:xfrm>
        </p:spPr>
        <p:txBody>
          <a:bodyPr/>
          <a:lstStyle/>
          <a:p>
            <a:r>
              <a:rPr lang="en-US" dirty="0">
                <a:solidFill>
                  <a:schemeClr val="bg1">
                    <a:lumMod val="85000"/>
                  </a:schemeClr>
                </a:solidFill>
              </a:rPr>
              <a:t>Outline</a:t>
            </a:r>
          </a:p>
        </p:txBody>
      </p:sp>
      <p:sp>
        <p:nvSpPr>
          <p:cNvPr id="3" name="Content Placeholder 2"/>
          <p:cNvSpPr>
            <a:spLocks noGrp="1"/>
          </p:cNvSpPr>
          <p:nvPr>
            <p:ph idx="1"/>
          </p:nvPr>
        </p:nvSpPr>
        <p:spPr>
          <a:xfrm>
            <a:off x="486381" y="1181910"/>
            <a:ext cx="8229600" cy="4525963"/>
          </a:xfrm>
        </p:spPr>
        <p:txBody>
          <a:bodyPr>
            <a:normAutofit lnSpcReduction="10000"/>
          </a:bodyPr>
          <a:lstStyle/>
          <a:p>
            <a:r>
              <a:rPr lang="en-US" sz="2800" dirty="0"/>
              <a:t>Current Work</a:t>
            </a:r>
          </a:p>
          <a:p>
            <a:pPr lvl="1"/>
            <a:r>
              <a:rPr lang="en-US" sz="2400" dirty="0"/>
              <a:t>Deep features</a:t>
            </a:r>
          </a:p>
          <a:p>
            <a:pPr lvl="1"/>
            <a:r>
              <a:rPr lang="en-US" sz="2400" dirty="0">
                <a:solidFill>
                  <a:schemeClr val="bg1">
                    <a:lumMod val="75000"/>
                  </a:schemeClr>
                </a:solidFill>
              </a:rPr>
              <a:t>Semantic features</a:t>
            </a:r>
          </a:p>
          <a:p>
            <a:pPr lvl="1"/>
            <a:r>
              <a:rPr lang="en-US" sz="2400" dirty="0">
                <a:solidFill>
                  <a:schemeClr val="bg1">
                    <a:lumMod val="75000"/>
                  </a:schemeClr>
                </a:solidFill>
              </a:rPr>
              <a:t>Privacy-aware user tags</a:t>
            </a:r>
          </a:p>
          <a:p>
            <a:r>
              <a:rPr lang="en-US" sz="2800" dirty="0"/>
              <a:t>Results</a:t>
            </a:r>
          </a:p>
          <a:p>
            <a:pPr lvl="1"/>
            <a:r>
              <a:rPr lang="en-US" sz="2400" dirty="0"/>
              <a:t>Dataset</a:t>
            </a:r>
          </a:p>
          <a:p>
            <a:pPr lvl="1"/>
            <a:r>
              <a:rPr lang="en-US" sz="2400" dirty="0"/>
              <a:t>Experiments and Results</a:t>
            </a:r>
          </a:p>
          <a:p>
            <a:r>
              <a:rPr lang="en-US" sz="2800" dirty="0">
                <a:solidFill>
                  <a:schemeClr val="bg1">
                    <a:lumMod val="75000"/>
                  </a:schemeClr>
                </a:solidFill>
              </a:rPr>
              <a:t>Research Plan</a:t>
            </a:r>
          </a:p>
          <a:p>
            <a:pPr lvl="1">
              <a:lnSpc>
                <a:spcPct val="90000"/>
              </a:lnSpc>
            </a:pPr>
            <a:r>
              <a:rPr lang="en-US" sz="2400" dirty="0">
                <a:solidFill>
                  <a:schemeClr val="bg1">
                    <a:lumMod val="75000"/>
                  </a:schemeClr>
                </a:solidFill>
              </a:rPr>
              <a:t>Fusion of multimodal features</a:t>
            </a:r>
          </a:p>
          <a:p>
            <a:r>
              <a:rPr lang="en-US" sz="2800" dirty="0">
                <a:solidFill>
                  <a:schemeClr val="bg1">
                    <a:lumMod val="75000"/>
                  </a:schemeClr>
                </a:solidFill>
              </a:rPr>
              <a:t>Summary</a:t>
            </a:r>
          </a:p>
        </p:txBody>
      </p:sp>
      <p:sp>
        <p:nvSpPr>
          <p:cNvPr id="6" name="Footer Placeholder 5">
            <a:extLst>
              <a:ext uri="{FF2B5EF4-FFF2-40B4-BE49-F238E27FC236}">
                <a16:creationId xmlns:a16="http://schemas.microsoft.com/office/drawing/2014/main" id="{6A73FC63-C0B8-452C-9DF6-7C0D33FA4CBA}"/>
              </a:ext>
            </a:extLst>
          </p:cNvPr>
          <p:cNvSpPr>
            <a:spLocks noGrp="1"/>
          </p:cNvSpPr>
          <p:nvPr>
            <p:ph type="ftr" sz="quarter" idx="11"/>
          </p:nvPr>
        </p:nvSpPr>
        <p:spPr>
          <a:xfrm>
            <a:off x="3124200" y="6356350"/>
            <a:ext cx="2895600" cy="365125"/>
          </a:xfrm>
        </p:spPr>
        <p:txBody>
          <a:bodyPr/>
          <a:lstStyle/>
          <a:p>
            <a:r>
              <a:rPr lang="en-US">
                <a:solidFill>
                  <a:schemeClr val="bg1"/>
                </a:solidFill>
              </a:rPr>
              <a:t>Ashwini Tonge</a:t>
            </a:r>
            <a:endParaRPr lang="en-US" dirty="0">
              <a:solidFill>
                <a:schemeClr val="bg1"/>
              </a:solidFill>
            </a:endParaRPr>
          </a:p>
        </p:txBody>
      </p:sp>
      <p:sp>
        <p:nvSpPr>
          <p:cNvPr id="8" name="Slide Number Placeholder 7">
            <a:extLst>
              <a:ext uri="{FF2B5EF4-FFF2-40B4-BE49-F238E27FC236}">
                <a16:creationId xmlns:a16="http://schemas.microsoft.com/office/drawing/2014/main" id="{435C5852-C1F2-49D9-8CCB-CABF8CD8719C}"/>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solidFill>
                  <a:schemeClr val="bg1"/>
                </a:solidFill>
              </a:rPr>
              <a:pPr/>
              <a:t>12</a:t>
            </a:fld>
            <a:endParaRPr lang="en-US" dirty="0">
              <a:solidFill>
                <a:schemeClr val="bg1"/>
              </a:solidFill>
            </a:endParaRPr>
          </a:p>
        </p:txBody>
      </p:sp>
      <p:sp>
        <p:nvSpPr>
          <p:cNvPr id="9" name="Date Placeholder 8">
            <a:extLst>
              <a:ext uri="{FF2B5EF4-FFF2-40B4-BE49-F238E27FC236}">
                <a16:creationId xmlns:a16="http://schemas.microsoft.com/office/drawing/2014/main" id="{BB00E0B3-A60C-4774-BBBA-FCB937B6D535}"/>
              </a:ext>
            </a:extLst>
          </p:cNvPr>
          <p:cNvSpPr>
            <a:spLocks noGrp="1"/>
          </p:cNvSpPr>
          <p:nvPr>
            <p:ph type="dt" sz="half" idx="10"/>
          </p:nvPr>
        </p:nvSpPr>
        <p:spPr/>
        <p:txBody>
          <a:bodyPr/>
          <a:lstStyle/>
          <a:p>
            <a:fld id="{4E80638F-36CD-449F-A6A5-0E9FCEECDF99}" type="datetime1">
              <a:rPr lang="en-US" smtClean="0"/>
              <a:t>2/2/2018</a:t>
            </a:fld>
            <a:endParaRPr lang="en-US" dirty="0"/>
          </a:p>
        </p:txBody>
      </p:sp>
    </p:spTree>
    <p:extLst>
      <p:ext uri="{BB962C8B-B14F-4D97-AF65-F5344CB8AC3E}">
        <p14:creationId xmlns:p14="http://schemas.microsoft.com/office/powerpoint/2010/main" val="3320430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1828-8DCF-4FF3-A372-0431668134EC}"/>
              </a:ext>
            </a:extLst>
          </p:cNvPr>
          <p:cNvSpPr>
            <a:spLocks noGrp="1"/>
          </p:cNvSpPr>
          <p:nvPr>
            <p:ph type="title"/>
          </p:nvPr>
        </p:nvSpPr>
        <p:spPr>
          <a:xfrm>
            <a:off x="457200" y="0"/>
            <a:ext cx="8229600" cy="703473"/>
          </a:xfrm>
        </p:spPr>
        <p:txBody>
          <a:bodyPr>
            <a:normAutofit fontScale="90000"/>
          </a:bodyPr>
          <a:lstStyle/>
          <a:p>
            <a:r>
              <a:rPr lang="en-US" dirty="0">
                <a:solidFill>
                  <a:schemeClr val="bg1">
                    <a:lumMod val="85000"/>
                  </a:schemeClr>
                </a:solidFill>
              </a:rPr>
              <a:t>Dataset</a:t>
            </a:r>
          </a:p>
        </p:txBody>
      </p:sp>
      <p:sp>
        <p:nvSpPr>
          <p:cNvPr id="3" name="Content Placeholder 2">
            <a:extLst>
              <a:ext uri="{FF2B5EF4-FFF2-40B4-BE49-F238E27FC236}">
                <a16:creationId xmlns:a16="http://schemas.microsoft.com/office/drawing/2014/main" id="{C2B52BC9-4771-4D00-8FD8-65B7C4727906}"/>
              </a:ext>
            </a:extLst>
          </p:cNvPr>
          <p:cNvSpPr>
            <a:spLocks noGrp="1"/>
          </p:cNvSpPr>
          <p:nvPr>
            <p:ph idx="1"/>
          </p:nvPr>
        </p:nvSpPr>
        <p:spPr>
          <a:xfrm>
            <a:off x="554476" y="1549845"/>
            <a:ext cx="8229600" cy="4525963"/>
          </a:xfrm>
        </p:spPr>
        <p:txBody>
          <a:bodyPr>
            <a:normAutofit/>
          </a:bodyPr>
          <a:lstStyle/>
          <a:p>
            <a:r>
              <a:rPr lang="en-US" sz="2400" dirty="0"/>
              <a:t>Evaluated approach on a subset of 32,000 Flickr images sampled from the </a:t>
            </a:r>
            <a:r>
              <a:rPr lang="en-US" sz="2400" dirty="0" err="1"/>
              <a:t>PicAlert</a:t>
            </a:r>
            <a:r>
              <a:rPr lang="en-US" sz="2400" dirty="0"/>
              <a:t> dataset </a:t>
            </a:r>
            <a:r>
              <a:rPr lang="en-US" sz="2400" dirty="0">
                <a:hlinkClick r:id="rId2" action="ppaction://hlinksldjump"/>
              </a:rPr>
              <a:t>(</a:t>
            </a:r>
            <a:r>
              <a:rPr lang="en-US" sz="2400" dirty="0" err="1">
                <a:hlinkClick r:id="rId2" action="ppaction://hlinksldjump"/>
              </a:rPr>
              <a:t>Zerr</a:t>
            </a:r>
            <a:r>
              <a:rPr lang="en-US" sz="2400" dirty="0">
                <a:hlinkClick r:id="rId2" action="ppaction://hlinksldjump"/>
              </a:rPr>
              <a:t> et al., 2012)</a:t>
            </a:r>
            <a:r>
              <a:rPr lang="en-US" sz="2400" dirty="0"/>
              <a:t>.</a:t>
            </a:r>
          </a:p>
          <a:p>
            <a:r>
              <a:rPr lang="en-US" sz="2400" dirty="0" err="1"/>
              <a:t>PicAlert</a:t>
            </a:r>
            <a:r>
              <a:rPr lang="en-US" sz="2400" dirty="0"/>
              <a:t> consists of Flickr images on various subjects, which are manually labeled as public or private by external viewers.</a:t>
            </a:r>
          </a:p>
          <a:p>
            <a:r>
              <a:rPr lang="en-US" sz="2400" dirty="0"/>
              <a:t>The dataset is split in train and test sets of 27000 and 5000 images, respectively. </a:t>
            </a:r>
          </a:p>
          <a:p>
            <a:r>
              <a:rPr lang="en-US" sz="2400" dirty="0"/>
              <a:t>The public and private images are in the ratio of 3:1 in both train and test.</a:t>
            </a:r>
          </a:p>
        </p:txBody>
      </p:sp>
      <p:sp>
        <p:nvSpPr>
          <p:cNvPr id="6" name="Footer Placeholder 5">
            <a:extLst>
              <a:ext uri="{FF2B5EF4-FFF2-40B4-BE49-F238E27FC236}">
                <a16:creationId xmlns:a16="http://schemas.microsoft.com/office/drawing/2014/main" id="{80FE2558-F04C-4E04-87E2-816684980E8E}"/>
              </a:ext>
            </a:extLst>
          </p:cNvPr>
          <p:cNvSpPr>
            <a:spLocks noGrp="1"/>
          </p:cNvSpPr>
          <p:nvPr>
            <p:ph type="ftr" sz="quarter" idx="11"/>
          </p:nvPr>
        </p:nvSpPr>
        <p:spPr>
          <a:xfrm>
            <a:off x="3124200" y="6356350"/>
            <a:ext cx="2895600" cy="365125"/>
          </a:xfrm>
        </p:spPr>
        <p:txBody>
          <a:bodyPr/>
          <a:lstStyle/>
          <a:p>
            <a:r>
              <a:rPr lang="en-US"/>
              <a:t>Ashwini Tonge</a:t>
            </a:r>
          </a:p>
        </p:txBody>
      </p:sp>
      <p:sp>
        <p:nvSpPr>
          <p:cNvPr id="8" name="Slide Number Placeholder 7">
            <a:extLst>
              <a:ext uri="{FF2B5EF4-FFF2-40B4-BE49-F238E27FC236}">
                <a16:creationId xmlns:a16="http://schemas.microsoft.com/office/drawing/2014/main" id="{0B34C7DA-6836-4329-93B8-32DF2FAB94AD}"/>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13</a:t>
            </a:fld>
            <a:endParaRPr lang="en-US"/>
          </a:p>
        </p:txBody>
      </p:sp>
      <p:sp>
        <p:nvSpPr>
          <p:cNvPr id="9" name="Date Placeholder 8">
            <a:extLst>
              <a:ext uri="{FF2B5EF4-FFF2-40B4-BE49-F238E27FC236}">
                <a16:creationId xmlns:a16="http://schemas.microsoft.com/office/drawing/2014/main" id="{A76E0FC0-82A5-474D-BC13-04BB06D989DC}"/>
              </a:ext>
            </a:extLst>
          </p:cNvPr>
          <p:cNvSpPr>
            <a:spLocks noGrp="1"/>
          </p:cNvSpPr>
          <p:nvPr>
            <p:ph type="dt" sz="half" idx="10"/>
          </p:nvPr>
        </p:nvSpPr>
        <p:spPr/>
        <p:txBody>
          <a:bodyPr/>
          <a:lstStyle/>
          <a:p>
            <a:fld id="{B5F47932-C4D6-4D78-B0F7-BE56B72D9B15}" type="datetime1">
              <a:rPr lang="en-US" smtClean="0"/>
              <a:t>2/2/2018</a:t>
            </a:fld>
            <a:endParaRPr lang="en-US" dirty="0"/>
          </a:p>
        </p:txBody>
      </p:sp>
    </p:spTree>
    <p:extLst>
      <p:ext uri="{BB962C8B-B14F-4D97-AF65-F5344CB8AC3E}">
        <p14:creationId xmlns:p14="http://schemas.microsoft.com/office/powerpoint/2010/main" val="141954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8FF07895-6A67-4099-A057-8EB6200D494C}"/>
              </a:ext>
            </a:extLst>
          </p:cNvPr>
          <p:cNvPicPr>
            <a:picLocks noChangeAspect="1"/>
          </p:cNvPicPr>
          <p:nvPr/>
        </p:nvPicPr>
        <p:blipFill>
          <a:blip r:embed="rId2"/>
          <a:stretch>
            <a:fillRect/>
          </a:stretch>
        </p:blipFill>
        <p:spPr>
          <a:xfrm>
            <a:off x="662305" y="1388303"/>
            <a:ext cx="7981950" cy="4657725"/>
          </a:xfrm>
          <a:prstGeom prst="rect">
            <a:avLst/>
          </a:prstGeom>
        </p:spPr>
      </p:pic>
      <p:sp>
        <p:nvSpPr>
          <p:cNvPr id="12" name="Rectangle 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95098-A9F7-4FF7-ACCF-76A745FBA44A}"/>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200" kern="1200" dirty="0">
                <a:solidFill>
                  <a:schemeClr val="bg1"/>
                </a:solidFill>
                <a:latin typeface="+mj-lt"/>
                <a:ea typeface="+mj-ea"/>
                <a:cs typeface="+mj-cs"/>
              </a:rPr>
              <a:t>The impact of the network architecture on the privacy prediction</a:t>
            </a:r>
          </a:p>
        </p:txBody>
      </p:sp>
      <p:sp>
        <p:nvSpPr>
          <p:cNvPr id="5" name="Footer Placeholder 4">
            <a:extLst>
              <a:ext uri="{FF2B5EF4-FFF2-40B4-BE49-F238E27FC236}">
                <a16:creationId xmlns:a16="http://schemas.microsoft.com/office/drawing/2014/main" id="{8F16C0E9-E000-47AF-A99F-E7F8EF6774E7}"/>
              </a:ext>
            </a:extLst>
          </p:cNvPr>
          <p:cNvSpPr>
            <a:spLocks noGrp="1"/>
          </p:cNvSpPr>
          <p:nvPr>
            <p:ph type="ftr" sz="quarter" idx="11"/>
          </p:nvPr>
        </p:nvSpPr>
        <p:spPr>
          <a:xfrm>
            <a:off x="3124200" y="6356350"/>
            <a:ext cx="2895600" cy="365125"/>
          </a:xfrm>
        </p:spPr>
        <p:txBody>
          <a:bodyPr/>
          <a:lstStyle/>
          <a:p>
            <a:r>
              <a:rPr lang="en-US"/>
              <a:t>Ashwini Tonge</a:t>
            </a:r>
          </a:p>
        </p:txBody>
      </p:sp>
      <p:sp>
        <p:nvSpPr>
          <p:cNvPr id="6" name="Slide Number Placeholder 5">
            <a:extLst>
              <a:ext uri="{FF2B5EF4-FFF2-40B4-BE49-F238E27FC236}">
                <a16:creationId xmlns:a16="http://schemas.microsoft.com/office/drawing/2014/main" id="{2A58DAEC-0E1D-4404-BDF1-51B09888F251}"/>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14</a:t>
            </a:fld>
            <a:endParaRPr lang="en-US"/>
          </a:p>
        </p:txBody>
      </p:sp>
      <p:sp>
        <p:nvSpPr>
          <p:cNvPr id="8" name="Date Placeholder 7">
            <a:extLst>
              <a:ext uri="{FF2B5EF4-FFF2-40B4-BE49-F238E27FC236}">
                <a16:creationId xmlns:a16="http://schemas.microsoft.com/office/drawing/2014/main" id="{1C4D0B43-0CB6-4238-A079-3074B9C99449}"/>
              </a:ext>
            </a:extLst>
          </p:cNvPr>
          <p:cNvSpPr>
            <a:spLocks noGrp="1"/>
          </p:cNvSpPr>
          <p:nvPr>
            <p:ph type="dt" sz="half" idx="10"/>
          </p:nvPr>
        </p:nvSpPr>
        <p:spPr/>
        <p:txBody>
          <a:bodyPr/>
          <a:lstStyle/>
          <a:p>
            <a:fld id="{60538157-2724-4BDA-8236-7B9D957429C8}" type="datetime1">
              <a:rPr lang="en-US" smtClean="0"/>
              <a:t>2/2/2018</a:t>
            </a:fld>
            <a:endParaRPr lang="en-US" dirty="0"/>
          </a:p>
        </p:txBody>
      </p:sp>
      <p:sp>
        <p:nvSpPr>
          <p:cNvPr id="9" name="Title 1">
            <a:extLst>
              <a:ext uri="{FF2B5EF4-FFF2-40B4-BE49-F238E27FC236}">
                <a16:creationId xmlns:a16="http://schemas.microsoft.com/office/drawing/2014/main" id="{BA253F34-C0EA-4DF8-83C3-119973F9C649}"/>
              </a:ext>
            </a:extLst>
          </p:cNvPr>
          <p:cNvSpPr txBox="1">
            <a:spLocks/>
          </p:cNvSpPr>
          <p:nvPr/>
        </p:nvSpPr>
        <p:spPr>
          <a:xfrm>
            <a:off x="457200" y="0"/>
            <a:ext cx="8229600" cy="643467"/>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Experiments and Results</a:t>
            </a:r>
          </a:p>
        </p:txBody>
      </p:sp>
      <p:sp>
        <p:nvSpPr>
          <p:cNvPr id="3" name="Rectangle 2">
            <a:extLst>
              <a:ext uri="{FF2B5EF4-FFF2-40B4-BE49-F238E27FC236}">
                <a16:creationId xmlns:a16="http://schemas.microsoft.com/office/drawing/2014/main" id="{7F88695D-5293-4132-BD07-7A708206F28C}"/>
              </a:ext>
            </a:extLst>
          </p:cNvPr>
          <p:cNvSpPr/>
          <p:nvPr/>
        </p:nvSpPr>
        <p:spPr>
          <a:xfrm>
            <a:off x="780781" y="4776793"/>
            <a:ext cx="7753619" cy="234175"/>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Rectangle 9">
            <a:extLst>
              <a:ext uri="{FF2B5EF4-FFF2-40B4-BE49-F238E27FC236}">
                <a16:creationId xmlns:a16="http://schemas.microsoft.com/office/drawing/2014/main" id="{C524FEB0-42BF-491E-B3B5-8E9904335F8C}"/>
              </a:ext>
            </a:extLst>
          </p:cNvPr>
          <p:cNvSpPr/>
          <p:nvPr/>
        </p:nvSpPr>
        <p:spPr>
          <a:xfrm>
            <a:off x="780781" y="2632918"/>
            <a:ext cx="7753619" cy="234175"/>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Rectangle 10">
            <a:extLst>
              <a:ext uri="{FF2B5EF4-FFF2-40B4-BE49-F238E27FC236}">
                <a16:creationId xmlns:a16="http://schemas.microsoft.com/office/drawing/2014/main" id="{3630E4E3-4D84-4114-8B75-D248AC2AD5E1}"/>
              </a:ext>
            </a:extLst>
          </p:cNvPr>
          <p:cNvSpPr/>
          <p:nvPr/>
        </p:nvSpPr>
        <p:spPr>
          <a:xfrm>
            <a:off x="780781" y="3596569"/>
            <a:ext cx="7753619" cy="234175"/>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b="1" dirty="0"/>
          </a:p>
        </p:txBody>
      </p:sp>
      <p:sp>
        <p:nvSpPr>
          <p:cNvPr id="17" name="Rectangle 16">
            <a:extLst>
              <a:ext uri="{FF2B5EF4-FFF2-40B4-BE49-F238E27FC236}">
                <a16:creationId xmlns:a16="http://schemas.microsoft.com/office/drawing/2014/main" id="{E5AF3483-A6D3-40BF-B3ED-8E3B7732D1AB}"/>
              </a:ext>
            </a:extLst>
          </p:cNvPr>
          <p:cNvSpPr/>
          <p:nvPr/>
        </p:nvSpPr>
        <p:spPr>
          <a:xfrm>
            <a:off x="790941" y="5518473"/>
            <a:ext cx="7753619" cy="234175"/>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28959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0"/>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1"/>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11" grpId="0" animBg="1"/>
      <p:bldP spid="11" grpId="1"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2">
            <a:extLst>
              <a:ext uri="{FF2B5EF4-FFF2-40B4-BE49-F238E27FC236}">
                <a16:creationId xmlns:a16="http://schemas.microsoft.com/office/drawing/2014/main" id="{CCB1A180-9430-4A0E-A458-FA6B2A4AF5B8}"/>
              </a:ext>
            </a:extLst>
          </p:cNvPr>
          <p:cNvPicPr>
            <a:picLocks noGrp="1" noChangeAspect="1"/>
          </p:cNvPicPr>
          <p:nvPr>
            <p:ph idx="1"/>
          </p:nvPr>
        </p:nvPicPr>
        <p:blipFill>
          <a:blip r:embed="rId2"/>
          <a:stretch>
            <a:fillRect/>
          </a:stretch>
        </p:blipFill>
        <p:spPr>
          <a:xfrm>
            <a:off x="577272" y="1675227"/>
            <a:ext cx="7989455" cy="4394199"/>
          </a:xfrm>
          <a:prstGeom prst="rect">
            <a:avLst/>
          </a:prstGeom>
        </p:spPr>
      </p:pic>
      <p:sp>
        <p:nvSpPr>
          <p:cNvPr id="2" name="Title 1">
            <a:extLst>
              <a:ext uri="{FF2B5EF4-FFF2-40B4-BE49-F238E27FC236}">
                <a16:creationId xmlns:a16="http://schemas.microsoft.com/office/drawing/2014/main" id="{951D4322-72C3-440F-B6B4-1B223A1D47F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kern="1200" dirty="0">
                <a:solidFill>
                  <a:schemeClr val="bg1"/>
                </a:solidFill>
                <a:latin typeface="+mj-lt"/>
                <a:ea typeface="+mj-ea"/>
                <a:cs typeface="+mj-cs"/>
              </a:rPr>
              <a:t>Deep features vs. Baselines</a:t>
            </a:r>
          </a:p>
        </p:txBody>
      </p:sp>
      <p:sp>
        <p:nvSpPr>
          <p:cNvPr id="6" name="Footer Placeholder 5">
            <a:extLst>
              <a:ext uri="{FF2B5EF4-FFF2-40B4-BE49-F238E27FC236}">
                <a16:creationId xmlns:a16="http://schemas.microsoft.com/office/drawing/2014/main" id="{8B30647F-8E50-4EF8-A52F-B75850A4D095}"/>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Ashwini Tonge</a:t>
            </a:r>
          </a:p>
        </p:txBody>
      </p:sp>
      <p:sp>
        <p:nvSpPr>
          <p:cNvPr id="7" name="Slide Number Placeholder 6">
            <a:extLst>
              <a:ext uri="{FF2B5EF4-FFF2-40B4-BE49-F238E27FC236}">
                <a16:creationId xmlns:a16="http://schemas.microsoft.com/office/drawing/2014/main" id="{CCD44B6C-8E80-41A8-8BE6-E8B25C070FAE}"/>
              </a:ext>
            </a:extLst>
          </p:cNvPr>
          <p:cNvSpPr>
            <a:spLocks noGrp="1"/>
          </p:cNvSpPr>
          <p:nvPr>
            <p:ph type="sldNum" sz="quarter" idx="4294967295"/>
          </p:nvPr>
        </p:nvSpPr>
        <p:spPr>
          <a:xfrm>
            <a:off x="6457950" y="6356350"/>
            <a:ext cx="2057400" cy="365125"/>
          </a:xfrm>
        </p:spPr>
        <p:txBody>
          <a:bodyPr vert="horz" lIns="91440" tIns="45720" rIns="91440" bIns="45720" rtlCol="0" anchor="ctr">
            <a:normAutofit/>
          </a:bodyPr>
          <a:lstStyle/>
          <a:p>
            <a:pPr defTabSz="914400">
              <a:spcAft>
                <a:spcPts val="600"/>
              </a:spcAft>
            </a:pPr>
            <a:fld id="{CA4DBE74-70D2-8C43-ADAD-6EB1AA575FDB}" type="slidenum">
              <a:rPr lang="en-US" smtClean="0"/>
              <a:pPr defTabSz="914400">
                <a:spcAft>
                  <a:spcPts val="600"/>
                </a:spcAft>
              </a:pPr>
              <a:t>15</a:t>
            </a:fld>
            <a:endParaRPr lang="en-US"/>
          </a:p>
        </p:txBody>
      </p:sp>
      <p:sp>
        <p:nvSpPr>
          <p:cNvPr id="8" name="Date Placeholder 7">
            <a:extLst>
              <a:ext uri="{FF2B5EF4-FFF2-40B4-BE49-F238E27FC236}">
                <a16:creationId xmlns:a16="http://schemas.microsoft.com/office/drawing/2014/main" id="{43A2EDA8-BC41-4E50-93C3-210923EA7441}"/>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914400">
              <a:spcAft>
                <a:spcPts val="600"/>
              </a:spcAft>
            </a:pPr>
            <a:fld id="{AFF75632-FE16-4B69-962A-EF26F096B301}" type="datetime1">
              <a:rPr lang="en-US" smtClean="0">
                <a:solidFill>
                  <a:schemeClr val="tx1">
                    <a:tint val="75000"/>
                  </a:schemeClr>
                </a:solidFill>
              </a:rPr>
              <a:t>2/2/2018</a:t>
            </a:fld>
            <a:endParaRPr lang="en-US">
              <a:solidFill>
                <a:schemeClr val="tx1">
                  <a:tint val="75000"/>
                </a:schemeClr>
              </a:solidFill>
            </a:endParaRPr>
          </a:p>
        </p:txBody>
      </p:sp>
      <p:sp>
        <p:nvSpPr>
          <p:cNvPr id="9" name="Rectangle 8">
            <a:extLst>
              <a:ext uri="{FF2B5EF4-FFF2-40B4-BE49-F238E27FC236}">
                <a16:creationId xmlns:a16="http://schemas.microsoft.com/office/drawing/2014/main" id="{F1F55A31-3BDD-4FD9-9C6B-3A14CEE2369F}"/>
              </a:ext>
            </a:extLst>
          </p:cNvPr>
          <p:cNvSpPr/>
          <p:nvPr/>
        </p:nvSpPr>
        <p:spPr>
          <a:xfrm>
            <a:off x="745221" y="2633033"/>
            <a:ext cx="7753619" cy="234175"/>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74954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8856E4-A21D-4FFF-B47B-C83FB9BA22B3}"/>
              </a:ext>
            </a:extLst>
          </p:cNvPr>
          <p:cNvPicPr>
            <a:picLocks noChangeAspect="1"/>
          </p:cNvPicPr>
          <p:nvPr/>
        </p:nvPicPr>
        <p:blipFill>
          <a:blip r:embed="rId2"/>
          <a:stretch>
            <a:fillRect/>
          </a:stretch>
        </p:blipFill>
        <p:spPr>
          <a:xfrm>
            <a:off x="356567" y="2050056"/>
            <a:ext cx="8456266" cy="3456664"/>
          </a:xfrm>
          <a:prstGeom prst="rect">
            <a:avLst/>
          </a:prstGeom>
        </p:spPr>
      </p:pic>
      <p:sp>
        <p:nvSpPr>
          <p:cNvPr id="10" name="Rectangle 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8BD11-FB17-488D-A435-76EDFCD96234}"/>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kern="1200">
                <a:solidFill>
                  <a:schemeClr val="bg1"/>
                </a:solidFill>
                <a:latin typeface="+mj-lt"/>
                <a:ea typeface="+mj-ea"/>
                <a:cs typeface="+mj-cs"/>
              </a:rPr>
              <a:t>Evaluation of tag features for privacy prediction</a:t>
            </a:r>
          </a:p>
        </p:txBody>
      </p:sp>
      <p:sp>
        <p:nvSpPr>
          <p:cNvPr id="5" name="Footer Placeholder 4">
            <a:extLst>
              <a:ext uri="{FF2B5EF4-FFF2-40B4-BE49-F238E27FC236}">
                <a16:creationId xmlns:a16="http://schemas.microsoft.com/office/drawing/2014/main" id="{FDE6C2E3-9F13-4C78-B8EE-29075C6C40E9}"/>
              </a:ext>
            </a:extLst>
          </p:cNvPr>
          <p:cNvSpPr>
            <a:spLocks noGrp="1"/>
          </p:cNvSpPr>
          <p:nvPr>
            <p:ph type="ftr" sz="quarter" idx="11"/>
          </p:nvPr>
        </p:nvSpPr>
        <p:spPr>
          <a:xfrm>
            <a:off x="3124200" y="6356350"/>
            <a:ext cx="2895600" cy="365125"/>
          </a:xfrm>
        </p:spPr>
        <p:txBody>
          <a:bodyPr/>
          <a:lstStyle/>
          <a:p>
            <a:r>
              <a:rPr lang="en-US"/>
              <a:t>Ashwini Tonge</a:t>
            </a:r>
          </a:p>
        </p:txBody>
      </p:sp>
      <p:sp>
        <p:nvSpPr>
          <p:cNvPr id="8" name="Slide Number Placeholder 7">
            <a:extLst>
              <a:ext uri="{FF2B5EF4-FFF2-40B4-BE49-F238E27FC236}">
                <a16:creationId xmlns:a16="http://schemas.microsoft.com/office/drawing/2014/main" id="{02934FA3-117C-4532-AEE2-B3F2401A0241}"/>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16</a:t>
            </a:fld>
            <a:endParaRPr lang="en-US"/>
          </a:p>
        </p:txBody>
      </p:sp>
      <p:sp>
        <p:nvSpPr>
          <p:cNvPr id="9" name="Date Placeholder 8">
            <a:extLst>
              <a:ext uri="{FF2B5EF4-FFF2-40B4-BE49-F238E27FC236}">
                <a16:creationId xmlns:a16="http://schemas.microsoft.com/office/drawing/2014/main" id="{47E7B7D1-957C-4634-AAA7-9C8A99BF82FE}"/>
              </a:ext>
            </a:extLst>
          </p:cNvPr>
          <p:cNvSpPr>
            <a:spLocks noGrp="1"/>
          </p:cNvSpPr>
          <p:nvPr>
            <p:ph type="dt" sz="half" idx="10"/>
          </p:nvPr>
        </p:nvSpPr>
        <p:spPr/>
        <p:txBody>
          <a:bodyPr/>
          <a:lstStyle/>
          <a:p>
            <a:fld id="{5A39AA9B-4EB8-4422-B987-1281A1C79453}" type="datetime1">
              <a:rPr lang="en-US" smtClean="0"/>
              <a:t>2/2/2018</a:t>
            </a:fld>
            <a:endParaRPr lang="en-US" dirty="0"/>
          </a:p>
        </p:txBody>
      </p:sp>
      <p:sp>
        <p:nvSpPr>
          <p:cNvPr id="11" name="Rectangle 10">
            <a:extLst>
              <a:ext uri="{FF2B5EF4-FFF2-40B4-BE49-F238E27FC236}">
                <a16:creationId xmlns:a16="http://schemas.microsoft.com/office/drawing/2014/main" id="{D540A91B-DA08-42C7-80CD-B8CBF30C42D7}"/>
              </a:ext>
            </a:extLst>
          </p:cNvPr>
          <p:cNvSpPr/>
          <p:nvPr/>
        </p:nvSpPr>
        <p:spPr>
          <a:xfrm>
            <a:off x="482599" y="4937760"/>
            <a:ext cx="8178799" cy="274352"/>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Rectangle 11">
            <a:extLst>
              <a:ext uri="{FF2B5EF4-FFF2-40B4-BE49-F238E27FC236}">
                <a16:creationId xmlns:a16="http://schemas.microsoft.com/office/drawing/2014/main" id="{4E312370-78A7-497B-A094-20787668BF48}"/>
              </a:ext>
            </a:extLst>
          </p:cNvPr>
          <p:cNvSpPr/>
          <p:nvPr/>
        </p:nvSpPr>
        <p:spPr>
          <a:xfrm>
            <a:off x="467358" y="2960599"/>
            <a:ext cx="8219442" cy="364236"/>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3" name="Rectangle 12">
            <a:extLst>
              <a:ext uri="{FF2B5EF4-FFF2-40B4-BE49-F238E27FC236}">
                <a16:creationId xmlns:a16="http://schemas.microsoft.com/office/drawing/2014/main" id="{B4EAED65-CE00-4777-BF4A-A7FB2937E16E}"/>
              </a:ext>
            </a:extLst>
          </p:cNvPr>
          <p:cNvSpPr/>
          <p:nvPr/>
        </p:nvSpPr>
        <p:spPr>
          <a:xfrm>
            <a:off x="487681" y="5212112"/>
            <a:ext cx="8178799" cy="274352"/>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193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3" grpId="0" animBg="1"/>
      <p:bldP spid="1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B3F2D160-2D96-4C1C-9EA7-EEACC084CCCF}"/>
              </a:ext>
            </a:extLst>
          </p:cNvPr>
          <p:cNvPicPr>
            <a:picLocks noGrp="1" noChangeAspect="1"/>
          </p:cNvPicPr>
          <p:nvPr>
            <p:ph idx="1"/>
          </p:nvPr>
        </p:nvPicPr>
        <p:blipFill>
          <a:blip r:embed="rId2"/>
          <a:stretch>
            <a:fillRect/>
          </a:stretch>
        </p:blipFill>
        <p:spPr>
          <a:xfrm>
            <a:off x="482600" y="2819306"/>
            <a:ext cx="8178799" cy="2106040"/>
          </a:xfrm>
          <a:prstGeom prst="rect">
            <a:avLst/>
          </a:prstGeom>
        </p:spPr>
      </p:pic>
      <p:sp>
        <p:nvSpPr>
          <p:cNvPr id="2" name="Title 1">
            <a:extLst>
              <a:ext uri="{FF2B5EF4-FFF2-40B4-BE49-F238E27FC236}">
                <a16:creationId xmlns:a16="http://schemas.microsoft.com/office/drawing/2014/main" id="{CCE5FC3F-EE69-4973-9533-1920B7A7948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600" kern="1200" dirty="0">
                <a:solidFill>
                  <a:schemeClr val="bg1"/>
                </a:solidFill>
                <a:latin typeface="+mj-lt"/>
                <a:ea typeface="+mj-ea"/>
                <a:cs typeface="+mj-cs"/>
              </a:rPr>
              <a:t>Privacy predictions obtained by image content encodings</a:t>
            </a:r>
          </a:p>
        </p:txBody>
      </p:sp>
      <p:sp>
        <p:nvSpPr>
          <p:cNvPr id="5" name="Footer Placeholder 4">
            <a:extLst>
              <a:ext uri="{FF2B5EF4-FFF2-40B4-BE49-F238E27FC236}">
                <a16:creationId xmlns:a16="http://schemas.microsoft.com/office/drawing/2014/main" id="{B45335B2-9F23-4CD1-A041-57392A09EA3C}"/>
              </a:ext>
            </a:extLst>
          </p:cNvPr>
          <p:cNvSpPr>
            <a:spLocks noGrp="1"/>
          </p:cNvSpPr>
          <p:nvPr>
            <p:ph type="ftr" sz="quarter" idx="11"/>
          </p:nvPr>
        </p:nvSpPr>
        <p:spPr>
          <a:xfrm>
            <a:off x="3124200" y="6356350"/>
            <a:ext cx="2895600" cy="365125"/>
          </a:xfrm>
        </p:spPr>
        <p:txBody>
          <a:bodyPr/>
          <a:lstStyle/>
          <a:p>
            <a:r>
              <a:rPr lang="en-US"/>
              <a:t>Ashwini Tonge</a:t>
            </a:r>
          </a:p>
        </p:txBody>
      </p:sp>
      <p:sp>
        <p:nvSpPr>
          <p:cNvPr id="8" name="Slide Number Placeholder 7">
            <a:extLst>
              <a:ext uri="{FF2B5EF4-FFF2-40B4-BE49-F238E27FC236}">
                <a16:creationId xmlns:a16="http://schemas.microsoft.com/office/drawing/2014/main" id="{984AA59B-215C-4CD2-8EB6-9D293E537EC8}"/>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17</a:t>
            </a:fld>
            <a:endParaRPr lang="en-US"/>
          </a:p>
        </p:txBody>
      </p:sp>
      <p:sp>
        <p:nvSpPr>
          <p:cNvPr id="9" name="Date Placeholder 8">
            <a:extLst>
              <a:ext uri="{FF2B5EF4-FFF2-40B4-BE49-F238E27FC236}">
                <a16:creationId xmlns:a16="http://schemas.microsoft.com/office/drawing/2014/main" id="{2338AA18-56F3-4379-A292-39A7322E95A4}"/>
              </a:ext>
            </a:extLst>
          </p:cNvPr>
          <p:cNvSpPr>
            <a:spLocks noGrp="1"/>
          </p:cNvSpPr>
          <p:nvPr>
            <p:ph type="dt" sz="half" idx="10"/>
          </p:nvPr>
        </p:nvSpPr>
        <p:spPr/>
        <p:txBody>
          <a:bodyPr/>
          <a:lstStyle/>
          <a:p>
            <a:fld id="{76576BDF-29D5-413C-A87C-9973440E8587}" type="datetime1">
              <a:rPr lang="en-US" smtClean="0"/>
              <a:t>2/2/2018</a:t>
            </a:fld>
            <a:endParaRPr lang="en-US" dirty="0"/>
          </a:p>
        </p:txBody>
      </p:sp>
      <p:sp>
        <p:nvSpPr>
          <p:cNvPr id="3" name="TextBox 2">
            <a:extLst>
              <a:ext uri="{FF2B5EF4-FFF2-40B4-BE49-F238E27FC236}">
                <a16:creationId xmlns:a16="http://schemas.microsoft.com/office/drawing/2014/main" id="{F56913DA-F927-4E2E-8245-FC9B266BF459}"/>
              </a:ext>
            </a:extLst>
          </p:cNvPr>
          <p:cNvSpPr txBox="1"/>
          <p:nvPr/>
        </p:nvSpPr>
        <p:spPr>
          <a:xfrm>
            <a:off x="1737360" y="2363708"/>
            <a:ext cx="442750"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95DC8ED6-3972-4024-8E26-A4D8EA91AE17}"/>
              </a:ext>
            </a:extLst>
          </p:cNvPr>
          <p:cNvSpPr txBox="1"/>
          <p:nvPr/>
        </p:nvSpPr>
        <p:spPr>
          <a:xfrm>
            <a:off x="2540000" y="2363708"/>
            <a:ext cx="442750"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A0402787-1DC3-4AD9-9365-32BE0012A203}"/>
              </a:ext>
            </a:extLst>
          </p:cNvPr>
          <p:cNvSpPr txBox="1"/>
          <p:nvPr/>
        </p:nvSpPr>
        <p:spPr>
          <a:xfrm>
            <a:off x="3696377" y="2363708"/>
            <a:ext cx="442750" cy="369332"/>
          </a:xfrm>
          <a:prstGeom prst="rect">
            <a:avLst/>
          </a:prstGeom>
          <a:noFill/>
        </p:spPr>
        <p:txBody>
          <a:bodyPr wrap="none" rtlCol="0">
            <a:spAutoFit/>
          </a:bodyPr>
          <a:lstStyle/>
          <a:p>
            <a:r>
              <a:rPr lang="en-US" dirty="0"/>
              <a:t>(3)</a:t>
            </a:r>
          </a:p>
        </p:txBody>
      </p:sp>
      <p:sp>
        <p:nvSpPr>
          <p:cNvPr id="12" name="TextBox 11">
            <a:extLst>
              <a:ext uri="{FF2B5EF4-FFF2-40B4-BE49-F238E27FC236}">
                <a16:creationId xmlns:a16="http://schemas.microsoft.com/office/drawing/2014/main" id="{944CB74E-D012-4DAF-8681-3643351A37D7}"/>
              </a:ext>
            </a:extLst>
          </p:cNvPr>
          <p:cNvSpPr txBox="1"/>
          <p:nvPr/>
        </p:nvSpPr>
        <p:spPr>
          <a:xfrm>
            <a:off x="4852754" y="2363708"/>
            <a:ext cx="442750" cy="369332"/>
          </a:xfrm>
          <a:prstGeom prst="rect">
            <a:avLst/>
          </a:prstGeom>
          <a:noFill/>
        </p:spPr>
        <p:txBody>
          <a:bodyPr wrap="none" rtlCol="0">
            <a:spAutoFit/>
          </a:bodyPr>
          <a:lstStyle/>
          <a:p>
            <a:r>
              <a:rPr lang="en-US" dirty="0"/>
              <a:t>(4)</a:t>
            </a:r>
          </a:p>
        </p:txBody>
      </p:sp>
      <p:sp>
        <p:nvSpPr>
          <p:cNvPr id="13" name="TextBox 12">
            <a:extLst>
              <a:ext uri="{FF2B5EF4-FFF2-40B4-BE49-F238E27FC236}">
                <a16:creationId xmlns:a16="http://schemas.microsoft.com/office/drawing/2014/main" id="{1D872EE0-221C-42A9-B123-E41ADC05BA12}"/>
              </a:ext>
            </a:extLst>
          </p:cNvPr>
          <p:cNvSpPr txBox="1"/>
          <p:nvPr/>
        </p:nvSpPr>
        <p:spPr>
          <a:xfrm>
            <a:off x="6110450" y="2363708"/>
            <a:ext cx="442750" cy="369332"/>
          </a:xfrm>
          <a:prstGeom prst="rect">
            <a:avLst/>
          </a:prstGeom>
          <a:noFill/>
        </p:spPr>
        <p:txBody>
          <a:bodyPr wrap="square" rtlCol="0">
            <a:spAutoFit/>
          </a:bodyPr>
          <a:lstStyle/>
          <a:p>
            <a:r>
              <a:rPr lang="en-US" dirty="0"/>
              <a:t>(5)</a:t>
            </a:r>
          </a:p>
        </p:txBody>
      </p:sp>
      <p:sp>
        <p:nvSpPr>
          <p:cNvPr id="14" name="TextBox 13">
            <a:extLst>
              <a:ext uri="{FF2B5EF4-FFF2-40B4-BE49-F238E27FC236}">
                <a16:creationId xmlns:a16="http://schemas.microsoft.com/office/drawing/2014/main" id="{8C0BC9EF-0334-4CD1-8C54-96BD66DD8488}"/>
              </a:ext>
            </a:extLst>
          </p:cNvPr>
          <p:cNvSpPr txBox="1"/>
          <p:nvPr/>
        </p:nvSpPr>
        <p:spPr>
          <a:xfrm>
            <a:off x="7498080" y="2363708"/>
            <a:ext cx="442750"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1600105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81" y="-108722"/>
            <a:ext cx="8229600" cy="1013394"/>
          </a:xfrm>
        </p:spPr>
        <p:txBody>
          <a:bodyPr/>
          <a:lstStyle/>
          <a:p>
            <a:r>
              <a:rPr lang="en-US" dirty="0">
                <a:solidFill>
                  <a:schemeClr val="bg1">
                    <a:lumMod val="85000"/>
                  </a:schemeClr>
                </a:solidFill>
              </a:rPr>
              <a:t>Outline</a:t>
            </a:r>
          </a:p>
        </p:txBody>
      </p:sp>
      <p:sp>
        <p:nvSpPr>
          <p:cNvPr id="3" name="Content Placeholder 2"/>
          <p:cNvSpPr>
            <a:spLocks noGrp="1"/>
          </p:cNvSpPr>
          <p:nvPr>
            <p:ph idx="1"/>
          </p:nvPr>
        </p:nvSpPr>
        <p:spPr>
          <a:xfrm>
            <a:off x="486381" y="1181910"/>
            <a:ext cx="8229600" cy="4525963"/>
          </a:xfrm>
        </p:spPr>
        <p:txBody>
          <a:bodyPr>
            <a:normAutofit lnSpcReduction="10000"/>
          </a:bodyPr>
          <a:lstStyle/>
          <a:p>
            <a:r>
              <a:rPr lang="en-US" sz="2800" dirty="0"/>
              <a:t>Current Work</a:t>
            </a:r>
          </a:p>
          <a:p>
            <a:pPr lvl="1"/>
            <a:r>
              <a:rPr lang="en-US" sz="2400" dirty="0">
                <a:solidFill>
                  <a:schemeClr val="bg1">
                    <a:lumMod val="75000"/>
                  </a:schemeClr>
                </a:solidFill>
              </a:rPr>
              <a:t>Deep features</a:t>
            </a:r>
          </a:p>
          <a:p>
            <a:pPr lvl="1"/>
            <a:r>
              <a:rPr lang="en-US" sz="2400" dirty="0"/>
              <a:t>Semantic features</a:t>
            </a:r>
          </a:p>
          <a:p>
            <a:pPr lvl="1"/>
            <a:r>
              <a:rPr lang="en-US" sz="2400" dirty="0">
                <a:solidFill>
                  <a:schemeClr val="bg1">
                    <a:lumMod val="75000"/>
                  </a:schemeClr>
                </a:solidFill>
              </a:rPr>
              <a:t>Privacy-aware user tags</a:t>
            </a:r>
          </a:p>
          <a:p>
            <a:r>
              <a:rPr lang="en-US" sz="2800" dirty="0">
                <a:solidFill>
                  <a:schemeClr val="bg1">
                    <a:lumMod val="75000"/>
                  </a:schemeClr>
                </a:solidFill>
              </a:rPr>
              <a:t>Results</a:t>
            </a:r>
          </a:p>
          <a:p>
            <a:pPr lvl="1"/>
            <a:r>
              <a:rPr lang="en-US" sz="2400" dirty="0">
                <a:solidFill>
                  <a:schemeClr val="bg1">
                    <a:lumMod val="75000"/>
                  </a:schemeClr>
                </a:solidFill>
              </a:rPr>
              <a:t>Dataset</a:t>
            </a:r>
          </a:p>
          <a:p>
            <a:pPr lvl="1"/>
            <a:r>
              <a:rPr lang="en-US" sz="2400" dirty="0">
                <a:solidFill>
                  <a:schemeClr val="bg1">
                    <a:lumMod val="75000"/>
                  </a:schemeClr>
                </a:solidFill>
              </a:rPr>
              <a:t>Experiments and Results</a:t>
            </a:r>
          </a:p>
          <a:p>
            <a:r>
              <a:rPr lang="en-US" sz="2800" dirty="0">
                <a:solidFill>
                  <a:schemeClr val="bg1">
                    <a:lumMod val="75000"/>
                  </a:schemeClr>
                </a:solidFill>
              </a:rPr>
              <a:t>Research Plan</a:t>
            </a:r>
          </a:p>
          <a:p>
            <a:pPr lvl="1">
              <a:lnSpc>
                <a:spcPct val="90000"/>
              </a:lnSpc>
            </a:pPr>
            <a:r>
              <a:rPr lang="en-US" sz="2400" dirty="0">
                <a:solidFill>
                  <a:schemeClr val="bg1">
                    <a:lumMod val="75000"/>
                  </a:schemeClr>
                </a:solidFill>
              </a:rPr>
              <a:t>Fusion of multimodal features</a:t>
            </a:r>
          </a:p>
          <a:p>
            <a:r>
              <a:rPr lang="en-US" sz="2800" dirty="0">
                <a:solidFill>
                  <a:schemeClr val="bg1">
                    <a:lumMod val="75000"/>
                  </a:schemeClr>
                </a:solidFill>
              </a:rPr>
              <a:t>Summary</a:t>
            </a:r>
          </a:p>
        </p:txBody>
      </p:sp>
      <p:sp>
        <p:nvSpPr>
          <p:cNvPr id="6" name="Footer Placeholder 5">
            <a:extLst>
              <a:ext uri="{FF2B5EF4-FFF2-40B4-BE49-F238E27FC236}">
                <a16:creationId xmlns:a16="http://schemas.microsoft.com/office/drawing/2014/main" id="{6A73FC63-C0B8-452C-9DF6-7C0D33FA4CBA}"/>
              </a:ext>
            </a:extLst>
          </p:cNvPr>
          <p:cNvSpPr>
            <a:spLocks noGrp="1"/>
          </p:cNvSpPr>
          <p:nvPr>
            <p:ph type="ftr" sz="quarter" idx="11"/>
          </p:nvPr>
        </p:nvSpPr>
        <p:spPr>
          <a:xfrm>
            <a:off x="3124200" y="6356350"/>
            <a:ext cx="2895600" cy="365125"/>
          </a:xfrm>
        </p:spPr>
        <p:txBody>
          <a:bodyPr/>
          <a:lstStyle/>
          <a:p>
            <a:r>
              <a:rPr lang="en-US">
                <a:solidFill>
                  <a:schemeClr val="bg1"/>
                </a:solidFill>
              </a:rPr>
              <a:t>Ashwini Tonge</a:t>
            </a:r>
            <a:endParaRPr lang="en-US" dirty="0">
              <a:solidFill>
                <a:schemeClr val="bg1"/>
              </a:solidFill>
            </a:endParaRPr>
          </a:p>
        </p:txBody>
      </p:sp>
      <p:sp>
        <p:nvSpPr>
          <p:cNvPr id="8" name="Slide Number Placeholder 7">
            <a:extLst>
              <a:ext uri="{FF2B5EF4-FFF2-40B4-BE49-F238E27FC236}">
                <a16:creationId xmlns:a16="http://schemas.microsoft.com/office/drawing/2014/main" id="{435C5852-C1F2-49D9-8CCB-CABF8CD8719C}"/>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solidFill>
                  <a:schemeClr val="bg1"/>
                </a:solidFill>
              </a:rPr>
              <a:pPr/>
              <a:t>18</a:t>
            </a:fld>
            <a:endParaRPr lang="en-US" dirty="0">
              <a:solidFill>
                <a:schemeClr val="bg1"/>
              </a:solidFill>
            </a:endParaRPr>
          </a:p>
        </p:txBody>
      </p:sp>
      <p:sp>
        <p:nvSpPr>
          <p:cNvPr id="9" name="Date Placeholder 8">
            <a:extLst>
              <a:ext uri="{FF2B5EF4-FFF2-40B4-BE49-F238E27FC236}">
                <a16:creationId xmlns:a16="http://schemas.microsoft.com/office/drawing/2014/main" id="{BB00E0B3-A60C-4774-BBBA-FCB937B6D535}"/>
              </a:ext>
            </a:extLst>
          </p:cNvPr>
          <p:cNvSpPr>
            <a:spLocks noGrp="1"/>
          </p:cNvSpPr>
          <p:nvPr>
            <p:ph type="dt" sz="half" idx="10"/>
          </p:nvPr>
        </p:nvSpPr>
        <p:spPr/>
        <p:txBody>
          <a:bodyPr/>
          <a:lstStyle/>
          <a:p>
            <a:fld id="{438FC36E-9D39-4F4C-B5A2-FCE126BFAA69}" type="datetime1">
              <a:rPr lang="en-US" smtClean="0"/>
              <a:t>2/2/2018</a:t>
            </a:fld>
            <a:endParaRPr lang="en-US" dirty="0"/>
          </a:p>
        </p:txBody>
      </p:sp>
    </p:spTree>
    <p:extLst>
      <p:ext uri="{BB962C8B-B14F-4D97-AF65-F5344CB8AC3E}">
        <p14:creationId xmlns:p14="http://schemas.microsoft.com/office/powerpoint/2010/main" val="367388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6414C-9468-46B1-80D7-A374B5F50031}"/>
              </a:ext>
            </a:extLst>
          </p:cNvPr>
          <p:cNvSpPr>
            <a:spLocks noGrp="1"/>
          </p:cNvSpPr>
          <p:nvPr>
            <p:ph type="title"/>
          </p:nvPr>
        </p:nvSpPr>
        <p:spPr>
          <a:xfrm>
            <a:off x="182881" y="484392"/>
            <a:ext cx="3191184" cy="2258568"/>
          </a:xfrm>
        </p:spPr>
        <p:txBody>
          <a:bodyPr>
            <a:normAutofit/>
          </a:bodyPr>
          <a:lstStyle/>
          <a:p>
            <a:pPr lvl="1"/>
            <a:r>
              <a:rPr lang="en-US" sz="2400"/>
              <a:t>Uncovering Scene Context for Predicting Privacy of Images Shared Online</a:t>
            </a:r>
            <a:endParaRPr lang="en-US" sz="2400" dirty="0"/>
          </a:p>
        </p:txBody>
      </p:sp>
      <p:sp>
        <p:nvSpPr>
          <p:cNvPr id="3" name="Content Placeholder 2">
            <a:extLst>
              <a:ext uri="{FF2B5EF4-FFF2-40B4-BE49-F238E27FC236}">
                <a16:creationId xmlns:a16="http://schemas.microsoft.com/office/drawing/2014/main" id="{2EEECCC6-8DB3-4922-8402-D99C590D5B60}"/>
              </a:ext>
            </a:extLst>
          </p:cNvPr>
          <p:cNvSpPr>
            <a:spLocks noGrp="1"/>
          </p:cNvSpPr>
          <p:nvPr>
            <p:ph idx="1"/>
          </p:nvPr>
        </p:nvSpPr>
        <p:spPr>
          <a:xfrm>
            <a:off x="486698" y="2742960"/>
            <a:ext cx="2629120" cy="3785419"/>
          </a:xfrm>
        </p:spPr>
        <p:txBody>
          <a:bodyPr>
            <a:normAutofit/>
          </a:bodyPr>
          <a:lstStyle/>
          <a:p>
            <a:r>
              <a:rPr lang="en-US" sz="1700"/>
              <a:t>Motivation</a:t>
            </a:r>
            <a:endParaRPr lang="en-US" sz="1700" dirty="0"/>
          </a:p>
        </p:txBody>
      </p:sp>
      <p:sp>
        <p:nvSpPr>
          <p:cNvPr id="6" name="Footer Placeholder 5">
            <a:extLst>
              <a:ext uri="{FF2B5EF4-FFF2-40B4-BE49-F238E27FC236}">
                <a16:creationId xmlns:a16="http://schemas.microsoft.com/office/drawing/2014/main" id="{D9B9E839-B7D1-4461-8546-14CAC21279E5}"/>
              </a:ext>
            </a:extLst>
          </p:cNvPr>
          <p:cNvSpPr>
            <a:spLocks noGrp="1"/>
          </p:cNvSpPr>
          <p:nvPr>
            <p:ph type="ftr" sz="quarter" idx="11"/>
          </p:nvPr>
        </p:nvSpPr>
        <p:spPr>
          <a:xfrm>
            <a:off x="3124200" y="6356350"/>
            <a:ext cx="2895600" cy="365125"/>
          </a:xfrm>
        </p:spPr>
        <p:txBody>
          <a:bodyPr/>
          <a:lstStyle/>
          <a:p>
            <a:r>
              <a:rPr lang="en-US"/>
              <a:t>Ashwini Tonge</a:t>
            </a:r>
          </a:p>
        </p:txBody>
      </p:sp>
      <p:sp>
        <p:nvSpPr>
          <p:cNvPr id="7" name="Slide Number Placeholder 6">
            <a:extLst>
              <a:ext uri="{FF2B5EF4-FFF2-40B4-BE49-F238E27FC236}">
                <a16:creationId xmlns:a16="http://schemas.microsoft.com/office/drawing/2014/main" id="{A93B889E-17F0-40F8-8432-07BD54FEBEF4}"/>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19</a:t>
            </a:fld>
            <a:endParaRPr lang="en-US"/>
          </a:p>
        </p:txBody>
      </p:sp>
      <p:sp>
        <p:nvSpPr>
          <p:cNvPr id="8" name="Date Placeholder 7">
            <a:extLst>
              <a:ext uri="{FF2B5EF4-FFF2-40B4-BE49-F238E27FC236}">
                <a16:creationId xmlns:a16="http://schemas.microsoft.com/office/drawing/2014/main" id="{4E0E0B34-20D5-4E48-A133-7B84C6C1A020}"/>
              </a:ext>
            </a:extLst>
          </p:cNvPr>
          <p:cNvSpPr>
            <a:spLocks noGrp="1"/>
          </p:cNvSpPr>
          <p:nvPr>
            <p:ph type="dt" sz="half" idx="10"/>
          </p:nvPr>
        </p:nvSpPr>
        <p:spPr>
          <a:xfrm>
            <a:off x="7306056" y="6357620"/>
            <a:ext cx="2133600" cy="365125"/>
          </a:xfrm>
        </p:spPr>
        <p:txBody>
          <a:bodyPr/>
          <a:lstStyle/>
          <a:p>
            <a:fld id="{B9D9E87E-9231-499A-88C8-676EC6485E7A}" type="datetime1">
              <a:rPr lang="en-US" smtClean="0"/>
              <a:t>2/2/2018</a:t>
            </a:fld>
            <a:endParaRPr lang="en-US" dirty="0"/>
          </a:p>
        </p:txBody>
      </p:sp>
      <p:pic>
        <p:nvPicPr>
          <p:cNvPr id="5" name="Picture 4">
            <a:extLst>
              <a:ext uri="{FF2B5EF4-FFF2-40B4-BE49-F238E27FC236}">
                <a16:creationId xmlns:a16="http://schemas.microsoft.com/office/drawing/2014/main" id="{DB9711EB-BA8C-4691-A344-9EAE2E5218DC}"/>
              </a:ext>
            </a:extLst>
          </p:cNvPr>
          <p:cNvPicPr>
            <a:picLocks noChangeAspect="1"/>
          </p:cNvPicPr>
          <p:nvPr/>
        </p:nvPicPr>
        <p:blipFill>
          <a:blip r:embed="rId2"/>
          <a:stretch>
            <a:fillRect/>
          </a:stretch>
        </p:blipFill>
        <p:spPr>
          <a:xfrm>
            <a:off x="4267200" y="1244437"/>
            <a:ext cx="4419600" cy="4219575"/>
          </a:xfrm>
          <a:prstGeom prst="rect">
            <a:avLst/>
          </a:prstGeom>
        </p:spPr>
      </p:pic>
    </p:spTree>
    <p:extLst>
      <p:ext uri="{BB962C8B-B14F-4D97-AF65-F5344CB8AC3E}">
        <p14:creationId xmlns:p14="http://schemas.microsoft.com/office/powerpoint/2010/main" val="157876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9156-AC9C-4371-8992-25DDA69A5075}"/>
              </a:ext>
            </a:extLst>
          </p:cNvPr>
          <p:cNvSpPr>
            <a:spLocks noGrp="1"/>
          </p:cNvSpPr>
          <p:nvPr>
            <p:ph type="title"/>
          </p:nvPr>
        </p:nvSpPr>
        <p:spPr>
          <a:xfrm>
            <a:off x="457200" y="-137911"/>
            <a:ext cx="8229600" cy="945301"/>
          </a:xfrm>
        </p:spPr>
        <p:txBody>
          <a:bodyPr/>
          <a:lstStyle/>
          <a:p>
            <a:r>
              <a:rPr lang="en-US" dirty="0">
                <a:solidFill>
                  <a:schemeClr val="bg1">
                    <a:lumMod val="85000"/>
                  </a:schemeClr>
                </a:solidFill>
              </a:rPr>
              <a:t>Why Image Privacy Prediction?</a:t>
            </a:r>
          </a:p>
        </p:txBody>
      </p:sp>
      <p:sp>
        <p:nvSpPr>
          <p:cNvPr id="3" name="Content Placeholder 2">
            <a:extLst>
              <a:ext uri="{FF2B5EF4-FFF2-40B4-BE49-F238E27FC236}">
                <a16:creationId xmlns:a16="http://schemas.microsoft.com/office/drawing/2014/main" id="{1BC1D4FB-F4F1-437F-82F3-B13202BD57A8}"/>
              </a:ext>
            </a:extLst>
          </p:cNvPr>
          <p:cNvSpPr>
            <a:spLocks noGrp="1"/>
          </p:cNvSpPr>
          <p:nvPr>
            <p:ph idx="1"/>
          </p:nvPr>
        </p:nvSpPr>
        <p:spPr>
          <a:xfrm>
            <a:off x="570900" y="1079434"/>
            <a:ext cx="8115900" cy="3302539"/>
          </a:xfrm>
        </p:spPr>
        <p:txBody>
          <a:bodyPr>
            <a:normAutofit fontScale="85000" lnSpcReduction="10000"/>
          </a:bodyPr>
          <a:lstStyle/>
          <a:p>
            <a:r>
              <a:rPr lang="en-US" sz="2400" dirty="0"/>
              <a:t>Rapid increase in social media cause threat to user’s privacy.</a:t>
            </a:r>
          </a:p>
          <a:p>
            <a:r>
              <a:rPr lang="en-US" sz="2400" dirty="0"/>
              <a:t>Many users share many private images without realizing the consequences of an unwanted disclosure.</a:t>
            </a:r>
          </a:p>
          <a:p>
            <a:r>
              <a:rPr lang="en-US" sz="2400" dirty="0"/>
              <a:t>Users rarely change default privacy settings, which could jeopardize their privacy.</a:t>
            </a:r>
          </a:p>
          <a:p>
            <a:r>
              <a:rPr lang="en-US" sz="2400" dirty="0"/>
              <a:t>Current social networking sites do not assist users in making privacy decisions.</a:t>
            </a:r>
          </a:p>
          <a:p>
            <a:r>
              <a:rPr lang="en-US" sz="2400" dirty="0"/>
              <a:t>Manually assigning privacy settings to each image can be cumbersome.</a:t>
            </a:r>
          </a:p>
          <a:p>
            <a:r>
              <a:rPr lang="en-US" sz="2400" dirty="0">
                <a:solidFill>
                  <a:schemeClr val="tx2">
                    <a:lumMod val="60000"/>
                    <a:lumOff val="40000"/>
                  </a:schemeClr>
                </a:solidFill>
              </a:rPr>
              <a:t>Image Privacy Prediction</a:t>
            </a:r>
            <a:r>
              <a:rPr lang="en-US" sz="2400" dirty="0"/>
              <a:t> suggests privacy setting for images and can help avoid a possible loss of users’ privacy.</a:t>
            </a:r>
          </a:p>
        </p:txBody>
      </p:sp>
      <p:pic>
        <p:nvPicPr>
          <p:cNvPr id="1026" name="Picture 2" descr="Image result for cocktail party">
            <a:extLst>
              <a:ext uri="{FF2B5EF4-FFF2-40B4-BE49-F238E27FC236}">
                <a16:creationId xmlns:a16="http://schemas.microsoft.com/office/drawing/2014/main" id="{663F2246-F0BC-4895-990C-F9668F1AB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884" y="4165060"/>
            <a:ext cx="2318216" cy="154507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BA3AFDF3-3833-49EA-8A7D-D3B52AF8A301}"/>
              </a:ext>
            </a:extLst>
          </p:cNvPr>
          <p:cNvSpPr>
            <a:spLocks noGrp="1"/>
          </p:cNvSpPr>
          <p:nvPr>
            <p:ph type="ftr" sz="quarter" idx="11"/>
          </p:nvPr>
        </p:nvSpPr>
        <p:spPr>
          <a:xfrm>
            <a:off x="3124200" y="6356350"/>
            <a:ext cx="2895600" cy="365125"/>
          </a:xfrm>
        </p:spPr>
        <p:txBody>
          <a:bodyPr/>
          <a:lstStyle/>
          <a:p>
            <a:r>
              <a:rPr lang="en-US"/>
              <a:t>Ashwini Tonge</a:t>
            </a:r>
            <a:endParaRPr lang="en-US" dirty="0"/>
          </a:p>
        </p:txBody>
      </p:sp>
      <p:sp>
        <p:nvSpPr>
          <p:cNvPr id="6" name="Slide Number Placeholder 5">
            <a:extLst>
              <a:ext uri="{FF2B5EF4-FFF2-40B4-BE49-F238E27FC236}">
                <a16:creationId xmlns:a16="http://schemas.microsoft.com/office/drawing/2014/main" id="{BAF2A75C-A304-46D9-8CA1-DD508395FD16}"/>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2</a:t>
            </a:fld>
            <a:endParaRPr lang="en-US"/>
          </a:p>
        </p:txBody>
      </p:sp>
      <p:sp>
        <p:nvSpPr>
          <p:cNvPr id="7" name="Date Placeholder 6">
            <a:extLst>
              <a:ext uri="{FF2B5EF4-FFF2-40B4-BE49-F238E27FC236}">
                <a16:creationId xmlns:a16="http://schemas.microsoft.com/office/drawing/2014/main" id="{065894D4-93EC-434D-AFD1-01CF1B94CC85}"/>
              </a:ext>
            </a:extLst>
          </p:cNvPr>
          <p:cNvSpPr>
            <a:spLocks noGrp="1"/>
          </p:cNvSpPr>
          <p:nvPr>
            <p:ph type="dt" sz="half" idx="10"/>
          </p:nvPr>
        </p:nvSpPr>
        <p:spPr/>
        <p:txBody>
          <a:bodyPr/>
          <a:lstStyle/>
          <a:p>
            <a:fld id="{EA3E6CCE-ED46-4633-A8EA-15919E6859F4}" type="datetime1">
              <a:rPr lang="en-US" smtClean="0"/>
              <a:t>2/2/2018</a:t>
            </a:fld>
            <a:endParaRPr lang="en-US" dirty="0"/>
          </a:p>
        </p:txBody>
      </p:sp>
    </p:spTree>
    <p:extLst>
      <p:ext uri="{BB962C8B-B14F-4D97-AF65-F5344CB8AC3E}">
        <p14:creationId xmlns:p14="http://schemas.microsoft.com/office/powerpoint/2010/main" val="1743877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CC3E2A-65FC-45A9-A5FC-640C668FDBE6}"/>
              </a:ext>
            </a:extLst>
          </p:cNvPr>
          <p:cNvPicPr>
            <a:picLocks noChangeAspect="1"/>
          </p:cNvPicPr>
          <p:nvPr/>
        </p:nvPicPr>
        <p:blipFill>
          <a:blip r:embed="rId2"/>
          <a:stretch>
            <a:fillRect/>
          </a:stretch>
        </p:blipFill>
        <p:spPr>
          <a:xfrm>
            <a:off x="559032" y="1675227"/>
            <a:ext cx="8025935" cy="4394199"/>
          </a:xfrm>
          <a:prstGeom prst="rect">
            <a:avLst/>
          </a:prstGeom>
        </p:spPr>
      </p:pic>
      <p:sp>
        <p:nvSpPr>
          <p:cNvPr id="2" name="Title 1">
            <a:extLst>
              <a:ext uri="{FF2B5EF4-FFF2-40B4-BE49-F238E27FC236}">
                <a16:creationId xmlns:a16="http://schemas.microsoft.com/office/drawing/2014/main" id="{F8F69AD1-E27A-452B-B484-C24C01190D34}"/>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kern="1200">
                <a:solidFill>
                  <a:schemeClr val="bg1"/>
                </a:solidFill>
                <a:latin typeface="+mj-lt"/>
                <a:ea typeface="+mj-ea"/>
                <a:cs typeface="+mj-cs"/>
              </a:rPr>
              <a:t>Semantic Features</a:t>
            </a:r>
          </a:p>
        </p:txBody>
      </p:sp>
      <p:sp>
        <p:nvSpPr>
          <p:cNvPr id="4" name="Footer Placeholder 3">
            <a:extLst>
              <a:ext uri="{FF2B5EF4-FFF2-40B4-BE49-F238E27FC236}">
                <a16:creationId xmlns:a16="http://schemas.microsoft.com/office/drawing/2014/main" id="{D9FBDC76-ED74-419C-BD39-189EC1FA249D}"/>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Ashwini Tonge</a:t>
            </a:r>
          </a:p>
        </p:txBody>
      </p:sp>
      <p:sp>
        <p:nvSpPr>
          <p:cNvPr id="6" name="Slide Number Placeholder 5">
            <a:extLst>
              <a:ext uri="{FF2B5EF4-FFF2-40B4-BE49-F238E27FC236}">
                <a16:creationId xmlns:a16="http://schemas.microsoft.com/office/drawing/2014/main" id="{B96629F4-E6EA-4FB4-BCAD-F8B50420BD3A}"/>
              </a:ext>
            </a:extLst>
          </p:cNvPr>
          <p:cNvSpPr>
            <a:spLocks noGrp="1"/>
          </p:cNvSpPr>
          <p:nvPr>
            <p:ph type="sldNum" sz="quarter" idx="4294967295"/>
          </p:nvPr>
        </p:nvSpPr>
        <p:spPr>
          <a:xfrm>
            <a:off x="6457950" y="6356350"/>
            <a:ext cx="2057400" cy="365125"/>
          </a:xfrm>
        </p:spPr>
        <p:txBody>
          <a:bodyPr vert="horz" lIns="91440" tIns="45720" rIns="91440" bIns="45720" rtlCol="0" anchor="ctr">
            <a:normAutofit/>
          </a:bodyPr>
          <a:lstStyle/>
          <a:p>
            <a:pPr defTabSz="914400">
              <a:spcAft>
                <a:spcPts val="600"/>
              </a:spcAft>
            </a:pPr>
            <a:fld id="{CA4DBE74-70D2-8C43-ADAD-6EB1AA575FDB}" type="slidenum">
              <a:rPr lang="en-US" smtClean="0"/>
              <a:pPr defTabSz="914400">
                <a:spcAft>
                  <a:spcPts val="600"/>
                </a:spcAft>
              </a:pPr>
              <a:t>20</a:t>
            </a:fld>
            <a:endParaRPr lang="en-US"/>
          </a:p>
        </p:txBody>
      </p:sp>
      <p:sp>
        <p:nvSpPr>
          <p:cNvPr id="9" name="Date Placeholder 8">
            <a:extLst>
              <a:ext uri="{FF2B5EF4-FFF2-40B4-BE49-F238E27FC236}">
                <a16:creationId xmlns:a16="http://schemas.microsoft.com/office/drawing/2014/main" id="{321F581F-142D-4FC6-8BCA-5B4E5D1FA649}"/>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914400">
              <a:spcAft>
                <a:spcPts val="600"/>
              </a:spcAft>
            </a:pPr>
            <a:fld id="{8A2F01EC-4022-4E2E-A458-D2D683B8A0B8}" type="datetime1">
              <a:rPr lang="en-US" smtClean="0">
                <a:solidFill>
                  <a:schemeClr val="tx1">
                    <a:tint val="75000"/>
                  </a:schemeClr>
                </a:solidFill>
              </a:rPr>
              <a:t>2/2/2018</a:t>
            </a:fld>
            <a:endParaRPr lang="en-US">
              <a:solidFill>
                <a:schemeClr val="tx1">
                  <a:tint val="75000"/>
                </a:schemeClr>
              </a:solidFill>
            </a:endParaRPr>
          </a:p>
        </p:txBody>
      </p:sp>
    </p:spTree>
    <p:extLst>
      <p:ext uri="{BB962C8B-B14F-4D97-AF65-F5344CB8AC3E}">
        <p14:creationId xmlns:p14="http://schemas.microsoft.com/office/powerpoint/2010/main" val="2004402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81" y="-108722"/>
            <a:ext cx="8229600" cy="1013394"/>
          </a:xfrm>
        </p:spPr>
        <p:txBody>
          <a:bodyPr/>
          <a:lstStyle/>
          <a:p>
            <a:r>
              <a:rPr lang="en-US" dirty="0">
                <a:solidFill>
                  <a:schemeClr val="bg1">
                    <a:lumMod val="85000"/>
                  </a:schemeClr>
                </a:solidFill>
              </a:rPr>
              <a:t>Outline</a:t>
            </a:r>
          </a:p>
        </p:txBody>
      </p:sp>
      <p:sp>
        <p:nvSpPr>
          <p:cNvPr id="3" name="Content Placeholder 2"/>
          <p:cNvSpPr>
            <a:spLocks noGrp="1"/>
          </p:cNvSpPr>
          <p:nvPr>
            <p:ph idx="1"/>
          </p:nvPr>
        </p:nvSpPr>
        <p:spPr>
          <a:xfrm>
            <a:off x="486381" y="1181910"/>
            <a:ext cx="8229600" cy="4525963"/>
          </a:xfrm>
        </p:spPr>
        <p:txBody>
          <a:bodyPr>
            <a:normAutofit lnSpcReduction="10000"/>
          </a:bodyPr>
          <a:lstStyle/>
          <a:p>
            <a:r>
              <a:rPr lang="en-US" sz="2800" dirty="0"/>
              <a:t>Current Work</a:t>
            </a:r>
          </a:p>
          <a:p>
            <a:pPr lvl="1"/>
            <a:r>
              <a:rPr lang="en-US" sz="2400" dirty="0">
                <a:solidFill>
                  <a:schemeClr val="bg1">
                    <a:lumMod val="75000"/>
                  </a:schemeClr>
                </a:solidFill>
              </a:rPr>
              <a:t>Deep features</a:t>
            </a:r>
          </a:p>
          <a:p>
            <a:pPr lvl="1"/>
            <a:r>
              <a:rPr lang="en-US" sz="2400" dirty="0"/>
              <a:t>Semantic features</a:t>
            </a:r>
          </a:p>
          <a:p>
            <a:pPr lvl="1"/>
            <a:r>
              <a:rPr lang="en-US" sz="2400" dirty="0">
                <a:solidFill>
                  <a:schemeClr val="bg1">
                    <a:lumMod val="75000"/>
                  </a:schemeClr>
                </a:solidFill>
              </a:rPr>
              <a:t>Privacy-aware user tags</a:t>
            </a:r>
          </a:p>
          <a:p>
            <a:r>
              <a:rPr lang="en-US" sz="2800" dirty="0"/>
              <a:t>Results</a:t>
            </a:r>
          </a:p>
          <a:p>
            <a:pPr lvl="1"/>
            <a:r>
              <a:rPr lang="en-US" sz="2400" dirty="0">
                <a:solidFill>
                  <a:schemeClr val="bg1">
                    <a:lumMod val="75000"/>
                  </a:schemeClr>
                </a:solidFill>
              </a:rPr>
              <a:t>Dataset</a:t>
            </a:r>
          </a:p>
          <a:p>
            <a:pPr lvl="1"/>
            <a:r>
              <a:rPr lang="en-US" sz="2400" dirty="0"/>
              <a:t>Experiments and Results</a:t>
            </a:r>
          </a:p>
          <a:p>
            <a:r>
              <a:rPr lang="en-US" sz="2800" dirty="0">
                <a:solidFill>
                  <a:schemeClr val="bg1">
                    <a:lumMod val="75000"/>
                  </a:schemeClr>
                </a:solidFill>
              </a:rPr>
              <a:t>Research Plan</a:t>
            </a:r>
          </a:p>
          <a:p>
            <a:pPr lvl="1">
              <a:lnSpc>
                <a:spcPct val="90000"/>
              </a:lnSpc>
            </a:pPr>
            <a:r>
              <a:rPr lang="en-US" sz="2400" dirty="0">
                <a:solidFill>
                  <a:schemeClr val="bg1">
                    <a:lumMod val="75000"/>
                  </a:schemeClr>
                </a:solidFill>
              </a:rPr>
              <a:t>Fusion of multimodal features</a:t>
            </a:r>
          </a:p>
          <a:p>
            <a:r>
              <a:rPr lang="en-US" sz="2800" dirty="0">
                <a:solidFill>
                  <a:schemeClr val="bg1">
                    <a:lumMod val="75000"/>
                  </a:schemeClr>
                </a:solidFill>
              </a:rPr>
              <a:t>Summary</a:t>
            </a:r>
          </a:p>
        </p:txBody>
      </p:sp>
      <p:sp>
        <p:nvSpPr>
          <p:cNvPr id="6" name="Footer Placeholder 5">
            <a:extLst>
              <a:ext uri="{FF2B5EF4-FFF2-40B4-BE49-F238E27FC236}">
                <a16:creationId xmlns:a16="http://schemas.microsoft.com/office/drawing/2014/main" id="{6A73FC63-C0B8-452C-9DF6-7C0D33FA4CBA}"/>
              </a:ext>
            </a:extLst>
          </p:cNvPr>
          <p:cNvSpPr>
            <a:spLocks noGrp="1"/>
          </p:cNvSpPr>
          <p:nvPr>
            <p:ph type="ftr" sz="quarter" idx="11"/>
          </p:nvPr>
        </p:nvSpPr>
        <p:spPr>
          <a:xfrm>
            <a:off x="3124200" y="6356350"/>
            <a:ext cx="2895600" cy="365125"/>
          </a:xfrm>
        </p:spPr>
        <p:txBody>
          <a:bodyPr/>
          <a:lstStyle/>
          <a:p>
            <a:r>
              <a:rPr lang="en-US">
                <a:solidFill>
                  <a:schemeClr val="bg1"/>
                </a:solidFill>
              </a:rPr>
              <a:t>Ashwini Tonge</a:t>
            </a:r>
            <a:endParaRPr lang="en-US" dirty="0">
              <a:solidFill>
                <a:schemeClr val="bg1"/>
              </a:solidFill>
            </a:endParaRPr>
          </a:p>
        </p:txBody>
      </p:sp>
      <p:sp>
        <p:nvSpPr>
          <p:cNvPr id="8" name="Slide Number Placeholder 7">
            <a:extLst>
              <a:ext uri="{FF2B5EF4-FFF2-40B4-BE49-F238E27FC236}">
                <a16:creationId xmlns:a16="http://schemas.microsoft.com/office/drawing/2014/main" id="{435C5852-C1F2-49D9-8CCB-CABF8CD8719C}"/>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solidFill>
                  <a:schemeClr val="bg1"/>
                </a:solidFill>
              </a:rPr>
              <a:pPr/>
              <a:t>21</a:t>
            </a:fld>
            <a:endParaRPr lang="en-US" dirty="0">
              <a:solidFill>
                <a:schemeClr val="bg1"/>
              </a:solidFill>
            </a:endParaRPr>
          </a:p>
        </p:txBody>
      </p:sp>
      <p:sp>
        <p:nvSpPr>
          <p:cNvPr id="9" name="Date Placeholder 8">
            <a:extLst>
              <a:ext uri="{FF2B5EF4-FFF2-40B4-BE49-F238E27FC236}">
                <a16:creationId xmlns:a16="http://schemas.microsoft.com/office/drawing/2014/main" id="{BB00E0B3-A60C-4774-BBBA-FCB937B6D535}"/>
              </a:ext>
            </a:extLst>
          </p:cNvPr>
          <p:cNvSpPr>
            <a:spLocks noGrp="1"/>
          </p:cNvSpPr>
          <p:nvPr>
            <p:ph type="dt" sz="half" idx="10"/>
          </p:nvPr>
        </p:nvSpPr>
        <p:spPr/>
        <p:txBody>
          <a:bodyPr/>
          <a:lstStyle/>
          <a:p>
            <a:fld id="{CA29CB97-5CAD-4BE1-BC74-D0540B8D10E9}" type="datetime1">
              <a:rPr lang="en-US" smtClean="0"/>
              <a:t>2/2/2018</a:t>
            </a:fld>
            <a:endParaRPr lang="en-US" dirty="0"/>
          </a:p>
        </p:txBody>
      </p:sp>
    </p:spTree>
    <p:extLst>
      <p:ext uri="{BB962C8B-B14F-4D97-AF65-F5344CB8AC3E}">
        <p14:creationId xmlns:p14="http://schemas.microsoft.com/office/powerpoint/2010/main" val="4139695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DBECBE-8F35-4E95-9ACE-7F27ECF7AA58}"/>
              </a:ext>
            </a:extLst>
          </p:cNvPr>
          <p:cNvPicPr>
            <a:picLocks noChangeAspect="1"/>
          </p:cNvPicPr>
          <p:nvPr/>
        </p:nvPicPr>
        <p:blipFill>
          <a:blip r:embed="rId2"/>
          <a:stretch>
            <a:fillRect/>
          </a:stretch>
        </p:blipFill>
        <p:spPr>
          <a:xfrm>
            <a:off x="1075502" y="1675227"/>
            <a:ext cx="7072818" cy="3851245"/>
          </a:xfrm>
          <a:prstGeom prst="rect">
            <a:avLst/>
          </a:prstGeom>
        </p:spPr>
      </p:pic>
      <p:sp>
        <p:nvSpPr>
          <p:cNvPr id="2" name="Title 1">
            <a:extLst>
              <a:ext uri="{FF2B5EF4-FFF2-40B4-BE49-F238E27FC236}">
                <a16:creationId xmlns:a16="http://schemas.microsoft.com/office/drawing/2014/main" id="{8788BD11-FB17-488D-A435-76EDFCD96234}"/>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dirty="0">
                <a:solidFill>
                  <a:schemeClr val="bg1"/>
                </a:solidFill>
              </a:rPr>
              <a:t>Object, Scene and User Tags</a:t>
            </a:r>
            <a:endParaRPr lang="en-US" sz="2800" kern="1200" dirty="0">
              <a:solidFill>
                <a:schemeClr val="bg1"/>
              </a:solidFill>
              <a:latin typeface="+mj-lt"/>
              <a:ea typeface="+mj-ea"/>
              <a:cs typeface="+mj-cs"/>
            </a:endParaRPr>
          </a:p>
        </p:txBody>
      </p:sp>
      <p:sp>
        <p:nvSpPr>
          <p:cNvPr id="5" name="Footer Placeholder 4">
            <a:extLst>
              <a:ext uri="{FF2B5EF4-FFF2-40B4-BE49-F238E27FC236}">
                <a16:creationId xmlns:a16="http://schemas.microsoft.com/office/drawing/2014/main" id="{FDE6C2E3-9F13-4C78-B8EE-29075C6C40E9}"/>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Ashwini Tonge</a:t>
            </a:r>
          </a:p>
        </p:txBody>
      </p:sp>
      <p:sp>
        <p:nvSpPr>
          <p:cNvPr id="8" name="Slide Number Placeholder 7">
            <a:extLst>
              <a:ext uri="{FF2B5EF4-FFF2-40B4-BE49-F238E27FC236}">
                <a16:creationId xmlns:a16="http://schemas.microsoft.com/office/drawing/2014/main" id="{02934FA3-117C-4532-AEE2-B3F2401A0241}"/>
              </a:ext>
            </a:extLst>
          </p:cNvPr>
          <p:cNvSpPr>
            <a:spLocks noGrp="1"/>
          </p:cNvSpPr>
          <p:nvPr>
            <p:ph type="sldNum" sz="quarter" idx="4294967295"/>
          </p:nvPr>
        </p:nvSpPr>
        <p:spPr>
          <a:xfrm>
            <a:off x="6457950" y="6356350"/>
            <a:ext cx="2057400" cy="365125"/>
          </a:xfrm>
        </p:spPr>
        <p:txBody>
          <a:bodyPr vert="horz" lIns="91440" tIns="45720" rIns="91440" bIns="45720" rtlCol="0" anchor="ctr">
            <a:normAutofit/>
          </a:bodyPr>
          <a:lstStyle/>
          <a:p>
            <a:pPr defTabSz="914400">
              <a:spcAft>
                <a:spcPts val="600"/>
              </a:spcAft>
            </a:pPr>
            <a:fld id="{CA4DBE74-70D2-8C43-ADAD-6EB1AA575FDB}" type="slidenum">
              <a:rPr lang="en-US" smtClean="0"/>
              <a:pPr defTabSz="914400">
                <a:spcAft>
                  <a:spcPts val="600"/>
                </a:spcAft>
              </a:pPr>
              <a:t>22</a:t>
            </a:fld>
            <a:endParaRPr lang="en-US"/>
          </a:p>
        </p:txBody>
      </p:sp>
      <p:sp>
        <p:nvSpPr>
          <p:cNvPr id="9" name="Date Placeholder 8">
            <a:extLst>
              <a:ext uri="{FF2B5EF4-FFF2-40B4-BE49-F238E27FC236}">
                <a16:creationId xmlns:a16="http://schemas.microsoft.com/office/drawing/2014/main" id="{47E7B7D1-957C-4634-AAA7-9C8A99BF82FE}"/>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914400">
              <a:spcAft>
                <a:spcPts val="600"/>
              </a:spcAft>
            </a:pPr>
            <a:fld id="{C16A8FFF-4B15-4445-B348-F2D833CB05E9}" type="datetime1">
              <a:rPr lang="en-US" smtClean="0">
                <a:solidFill>
                  <a:schemeClr val="tx1">
                    <a:tint val="75000"/>
                  </a:schemeClr>
                </a:solidFill>
              </a:rPr>
              <a:t>2/2/2018</a:t>
            </a:fld>
            <a:endParaRPr lang="en-US">
              <a:solidFill>
                <a:schemeClr val="tx1">
                  <a:tint val="75000"/>
                </a:schemeClr>
              </a:solidFill>
            </a:endParaRPr>
          </a:p>
        </p:txBody>
      </p:sp>
    </p:spTree>
    <p:extLst>
      <p:ext uri="{BB962C8B-B14F-4D97-AF65-F5344CB8AC3E}">
        <p14:creationId xmlns:p14="http://schemas.microsoft.com/office/powerpoint/2010/main" val="4045172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a:extLst>
              <a:ext uri="{FF2B5EF4-FFF2-40B4-BE49-F238E27FC236}">
                <a16:creationId xmlns:a16="http://schemas.microsoft.com/office/drawing/2014/main" id="{731B1BBE-215A-4F16-A782-12996693530B}"/>
              </a:ext>
            </a:extLst>
          </p:cNvPr>
          <p:cNvPicPr>
            <a:picLocks noGrp="1" noChangeAspect="1"/>
          </p:cNvPicPr>
          <p:nvPr>
            <p:ph idx="1"/>
          </p:nvPr>
        </p:nvPicPr>
        <p:blipFill>
          <a:blip r:embed="rId2"/>
          <a:stretch>
            <a:fillRect/>
          </a:stretch>
        </p:blipFill>
        <p:spPr>
          <a:xfrm>
            <a:off x="482600" y="2338802"/>
            <a:ext cx="8178799" cy="3067049"/>
          </a:xfrm>
          <a:prstGeom prst="rect">
            <a:avLst/>
          </a:prstGeom>
        </p:spPr>
      </p:pic>
      <p:sp>
        <p:nvSpPr>
          <p:cNvPr id="2" name="Title 1">
            <a:extLst>
              <a:ext uri="{FF2B5EF4-FFF2-40B4-BE49-F238E27FC236}">
                <a16:creationId xmlns:a16="http://schemas.microsoft.com/office/drawing/2014/main" id="{4EE54EF5-6272-4436-813B-A952C254ABDF}"/>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kern="1200" dirty="0">
                <a:solidFill>
                  <a:schemeClr val="bg1"/>
                </a:solidFill>
                <a:latin typeface="+mj-lt"/>
                <a:ea typeface="+mj-ea"/>
                <a:cs typeface="+mj-cs"/>
              </a:rPr>
              <a:t>Results</a:t>
            </a:r>
          </a:p>
        </p:txBody>
      </p:sp>
      <p:sp>
        <p:nvSpPr>
          <p:cNvPr id="4" name="Date Placeholder 3">
            <a:extLst>
              <a:ext uri="{FF2B5EF4-FFF2-40B4-BE49-F238E27FC236}">
                <a16:creationId xmlns:a16="http://schemas.microsoft.com/office/drawing/2014/main" id="{D87F0E8D-513A-49C4-89A8-462245CE8FB5}"/>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914400">
              <a:spcAft>
                <a:spcPts val="600"/>
              </a:spcAft>
            </a:pPr>
            <a:fld id="{0C0D195B-FECC-4978-AB6B-109537704415}" type="datetime1">
              <a:rPr lang="en-US" smtClean="0">
                <a:solidFill>
                  <a:schemeClr val="tx1">
                    <a:tint val="75000"/>
                  </a:schemeClr>
                </a:solidFill>
              </a:rPr>
              <a:t>2/2/2018</a:t>
            </a:fld>
            <a:endParaRPr lang="en-US">
              <a:solidFill>
                <a:schemeClr val="tx1">
                  <a:tint val="75000"/>
                </a:schemeClr>
              </a:solidFill>
            </a:endParaRPr>
          </a:p>
        </p:txBody>
      </p:sp>
      <p:sp>
        <p:nvSpPr>
          <p:cNvPr id="5" name="Footer Placeholder 4">
            <a:extLst>
              <a:ext uri="{FF2B5EF4-FFF2-40B4-BE49-F238E27FC236}">
                <a16:creationId xmlns:a16="http://schemas.microsoft.com/office/drawing/2014/main" id="{877027F0-5D1D-4EE9-8C57-15F28E36E2C8}"/>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Ashwini Tonge</a:t>
            </a:r>
          </a:p>
        </p:txBody>
      </p:sp>
      <p:sp>
        <p:nvSpPr>
          <p:cNvPr id="7" name="TextBox 6">
            <a:extLst>
              <a:ext uri="{FF2B5EF4-FFF2-40B4-BE49-F238E27FC236}">
                <a16:creationId xmlns:a16="http://schemas.microsoft.com/office/drawing/2014/main" id="{2A96059D-686D-49BB-8FD1-37911B882581}"/>
              </a:ext>
            </a:extLst>
          </p:cNvPr>
          <p:cNvSpPr txBox="1"/>
          <p:nvPr/>
        </p:nvSpPr>
        <p:spPr>
          <a:xfrm>
            <a:off x="2807970" y="1969470"/>
            <a:ext cx="442750"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A52B6014-6971-42A9-8AC7-E16CF26EE8C1}"/>
              </a:ext>
            </a:extLst>
          </p:cNvPr>
          <p:cNvSpPr txBox="1"/>
          <p:nvPr/>
        </p:nvSpPr>
        <p:spPr>
          <a:xfrm>
            <a:off x="4931410" y="1969470"/>
            <a:ext cx="442750" cy="369332"/>
          </a:xfrm>
          <a:prstGeom prst="rect">
            <a:avLst/>
          </a:prstGeom>
          <a:noFill/>
        </p:spPr>
        <p:txBody>
          <a:bodyPr wrap="none" rtlCol="0">
            <a:spAutoFit/>
          </a:bodyPr>
          <a:lstStyle/>
          <a:p>
            <a:r>
              <a:rPr lang="en-US" dirty="0"/>
              <a:t>(2)</a:t>
            </a:r>
          </a:p>
        </p:txBody>
      </p:sp>
      <p:sp>
        <p:nvSpPr>
          <p:cNvPr id="10" name="TextBox 9">
            <a:extLst>
              <a:ext uri="{FF2B5EF4-FFF2-40B4-BE49-F238E27FC236}">
                <a16:creationId xmlns:a16="http://schemas.microsoft.com/office/drawing/2014/main" id="{FE0DC1F7-CFC3-4237-9984-014A8A4F68A6}"/>
              </a:ext>
            </a:extLst>
          </p:cNvPr>
          <p:cNvSpPr txBox="1"/>
          <p:nvPr/>
        </p:nvSpPr>
        <p:spPr>
          <a:xfrm>
            <a:off x="7246027" y="1969470"/>
            <a:ext cx="442750"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9313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81" y="-108722"/>
            <a:ext cx="8229600" cy="1013394"/>
          </a:xfrm>
        </p:spPr>
        <p:txBody>
          <a:bodyPr/>
          <a:lstStyle/>
          <a:p>
            <a:r>
              <a:rPr lang="en-US" dirty="0">
                <a:solidFill>
                  <a:schemeClr val="bg1">
                    <a:lumMod val="85000"/>
                  </a:schemeClr>
                </a:solidFill>
              </a:rPr>
              <a:t>Outline</a:t>
            </a:r>
          </a:p>
        </p:txBody>
      </p:sp>
      <p:sp>
        <p:nvSpPr>
          <p:cNvPr id="3" name="Content Placeholder 2"/>
          <p:cNvSpPr>
            <a:spLocks noGrp="1"/>
          </p:cNvSpPr>
          <p:nvPr>
            <p:ph idx="1"/>
          </p:nvPr>
        </p:nvSpPr>
        <p:spPr>
          <a:xfrm>
            <a:off x="486381" y="1181910"/>
            <a:ext cx="8229600" cy="4525963"/>
          </a:xfrm>
        </p:spPr>
        <p:txBody>
          <a:bodyPr>
            <a:normAutofit lnSpcReduction="10000"/>
          </a:bodyPr>
          <a:lstStyle/>
          <a:p>
            <a:r>
              <a:rPr lang="en-US" sz="2800" dirty="0"/>
              <a:t>Current Work</a:t>
            </a:r>
          </a:p>
          <a:p>
            <a:pPr lvl="1"/>
            <a:r>
              <a:rPr lang="en-US" sz="2400" dirty="0">
                <a:solidFill>
                  <a:schemeClr val="bg1">
                    <a:lumMod val="75000"/>
                  </a:schemeClr>
                </a:solidFill>
              </a:rPr>
              <a:t>Deep features</a:t>
            </a:r>
          </a:p>
          <a:p>
            <a:pPr lvl="1"/>
            <a:r>
              <a:rPr lang="en-US" sz="2400" dirty="0">
                <a:solidFill>
                  <a:schemeClr val="bg1">
                    <a:lumMod val="75000"/>
                  </a:schemeClr>
                </a:solidFill>
              </a:rPr>
              <a:t>Semantic features</a:t>
            </a:r>
          </a:p>
          <a:p>
            <a:pPr lvl="1"/>
            <a:r>
              <a:rPr lang="en-US" sz="2400" dirty="0"/>
              <a:t>Privacy-aware user tags</a:t>
            </a:r>
          </a:p>
          <a:p>
            <a:r>
              <a:rPr lang="en-US" sz="2800" dirty="0">
                <a:solidFill>
                  <a:schemeClr val="bg1">
                    <a:lumMod val="75000"/>
                  </a:schemeClr>
                </a:solidFill>
              </a:rPr>
              <a:t>Results</a:t>
            </a:r>
          </a:p>
          <a:p>
            <a:pPr lvl="1"/>
            <a:r>
              <a:rPr lang="en-US" sz="2400" dirty="0">
                <a:solidFill>
                  <a:schemeClr val="bg1">
                    <a:lumMod val="75000"/>
                  </a:schemeClr>
                </a:solidFill>
              </a:rPr>
              <a:t>Dataset</a:t>
            </a:r>
          </a:p>
          <a:p>
            <a:pPr lvl="1"/>
            <a:r>
              <a:rPr lang="en-US" sz="2400" dirty="0">
                <a:solidFill>
                  <a:schemeClr val="bg1">
                    <a:lumMod val="75000"/>
                  </a:schemeClr>
                </a:solidFill>
              </a:rPr>
              <a:t>Experiments and Results</a:t>
            </a:r>
          </a:p>
          <a:p>
            <a:r>
              <a:rPr lang="en-US" sz="2800" dirty="0">
                <a:solidFill>
                  <a:schemeClr val="bg1">
                    <a:lumMod val="75000"/>
                  </a:schemeClr>
                </a:solidFill>
              </a:rPr>
              <a:t>Research Plan</a:t>
            </a:r>
          </a:p>
          <a:p>
            <a:pPr lvl="1">
              <a:lnSpc>
                <a:spcPct val="90000"/>
              </a:lnSpc>
            </a:pPr>
            <a:r>
              <a:rPr lang="en-US" sz="2400" dirty="0">
                <a:solidFill>
                  <a:schemeClr val="bg1">
                    <a:lumMod val="75000"/>
                  </a:schemeClr>
                </a:solidFill>
              </a:rPr>
              <a:t>Fusion of multimodal features</a:t>
            </a:r>
          </a:p>
          <a:p>
            <a:r>
              <a:rPr lang="en-US" sz="2800" dirty="0">
                <a:solidFill>
                  <a:schemeClr val="bg1">
                    <a:lumMod val="75000"/>
                  </a:schemeClr>
                </a:solidFill>
              </a:rPr>
              <a:t>Summary</a:t>
            </a:r>
          </a:p>
        </p:txBody>
      </p:sp>
      <p:sp>
        <p:nvSpPr>
          <p:cNvPr id="6" name="Footer Placeholder 5">
            <a:extLst>
              <a:ext uri="{FF2B5EF4-FFF2-40B4-BE49-F238E27FC236}">
                <a16:creationId xmlns:a16="http://schemas.microsoft.com/office/drawing/2014/main" id="{6A73FC63-C0B8-452C-9DF6-7C0D33FA4CBA}"/>
              </a:ext>
            </a:extLst>
          </p:cNvPr>
          <p:cNvSpPr>
            <a:spLocks noGrp="1"/>
          </p:cNvSpPr>
          <p:nvPr>
            <p:ph type="ftr" sz="quarter" idx="11"/>
          </p:nvPr>
        </p:nvSpPr>
        <p:spPr>
          <a:xfrm>
            <a:off x="3124200" y="6356350"/>
            <a:ext cx="2895600" cy="365125"/>
          </a:xfrm>
        </p:spPr>
        <p:txBody>
          <a:bodyPr/>
          <a:lstStyle/>
          <a:p>
            <a:r>
              <a:rPr lang="en-US">
                <a:solidFill>
                  <a:schemeClr val="bg1"/>
                </a:solidFill>
              </a:rPr>
              <a:t>Ashwini Tonge</a:t>
            </a:r>
            <a:endParaRPr lang="en-US" dirty="0">
              <a:solidFill>
                <a:schemeClr val="bg1"/>
              </a:solidFill>
            </a:endParaRPr>
          </a:p>
        </p:txBody>
      </p:sp>
      <p:sp>
        <p:nvSpPr>
          <p:cNvPr id="8" name="Slide Number Placeholder 7">
            <a:extLst>
              <a:ext uri="{FF2B5EF4-FFF2-40B4-BE49-F238E27FC236}">
                <a16:creationId xmlns:a16="http://schemas.microsoft.com/office/drawing/2014/main" id="{435C5852-C1F2-49D9-8CCB-CABF8CD8719C}"/>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solidFill>
                  <a:schemeClr val="bg1"/>
                </a:solidFill>
              </a:rPr>
              <a:pPr/>
              <a:t>24</a:t>
            </a:fld>
            <a:endParaRPr lang="en-US" dirty="0">
              <a:solidFill>
                <a:schemeClr val="bg1"/>
              </a:solidFill>
            </a:endParaRPr>
          </a:p>
        </p:txBody>
      </p:sp>
      <p:sp>
        <p:nvSpPr>
          <p:cNvPr id="9" name="Date Placeholder 8">
            <a:extLst>
              <a:ext uri="{FF2B5EF4-FFF2-40B4-BE49-F238E27FC236}">
                <a16:creationId xmlns:a16="http://schemas.microsoft.com/office/drawing/2014/main" id="{BB00E0B3-A60C-4774-BBBA-FCB937B6D535}"/>
              </a:ext>
            </a:extLst>
          </p:cNvPr>
          <p:cNvSpPr>
            <a:spLocks noGrp="1"/>
          </p:cNvSpPr>
          <p:nvPr>
            <p:ph type="dt" sz="half" idx="10"/>
          </p:nvPr>
        </p:nvSpPr>
        <p:spPr/>
        <p:txBody>
          <a:bodyPr/>
          <a:lstStyle/>
          <a:p>
            <a:fld id="{BDD87361-409E-441F-BB86-3BC51E7C7D0A}" type="datetime1">
              <a:rPr lang="en-US" smtClean="0"/>
              <a:t>2/2/2018</a:t>
            </a:fld>
            <a:endParaRPr lang="en-US" dirty="0"/>
          </a:p>
        </p:txBody>
      </p:sp>
    </p:spTree>
    <p:extLst>
      <p:ext uri="{BB962C8B-B14F-4D97-AF65-F5344CB8AC3E}">
        <p14:creationId xmlns:p14="http://schemas.microsoft.com/office/powerpoint/2010/main" val="459428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5B112DF-F2D7-4B79-9DAD-AFB276D487AB}"/>
              </a:ext>
            </a:extLst>
          </p:cNvPr>
          <p:cNvPicPr>
            <a:picLocks noChangeAspect="1"/>
          </p:cNvPicPr>
          <p:nvPr/>
        </p:nvPicPr>
        <p:blipFill>
          <a:blip r:embed="rId2"/>
          <a:stretch>
            <a:fillRect/>
          </a:stretch>
        </p:blipFill>
        <p:spPr>
          <a:xfrm>
            <a:off x="3920246" y="2657554"/>
            <a:ext cx="4804173" cy="1622615"/>
          </a:xfrm>
          <a:prstGeom prst="rect">
            <a:avLst/>
          </a:prstGeom>
          <a:effectLst/>
        </p:spPr>
      </p:pic>
      <p:sp>
        <p:nvSpPr>
          <p:cNvPr id="2" name="Title 1">
            <a:extLst>
              <a:ext uri="{FF2B5EF4-FFF2-40B4-BE49-F238E27FC236}">
                <a16:creationId xmlns:a16="http://schemas.microsoft.com/office/drawing/2014/main" id="{97737B14-1A9B-4439-A56A-8E5A23FC79E3}"/>
              </a:ext>
            </a:extLst>
          </p:cNvPr>
          <p:cNvSpPr>
            <a:spLocks noGrp="1"/>
          </p:cNvSpPr>
          <p:nvPr>
            <p:ph type="title"/>
          </p:nvPr>
        </p:nvSpPr>
        <p:spPr>
          <a:xfrm>
            <a:off x="262647" y="379380"/>
            <a:ext cx="2986391" cy="1964986"/>
          </a:xfrm>
        </p:spPr>
        <p:txBody>
          <a:bodyPr>
            <a:normAutofit/>
          </a:bodyPr>
          <a:lstStyle/>
          <a:p>
            <a:pPr>
              <a:lnSpc>
                <a:spcPct val="90000"/>
              </a:lnSpc>
            </a:pPr>
            <a:r>
              <a:rPr lang="en-US" sz="2400" dirty="0"/>
              <a:t>Privacy-Aware Tag Recommendation for Image Sharing</a:t>
            </a:r>
          </a:p>
        </p:txBody>
      </p:sp>
      <p:sp>
        <p:nvSpPr>
          <p:cNvPr id="3" name="Content Placeholder 2">
            <a:extLst>
              <a:ext uri="{FF2B5EF4-FFF2-40B4-BE49-F238E27FC236}">
                <a16:creationId xmlns:a16="http://schemas.microsoft.com/office/drawing/2014/main" id="{54B37E7B-8E6A-44AF-8018-08EB03776C0E}"/>
              </a:ext>
            </a:extLst>
          </p:cNvPr>
          <p:cNvSpPr>
            <a:spLocks noGrp="1"/>
          </p:cNvSpPr>
          <p:nvPr>
            <p:ph idx="1"/>
          </p:nvPr>
        </p:nvSpPr>
        <p:spPr>
          <a:xfrm>
            <a:off x="486698" y="2438400"/>
            <a:ext cx="2629120" cy="3785419"/>
          </a:xfrm>
        </p:spPr>
        <p:txBody>
          <a:bodyPr>
            <a:normAutofit/>
          </a:bodyPr>
          <a:lstStyle/>
          <a:p>
            <a:r>
              <a:rPr lang="en-US" sz="1700"/>
              <a:t>Motivation</a:t>
            </a:r>
          </a:p>
        </p:txBody>
      </p:sp>
      <p:sp>
        <p:nvSpPr>
          <p:cNvPr id="6" name="Footer Placeholder 5">
            <a:extLst>
              <a:ext uri="{FF2B5EF4-FFF2-40B4-BE49-F238E27FC236}">
                <a16:creationId xmlns:a16="http://schemas.microsoft.com/office/drawing/2014/main" id="{7D570AC7-065C-4E6B-B86D-587C46D35EB6}"/>
              </a:ext>
            </a:extLst>
          </p:cNvPr>
          <p:cNvSpPr>
            <a:spLocks noGrp="1"/>
          </p:cNvSpPr>
          <p:nvPr>
            <p:ph type="ftr" sz="quarter" idx="11"/>
          </p:nvPr>
        </p:nvSpPr>
        <p:spPr>
          <a:xfrm>
            <a:off x="3124200" y="6356350"/>
            <a:ext cx="2895600" cy="365125"/>
          </a:xfrm>
        </p:spPr>
        <p:txBody>
          <a:bodyPr/>
          <a:lstStyle/>
          <a:p>
            <a:r>
              <a:rPr lang="en-US"/>
              <a:t>Ashwini Tonge</a:t>
            </a:r>
          </a:p>
        </p:txBody>
      </p:sp>
      <p:sp>
        <p:nvSpPr>
          <p:cNvPr id="7" name="Slide Number Placeholder 6">
            <a:extLst>
              <a:ext uri="{FF2B5EF4-FFF2-40B4-BE49-F238E27FC236}">
                <a16:creationId xmlns:a16="http://schemas.microsoft.com/office/drawing/2014/main" id="{6B42AEEF-52DD-4D7C-8DF8-E5C477E7FF59}"/>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25</a:t>
            </a:fld>
            <a:endParaRPr lang="en-US"/>
          </a:p>
        </p:txBody>
      </p:sp>
      <p:sp>
        <p:nvSpPr>
          <p:cNvPr id="8" name="Date Placeholder 7">
            <a:extLst>
              <a:ext uri="{FF2B5EF4-FFF2-40B4-BE49-F238E27FC236}">
                <a16:creationId xmlns:a16="http://schemas.microsoft.com/office/drawing/2014/main" id="{6CE83023-5284-439B-8472-9855FA333CCF}"/>
              </a:ext>
            </a:extLst>
          </p:cNvPr>
          <p:cNvSpPr>
            <a:spLocks noGrp="1"/>
          </p:cNvSpPr>
          <p:nvPr>
            <p:ph type="dt" sz="half" idx="10"/>
          </p:nvPr>
        </p:nvSpPr>
        <p:spPr/>
        <p:txBody>
          <a:bodyPr/>
          <a:lstStyle/>
          <a:p>
            <a:fld id="{992B4C53-5DC4-4267-B13B-0FCF19F402BA}" type="datetime1">
              <a:rPr lang="en-US" smtClean="0"/>
              <a:t>2/2/2018</a:t>
            </a:fld>
            <a:endParaRPr lang="en-US" dirty="0"/>
          </a:p>
        </p:txBody>
      </p:sp>
    </p:spTree>
    <p:extLst>
      <p:ext uri="{BB962C8B-B14F-4D97-AF65-F5344CB8AC3E}">
        <p14:creationId xmlns:p14="http://schemas.microsoft.com/office/powerpoint/2010/main" val="3433199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EE20-A40E-42FD-BFDC-94BB65835926}"/>
              </a:ext>
            </a:extLst>
          </p:cNvPr>
          <p:cNvSpPr>
            <a:spLocks noGrp="1"/>
          </p:cNvSpPr>
          <p:nvPr>
            <p:ph type="title"/>
          </p:nvPr>
        </p:nvSpPr>
        <p:spPr>
          <a:xfrm>
            <a:off x="436687" y="-284602"/>
            <a:ext cx="8229600" cy="1143000"/>
          </a:xfrm>
        </p:spPr>
        <p:txBody>
          <a:bodyPr/>
          <a:lstStyle/>
          <a:p>
            <a:r>
              <a:rPr lang="en-US" dirty="0">
                <a:solidFill>
                  <a:schemeClr val="bg1">
                    <a:lumMod val="85000"/>
                  </a:schemeClr>
                </a:solidFill>
              </a:rPr>
              <a:t>Privacy-aware User Tags</a:t>
            </a:r>
          </a:p>
        </p:txBody>
      </p:sp>
      <p:pic>
        <p:nvPicPr>
          <p:cNvPr id="18" name="Content Placeholder 17">
            <a:extLst>
              <a:ext uri="{FF2B5EF4-FFF2-40B4-BE49-F238E27FC236}">
                <a16:creationId xmlns:a16="http://schemas.microsoft.com/office/drawing/2014/main" id="{96CBAC18-58F2-4B3A-93AE-6C71A2580621}"/>
              </a:ext>
            </a:extLst>
          </p:cNvPr>
          <p:cNvPicPr>
            <a:picLocks noGrp="1" noChangeAspect="1"/>
          </p:cNvPicPr>
          <p:nvPr>
            <p:ph idx="1"/>
          </p:nvPr>
        </p:nvPicPr>
        <p:blipFill>
          <a:blip r:embed="rId2"/>
          <a:stretch>
            <a:fillRect/>
          </a:stretch>
        </p:blipFill>
        <p:spPr>
          <a:xfrm>
            <a:off x="3773266" y="2929363"/>
            <a:ext cx="759764" cy="1013019"/>
          </a:xfrm>
        </p:spPr>
      </p:pic>
      <p:sp>
        <p:nvSpPr>
          <p:cNvPr id="4" name="Date Placeholder 3">
            <a:extLst>
              <a:ext uri="{FF2B5EF4-FFF2-40B4-BE49-F238E27FC236}">
                <a16:creationId xmlns:a16="http://schemas.microsoft.com/office/drawing/2014/main" id="{D2C395C7-A473-4904-8523-E5E124F189CF}"/>
              </a:ext>
            </a:extLst>
          </p:cNvPr>
          <p:cNvSpPr>
            <a:spLocks noGrp="1"/>
          </p:cNvSpPr>
          <p:nvPr>
            <p:ph type="dt" sz="half" idx="10"/>
          </p:nvPr>
        </p:nvSpPr>
        <p:spPr/>
        <p:txBody>
          <a:bodyPr/>
          <a:lstStyle/>
          <a:p>
            <a:fld id="{EF9074A4-C936-4143-8459-E748783C8472}" type="datetime1">
              <a:rPr lang="en-US" smtClean="0"/>
              <a:t>2/2/2018</a:t>
            </a:fld>
            <a:endParaRPr lang="en-US" dirty="0"/>
          </a:p>
        </p:txBody>
      </p:sp>
      <p:sp>
        <p:nvSpPr>
          <p:cNvPr id="5" name="Footer Placeholder 4">
            <a:extLst>
              <a:ext uri="{FF2B5EF4-FFF2-40B4-BE49-F238E27FC236}">
                <a16:creationId xmlns:a16="http://schemas.microsoft.com/office/drawing/2014/main" id="{ED2F1B04-F70F-423C-AECE-E4DB2EED0648}"/>
              </a:ext>
            </a:extLst>
          </p:cNvPr>
          <p:cNvSpPr>
            <a:spLocks noGrp="1"/>
          </p:cNvSpPr>
          <p:nvPr>
            <p:ph type="ftr" sz="quarter" idx="11"/>
          </p:nvPr>
        </p:nvSpPr>
        <p:spPr/>
        <p:txBody>
          <a:bodyPr/>
          <a:lstStyle/>
          <a:p>
            <a:r>
              <a:rPr lang="en-US"/>
              <a:t>Ashwini Tonge</a:t>
            </a:r>
            <a:endParaRPr lang="en-US" dirty="0"/>
          </a:p>
        </p:txBody>
      </p:sp>
      <p:sp>
        <p:nvSpPr>
          <p:cNvPr id="6" name="Slide Number Placeholder 5">
            <a:extLst>
              <a:ext uri="{FF2B5EF4-FFF2-40B4-BE49-F238E27FC236}">
                <a16:creationId xmlns:a16="http://schemas.microsoft.com/office/drawing/2014/main" id="{2F5388E3-9BBD-4CE5-8C78-2B00FF4D5054}"/>
              </a:ext>
            </a:extLst>
          </p:cNvPr>
          <p:cNvSpPr>
            <a:spLocks noGrp="1"/>
          </p:cNvSpPr>
          <p:nvPr>
            <p:ph type="sldNum" sz="quarter" idx="4294967295"/>
          </p:nvPr>
        </p:nvSpPr>
        <p:spPr>
          <a:xfrm>
            <a:off x="8321040" y="6356350"/>
            <a:ext cx="365760" cy="365125"/>
          </a:xfrm>
        </p:spPr>
        <p:txBody>
          <a:bodyPr/>
          <a:lstStyle/>
          <a:p>
            <a:fld id="{CA4DBE74-70D2-8C43-ADAD-6EB1AA575FDB}" type="slidenum">
              <a:rPr lang="en-US" smtClean="0"/>
              <a:pPr/>
              <a:t>26</a:t>
            </a:fld>
            <a:endParaRPr lang="en-US" dirty="0"/>
          </a:p>
        </p:txBody>
      </p:sp>
      <p:pic>
        <p:nvPicPr>
          <p:cNvPr id="20" name="Picture 19">
            <a:extLst>
              <a:ext uri="{FF2B5EF4-FFF2-40B4-BE49-F238E27FC236}">
                <a16:creationId xmlns:a16="http://schemas.microsoft.com/office/drawing/2014/main" id="{DFB25249-DE14-4DAA-8090-155C9A5070CC}"/>
              </a:ext>
            </a:extLst>
          </p:cNvPr>
          <p:cNvPicPr>
            <a:picLocks noChangeAspect="1"/>
          </p:cNvPicPr>
          <p:nvPr/>
        </p:nvPicPr>
        <p:blipFill>
          <a:blip r:embed="rId3"/>
          <a:stretch>
            <a:fillRect/>
          </a:stretch>
        </p:blipFill>
        <p:spPr>
          <a:xfrm>
            <a:off x="3773267" y="4088380"/>
            <a:ext cx="705856" cy="941141"/>
          </a:xfrm>
          <a:prstGeom prst="rect">
            <a:avLst/>
          </a:prstGeom>
        </p:spPr>
      </p:pic>
      <p:pic>
        <p:nvPicPr>
          <p:cNvPr id="22" name="Picture 21">
            <a:extLst>
              <a:ext uri="{FF2B5EF4-FFF2-40B4-BE49-F238E27FC236}">
                <a16:creationId xmlns:a16="http://schemas.microsoft.com/office/drawing/2014/main" id="{B348941A-DB58-4D06-A4B8-6B240C6778BD}"/>
              </a:ext>
            </a:extLst>
          </p:cNvPr>
          <p:cNvPicPr>
            <a:picLocks noChangeAspect="1"/>
          </p:cNvPicPr>
          <p:nvPr/>
        </p:nvPicPr>
        <p:blipFill>
          <a:blip r:embed="rId4"/>
          <a:stretch>
            <a:fillRect/>
          </a:stretch>
        </p:blipFill>
        <p:spPr>
          <a:xfrm>
            <a:off x="3827175" y="5175519"/>
            <a:ext cx="651948" cy="869264"/>
          </a:xfrm>
          <a:prstGeom prst="rect">
            <a:avLst/>
          </a:prstGeom>
        </p:spPr>
      </p:pic>
      <p:pic>
        <p:nvPicPr>
          <p:cNvPr id="24" name="Picture 23">
            <a:extLst>
              <a:ext uri="{FF2B5EF4-FFF2-40B4-BE49-F238E27FC236}">
                <a16:creationId xmlns:a16="http://schemas.microsoft.com/office/drawing/2014/main" id="{C659408E-D88A-4C60-BD12-AFEE5DFB7DD6}"/>
              </a:ext>
            </a:extLst>
          </p:cNvPr>
          <p:cNvPicPr>
            <a:picLocks noChangeAspect="1"/>
          </p:cNvPicPr>
          <p:nvPr/>
        </p:nvPicPr>
        <p:blipFill>
          <a:blip r:embed="rId5"/>
          <a:stretch>
            <a:fillRect/>
          </a:stretch>
        </p:blipFill>
        <p:spPr>
          <a:xfrm>
            <a:off x="3627289" y="786223"/>
            <a:ext cx="924198" cy="693148"/>
          </a:xfrm>
          <a:prstGeom prst="rect">
            <a:avLst/>
          </a:prstGeom>
        </p:spPr>
      </p:pic>
      <p:pic>
        <p:nvPicPr>
          <p:cNvPr id="26" name="Picture 25">
            <a:extLst>
              <a:ext uri="{FF2B5EF4-FFF2-40B4-BE49-F238E27FC236}">
                <a16:creationId xmlns:a16="http://schemas.microsoft.com/office/drawing/2014/main" id="{C10A1062-C2B1-41C4-AD67-2873E8D2D272}"/>
              </a:ext>
            </a:extLst>
          </p:cNvPr>
          <p:cNvPicPr>
            <a:picLocks noChangeAspect="1"/>
          </p:cNvPicPr>
          <p:nvPr/>
        </p:nvPicPr>
        <p:blipFill>
          <a:blip r:embed="rId6"/>
          <a:stretch>
            <a:fillRect/>
          </a:stretch>
        </p:blipFill>
        <p:spPr>
          <a:xfrm>
            <a:off x="3692070" y="1637476"/>
            <a:ext cx="859417" cy="1145889"/>
          </a:xfrm>
          <a:prstGeom prst="rect">
            <a:avLst/>
          </a:prstGeom>
        </p:spPr>
      </p:pic>
      <p:pic>
        <p:nvPicPr>
          <p:cNvPr id="28" name="Picture 27">
            <a:extLst>
              <a:ext uri="{FF2B5EF4-FFF2-40B4-BE49-F238E27FC236}">
                <a16:creationId xmlns:a16="http://schemas.microsoft.com/office/drawing/2014/main" id="{F4BF7073-7528-4CEC-92CE-7CD79F0C877B}"/>
              </a:ext>
            </a:extLst>
          </p:cNvPr>
          <p:cNvPicPr>
            <a:picLocks noChangeAspect="1"/>
          </p:cNvPicPr>
          <p:nvPr/>
        </p:nvPicPr>
        <p:blipFill>
          <a:blip r:embed="rId7"/>
          <a:stretch>
            <a:fillRect/>
          </a:stretch>
        </p:blipFill>
        <p:spPr>
          <a:xfrm>
            <a:off x="398908" y="2210420"/>
            <a:ext cx="1334007" cy="1778676"/>
          </a:xfrm>
          <a:prstGeom prst="rect">
            <a:avLst/>
          </a:prstGeom>
        </p:spPr>
      </p:pic>
      <p:sp>
        <p:nvSpPr>
          <p:cNvPr id="29" name="TextBox 28">
            <a:extLst>
              <a:ext uri="{FF2B5EF4-FFF2-40B4-BE49-F238E27FC236}">
                <a16:creationId xmlns:a16="http://schemas.microsoft.com/office/drawing/2014/main" id="{647E4567-4FD0-4CE7-84E7-5DAFCB878E7D}"/>
              </a:ext>
            </a:extLst>
          </p:cNvPr>
          <p:cNvSpPr txBox="1"/>
          <p:nvPr/>
        </p:nvSpPr>
        <p:spPr>
          <a:xfrm>
            <a:off x="398908" y="4066077"/>
            <a:ext cx="1081669" cy="369332"/>
          </a:xfrm>
          <a:prstGeom prst="rect">
            <a:avLst/>
          </a:prstGeom>
          <a:noFill/>
        </p:spPr>
        <p:txBody>
          <a:bodyPr wrap="square" rtlCol="0">
            <a:spAutoFit/>
          </a:bodyPr>
          <a:lstStyle/>
          <a:p>
            <a:r>
              <a:rPr lang="en-US" dirty="0"/>
              <a:t>Cute</a:t>
            </a:r>
          </a:p>
        </p:txBody>
      </p:sp>
      <p:sp>
        <p:nvSpPr>
          <p:cNvPr id="30" name="TextBox 29">
            <a:extLst>
              <a:ext uri="{FF2B5EF4-FFF2-40B4-BE49-F238E27FC236}">
                <a16:creationId xmlns:a16="http://schemas.microsoft.com/office/drawing/2014/main" id="{C8165115-6C42-421A-B03D-84CF3F7435AE}"/>
              </a:ext>
            </a:extLst>
          </p:cNvPr>
          <p:cNvSpPr txBox="1"/>
          <p:nvPr/>
        </p:nvSpPr>
        <p:spPr>
          <a:xfrm>
            <a:off x="4527396" y="2025754"/>
            <a:ext cx="1704466" cy="369332"/>
          </a:xfrm>
          <a:prstGeom prst="rect">
            <a:avLst/>
          </a:prstGeom>
          <a:noFill/>
        </p:spPr>
        <p:txBody>
          <a:bodyPr wrap="square" rtlCol="0">
            <a:spAutoFit/>
          </a:bodyPr>
          <a:lstStyle/>
          <a:p>
            <a:r>
              <a:rPr lang="en-US" dirty="0"/>
              <a:t>Cute, Toy, Doll </a:t>
            </a:r>
          </a:p>
        </p:txBody>
      </p:sp>
      <p:sp>
        <p:nvSpPr>
          <p:cNvPr id="33" name="TextBox 32">
            <a:extLst>
              <a:ext uri="{FF2B5EF4-FFF2-40B4-BE49-F238E27FC236}">
                <a16:creationId xmlns:a16="http://schemas.microsoft.com/office/drawing/2014/main" id="{FD621471-F250-40C6-AF7A-33DB545EFC58}"/>
              </a:ext>
            </a:extLst>
          </p:cNvPr>
          <p:cNvSpPr txBox="1"/>
          <p:nvPr/>
        </p:nvSpPr>
        <p:spPr>
          <a:xfrm>
            <a:off x="4523681" y="862119"/>
            <a:ext cx="1854816" cy="369332"/>
          </a:xfrm>
          <a:prstGeom prst="rect">
            <a:avLst/>
          </a:prstGeom>
          <a:noFill/>
        </p:spPr>
        <p:txBody>
          <a:bodyPr wrap="square" rtlCol="0">
            <a:spAutoFit/>
          </a:bodyPr>
          <a:lstStyle/>
          <a:p>
            <a:r>
              <a:rPr lang="en-US" dirty="0"/>
              <a:t>Cute, Doll, Toy </a:t>
            </a:r>
          </a:p>
        </p:txBody>
      </p:sp>
      <p:sp>
        <p:nvSpPr>
          <p:cNvPr id="34" name="TextBox 33">
            <a:extLst>
              <a:ext uri="{FF2B5EF4-FFF2-40B4-BE49-F238E27FC236}">
                <a16:creationId xmlns:a16="http://schemas.microsoft.com/office/drawing/2014/main" id="{A3B5581A-BB7D-47AD-A89F-1071C37EAF01}"/>
              </a:ext>
            </a:extLst>
          </p:cNvPr>
          <p:cNvSpPr txBox="1"/>
          <p:nvPr/>
        </p:nvSpPr>
        <p:spPr>
          <a:xfrm>
            <a:off x="4467925" y="4363802"/>
            <a:ext cx="1704466" cy="369332"/>
          </a:xfrm>
          <a:prstGeom prst="rect">
            <a:avLst/>
          </a:prstGeom>
          <a:noFill/>
        </p:spPr>
        <p:txBody>
          <a:bodyPr wrap="square" rtlCol="0">
            <a:spAutoFit/>
          </a:bodyPr>
          <a:lstStyle/>
          <a:p>
            <a:r>
              <a:rPr lang="en-US" dirty="0"/>
              <a:t>Cute, Doll, Shop </a:t>
            </a:r>
          </a:p>
        </p:txBody>
      </p:sp>
      <p:sp>
        <p:nvSpPr>
          <p:cNvPr id="35" name="TextBox 34">
            <a:extLst>
              <a:ext uri="{FF2B5EF4-FFF2-40B4-BE49-F238E27FC236}">
                <a16:creationId xmlns:a16="http://schemas.microsoft.com/office/drawing/2014/main" id="{02B27D97-4B95-45E9-92DA-DD6C37655C79}"/>
              </a:ext>
            </a:extLst>
          </p:cNvPr>
          <p:cNvSpPr txBox="1"/>
          <p:nvPr/>
        </p:nvSpPr>
        <p:spPr>
          <a:xfrm>
            <a:off x="4486515" y="5385992"/>
            <a:ext cx="1869680" cy="646331"/>
          </a:xfrm>
          <a:prstGeom prst="rect">
            <a:avLst/>
          </a:prstGeom>
          <a:noFill/>
        </p:spPr>
        <p:txBody>
          <a:bodyPr wrap="square" rtlCol="0">
            <a:spAutoFit/>
          </a:bodyPr>
          <a:lstStyle/>
          <a:p>
            <a:r>
              <a:rPr lang="en-US" dirty="0"/>
              <a:t>Cute, </a:t>
            </a:r>
            <a:r>
              <a:rPr lang="en-US" dirty="0" err="1"/>
              <a:t>Coolcat</a:t>
            </a:r>
            <a:r>
              <a:rPr lang="en-US" dirty="0"/>
              <a:t>, Indoor </a:t>
            </a:r>
          </a:p>
        </p:txBody>
      </p:sp>
      <p:sp>
        <p:nvSpPr>
          <p:cNvPr id="36" name="TextBox 35">
            <a:extLst>
              <a:ext uri="{FF2B5EF4-FFF2-40B4-BE49-F238E27FC236}">
                <a16:creationId xmlns:a16="http://schemas.microsoft.com/office/drawing/2014/main" id="{AF44AFD0-5052-45DD-9723-75CEEDF189A3}"/>
              </a:ext>
            </a:extLst>
          </p:cNvPr>
          <p:cNvSpPr txBox="1"/>
          <p:nvPr/>
        </p:nvSpPr>
        <p:spPr>
          <a:xfrm>
            <a:off x="4523682" y="2845481"/>
            <a:ext cx="1704466" cy="923330"/>
          </a:xfrm>
          <a:prstGeom prst="rect">
            <a:avLst/>
          </a:prstGeom>
          <a:noFill/>
        </p:spPr>
        <p:txBody>
          <a:bodyPr wrap="square" rtlCol="0">
            <a:spAutoFit/>
          </a:bodyPr>
          <a:lstStyle/>
          <a:p>
            <a:r>
              <a:rPr lang="en-US" dirty="0"/>
              <a:t>Cute, Happiness, </a:t>
            </a:r>
            <a:r>
              <a:rPr lang="en-US" dirty="0" err="1"/>
              <a:t>Eyechips</a:t>
            </a:r>
            <a:endParaRPr lang="en-US" dirty="0"/>
          </a:p>
        </p:txBody>
      </p:sp>
      <p:sp>
        <p:nvSpPr>
          <p:cNvPr id="31" name="TextBox 30">
            <a:extLst>
              <a:ext uri="{FF2B5EF4-FFF2-40B4-BE49-F238E27FC236}">
                <a16:creationId xmlns:a16="http://schemas.microsoft.com/office/drawing/2014/main" id="{D5D4D665-9530-4637-8258-08D7D3F1B483}"/>
              </a:ext>
            </a:extLst>
          </p:cNvPr>
          <p:cNvSpPr txBox="1"/>
          <p:nvPr/>
        </p:nvSpPr>
        <p:spPr>
          <a:xfrm>
            <a:off x="6510642" y="2783365"/>
            <a:ext cx="2633918" cy="461665"/>
          </a:xfrm>
          <a:prstGeom prst="rect">
            <a:avLst/>
          </a:prstGeom>
          <a:noFill/>
        </p:spPr>
        <p:txBody>
          <a:bodyPr wrap="square" rtlCol="0">
            <a:spAutoFit/>
          </a:bodyPr>
          <a:lstStyle/>
          <a:p>
            <a:r>
              <a:rPr lang="en-US" sz="2400" dirty="0"/>
              <a:t>Doll, Toy, Cute</a:t>
            </a:r>
          </a:p>
        </p:txBody>
      </p:sp>
      <p:sp>
        <p:nvSpPr>
          <p:cNvPr id="32" name="TextBox 31">
            <a:extLst>
              <a:ext uri="{FF2B5EF4-FFF2-40B4-BE49-F238E27FC236}">
                <a16:creationId xmlns:a16="http://schemas.microsoft.com/office/drawing/2014/main" id="{89AD247B-30BE-4EE1-A8EE-29E9AB8676AD}"/>
              </a:ext>
            </a:extLst>
          </p:cNvPr>
          <p:cNvSpPr txBox="1"/>
          <p:nvPr/>
        </p:nvSpPr>
        <p:spPr>
          <a:xfrm>
            <a:off x="398908" y="4502301"/>
            <a:ext cx="1070517" cy="461665"/>
          </a:xfrm>
          <a:prstGeom prst="rect">
            <a:avLst/>
          </a:prstGeom>
          <a:noFill/>
        </p:spPr>
        <p:txBody>
          <a:bodyPr wrap="square" rtlCol="0">
            <a:spAutoFit/>
          </a:bodyPr>
          <a:lstStyle/>
          <a:p>
            <a:r>
              <a:rPr lang="en-US" sz="2400" dirty="0">
                <a:solidFill>
                  <a:srgbClr val="FF0000"/>
                </a:solidFill>
              </a:rPr>
              <a:t>Private</a:t>
            </a:r>
          </a:p>
        </p:txBody>
      </p:sp>
      <p:sp>
        <p:nvSpPr>
          <p:cNvPr id="39" name="TextBox 38">
            <a:extLst>
              <a:ext uri="{FF2B5EF4-FFF2-40B4-BE49-F238E27FC236}">
                <a16:creationId xmlns:a16="http://schemas.microsoft.com/office/drawing/2014/main" id="{1B8FA108-EFEA-452B-ACF2-9E4931E17938}"/>
              </a:ext>
            </a:extLst>
          </p:cNvPr>
          <p:cNvSpPr txBox="1"/>
          <p:nvPr/>
        </p:nvSpPr>
        <p:spPr>
          <a:xfrm>
            <a:off x="7158855" y="3205039"/>
            <a:ext cx="1070517" cy="461665"/>
          </a:xfrm>
          <a:prstGeom prst="rect">
            <a:avLst/>
          </a:prstGeom>
          <a:noFill/>
        </p:spPr>
        <p:txBody>
          <a:bodyPr wrap="square" rtlCol="0">
            <a:spAutoFit/>
          </a:bodyPr>
          <a:lstStyle/>
          <a:p>
            <a:r>
              <a:rPr lang="en-US" sz="2400" dirty="0">
                <a:solidFill>
                  <a:srgbClr val="00B050"/>
                </a:solidFill>
              </a:rPr>
              <a:t>Public</a:t>
            </a:r>
          </a:p>
        </p:txBody>
      </p:sp>
      <p:cxnSp>
        <p:nvCxnSpPr>
          <p:cNvPr id="38" name="Straight Arrow Connector 37">
            <a:extLst>
              <a:ext uri="{FF2B5EF4-FFF2-40B4-BE49-F238E27FC236}">
                <a16:creationId xmlns:a16="http://schemas.microsoft.com/office/drawing/2014/main" id="{53A40BB0-A832-4DA0-8023-2C97CA63A197}"/>
              </a:ext>
            </a:extLst>
          </p:cNvPr>
          <p:cNvCxnSpPr>
            <a:cxnSpLocks/>
            <a:stCxn id="28" idx="3"/>
            <a:endCxn id="24" idx="1"/>
          </p:cNvCxnSpPr>
          <p:nvPr/>
        </p:nvCxnSpPr>
        <p:spPr>
          <a:xfrm flipV="1">
            <a:off x="1732915" y="1132797"/>
            <a:ext cx="1894374" cy="19669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E26B3A14-C161-41C9-BEA9-A3ED5FCCA6BD}"/>
              </a:ext>
            </a:extLst>
          </p:cNvPr>
          <p:cNvCxnSpPr>
            <a:stCxn id="28" idx="3"/>
            <a:endCxn id="26" idx="1"/>
          </p:cNvCxnSpPr>
          <p:nvPr/>
        </p:nvCxnSpPr>
        <p:spPr>
          <a:xfrm flipV="1">
            <a:off x="1732915" y="2210421"/>
            <a:ext cx="1959155" cy="8893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E7D0FEA-81F5-4D12-8B1F-C09DB41B6053}"/>
              </a:ext>
            </a:extLst>
          </p:cNvPr>
          <p:cNvCxnSpPr>
            <a:stCxn id="28" idx="3"/>
            <a:endCxn id="18" idx="1"/>
          </p:cNvCxnSpPr>
          <p:nvPr/>
        </p:nvCxnSpPr>
        <p:spPr>
          <a:xfrm>
            <a:off x="1732915" y="3099758"/>
            <a:ext cx="2040351" cy="3361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19C3A45-F348-4099-A018-2BF07E881675}"/>
              </a:ext>
            </a:extLst>
          </p:cNvPr>
          <p:cNvCxnSpPr>
            <a:stCxn id="28" idx="3"/>
            <a:endCxn id="20" idx="1"/>
          </p:cNvCxnSpPr>
          <p:nvPr/>
        </p:nvCxnSpPr>
        <p:spPr>
          <a:xfrm>
            <a:off x="1732915" y="3099758"/>
            <a:ext cx="2040352" cy="14591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4ECA3CE-4243-4407-94EA-C03BFA898464}"/>
              </a:ext>
            </a:extLst>
          </p:cNvPr>
          <p:cNvCxnSpPr>
            <a:stCxn id="28" idx="3"/>
            <a:endCxn id="22" idx="1"/>
          </p:cNvCxnSpPr>
          <p:nvPr/>
        </p:nvCxnSpPr>
        <p:spPr>
          <a:xfrm>
            <a:off x="1732915" y="3099758"/>
            <a:ext cx="2094260" cy="25103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Oval 48">
            <a:extLst>
              <a:ext uri="{FF2B5EF4-FFF2-40B4-BE49-F238E27FC236}">
                <a16:creationId xmlns:a16="http://schemas.microsoft.com/office/drawing/2014/main" id="{AC593DC7-B0F0-495E-B46C-382102FE900A}"/>
              </a:ext>
            </a:extLst>
          </p:cNvPr>
          <p:cNvSpPr/>
          <p:nvPr/>
        </p:nvSpPr>
        <p:spPr>
          <a:xfrm>
            <a:off x="4572000" y="862119"/>
            <a:ext cx="490654" cy="323165"/>
          </a:xfrm>
          <a:prstGeom prst="ellipse">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55" name="Oval 54">
            <a:extLst>
              <a:ext uri="{FF2B5EF4-FFF2-40B4-BE49-F238E27FC236}">
                <a16:creationId xmlns:a16="http://schemas.microsoft.com/office/drawing/2014/main" id="{19AAA0E9-BB8C-47F2-8722-B1FAA70E84BB}"/>
              </a:ext>
            </a:extLst>
          </p:cNvPr>
          <p:cNvSpPr/>
          <p:nvPr/>
        </p:nvSpPr>
        <p:spPr>
          <a:xfrm>
            <a:off x="4590588" y="2051583"/>
            <a:ext cx="490654" cy="323165"/>
          </a:xfrm>
          <a:prstGeom prst="ellipse">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56" name="Oval 55">
            <a:extLst>
              <a:ext uri="{FF2B5EF4-FFF2-40B4-BE49-F238E27FC236}">
                <a16:creationId xmlns:a16="http://schemas.microsoft.com/office/drawing/2014/main" id="{3660C3BA-E357-41C8-BB0E-49044E954A48}"/>
              </a:ext>
            </a:extLst>
          </p:cNvPr>
          <p:cNvSpPr/>
          <p:nvPr/>
        </p:nvSpPr>
        <p:spPr>
          <a:xfrm>
            <a:off x="4586872" y="2861906"/>
            <a:ext cx="490654" cy="323165"/>
          </a:xfrm>
          <a:prstGeom prst="ellipse">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57" name="Oval 56">
            <a:extLst>
              <a:ext uri="{FF2B5EF4-FFF2-40B4-BE49-F238E27FC236}">
                <a16:creationId xmlns:a16="http://schemas.microsoft.com/office/drawing/2014/main" id="{6938BA09-E93C-4ACA-B1CE-950518D25337}"/>
              </a:ext>
            </a:extLst>
          </p:cNvPr>
          <p:cNvSpPr/>
          <p:nvPr/>
        </p:nvSpPr>
        <p:spPr>
          <a:xfrm>
            <a:off x="4527400" y="4397058"/>
            <a:ext cx="490654" cy="323165"/>
          </a:xfrm>
          <a:prstGeom prst="ellipse">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58" name="Oval 57">
            <a:extLst>
              <a:ext uri="{FF2B5EF4-FFF2-40B4-BE49-F238E27FC236}">
                <a16:creationId xmlns:a16="http://schemas.microsoft.com/office/drawing/2014/main" id="{AAB74411-6D3F-4E8B-BA9B-3EF08DB43160}"/>
              </a:ext>
            </a:extLst>
          </p:cNvPr>
          <p:cNvSpPr/>
          <p:nvPr/>
        </p:nvSpPr>
        <p:spPr>
          <a:xfrm>
            <a:off x="4545986" y="5408105"/>
            <a:ext cx="490654" cy="323165"/>
          </a:xfrm>
          <a:prstGeom prst="ellipse">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59" name="Oval 58">
            <a:extLst>
              <a:ext uri="{FF2B5EF4-FFF2-40B4-BE49-F238E27FC236}">
                <a16:creationId xmlns:a16="http://schemas.microsoft.com/office/drawing/2014/main" id="{574BC84B-928C-42B0-B3CE-92EA50168F8F}"/>
              </a:ext>
            </a:extLst>
          </p:cNvPr>
          <p:cNvSpPr/>
          <p:nvPr/>
        </p:nvSpPr>
        <p:spPr>
          <a:xfrm>
            <a:off x="5099829" y="876998"/>
            <a:ext cx="490654" cy="323165"/>
          </a:xfrm>
          <a:prstGeom prst="ellipse">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0" name="Oval 59">
            <a:extLst>
              <a:ext uri="{FF2B5EF4-FFF2-40B4-BE49-F238E27FC236}">
                <a16:creationId xmlns:a16="http://schemas.microsoft.com/office/drawing/2014/main" id="{3A589E81-4426-4808-A1A5-4CC84A4CE566}"/>
              </a:ext>
            </a:extLst>
          </p:cNvPr>
          <p:cNvSpPr/>
          <p:nvPr/>
        </p:nvSpPr>
        <p:spPr>
          <a:xfrm>
            <a:off x="5519855" y="2044163"/>
            <a:ext cx="490654" cy="323165"/>
          </a:xfrm>
          <a:prstGeom prst="ellipse">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1" name="Oval 60">
            <a:extLst>
              <a:ext uri="{FF2B5EF4-FFF2-40B4-BE49-F238E27FC236}">
                <a16:creationId xmlns:a16="http://schemas.microsoft.com/office/drawing/2014/main" id="{ED867A8D-72BA-44F2-90F6-2E0762B2F916}"/>
              </a:ext>
            </a:extLst>
          </p:cNvPr>
          <p:cNvSpPr/>
          <p:nvPr/>
        </p:nvSpPr>
        <p:spPr>
          <a:xfrm>
            <a:off x="5036637" y="4382198"/>
            <a:ext cx="490654" cy="323165"/>
          </a:xfrm>
          <a:prstGeom prst="ellipse">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2" name="Oval 61">
            <a:extLst>
              <a:ext uri="{FF2B5EF4-FFF2-40B4-BE49-F238E27FC236}">
                <a16:creationId xmlns:a16="http://schemas.microsoft.com/office/drawing/2014/main" id="{43731CBC-C03B-4361-B00C-066F8182D6EA}"/>
              </a:ext>
            </a:extLst>
          </p:cNvPr>
          <p:cNvSpPr/>
          <p:nvPr/>
        </p:nvSpPr>
        <p:spPr>
          <a:xfrm>
            <a:off x="5610996" y="885202"/>
            <a:ext cx="490654" cy="323165"/>
          </a:xfrm>
          <a:prstGeom prst="ellipse">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3" name="Oval 62">
            <a:extLst>
              <a:ext uri="{FF2B5EF4-FFF2-40B4-BE49-F238E27FC236}">
                <a16:creationId xmlns:a16="http://schemas.microsoft.com/office/drawing/2014/main" id="{E0887427-5872-4CD8-9A2C-0758193DFE4C}"/>
              </a:ext>
            </a:extLst>
          </p:cNvPr>
          <p:cNvSpPr/>
          <p:nvPr/>
        </p:nvSpPr>
        <p:spPr>
          <a:xfrm>
            <a:off x="5092393" y="2051600"/>
            <a:ext cx="490654" cy="323165"/>
          </a:xfrm>
          <a:prstGeom prst="ellipse">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335230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fade">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10"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500"/>
                                        <p:tgtEl>
                                          <p:spTgt spid="5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49"/>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55"/>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56"/>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57"/>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58"/>
                                        </p:tgtEl>
                                        <p:attrNameLst>
                                          <p:attrName>style.visibility</p:attrName>
                                        </p:attrNameLst>
                                      </p:cBhvr>
                                      <p:to>
                                        <p:strVal val="hidden"/>
                                      </p:to>
                                    </p:set>
                                  </p:childTnLst>
                                </p:cTn>
                              </p:par>
                            </p:childTnLst>
                          </p:cTn>
                        </p:par>
                        <p:par>
                          <p:cTn id="88" fill="hold">
                            <p:stCondLst>
                              <p:cond delay="0"/>
                            </p:stCondLst>
                            <p:childTnLst>
                              <p:par>
                                <p:cTn id="89" presetID="10" presetClass="entr" presetSubtype="0" fill="hold" grpId="0" nodeType="after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500"/>
                                        <p:tgtEl>
                                          <p:spTgt spid="6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59"/>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60"/>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61"/>
                                        </p:tgtEl>
                                        <p:attrNameLst>
                                          <p:attrName>style.visibility</p:attrName>
                                        </p:attrNameLst>
                                      </p:cBhvr>
                                      <p:to>
                                        <p:strVal val="hidden"/>
                                      </p:to>
                                    </p:set>
                                  </p:childTnLst>
                                </p:cTn>
                              </p:par>
                            </p:childTnLst>
                          </p:cTn>
                        </p:par>
                        <p:par>
                          <p:cTn id="106" fill="hold">
                            <p:stCondLst>
                              <p:cond delay="0"/>
                            </p:stCondLst>
                            <p:childTnLst>
                              <p:par>
                                <p:cTn id="107" presetID="10" presetClass="entr" presetSubtype="0" fill="hold" grpId="0" nodeType="after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fade">
                                      <p:cBhvr>
                                        <p:cTn id="109" dur="500"/>
                                        <p:tgtEl>
                                          <p:spTgt spid="6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fade">
                                      <p:cBhvr>
                                        <p:cTn id="112" dur="500"/>
                                        <p:tgtEl>
                                          <p:spTgt spid="63"/>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62"/>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63"/>
                                        </p:tgtEl>
                                        <p:attrNameLst>
                                          <p:attrName>style.visibility</p:attrName>
                                        </p:attrNameLst>
                                      </p:cBhvr>
                                      <p:to>
                                        <p:strVal val="hidden"/>
                                      </p:to>
                                    </p:set>
                                  </p:childTnLst>
                                </p:cTn>
                              </p:par>
                            </p:childTnLst>
                          </p:cTn>
                        </p:par>
                        <p:par>
                          <p:cTn id="119" fill="hold">
                            <p:stCondLst>
                              <p:cond delay="0"/>
                            </p:stCondLst>
                            <p:childTnLst>
                              <p:par>
                                <p:cTn id="120" presetID="53" presetClass="entr" presetSubtype="16" fill="hold" nodeType="afterEffect">
                                  <p:stCondLst>
                                    <p:cond delay="0"/>
                                  </p:stCondLst>
                                  <p:childTnLst>
                                    <p:set>
                                      <p:cBhvr>
                                        <p:cTn id="121" dur="1" fill="hold">
                                          <p:stCondLst>
                                            <p:cond delay="0"/>
                                          </p:stCondLst>
                                        </p:cTn>
                                        <p:tgtEl>
                                          <p:spTgt spid="31">
                                            <p:txEl>
                                              <p:pRg st="0" end="0"/>
                                            </p:txEl>
                                          </p:spTgt>
                                        </p:tgtEl>
                                        <p:attrNameLst>
                                          <p:attrName>style.visibility</p:attrName>
                                        </p:attrNameLst>
                                      </p:cBhvr>
                                      <p:to>
                                        <p:strVal val="visible"/>
                                      </p:to>
                                    </p:set>
                                    <p:anim calcmode="lin" valueType="num">
                                      <p:cBhvr>
                                        <p:cTn id="122"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123"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124" dur="500"/>
                                        <p:tgtEl>
                                          <p:spTgt spid="31">
                                            <p:txEl>
                                              <p:pRg st="0" end="0"/>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9">
                                            <p:txEl>
                                              <p:pRg st="0" end="0"/>
                                            </p:txEl>
                                          </p:spTgt>
                                        </p:tgtEl>
                                        <p:attrNameLst>
                                          <p:attrName>style.visibility</p:attrName>
                                        </p:attrNameLst>
                                      </p:cBhvr>
                                      <p:to>
                                        <p:strVal val="visible"/>
                                      </p:to>
                                    </p:set>
                                    <p:animEffect transition="in" filter="fade">
                                      <p:cBhvr>
                                        <p:cTn id="129" dur="500"/>
                                        <p:tgtEl>
                                          <p:spTgt spid="39">
                                            <p:txEl>
                                              <p:pRg st="0" end="0"/>
                                            </p:txEl>
                                          </p:spTgt>
                                        </p:tgtEl>
                                      </p:cBhvr>
                                    </p:animEffect>
                                  </p:childTnLst>
                                </p:cTn>
                              </p:par>
                            </p:childTnLst>
                          </p:cTn>
                        </p:par>
                        <p:par>
                          <p:cTn id="130" fill="hold">
                            <p:stCondLst>
                              <p:cond delay="500"/>
                            </p:stCondLst>
                            <p:childTnLst>
                              <p:par>
                                <p:cTn id="131" presetID="22" presetClass="exit" presetSubtype="4" fill="hold" nodeType="afterEffect">
                                  <p:stCondLst>
                                    <p:cond delay="0"/>
                                  </p:stCondLst>
                                  <p:childTnLst>
                                    <p:animEffect transition="out" filter="wipe(down)">
                                      <p:cBhvr>
                                        <p:cTn id="132" dur="500"/>
                                        <p:tgtEl>
                                          <p:spTgt spid="32">
                                            <p:txEl>
                                              <p:pRg st="0" end="0"/>
                                            </p:txEl>
                                          </p:spTgt>
                                        </p:tgtEl>
                                      </p:cBhvr>
                                    </p:animEffect>
                                    <p:set>
                                      <p:cBhvr>
                                        <p:cTn id="133" dur="1" fill="hold">
                                          <p:stCondLst>
                                            <p:cond delay="499"/>
                                          </p:stCondLst>
                                        </p:cTn>
                                        <p:tgtEl>
                                          <p:spTgt spid="3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4" grpId="0"/>
      <p:bldP spid="35" grpId="0"/>
      <p:bldP spid="36" grpId="0"/>
      <p:bldP spid="32" grpId="1" build="allAtOnce"/>
      <p:bldP spid="49" grpId="0" animBg="1"/>
      <p:bldP spid="49"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2719-6A19-4121-8912-6F5A5B2E071C}"/>
              </a:ext>
            </a:extLst>
          </p:cNvPr>
          <p:cNvSpPr>
            <a:spLocks noGrp="1"/>
          </p:cNvSpPr>
          <p:nvPr>
            <p:ph type="title"/>
          </p:nvPr>
        </p:nvSpPr>
        <p:spPr>
          <a:xfrm>
            <a:off x="457200" y="-97277"/>
            <a:ext cx="8229600" cy="865762"/>
          </a:xfrm>
        </p:spPr>
        <p:txBody>
          <a:bodyPr>
            <a:normAutofit/>
          </a:bodyPr>
          <a:lstStyle/>
          <a:p>
            <a:r>
              <a:rPr lang="en-US" dirty="0">
                <a:solidFill>
                  <a:schemeClr val="bg1">
                    <a:lumMod val="85000"/>
                  </a:schemeClr>
                </a:solidFill>
              </a:rPr>
              <a:t>Proposed Algorithm</a:t>
            </a:r>
          </a:p>
        </p:txBody>
      </p:sp>
      <p:sp>
        <p:nvSpPr>
          <p:cNvPr id="3" name="Content Placeholder 2">
            <a:extLst>
              <a:ext uri="{FF2B5EF4-FFF2-40B4-BE49-F238E27FC236}">
                <a16:creationId xmlns:a16="http://schemas.microsoft.com/office/drawing/2014/main" id="{A9B56734-5CCD-4F3C-A9F8-C175C89DE359}"/>
              </a:ext>
            </a:extLst>
          </p:cNvPr>
          <p:cNvSpPr>
            <a:spLocks noGrp="1"/>
          </p:cNvSpPr>
          <p:nvPr>
            <p:ph idx="1"/>
          </p:nvPr>
        </p:nvSpPr>
        <p:spPr>
          <a:xfrm>
            <a:off x="457200" y="1308370"/>
            <a:ext cx="8229600" cy="4525963"/>
          </a:xfrm>
        </p:spPr>
        <p:txBody>
          <a:bodyPr>
            <a:normAutofit fontScale="92500"/>
          </a:bodyPr>
          <a:lstStyle/>
          <a:p>
            <a:r>
              <a:rPr lang="en-US" sz="2400" dirty="0"/>
              <a:t>Our approach to recommend tags for newly posted images in online content sharing sites is based on Collaborative Filtering (CF) </a:t>
            </a:r>
            <a:r>
              <a:rPr lang="en-US" sz="2400" dirty="0">
                <a:hlinkClick r:id="rId2" action="ppaction://hlinksldjump"/>
              </a:rPr>
              <a:t>(Shi, Larson, and </a:t>
            </a:r>
            <a:r>
              <a:rPr lang="en-US" sz="2400" dirty="0" err="1">
                <a:hlinkClick r:id="rId2" action="ppaction://hlinksldjump"/>
              </a:rPr>
              <a:t>Hanjalic</a:t>
            </a:r>
            <a:r>
              <a:rPr lang="en-US" sz="2400" dirty="0">
                <a:hlinkClick r:id="rId2" action="ppaction://hlinksldjump"/>
              </a:rPr>
              <a:t>, 2014)</a:t>
            </a:r>
            <a:r>
              <a:rPr lang="en-US" sz="2400" dirty="0"/>
              <a:t>.</a:t>
            </a:r>
          </a:p>
          <a:p>
            <a:r>
              <a:rPr lang="en-US" sz="2400" dirty="0"/>
              <a:t>In item-item CF, items are recommended by finding items most similar to the set of articles previously purchased by a user. </a:t>
            </a:r>
          </a:p>
          <a:p>
            <a:r>
              <a:rPr lang="en-US" sz="2400" dirty="0"/>
              <a:t>Our approach leverages these relationships to exchange tags between similar images. </a:t>
            </a:r>
          </a:p>
          <a:p>
            <a:r>
              <a:rPr lang="en-US" sz="2400" dirty="0"/>
              <a:t>Analogy with CF. </a:t>
            </a:r>
          </a:p>
          <a:p>
            <a:pPr lvl="1"/>
            <a:r>
              <a:rPr lang="en-US" sz="2000" dirty="0"/>
              <a:t>Images correspond to users</a:t>
            </a:r>
          </a:p>
          <a:p>
            <a:pPr lvl="1"/>
            <a:r>
              <a:rPr lang="en-US" sz="2000" dirty="0"/>
              <a:t>Tags correspond to items. </a:t>
            </a:r>
          </a:p>
          <a:p>
            <a:r>
              <a:rPr lang="en-US" sz="2400" dirty="0"/>
              <a:t>Assumption: </a:t>
            </a:r>
            <a:r>
              <a:rPr lang="en-US" sz="2400" dirty="0">
                <a:solidFill>
                  <a:schemeClr val="tx2">
                    <a:lumMod val="60000"/>
                    <a:lumOff val="40000"/>
                  </a:schemeClr>
                </a:solidFill>
              </a:rPr>
              <a:t>privacy-aware similar images would possess very similar tags.</a:t>
            </a:r>
          </a:p>
        </p:txBody>
      </p:sp>
      <p:sp>
        <p:nvSpPr>
          <p:cNvPr id="6" name="Footer Placeholder 5">
            <a:extLst>
              <a:ext uri="{FF2B5EF4-FFF2-40B4-BE49-F238E27FC236}">
                <a16:creationId xmlns:a16="http://schemas.microsoft.com/office/drawing/2014/main" id="{AA5D8E71-1FB0-4945-8DDE-2F77F89E319D}"/>
              </a:ext>
            </a:extLst>
          </p:cNvPr>
          <p:cNvSpPr>
            <a:spLocks noGrp="1"/>
          </p:cNvSpPr>
          <p:nvPr>
            <p:ph type="ftr" sz="quarter" idx="11"/>
          </p:nvPr>
        </p:nvSpPr>
        <p:spPr>
          <a:xfrm>
            <a:off x="3124200" y="6356350"/>
            <a:ext cx="2895600" cy="365125"/>
          </a:xfrm>
        </p:spPr>
        <p:txBody>
          <a:bodyPr/>
          <a:lstStyle/>
          <a:p>
            <a:r>
              <a:rPr lang="en-US"/>
              <a:t>Ashwini Tonge</a:t>
            </a:r>
          </a:p>
        </p:txBody>
      </p:sp>
      <p:sp>
        <p:nvSpPr>
          <p:cNvPr id="7" name="Slide Number Placeholder 6">
            <a:extLst>
              <a:ext uri="{FF2B5EF4-FFF2-40B4-BE49-F238E27FC236}">
                <a16:creationId xmlns:a16="http://schemas.microsoft.com/office/drawing/2014/main" id="{455ACEE2-8018-4CE0-B3EA-B3F854C7597D}"/>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27</a:t>
            </a:fld>
            <a:endParaRPr lang="en-US"/>
          </a:p>
        </p:txBody>
      </p:sp>
      <p:sp>
        <p:nvSpPr>
          <p:cNvPr id="8" name="Date Placeholder 7">
            <a:extLst>
              <a:ext uri="{FF2B5EF4-FFF2-40B4-BE49-F238E27FC236}">
                <a16:creationId xmlns:a16="http://schemas.microsoft.com/office/drawing/2014/main" id="{B91E2B39-E5E1-412B-83B5-4D4FA9A31304}"/>
              </a:ext>
            </a:extLst>
          </p:cNvPr>
          <p:cNvSpPr>
            <a:spLocks noGrp="1"/>
          </p:cNvSpPr>
          <p:nvPr>
            <p:ph type="dt" sz="half" idx="10"/>
          </p:nvPr>
        </p:nvSpPr>
        <p:spPr/>
        <p:txBody>
          <a:bodyPr/>
          <a:lstStyle/>
          <a:p>
            <a:fld id="{4BAF3A63-E26E-4027-AC0C-B8C035D656A1}" type="datetime1">
              <a:rPr lang="en-US" smtClean="0"/>
              <a:t>2/2/2018</a:t>
            </a:fld>
            <a:endParaRPr lang="en-US" dirty="0"/>
          </a:p>
        </p:txBody>
      </p:sp>
    </p:spTree>
    <p:extLst>
      <p:ext uri="{BB962C8B-B14F-4D97-AF65-F5344CB8AC3E}">
        <p14:creationId xmlns:p14="http://schemas.microsoft.com/office/powerpoint/2010/main" val="1584874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81" y="-108722"/>
            <a:ext cx="8229600" cy="1013394"/>
          </a:xfrm>
        </p:spPr>
        <p:txBody>
          <a:bodyPr/>
          <a:lstStyle/>
          <a:p>
            <a:r>
              <a:rPr lang="en-US" dirty="0">
                <a:solidFill>
                  <a:schemeClr val="bg1">
                    <a:lumMod val="85000"/>
                  </a:schemeClr>
                </a:solidFill>
              </a:rPr>
              <a:t>Outline</a:t>
            </a:r>
          </a:p>
        </p:txBody>
      </p:sp>
      <p:sp>
        <p:nvSpPr>
          <p:cNvPr id="3" name="Content Placeholder 2"/>
          <p:cNvSpPr>
            <a:spLocks noGrp="1"/>
          </p:cNvSpPr>
          <p:nvPr>
            <p:ph idx="1"/>
          </p:nvPr>
        </p:nvSpPr>
        <p:spPr>
          <a:xfrm>
            <a:off x="486381" y="1181910"/>
            <a:ext cx="8229600" cy="4525963"/>
          </a:xfrm>
        </p:spPr>
        <p:txBody>
          <a:bodyPr>
            <a:normAutofit lnSpcReduction="10000"/>
          </a:bodyPr>
          <a:lstStyle/>
          <a:p>
            <a:r>
              <a:rPr lang="en-US" sz="2800" dirty="0">
                <a:solidFill>
                  <a:schemeClr val="bg1">
                    <a:lumMod val="75000"/>
                  </a:schemeClr>
                </a:solidFill>
              </a:rPr>
              <a:t>Current Work</a:t>
            </a:r>
          </a:p>
          <a:p>
            <a:pPr lvl="1"/>
            <a:r>
              <a:rPr lang="en-US" sz="2400" dirty="0">
                <a:solidFill>
                  <a:schemeClr val="bg1">
                    <a:lumMod val="75000"/>
                  </a:schemeClr>
                </a:solidFill>
              </a:rPr>
              <a:t>Deep features</a:t>
            </a:r>
          </a:p>
          <a:p>
            <a:pPr lvl="1"/>
            <a:r>
              <a:rPr lang="en-US" sz="2400" dirty="0">
                <a:solidFill>
                  <a:schemeClr val="bg1">
                    <a:lumMod val="75000"/>
                  </a:schemeClr>
                </a:solidFill>
              </a:rPr>
              <a:t>Semantic features</a:t>
            </a:r>
          </a:p>
          <a:p>
            <a:pPr lvl="1"/>
            <a:r>
              <a:rPr lang="en-US" sz="2400" dirty="0">
                <a:solidFill>
                  <a:schemeClr val="bg1">
                    <a:lumMod val="75000"/>
                  </a:schemeClr>
                </a:solidFill>
              </a:rPr>
              <a:t>Privacy-aware user tags</a:t>
            </a:r>
          </a:p>
          <a:p>
            <a:r>
              <a:rPr lang="en-US" sz="2800" dirty="0">
                <a:solidFill>
                  <a:schemeClr val="bg1">
                    <a:lumMod val="75000"/>
                  </a:schemeClr>
                </a:solidFill>
              </a:rPr>
              <a:t>Results</a:t>
            </a:r>
          </a:p>
          <a:p>
            <a:pPr lvl="1"/>
            <a:r>
              <a:rPr lang="en-US" sz="2400" dirty="0">
                <a:solidFill>
                  <a:schemeClr val="bg1">
                    <a:lumMod val="75000"/>
                  </a:schemeClr>
                </a:solidFill>
              </a:rPr>
              <a:t>Dataset</a:t>
            </a:r>
          </a:p>
          <a:p>
            <a:pPr lvl="1"/>
            <a:r>
              <a:rPr lang="en-US" sz="2400" dirty="0">
                <a:solidFill>
                  <a:schemeClr val="bg1">
                    <a:lumMod val="75000"/>
                  </a:schemeClr>
                </a:solidFill>
              </a:rPr>
              <a:t>Experiments and Results</a:t>
            </a:r>
          </a:p>
          <a:p>
            <a:r>
              <a:rPr lang="en-US" sz="2800" dirty="0"/>
              <a:t>Research Plan</a:t>
            </a:r>
          </a:p>
          <a:p>
            <a:pPr lvl="1">
              <a:lnSpc>
                <a:spcPct val="90000"/>
              </a:lnSpc>
            </a:pPr>
            <a:r>
              <a:rPr lang="en-US" sz="2400" dirty="0"/>
              <a:t>Fusion of multimodal features</a:t>
            </a:r>
          </a:p>
          <a:p>
            <a:r>
              <a:rPr lang="en-US" sz="2800" dirty="0">
                <a:solidFill>
                  <a:schemeClr val="bg1">
                    <a:lumMod val="75000"/>
                  </a:schemeClr>
                </a:solidFill>
              </a:rPr>
              <a:t>Summary</a:t>
            </a:r>
          </a:p>
        </p:txBody>
      </p:sp>
      <p:sp>
        <p:nvSpPr>
          <p:cNvPr id="6" name="Footer Placeholder 5">
            <a:extLst>
              <a:ext uri="{FF2B5EF4-FFF2-40B4-BE49-F238E27FC236}">
                <a16:creationId xmlns:a16="http://schemas.microsoft.com/office/drawing/2014/main" id="{6A73FC63-C0B8-452C-9DF6-7C0D33FA4CBA}"/>
              </a:ext>
            </a:extLst>
          </p:cNvPr>
          <p:cNvSpPr>
            <a:spLocks noGrp="1"/>
          </p:cNvSpPr>
          <p:nvPr>
            <p:ph type="ftr" sz="quarter" idx="11"/>
          </p:nvPr>
        </p:nvSpPr>
        <p:spPr>
          <a:xfrm>
            <a:off x="3124200" y="6356350"/>
            <a:ext cx="2895600" cy="365125"/>
          </a:xfrm>
        </p:spPr>
        <p:txBody>
          <a:bodyPr/>
          <a:lstStyle/>
          <a:p>
            <a:r>
              <a:rPr lang="en-US">
                <a:solidFill>
                  <a:schemeClr val="bg1"/>
                </a:solidFill>
              </a:rPr>
              <a:t>Ashwini Tonge</a:t>
            </a:r>
            <a:endParaRPr lang="en-US" dirty="0">
              <a:solidFill>
                <a:schemeClr val="bg1"/>
              </a:solidFill>
            </a:endParaRPr>
          </a:p>
        </p:txBody>
      </p:sp>
      <p:sp>
        <p:nvSpPr>
          <p:cNvPr id="8" name="Slide Number Placeholder 7">
            <a:extLst>
              <a:ext uri="{FF2B5EF4-FFF2-40B4-BE49-F238E27FC236}">
                <a16:creationId xmlns:a16="http://schemas.microsoft.com/office/drawing/2014/main" id="{435C5852-C1F2-49D9-8CCB-CABF8CD8719C}"/>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solidFill>
                  <a:schemeClr val="bg1"/>
                </a:solidFill>
              </a:rPr>
              <a:pPr/>
              <a:t>28</a:t>
            </a:fld>
            <a:endParaRPr lang="en-US" dirty="0">
              <a:solidFill>
                <a:schemeClr val="bg1"/>
              </a:solidFill>
            </a:endParaRPr>
          </a:p>
        </p:txBody>
      </p:sp>
      <p:sp>
        <p:nvSpPr>
          <p:cNvPr id="9" name="Date Placeholder 8">
            <a:extLst>
              <a:ext uri="{FF2B5EF4-FFF2-40B4-BE49-F238E27FC236}">
                <a16:creationId xmlns:a16="http://schemas.microsoft.com/office/drawing/2014/main" id="{BB00E0B3-A60C-4774-BBBA-FCB937B6D535}"/>
              </a:ext>
            </a:extLst>
          </p:cNvPr>
          <p:cNvSpPr>
            <a:spLocks noGrp="1"/>
          </p:cNvSpPr>
          <p:nvPr>
            <p:ph type="dt" sz="half" idx="10"/>
          </p:nvPr>
        </p:nvSpPr>
        <p:spPr/>
        <p:txBody>
          <a:bodyPr/>
          <a:lstStyle/>
          <a:p>
            <a:fld id="{08416C18-ADBF-44D1-874D-5829390B3F9C}" type="datetime1">
              <a:rPr lang="en-US" smtClean="0"/>
              <a:t>2/2/2018</a:t>
            </a:fld>
            <a:endParaRPr lang="en-US" dirty="0"/>
          </a:p>
        </p:txBody>
      </p:sp>
    </p:spTree>
    <p:extLst>
      <p:ext uri="{BB962C8B-B14F-4D97-AF65-F5344CB8AC3E}">
        <p14:creationId xmlns:p14="http://schemas.microsoft.com/office/powerpoint/2010/main" val="229319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2719-6A19-4121-8912-6F5A5B2E071C}"/>
              </a:ext>
            </a:extLst>
          </p:cNvPr>
          <p:cNvSpPr>
            <a:spLocks noGrp="1"/>
          </p:cNvSpPr>
          <p:nvPr>
            <p:ph type="title"/>
          </p:nvPr>
        </p:nvSpPr>
        <p:spPr>
          <a:xfrm>
            <a:off x="457200" y="-97277"/>
            <a:ext cx="8229600" cy="865762"/>
          </a:xfrm>
        </p:spPr>
        <p:txBody>
          <a:bodyPr>
            <a:normAutofit/>
          </a:bodyPr>
          <a:lstStyle/>
          <a:p>
            <a:r>
              <a:rPr lang="en-US" dirty="0">
                <a:solidFill>
                  <a:schemeClr val="bg1">
                    <a:lumMod val="85000"/>
                  </a:schemeClr>
                </a:solidFill>
              </a:rPr>
              <a:t>Fusion of multi-modal features</a:t>
            </a:r>
          </a:p>
        </p:txBody>
      </p:sp>
      <p:sp>
        <p:nvSpPr>
          <p:cNvPr id="3" name="Content Placeholder 2">
            <a:extLst>
              <a:ext uri="{FF2B5EF4-FFF2-40B4-BE49-F238E27FC236}">
                <a16:creationId xmlns:a16="http://schemas.microsoft.com/office/drawing/2014/main" id="{A9B56734-5CCD-4F3C-A9F8-C175C89DE359}"/>
              </a:ext>
            </a:extLst>
          </p:cNvPr>
          <p:cNvSpPr>
            <a:spLocks noGrp="1"/>
          </p:cNvSpPr>
          <p:nvPr>
            <p:ph idx="1"/>
          </p:nvPr>
        </p:nvSpPr>
        <p:spPr>
          <a:xfrm>
            <a:off x="457200" y="1308370"/>
            <a:ext cx="8229600" cy="4525963"/>
          </a:xfrm>
        </p:spPr>
        <p:txBody>
          <a:bodyPr>
            <a:normAutofit/>
          </a:bodyPr>
          <a:lstStyle/>
          <a:p>
            <a:pPr>
              <a:lnSpc>
                <a:spcPct val="150000"/>
              </a:lnSpc>
            </a:pPr>
            <a:r>
              <a:rPr lang="en-US" sz="2800" dirty="0"/>
              <a:t>I propose an algorithm to combine the strengths of </a:t>
            </a:r>
          </a:p>
          <a:p>
            <a:pPr lvl="1">
              <a:lnSpc>
                <a:spcPct val="150000"/>
              </a:lnSpc>
            </a:pPr>
            <a:r>
              <a:rPr lang="en-US" sz="2400" dirty="0"/>
              <a:t>Tags features</a:t>
            </a:r>
          </a:p>
          <a:p>
            <a:pPr lvl="1">
              <a:lnSpc>
                <a:spcPct val="150000"/>
              </a:lnSpc>
            </a:pPr>
            <a:r>
              <a:rPr lang="en-US" sz="2400" dirty="0"/>
              <a:t>Semantic (object and scene) features </a:t>
            </a:r>
          </a:p>
          <a:p>
            <a:pPr lvl="1">
              <a:lnSpc>
                <a:spcPct val="150000"/>
              </a:lnSpc>
            </a:pPr>
            <a:r>
              <a:rPr lang="en-US" sz="2400" dirty="0"/>
              <a:t>Privacy-specific features </a:t>
            </a:r>
          </a:p>
          <a:p>
            <a:pPr>
              <a:lnSpc>
                <a:spcPct val="150000"/>
              </a:lnSpc>
            </a:pPr>
            <a:r>
              <a:rPr lang="en-US" sz="2800" dirty="0"/>
              <a:t>This work is currently under development</a:t>
            </a:r>
          </a:p>
          <a:p>
            <a:endParaRPr lang="en-US" sz="2400" dirty="0">
              <a:solidFill>
                <a:schemeClr val="tx2">
                  <a:lumMod val="60000"/>
                  <a:lumOff val="40000"/>
                </a:schemeClr>
              </a:solidFill>
            </a:endParaRPr>
          </a:p>
        </p:txBody>
      </p:sp>
      <p:sp>
        <p:nvSpPr>
          <p:cNvPr id="6" name="Footer Placeholder 5">
            <a:extLst>
              <a:ext uri="{FF2B5EF4-FFF2-40B4-BE49-F238E27FC236}">
                <a16:creationId xmlns:a16="http://schemas.microsoft.com/office/drawing/2014/main" id="{AA5D8E71-1FB0-4945-8DDE-2F77F89E319D}"/>
              </a:ext>
            </a:extLst>
          </p:cNvPr>
          <p:cNvSpPr>
            <a:spLocks noGrp="1"/>
          </p:cNvSpPr>
          <p:nvPr>
            <p:ph type="ftr" sz="quarter" idx="11"/>
          </p:nvPr>
        </p:nvSpPr>
        <p:spPr>
          <a:xfrm>
            <a:off x="3124200" y="6356350"/>
            <a:ext cx="2895600" cy="365125"/>
          </a:xfrm>
        </p:spPr>
        <p:txBody>
          <a:bodyPr/>
          <a:lstStyle/>
          <a:p>
            <a:r>
              <a:rPr lang="en-US"/>
              <a:t>Ashwini Tonge</a:t>
            </a:r>
          </a:p>
        </p:txBody>
      </p:sp>
      <p:sp>
        <p:nvSpPr>
          <p:cNvPr id="7" name="Slide Number Placeholder 6">
            <a:extLst>
              <a:ext uri="{FF2B5EF4-FFF2-40B4-BE49-F238E27FC236}">
                <a16:creationId xmlns:a16="http://schemas.microsoft.com/office/drawing/2014/main" id="{455ACEE2-8018-4CE0-B3EA-B3F854C7597D}"/>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29</a:t>
            </a:fld>
            <a:endParaRPr lang="en-US"/>
          </a:p>
        </p:txBody>
      </p:sp>
      <p:sp>
        <p:nvSpPr>
          <p:cNvPr id="8" name="Date Placeholder 7">
            <a:extLst>
              <a:ext uri="{FF2B5EF4-FFF2-40B4-BE49-F238E27FC236}">
                <a16:creationId xmlns:a16="http://schemas.microsoft.com/office/drawing/2014/main" id="{B91E2B39-E5E1-412B-83B5-4D4FA9A31304}"/>
              </a:ext>
            </a:extLst>
          </p:cNvPr>
          <p:cNvSpPr>
            <a:spLocks noGrp="1"/>
          </p:cNvSpPr>
          <p:nvPr>
            <p:ph type="dt" sz="half" idx="10"/>
          </p:nvPr>
        </p:nvSpPr>
        <p:spPr/>
        <p:txBody>
          <a:bodyPr/>
          <a:lstStyle/>
          <a:p>
            <a:fld id="{C6339D18-31E8-4CDA-9080-A5DA5C12EEA2}" type="datetime1">
              <a:rPr lang="en-US" smtClean="0"/>
              <a:t>2/2/2018</a:t>
            </a:fld>
            <a:endParaRPr lang="en-US" dirty="0"/>
          </a:p>
        </p:txBody>
      </p:sp>
    </p:spTree>
    <p:extLst>
      <p:ext uri="{BB962C8B-B14F-4D97-AF65-F5344CB8AC3E}">
        <p14:creationId xmlns:p14="http://schemas.microsoft.com/office/powerpoint/2010/main" val="382601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84EC-8325-4A33-A04C-3B027DA53512}"/>
              </a:ext>
            </a:extLst>
          </p:cNvPr>
          <p:cNvSpPr>
            <a:spLocks noGrp="1"/>
          </p:cNvSpPr>
          <p:nvPr>
            <p:ph type="title"/>
          </p:nvPr>
        </p:nvSpPr>
        <p:spPr>
          <a:xfrm>
            <a:off x="669384" y="-50561"/>
            <a:ext cx="7805231" cy="831376"/>
          </a:xfrm>
        </p:spPr>
        <p:txBody>
          <a:bodyPr>
            <a:normAutofit/>
          </a:bodyPr>
          <a:lstStyle/>
          <a:p>
            <a:r>
              <a:rPr lang="en-US" dirty="0">
                <a:solidFill>
                  <a:schemeClr val="bg1">
                    <a:lumMod val="85000"/>
                  </a:schemeClr>
                </a:solidFill>
              </a:rPr>
              <a:t>Background</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934380151"/>
              </p:ext>
            </p:extLst>
          </p:nvPr>
        </p:nvGraphicFramePr>
        <p:xfrm>
          <a:off x="669384" y="13684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6D2966E-B3E4-4691-AB73-1FF1B2DC0059}"/>
              </a:ext>
            </a:extLst>
          </p:cNvPr>
          <p:cNvSpPr>
            <a:spLocks noGrp="1"/>
          </p:cNvSpPr>
          <p:nvPr>
            <p:ph type="ftr" sz="quarter" idx="11"/>
          </p:nvPr>
        </p:nvSpPr>
        <p:spPr>
          <a:xfrm>
            <a:off x="3124200" y="6356350"/>
            <a:ext cx="2895600" cy="365125"/>
          </a:xfrm>
        </p:spPr>
        <p:txBody>
          <a:bodyPr/>
          <a:lstStyle/>
          <a:p>
            <a:r>
              <a:rPr lang="en-US"/>
              <a:t>Ashwini Tonge</a:t>
            </a:r>
          </a:p>
        </p:txBody>
      </p:sp>
      <p:sp>
        <p:nvSpPr>
          <p:cNvPr id="7" name="Slide Number Placeholder 6">
            <a:extLst>
              <a:ext uri="{FF2B5EF4-FFF2-40B4-BE49-F238E27FC236}">
                <a16:creationId xmlns:a16="http://schemas.microsoft.com/office/drawing/2014/main" id="{1612412B-B069-4F31-899C-387198A365BC}"/>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3</a:t>
            </a:fld>
            <a:endParaRPr lang="en-US"/>
          </a:p>
        </p:txBody>
      </p:sp>
      <p:sp>
        <p:nvSpPr>
          <p:cNvPr id="8" name="Date Placeholder 7">
            <a:extLst>
              <a:ext uri="{FF2B5EF4-FFF2-40B4-BE49-F238E27FC236}">
                <a16:creationId xmlns:a16="http://schemas.microsoft.com/office/drawing/2014/main" id="{26B36F8E-99F2-4DF4-9942-489990585405}"/>
              </a:ext>
            </a:extLst>
          </p:cNvPr>
          <p:cNvSpPr>
            <a:spLocks noGrp="1"/>
          </p:cNvSpPr>
          <p:nvPr>
            <p:ph type="dt" sz="half" idx="10"/>
          </p:nvPr>
        </p:nvSpPr>
        <p:spPr/>
        <p:txBody>
          <a:bodyPr/>
          <a:lstStyle/>
          <a:p>
            <a:fld id="{A4F76E2E-6AB6-47CF-8890-8959CB2620D2}" type="datetime1">
              <a:rPr lang="en-US" smtClean="0"/>
              <a:t>2/2/2018</a:t>
            </a:fld>
            <a:endParaRPr lang="en-US" dirty="0"/>
          </a:p>
        </p:txBody>
      </p:sp>
    </p:spTree>
    <p:extLst>
      <p:ext uri="{BB962C8B-B14F-4D97-AF65-F5344CB8AC3E}">
        <p14:creationId xmlns:p14="http://schemas.microsoft.com/office/powerpoint/2010/main" val="1981620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81" y="-108722"/>
            <a:ext cx="8229600" cy="1013394"/>
          </a:xfrm>
        </p:spPr>
        <p:txBody>
          <a:bodyPr/>
          <a:lstStyle/>
          <a:p>
            <a:r>
              <a:rPr lang="en-US" dirty="0">
                <a:solidFill>
                  <a:schemeClr val="bg1">
                    <a:lumMod val="85000"/>
                  </a:schemeClr>
                </a:solidFill>
              </a:rPr>
              <a:t>Outline</a:t>
            </a:r>
          </a:p>
        </p:txBody>
      </p:sp>
      <p:sp>
        <p:nvSpPr>
          <p:cNvPr id="3" name="Content Placeholder 2"/>
          <p:cNvSpPr>
            <a:spLocks noGrp="1"/>
          </p:cNvSpPr>
          <p:nvPr>
            <p:ph idx="1"/>
          </p:nvPr>
        </p:nvSpPr>
        <p:spPr>
          <a:xfrm>
            <a:off x="486381" y="1181910"/>
            <a:ext cx="8229600" cy="4525963"/>
          </a:xfrm>
        </p:spPr>
        <p:txBody>
          <a:bodyPr>
            <a:normAutofit lnSpcReduction="10000"/>
          </a:bodyPr>
          <a:lstStyle/>
          <a:p>
            <a:r>
              <a:rPr lang="en-US" sz="2800" dirty="0">
                <a:solidFill>
                  <a:schemeClr val="bg1">
                    <a:lumMod val="75000"/>
                  </a:schemeClr>
                </a:solidFill>
              </a:rPr>
              <a:t>Current Work</a:t>
            </a:r>
          </a:p>
          <a:p>
            <a:pPr lvl="1"/>
            <a:r>
              <a:rPr lang="en-US" sz="2400" dirty="0">
                <a:solidFill>
                  <a:schemeClr val="bg1">
                    <a:lumMod val="75000"/>
                  </a:schemeClr>
                </a:solidFill>
              </a:rPr>
              <a:t>Deep features</a:t>
            </a:r>
          </a:p>
          <a:p>
            <a:pPr lvl="1"/>
            <a:r>
              <a:rPr lang="en-US" sz="2400" dirty="0">
                <a:solidFill>
                  <a:schemeClr val="bg1">
                    <a:lumMod val="75000"/>
                  </a:schemeClr>
                </a:solidFill>
              </a:rPr>
              <a:t>Semantic features</a:t>
            </a:r>
          </a:p>
          <a:p>
            <a:pPr lvl="1"/>
            <a:r>
              <a:rPr lang="en-US" sz="2400" dirty="0">
                <a:solidFill>
                  <a:schemeClr val="bg1">
                    <a:lumMod val="75000"/>
                  </a:schemeClr>
                </a:solidFill>
              </a:rPr>
              <a:t>Privacy-aware user tags</a:t>
            </a:r>
          </a:p>
          <a:p>
            <a:r>
              <a:rPr lang="en-US" sz="2800" dirty="0">
                <a:solidFill>
                  <a:schemeClr val="bg1">
                    <a:lumMod val="75000"/>
                  </a:schemeClr>
                </a:solidFill>
              </a:rPr>
              <a:t>Results</a:t>
            </a:r>
          </a:p>
          <a:p>
            <a:pPr lvl="1"/>
            <a:r>
              <a:rPr lang="en-US" sz="2400" dirty="0">
                <a:solidFill>
                  <a:schemeClr val="bg1">
                    <a:lumMod val="75000"/>
                  </a:schemeClr>
                </a:solidFill>
              </a:rPr>
              <a:t>Dataset</a:t>
            </a:r>
          </a:p>
          <a:p>
            <a:pPr lvl="1"/>
            <a:r>
              <a:rPr lang="en-US" sz="2400" dirty="0">
                <a:solidFill>
                  <a:schemeClr val="bg1">
                    <a:lumMod val="75000"/>
                  </a:schemeClr>
                </a:solidFill>
              </a:rPr>
              <a:t>Experiments and Results</a:t>
            </a:r>
          </a:p>
          <a:p>
            <a:r>
              <a:rPr lang="en-US" sz="2800" dirty="0">
                <a:solidFill>
                  <a:schemeClr val="bg1">
                    <a:lumMod val="75000"/>
                  </a:schemeClr>
                </a:solidFill>
              </a:rPr>
              <a:t>Research Plan</a:t>
            </a:r>
          </a:p>
          <a:p>
            <a:pPr lvl="1">
              <a:lnSpc>
                <a:spcPct val="90000"/>
              </a:lnSpc>
            </a:pPr>
            <a:r>
              <a:rPr lang="en-US" sz="2400" dirty="0">
                <a:solidFill>
                  <a:schemeClr val="bg1">
                    <a:lumMod val="75000"/>
                  </a:schemeClr>
                </a:solidFill>
              </a:rPr>
              <a:t>Fusion of multimodal features</a:t>
            </a:r>
          </a:p>
          <a:p>
            <a:r>
              <a:rPr lang="en-US" sz="2800" dirty="0"/>
              <a:t>Summary</a:t>
            </a:r>
          </a:p>
        </p:txBody>
      </p:sp>
      <p:sp>
        <p:nvSpPr>
          <p:cNvPr id="6" name="Footer Placeholder 5">
            <a:extLst>
              <a:ext uri="{FF2B5EF4-FFF2-40B4-BE49-F238E27FC236}">
                <a16:creationId xmlns:a16="http://schemas.microsoft.com/office/drawing/2014/main" id="{6A73FC63-C0B8-452C-9DF6-7C0D33FA4CBA}"/>
              </a:ext>
            </a:extLst>
          </p:cNvPr>
          <p:cNvSpPr>
            <a:spLocks noGrp="1"/>
          </p:cNvSpPr>
          <p:nvPr>
            <p:ph type="ftr" sz="quarter" idx="11"/>
          </p:nvPr>
        </p:nvSpPr>
        <p:spPr>
          <a:xfrm>
            <a:off x="3124200" y="6356350"/>
            <a:ext cx="2895600" cy="365125"/>
          </a:xfrm>
        </p:spPr>
        <p:txBody>
          <a:bodyPr/>
          <a:lstStyle/>
          <a:p>
            <a:r>
              <a:rPr lang="en-US">
                <a:solidFill>
                  <a:schemeClr val="bg1"/>
                </a:solidFill>
              </a:rPr>
              <a:t>Ashwini Tonge</a:t>
            </a:r>
            <a:endParaRPr lang="en-US" dirty="0">
              <a:solidFill>
                <a:schemeClr val="bg1"/>
              </a:solidFill>
            </a:endParaRPr>
          </a:p>
        </p:txBody>
      </p:sp>
      <p:sp>
        <p:nvSpPr>
          <p:cNvPr id="8" name="Slide Number Placeholder 7">
            <a:extLst>
              <a:ext uri="{FF2B5EF4-FFF2-40B4-BE49-F238E27FC236}">
                <a16:creationId xmlns:a16="http://schemas.microsoft.com/office/drawing/2014/main" id="{435C5852-C1F2-49D9-8CCB-CABF8CD8719C}"/>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solidFill>
                  <a:schemeClr val="bg1"/>
                </a:solidFill>
              </a:rPr>
              <a:pPr/>
              <a:t>30</a:t>
            </a:fld>
            <a:endParaRPr lang="en-US" dirty="0">
              <a:solidFill>
                <a:schemeClr val="bg1"/>
              </a:solidFill>
            </a:endParaRPr>
          </a:p>
        </p:txBody>
      </p:sp>
      <p:sp>
        <p:nvSpPr>
          <p:cNvPr id="9" name="Date Placeholder 8">
            <a:extLst>
              <a:ext uri="{FF2B5EF4-FFF2-40B4-BE49-F238E27FC236}">
                <a16:creationId xmlns:a16="http://schemas.microsoft.com/office/drawing/2014/main" id="{BB00E0B3-A60C-4774-BBBA-FCB937B6D535}"/>
              </a:ext>
            </a:extLst>
          </p:cNvPr>
          <p:cNvSpPr>
            <a:spLocks noGrp="1"/>
          </p:cNvSpPr>
          <p:nvPr>
            <p:ph type="dt" sz="half" idx="10"/>
          </p:nvPr>
        </p:nvSpPr>
        <p:spPr/>
        <p:txBody>
          <a:bodyPr/>
          <a:lstStyle/>
          <a:p>
            <a:fld id="{34F8C59D-A9BE-49FB-ABA1-A77413BFC9A6}" type="datetime1">
              <a:rPr lang="en-US" smtClean="0"/>
              <a:t>2/2/2018</a:t>
            </a:fld>
            <a:endParaRPr lang="en-US" dirty="0"/>
          </a:p>
        </p:txBody>
      </p:sp>
    </p:spTree>
    <p:extLst>
      <p:ext uri="{BB962C8B-B14F-4D97-AF65-F5344CB8AC3E}">
        <p14:creationId xmlns:p14="http://schemas.microsoft.com/office/powerpoint/2010/main" val="707470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1C84-12DF-4CAC-BDCE-A15435F10162}"/>
              </a:ext>
            </a:extLst>
          </p:cNvPr>
          <p:cNvSpPr>
            <a:spLocks noGrp="1"/>
          </p:cNvSpPr>
          <p:nvPr>
            <p:ph type="title"/>
          </p:nvPr>
        </p:nvSpPr>
        <p:spPr>
          <a:xfrm>
            <a:off x="457200" y="-99853"/>
            <a:ext cx="8229600" cy="896662"/>
          </a:xfrm>
        </p:spPr>
        <p:txBody>
          <a:bodyPr/>
          <a:lstStyle/>
          <a:p>
            <a:r>
              <a:rPr lang="en-US" dirty="0">
                <a:solidFill>
                  <a:schemeClr val="bg1">
                    <a:lumMod val="85000"/>
                  </a:schemeClr>
                </a:solidFill>
              </a:rPr>
              <a:t>Conclusion</a:t>
            </a:r>
          </a:p>
        </p:txBody>
      </p:sp>
      <p:sp>
        <p:nvSpPr>
          <p:cNvPr id="3" name="Content Placeholder 2">
            <a:extLst>
              <a:ext uri="{FF2B5EF4-FFF2-40B4-BE49-F238E27FC236}">
                <a16:creationId xmlns:a16="http://schemas.microsoft.com/office/drawing/2014/main" id="{F1F5910E-BD46-4744-B033-BAFBE9ADB93E}"/>
              </a:ext>
            </a:extLst>
          </p:cNvPr>
          <p:cNvSpPr>
            <a:spLocks noGrp="1"/>
          </p:cNvSpPr>
          <p:nvPr>
            <p:ph idx="1"/>
          </p:nvPr>
        </p:nvSpPr>
        <p:spPr>
          <a:xfrm>
            <a:off x="573932" y="948447"/>
            <a:ext cx="8229600" cy="4751962"/>
          </a:xfrm>
        </p:spPr>
        <p:txBody>
          <a:bodyPr>
            <a:normAutofit/>
          </a:bodyPr>
          <a:lstStyle/>
          <a:p>
            <a:r>
              <a:rPr lang="en-US" sz="2600" dirty="0"/>
              <a:t>Employed deep features depicting multimodal information of an image derived through CNN networks.</a:t>
            </a:r>
          </a:p>
          <a:p>
            <a:r>
              <a:rPr lang="en-US" sz="2600" dirty="0"/>
              <a:t>Deep features performs better as compared to baselines.</a:t>
            </a:r>
          </a:p>
          <a:p>
            <a:r>
              <a:rPr lang="en-US" sz="2600" dirty="0"/>
              <a:t>In future, personalized image privacy prediction with varying degree of sensitivity can be explored.</a:t>
            </a:r>
          </a:p>
          <a:p>
            <a:endParaRPr lang="en-US" dirty="0"/>
          </a:p>
          <a:p>
            <a:endParaRPr lang="en-US" dirty="0"/>
          </a:p>
        </p:txBody>
      </p:sp>
      <p:sp>
        <p:nvSpPr>
          <p:cNvPr id="5" name="Footer Placeholder 4">
            <a:extLst>
              <a:ext uri="{FF2B5EF4-FFF2-40B4-BE49-F238E27FC236}">
                <a16:creationId xmlns:a16="http://schemas.microsoft.com/office/drawing/2014/main" id="{CE41AB19-EB37-4A23-8F29-2959C1569B7E}"/>
              </a:ext>
            </a:extLst>
          </p:cNvPr>
          <p:cNvSpPr>
            <a:spLocks noGrp="1"/>
          </p:cNvSpPr>
          <p:nvPr>
            <p:ph type="ftr" sz="quarter" idx="11"/>
          </p:nvPr>
        </p:nvSpPr>
        <p:spPr>
          <a:xfrm>
            <a:off x="3124200" y="6356350"/>
            <a:ext cx="2895600" cy="365125"/>
          </a:xfrm>
        </p:spPr>
        <p:txBody>
          <a:bodyPr/>
          <a:lstStyle/>
          <a:p>
            <a:r>
              <a:rPr lang="en-US"/>
              <a:t>Ashwini Tonge</a:t>
            </a:r>
          </a:p>
        </p:txBody>
      </p:sp>
      <p:sp>
        <p:nvSpPr>
          <p:cNvPr id="6" name="Slide Number Placeholder 5">
            <a:extLst>
              <a:ext uri="{FF2B5EF4-FFF2-40B4-BE49-F238E27FC236}">
                <a16:creationId xmlns:a16="http://schemas.microsoft.com/office/drawing/2014/main" id="{168F45AD-B881-4944-8C2A-75C1B58DFB74}"/>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31</a:t>
            </a:fld>
            <a:endParaRPr lang="en-US"/>
          </a:p>
        </p:txBody>
      </p:sp>
      <p:sp>
        <p:nvSpPr>
          <p:cNvPr id="7" name="Date Placeholder 6">
            <a:extLst>
              <a:ext uri="{FF2B5EF4-FFF2-40B4-BE49-F238E27FC236}">
                <a16:creationId xmlns:a16="http://schemas.microsoft.com/office/drawing/2014/main" id="{DC2A5F02-1C03-44D6-AD86-F573A60B11B9}"/>
              </a:ext>
            </a:extLst>
          </p:cNvPr>
          <p:cNvSpPr>
            <a:spLocks noGrp="1"/>
          </p:cNvSpPr>
          <p:nvPr>
            <p:ph type="dt" sz="half" idx="10"/>
          </p:nvPr>
        </p:nvSpPr>
        <p:spPr/>
        <p:txBody>
          <a:bodyPr/>
          <a:lstStyle/>
          <a:p>
            <a:fld id="{ECCE7362-CD09-43F4-A8FF-CF78B3386328}" type="datetime1">
              <a:rPr lang="en-US" smtClean="0"/>
              <a:t>2/2/2018</a:t>
            </a:fld>
            <a:endParaRPr lang="en-US" dirty="0"/>
          </a:p>
        </p:txBody>
      </p:sp>
    </p:spTree>
    <p:extLst>
      <p:ext uri="{BB962C8B-B14F-4D97-AF65-F5344CB8AC3E}">
        <p14:creationId xmlns:p14="http://schemas.microsoft.com/office/powerpoint/2010/main" val="565734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CE6E-353C-440C-B5B0-93D39EBCAD08}"/>
              </a:ext>
            </a:extLst>
          </p:cNvPr>
          <p:cNvSpPr>
            <a:spLocks noGrp="1"/>
          </p:cNvSpPr>
          <p:nvPr>
            <p:ph type="title"/>
          </p:nvPr>
        </p:nvSpPr>
        <p:spPr>
          <a:xfrm>
            <a:off x="457200" y="0"/>
            <a:ext cx="8229600" cy="799386"/>
          </a:xfrm>
        </p:spPr>
        <p:txBody>
          <a:bodyPr>
            <a:normAutofit/>
          </a:bodyPr>
          <a:lstStyle/>
          <a:p>
            <a:r>
              <a:rPr lang="en-US" dirty="0">
                <a:solidFill>
                  <a:schemeClr val="bg1">
                    <a:lumMod val="85000"/>
                  </a:schemeClr>
                </a:solidFill>
              </a:rPr>
              <a:t>References</a:t>
            </a:r>
          </a:p>
        </p:txBody>
      </p:sp>
      <p:sp>
        <p:nvSpPr>
          <p:cNvPr id="3" name="Content Placeholder 2">
            <a:extLst>
              <a:ext uri="{FF2B5EF4-FFF2-40B4-BE49-F238E27FC236}">
                <a16:creationId xmlns:a16="http://schemas.microsoft.com/office/drawing/2014/main" id="{E6F39E90-0F5D-4D19-BA35-585F1464CD2B}"/>
              </a:ext>
            </a:extLst>
          </p:cNvPr>
          <p:cNvSpPr>
            <a:spLocks noGrp="1"/>
          </p:cNvSpPr>
          <p:nvPr>
            <p:ph idx="1"/>
          </p:nvPr>
        </p:nvSpPr>
        <p:spPr>
          <a:xfrm>
            <a:off x="457200" y="1016000"/>
            <a:ext cx="8229600" cy="4711329"/>
          </a:xfrm>
        </p:spPr>
        <p:txBody>
          <a:bodyPr>
            <a:normAutofit fontScale="92500" lnSpcReduction="20000"/>
          </a:bodyPr>
          <a:lstStyle/>
          <a:p>
            <a:pPr algn="just"/>
            <a:r>
              <a:rPr lang="en-US" sz="1400" dirty="0"/>
              <a:t>Ashwini Tonge and Cornelia </a:t>
            </a:r>
            <a:r>
              <a:rPr lang="en-US" sz="1400" dirty="0" err="1"/>
              <a:t>Caragea</a:t>
            </a:r>
            <a:r>
              <a:rPr lang="en-US" sz="1400" dirty="0"/>
              <a:t>. "Uncovering Scene Context for Predicting Privacy of Online Shared Images." In: Proceedings of the 32nd American Association for Artificial Intelligence (AAAI 2018), Student Abstract and Poster Program, USA, 2018.</a:t>
            </a:r>
            <a:r>
              <a:rPr lang="en-US" sz="1400" b="1" dirty="0"/>
              <a:t> </a:t>
            </a:r>
          </a:p>
          <a:p>
            <a:pPr algn="just"/>
            <a:r>
              <a:rPr lang="en-US" sz="1400" dirty="0"/>
              <a:t>Ashwini Tonge and Cornelia </a:t>
            </a:r>
            <a:r>
              <a:rPr lang="en-US" sz="1400" dirty="0" err="1"/>
              <a:t>Caragea</a:t>
            </a:r>
            <a:r>
              <a:rPr lang="en-US" sz="1400" dirty="0"/>
              <a:t>. "Image Privacy Prediction Using Deep Features." In: Proceedings of the 30th American Association for Artificial Intelligence (AAAI 2016), Student Abstract and Poster Program, Phoenix, Arizona, USA, 2016.</a:t>
            </a:r>
            <a:r>
              <a:rPr lang="en-US" sz="1400" b="1" dirty="0"/>
              <a:t> </a:t>
            </a:r>
            <a:endParaRPr lang="en-US" sz="1400" dirty="0"/>
          </a:p>
          <a:p>
            <a:pPr algn="just"/>
            <a:r>
              <a:rPr lang="en-US" sz="1400" dirty="0" err="1"/>
              <a:t>Krizhevsky</a:t>
            </a:r>
            <a:r>
              <a:rPr lang="en-US" sz="1400" dirty="0"/>
              <a:t>, Alex, Ilya </a:t>
            </a:r>
            <a:r>
              <a:rPr lang="en-US" sz="1400" dirty="0" err="1"/>
              <a:t>Sutskever</a:t>
            </a:r>
            <a:r>
              <a:rPr lang="en-US" sz="1400" dirty="0"/>
              <a:t>, and Geoffrey E. Hinton (2012). “ImageNet </a:t>
            </a:r>
            <a:r>
              <a:rPr lang="en-US" sz="1400" dirty="0" err="1"/>
              <a:t>Classifica-tion</a:t>
            </a:r>
            <a:r>
              <a:rPr lang="en-US" sz="1400" dirty="0"/>
              <a:t> with Deep Convolutional Neural Networks”. </a:t>
            </a:r>
            <a:r>
              <a:rPr lang="en-US" sz="1400" dirty="0" err="1"/>
              <a:t>In:Advances</a:t>
            </a:r>
            <a:r>
              <a:rPr lang="en-US" sz="1400" dirty="0"/>
              <a:t> in Neural </a:t>
            </a:r>
            <a:r>
              <a:rPr lang="en-US" sz="1400" dirty="0" err="1"/>
              <a:t>InformationProcessing</a:t>
            </a:r>
            <a:r>
              <a:rPr lang="en-US" sz="1400" dirty="0"/>
              <a:t> Systems 25. Ed. by F. Pereira et al. Curran Associates, Inc., pp. 1097–1105.</a:t>
            </a:r>
          </a:p>
          <a:p>
            <a:pPr algn="just"/>
            <a:r>
              <a:rPr lang="en-US" sz="1400" dirty="0" err="1"/>
              <a:t>Russakovsky</a:t>
            </a:r>
            <a:r>
              <a:rPr lang="en-US" sz="1400" dirty="0"/>
              <a:t>, Olga et al. (2015). “ImageNet Large Scale Visual Recognition Challenge”.</a:t>
            </a:r>
            <a:r>
              <a:rPr lang="en-US" sz="1400" dirty="0" err="1"/>
              <a:t>In:IJCV</a:t>
            </a:r>
            <a:r>
              <a:rPr lang="en-US" sz="1400" dirty="0"/>
              <a:t>, pp. 1–42.</a:t>
            </a:r>
          </a:p>
          <a:p>
            <a:pPr algn="just"/>
            <a:r>
              <a:rPr lang="en-US" sz="1400" dirty="0"/>
              <a:t>Shi, Yue, Martha Larson, and Alan </a:t>
            </a:r>
            <a:r>
              <a:rPr lang="en-US" sz="1400" dirty="0" err="1"/>
              <a:t>Hanjalic</a:t>
            </a:r>
            <a:r>
              <a:rPr lang="en-US" sz="1400" dirty="0"/>
              <a:t> (2014). “Collaborative Filtering Beyond </a:t>
            </a:r>
            <a:r>
              <a:rPr lang="en-US" sz="1400" dirty="0" err="1"/>
              <a:t>theUser</a:t>
            </a:r>
            <a:r>
              <a:rPr lang="en-US" sz="1400" dirty="0"/>
              <a:t>-Item Matrix: A Survey of the State of the Art and Future Challenges”. </a:t>
            </a:r>
            <a:r>
              <a:rPr lang="en-US" sz="1400" dirty="0" err="1"/>
              <a:t>In:ACMComput</a:t>
            </a:r>
            <a:r>
              <a:rPr lang="en-US" sz="1400" dirty="0"/>
              <a:t>. </a:t>
            </a:r>
            <a:r>
              <a:rPr lang="en-US" sz="1400" dirty="0" err="1"/>
              <a:t>Surv.issn</a:t>
            </a:r>
            <a:r>
              <a:rPr lang="en-US" sz="1400" dirty="0"/>
              <a:t>: 0360-0300.doi:10.1145/2556270.</a:t>
            </a:r>
          </a:p>
          <a:p>
            <a:pPr algn="just"/>
            <a:r>
              <a:rPr lang="en-US" sz="1400" dirty="0" err="1"/>
              <a:t>Simonyan</a:t>
            </a:r>
            <a:r>
              <a:rPr lang="en-US" sz="1400" dirty="0"/>
              <a:t>, Karen and Andrew Zisserman (2014). “Very Deep Convolutional Networks </a:t>
            </a:r>
            <a:r>
              <a:rPr lang="en-US" sz="1400" dirty="0" err="1"/>
              <a:t>forLarge</a:t>
            </a:r>
            <a:r>
              <a:rPr lang="en-US" sz="1400" dirty="0"/>
              <a:t>-Scale Image Recognition”. </a:t>
            </a:r>
            <a:r>
              <a:rPr lang="en-US" sz="1400" dirty="0" err="1"/>
              <a:t>In:CoRRabs</a:t>
            </a:r>
            <a:r>
              <a:rPr lang="en-US" sz="1400" dirty="0"/>
              <a:t>/1409.1556.</a:t>
            </a:r>
          </a:p>
          <a:p>
            <a:pPr algn="just"/>
            <a:r>
              <a:rPr lang="en-US" sz="1400" dirty="0" err="1"/>
              <a:t>Squicciarini</a:t>
            </a:r>
            <a:r>
              <a:rPr lang="en-US" sz="1400" dirty="0"/>
              <a:t>, Anna C., Cornelia </a:t>
            </a:r>
            <a:r>
              <a:rPr lang="en-US" sz="1400" dirty="0" err="1"/>
              <a:t>Caragea</a:t>
            </a:r>
            <a:r>
              <a:rPr lang="en-US" sz="1400" dirty="0"/>
              <a:t>, and Rahul </a:t>
            </a:r>
            <a:r>
              <a:rPr lang="en-US" sz="1400" dirty="0" err="1"/>
              <a:t>Balakavi</a:t>
            </a:r>
            <a:r>
              <a:rPr lang="en-US" sz="1400" dirty="0"/>
              <a:t> (2014). “Analyzing </a:t>
            </a:r>
            <a:r>
              <a:rPr lang="en-US" sz="1400" dirty="0" err="1"/>
              <a:t>Im</a:t>
            </a:r>
            <a:r>
              <a:rPr lang="en-US" sz="1400" dirty="0"/>
              <a:t>-ages’ Privacy for the Modern Web”. </a:t>
            </a:r>
            <a:r>
              <a:rPr lang="en-US" sz="1400" dirty="0" err="1"/>
              <a:t>In:Proceedings</a:t>
            </a:r>
            <a:r>
              <a:rPr lang="en-US" sz="1400" dirty="0"/>
              <a:t> of the 25th ACM </a:t>
            </a:r>
            <a:r>
              <a:rPr lang="en-US" sz="1400" dirty="0" err="1"/>
              <a:t>Conferenceon</a:t>
            </a:r>
            <a:r>
              <a:rPr lang="en-US" sz="1400" dirty="0"/>
              <a:t> Hypertext and Social Media. HT ’14. Santiago, Chile: ACM, pp. 136–147.isbn:978-1-4503-2954-5.</a:t>
            </a:r>
          </a:p>
          <a:p>
            <a:pPr algn="just"/>
            <a:r>
              <a:rPr lang="en-US" sz="1400" dirty="0" err="1"/>
              <a:t>Szegedy</a:t>
            </a:r>
            <a:r>
              <a:rPr lang="en-US" sz="1400" dirty="0"/>
              <a:t>, Christian et al. (2014). “Going Deeper with Convolutions”. </a:t>
            </a:r>
            <a:r>
              <a:rPr lang="en-US" sz="1400" dirty="0" err="1"/>
              <a:t>In:CoRRabs</a:t>
            </a:r>
            <a:r>
              <a:rPr lang="en-US" sz="1400" dirty="0"/>
              <a:t>/1409.4842.Tran, Lam et al. (2016). “Privacy-CNH: A Framework to Detect Photo Privacy </a:t>
            </a:r>
            <a:r>
              <a:rPr lang="en-US" sz="1400" dirty="0" err="1"/>
              <a:t>withConvolutional</a:t>
            </a:r>
            <a:r>
              <a:rPr lang="en-US" sz="1400" dirty="0"/>
              <a:t> Neural Network Using Hierarchical Features”. </a:t>
            </a:r>
            <a:r>
              <a:rPr lang="en-US" sz="1400" dirty="0" err="1"/>
              <a:t>In:Proceedings</a:t>
            </a:r>
            <a:r>
              <a:rPr lang="en-US" sz="1400" dirty="0"/>
              <a:t> of </a:t>
            </a:r>
            <a:r>
              <a:rPr lang="en-US" sz="1400" dirty="0" err="1"/>
              <a:t>theThirtieth</a:t>
            </a:r>
            <a:r>
              <a:rPr lang="en-US" sz="1400" dirty="0"/>
              <a:t> AAAI Conference. Phoenix, Arizona, pp. 1317–1323.</a:t>
            </a:r>
          </a:p>
          <a:p>
            <a:pPr algn="just"/>
            <a:r>
              <a:rPr lang="en-US" sz="1400" dirty="0" err="1"/>
              <a:t>Zerr</a:t>
            </a:r>
            <a:r>
              <a:rPr lang="en-US" sz="1400" dirty="0"/>
              <a:t>, </a:t>
            </a:r>
            <a:r>
              <a:rPr lang="en-US" sz="1400" dirty="0" err="1"/>
              <a:t>Sergej</a:t>
            </a:r>
            <a:r>
              <a:rPr lang="en-US" sz="1400" dirty="0"/>
              <a:t> et al. (2012). “Privacy-aware image classification and search”. </a:t>
            </a:r>
            <a:r>
              <a:rPr lang="en-US" sz="1400" dirty="0" err="1"/>
              <a:t>In:Proceedingsof</a:t>
            </a:r>
            <a:r>
              <a:rPr lang="en-US" sz="1400" dirty="0"/>
              <a:t> the 35th international ACM SIGIR conference on Research and development </a:t>
            </a:r>
            <a:r>
              <a:rPr lang="en-US" sz="1400" dirty="0" err="1"/>
              <a:t>ininformation</a:t>
            </a:r>
            <a:r>
              <a:rPr lang="en-US" sz="1400" dirty="0"/>
              <a:t> retrieval. Portland, Oregon, USA: </a:t>
            </a:r>
            <a:r>
              <a:rPr lang="en-US" sz="1400" dirty="0" err="1"/>
              <a:t>ACM.isbn</a:t>
            </a:r>
            <a:r>
              <a:rPr lang="en-US" sz="1400" dirty="0"/>
              <a:t>: 978-1-4503-1472-5.</a:t>
            </a:r>
          </a:p>
          <a:p>
            <a:pPr algn="just"/>
            <a:r>
              <a:rPr lang="en-US" sz="1400" dirty="0"/>
              <a:t>Zhou, </a:t>
            </a:r>
            <a:r>
              <a:rPr lang="en-US" sz="1400" dirty="0" err="1"/>
              <a:t>Bolei</a:t>
            </a:r>
            <a:r>
              <a:rPr lang="en-US" sz="1400" dirty="0"/>
              <a:t> et al. (2016). “Places: An Image Database for Deep Scene Understanding”.</a:t>
            </a:r>
            <a:r>
              <a:rPr lang="en-US" sz="1400" dirty="0" err="1"/>
              <a:t>In:arXiv</a:t>
            </a:r>
            <a:r>
              <a:rPr lang="en-US" sz="1400" dirty="0"/>
              <a:t> preprint arXiv:1610.02055.</a:t>
            </a:r>
          </a:p>
        </p:txBody>
      </p:sp>
      <p:sp>
        <p:nvSpPr>
          <p:cNvPr id="5" name="Footer Placeholder 4">
            <a:extLst>
              <a:ext uri="{FF2B5EF4-FFF2-40B4-BE49-F238E27FC236}">
                <a16:creationId xmlns:a16="http://schemas.microsoft.com/office/drawing/2014/main" id="{17FD094B-92F7-44BF-8335-5CA47E8D32BA}"/>
              </a:ext>
            </a:extLst>
          </p:cNvPr>
          <p:cNvSpPr>
            <a:spLocks noGrp="1"/>
          </p:cNvSpPr>
          <p:nvPr>
            <p:ph type="ftr" sz="quarter" idx="11"/>
          </p:nvPr>
        </p:nvSpPr>
        <p:spPr>
          <a:xfrm>
            <a:off x="3124200" y="6356350"/>
            <a:ext cx="2895600" cy="365125"/>
          </a:xfrm>
        </p:spPr>
        <p:txBody>
          <a:bodyPr/>
          <a:lstStyle/>
          <a:p>
            <a:r>
              <a:rPr lang="en-US"/>
              <a:t>Ashwini Tonge</a:t>
            </a:r>
          </a:p>
        </p:txBody>
      </p:sp>
      <p:sp>
        <p:nvSpPr>
          <p:cNvPr id="6" name="Slide Number Placeholder 5">
            <a:extLst>
              <a:ext uri="{FF2B5EF4-FFF2-40B4-BE49-F238E27FC236}">
                <a16:creationId xmlns:a16="http://schemas.microsoft.com/office/drawing/2014/main" id="{81879463-6730-4E0B-B85F-E46308B0A398}"/>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32</a:t>
            </a:fld>
            <a:endParaRPr lang="en-US"/>
          </a:p>
        </p:txBody>
      </p:sp>
      <p:sp>
        <p:nvSpPr>
          <p:cNvPr id="7" name="Date Placeholder 6">
            <a:extLst>
              <a:ext uri="{FF2B5EF4-FFF2-40B4-BE49-F238E27FC236}">
                <a16:creationId xmlns:a16="http://schemas.microsoft.com/office/drawing/2014/main" id="{041CAB4F-CBBE-4F9C-80C0-E091064AB201}"/>
              </a:ext>
            </a:extLst>
          </p:cNvPr>
          <p:cNvSpPr>
            <a:spLocks noGrp="1"/>
          </p:cNvSpPr>
          <p:nvPr>
            <p:ph type="dt" sz="half" idx="10"/>
          </p:nvPr>
        </p:nvSpPr>
        <p:spPr/>
        <p:txBody>
          <a:bodyPr/>
          <a:lstStyle/>
          <a:p>
            <a:fld id="{909CF3AE-5D5F-445B-8B2C-5B9EEE001D68}" type="datetime1">
              <a:rPr lang="en-US" smtClean="0"/>
              <a:t>2/2/2018</a:t>
            </a:fld>
            <a:endParaRPr lang="en-US" dirty="0"/>
          </a:p>
        </p:txBody>
      </p:sp>
    </p:spTree>
    <p:extLst>
      <p:ext uri="{BB962C8B-B14F-4D97-AF65-F5344CB8AC3E}">
        <p14:creationId xmlns:p14="http://schemas.microsoft.com/office/powerpoint/2010/main" val="148011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7" name="Picture 4" descr="Image result for questions">
            <a:extLst>
              <a:ext uri="{FF2B5EF4-FFF2-40B4-BE49-F238E27FC236}">
                <a16:creationId xmlns:a16="http://schemas.microsoft.com/office/drawing/2014/main" id="{53ED28C6-85F5-4704-9496-9D54E6BA27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3068" y="711561"/>
            <a:ext cx="5092209" cy="52362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8D3F12-5432-43D8-82C9-4B27A01F119B}"/>
              </a:ext>
            </a:extLst>
          </p:cNvPr>
          <p:cNvSpPr txBox="1"/>
          <p:nvPr/>
        </p:nvSpPr>
        <p:spPr>
          <a:xfrm>
            <a:off x="3521413" y="36047"/>
            <a:ext cx="2267993" cy="646331"/>
          </a:xfrm>
          <a:prstGeom prst="rect">
            <a:avLst/>
          </a:prstGeom>
          <a:noFill/>
        </p:spPr>
        <p:txBody>
          <a:bodyPr wrap="none" rtlCol="0">
            <a:spAutoFit/>
          </a:bodyPr>
          <a:lstStyle/>
          <a:p>
            <a:r>
              <a:rPr lang="en-US" sz="3600" dirty="0">
                <a:solidFill>
                  <a:schemeClr val="bg1">
                    <a:lumMod val="85000"/>
                  </a:schemeClr>
                </a:solidFill>
              </a:rPr>
              <a:t>Thank you!</a:t>
            </a:r>
          </a:p>
        </p:txBody>
      </p:sp>
      <p:sp>
        <p:nvSpPr>
          <p:cNvPr id="7" name="Footer Placeholder 6">
            <a:extLst>
              <a:ext uri="{FF2B5EF4-FFF2-40B4-BE49-F238E27FC236}">
                <a16:creationId xmlns:a16="http://schemas.microsoft.com/office/drawing/2014/main" id="{FB7A4F19-8243-4FB5-8148-7E96BE0A03C1}"/>
              </a:ext>
            </a:extLst>
          </p:cNvPr>
          <p:cNvSpPr>
            <a:spLocks noGrp="1"/>
          </p:cNvSpPr>
          <p:nvPr>
            <p:ph type="ftr" sz="quarter" idx="11"/>
          </p:nvPr>
        </p:nvSpPr>
        <p:spPr>
          <a:xfrm>
            <a:off x="3124200" y="6356350"/>
            <a:ext cx="2895600" cy="365125"/>
          </a:xfrm>
        </p:spPr>
        <p:txBody>
          <a:bodyPr/>
          <a:lstStyle/>
          <a:p>
            <a:r>
              <a:rPr lang="en-US"/>
              <a:t>Ashwini Tonge</a:t>
            </a:r>
          </a:p>
        </p:txBody>
      </p:sp>
      <p:sp>
        <p:nvSpPr>
          <p:cNvPr id="8" name="Slide Number Placeholder 7">
            <a:extLst>
              <a:ext uri="{FF2B5EF4-FFF2-40B4-BE49-F238E27FC236}">
                <a16:creationId xmlns:a16="http://schemas.microsoft.com/office/drawing/2014/main" id="{BF6EAD58-D3EB-441A-B84D-E279302E44A3}"/>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33</a:t>
            </a:fld>
            <a:endParaRPr lang="en-US"/>
          </a:p>
        </p:txBody>
      </p:sp>
      <p:sp>
        <p:nvSpPr>
          <p:cNvPr id="9" name="Date Placeholder 8">
            <a:extLst>
              <a:ext uri="{FF2B5EF4-FFF2-40B4-BE49-F238E27FC236}">
                <a16:creationId xmlns:a16="http://schemas.microsoft.com/office/drawing/2014/main" id="{F50A0685-D5E9-4EF5-B0D7-80C99A8585C3}"/>
              </a:ext>
            </a:extLst>
          </p:cNvPr>
          <p:cNvSpPr>
            <a:spLocks noGrp="1"/>
          </p:cNvSpPr>
          <p:nvPr>
            <p:ph type="dt" sz="half" idx="10"/>
          </p:nvPr>
        </p:nvSpPr>
        <p:spPr/>
        <p:txBody>
          <a:bodyPr/>
          <a:lstStyle/>
          <a:p>
            <a:fld id="{D1C77569-6943-4DF1-8395-8EA3CAE423A0}" type="datetime1">
              <a:rPr lang="en-US" smtClean="0"/>
              <a:t>2/2/2018</a:t>
            </a:fld>
            <a:endParaRPr lang="en-US" dirty="0"/>
          </a:p>
        </p:txBody>
      </p:sp>
    </p:spTree>
    <p:extLst>
      <p:ext uri="{BB962C8B-B14F-4D97-AF65-F5344CB8AC3E}">
        <p14:creationId xmlns:p14="http://schemas.microsoft.com/office/powerpoint/2010/main" val="103215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81476-7468-45C8-A0C7-C676078BA55F}"/>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600" kern="1200">
                <a:solidFill>
                  <a:schemeClr val="bg1"/>
                </a:solidFill>
                <a:latin typeface="+mj-lt"/>
                <a:ea typeface="+mj-ea"/>
                <a:cs typeface="+mj-cs"/>
              </a:rPr>
              <a:t>Examples of images manually identified as private and public</a:t>
            </a:r>
          </a:p>
        </p:txBody>
      </p:sp>
      <p:sp>
        <p:nvSpPr>
          <p:cNvPr id="5" name="Footer Placeholder 4">
            <a:extLst>
              <a:ext uri="{FF2B5EF4-FFF2-40B4-BE49-F238E27FC236}">
                <a16:creationId xmlns:a16="http://schemas.microsoft.com/office/drawing/2014/main" id="{7127C5FB-8766-4579-A424-485595B21C22}"/>
              </a:ext>
            </a:extLst>
          </p:cNvPr>
          <p:cNvSpPr>
            <a:spLocks noGrp="1"/>
          </p:cNvSpPr>
          <p:nvPr>
            <p:ph type="ftr" sz="quarter" idx="11"/>
          </p:nvPr>
        </p:nvSpPr>
        <p:spPr>
          <a:xfrm>
            <a:off x="3124200" y="6356350"/>
            <a:ext cx="2895600" cy="365125"/>
          </a:xfrm>
        </p:spPr>
        <p:txBody>
          <a:bodyPr/>
          <a:lstStyle/>
          <a:p>
            <a:r>
              <a:rPr lang="en-US"/>
              <a:t>Ashwini Tonge</a:t>
            </a:r>
          </a:p>
        </p:txBody>
      </p:sp>
      <p:sp>
        <p:nvSpPr>
          <p:cNvPr id="8" name="Slide Number Placeholder 7">
            <a:extLst>
              <a:ext uri="{FF2B5EF4-FFF2-40B4-BE49-F238E27FC236}">
                <a16:creationId xmlns:a16="http://schemas.microsoft.com/office/drawing/2014/main" id="{3EB6A1FD-B3C6-43CA-BDDD-19C83CECD14D}"/>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4</a:t>
            </a:fld>
            <a:endParaRPr lang="en-US"/>
          </a:p>
        </p:txBody>
      </p:sp>
      <p:sp>
        <p:nvSpPr>
          <p:cNvPr id="9" name="Date Placeholder 8">
            <a:extLst>
              <a:ext uri="{FF2B5EF4-FFF2-40B4-BE49-F238E27FC236}">
                <a16:creationId xmlns:a16="http://schemas.microsoft.com/office/drawing/2014/main" id="{C5DCE757-BEDB-41E3-AA04-6F6C98D25882}"/>
              </a:ext>
            </a:extLst>
          </p:cNvPr>
          <p:cNvSpPr>
            <a:spLocks noGrp="1"/>
          </p:cNvSpPr>
          <p:nvPr>
            <p:ph type="dt" sz="half" idx="10"/>
          </p:nvPr>
        </p:nvSpPr>
        <p:spPr/>
        <p:txBody>
          <a:bodyPr/>
          <a:lstStyle/>
          <a:p>
            <a:fld id="{2B278287-59F7-40A6-81F7-6C0DDF798EB9}" type="datetime1">
              <a:rPr lang="en-US" smtClean="0"/>
              <a:t>2/2/2018</a:t>
            </a:fld>
            <a:endParaRPr lang="en-US" dirty="0"/>
          </a:p>
        </p:txBody>
      </p:sp>
      <p:pic>
        <p:nvPicPr>
          <p:cNvPr id="4" name="Picture 3">
            <a:extLst>
              <a:ext uri="{FF2B5EF4-FFF2-40B4-BE49-F238E27FC236}">
                <a16:creationId xmlns:a16="http://schemas.microsoft.com/office/drawing/2014/main" id="{CFF72603-BB6C-44A4-A56C-5F6BC57D4E03}"/>
              </a:ext>
            </a:extLst>
          </p:cNvPr>
          <p:cNvPicPr>
            <a:picLocks noChangeAspect="1"/>
          </p:cNvPicPr>
          <p:nvPr/>
        </p:nvPicPr>
        <p:blipFill>
          <a:blip r:embed="rId2"/>
          <a:stretch>
            <a:fillRect/>
          </a:stretch>
        </p:blipFill>
        <p:spPr>
          <a:xfrm>
            <a:off x="417399" y="2886806"/>
            <a:ext cx="4022521" cy="2473638"/>
          </a:xfrm>
          <a:prstGeom prst="rect">
            <a:avLst/>
          </a:prstGeom>
        </p:spPr>
      </p:pic>
      <p:pic>
        <p:nvPicPr>
          <p:cNvPr id="11" name="Picture 10">
            <a:extLst>
              <a:ext uri="{FF2B5EF4-FFF2-40B4-BE49-F238E27FC236}">
                <a16:creationId xmlns:a16="http://schemas.microsoft.com/office/drawing/2014/main" id="{5696557D-9794-49CA-A26F-F49AEE0AC46B}"/>
              </a:ext>
            </a:extLst>
          </p:cNvPr>
          <p:cNvPicPr>
            <a:picLocks noChangeAspect="1"/>
          </p:cNvPicPr>
          <p:nvPr/>
        </p:nvPicPr>
        <p:blipFill>
          <a:blip r:embed="rId3"/>
          <a:stretch>
            <a:fillRect/>
          </a:stretch>
        </p:blipFill>
        <p:spPr>
          <a:xfrm>
            <a:off x="4888484" y="2826255"/>
            <a:ext cx="3798316" cy="2534189"/>
          </a:xfrm>
          <a:prstGeom prst="rect">
            <a:avLst/>
          </a:prstGeom>
        </p:spPr>
      </p:pic>
      <p:sp>
        <p:nvSpPr>
          <p:cNvPr id="14" name="TextBox 13">
            <a:extLst>
              <a:ext uri="{FF2B5EF4-FFF2-40B4-BE49-F238E27FC236}">
                <a16:creationId xmlns:a16="http://schemas.microsoft.com/office/drawing/2014/main" id="{B695D333-141B-4075-B570-4D53EC7D17FD}"/>
              </a:ext>
            </a:extLst>
          </p:cNvPr>
          <p:cNvSpPr txBox="1"/>
          <p:nvPr/>
        </p:nvSpPr>
        <p:spPr>
          <a:xfrm>
            <a:off x="1807175" y="2106626"/>
            <a:ext cx="1210345" cy="584775"/>
          </a:xfrm>
          <a:prstGeom prst="rect">
            <a:avLst/>
          </a:prstGeom>
          <a:noFill/>
        </p:spPr>
        <p:txBody>
          <a:bodyPr wrap="square" rtlCol="0">
            <a:spAutoFit/>
          </a:bodyPr>
          <a:lstStyle/>
          <a:p>
            <a:r>
              <a:rPr lang="en-US" sz="3200" dirty="0">
                <a:solidFill>
                  <a:srgbClr val="7030A0"/>
                </a:solidFill>
              </a:rPr>
              <a:t>Public</a:t>
            </a:r>
          </a:p>
        </p:txBody>
      </p:sp>
      <p:sp>
        <p:nvSpPr>
          <p:cNvPr id="15" name="TextBox 14">
            <a:extLst>
              <a:ext uri="{FF2B5EF4-FFF2-40B4-BE49-F238E27FC236}">
                <a16:creationId xmlns:a16="http://schemas.microsoft.com/office/drawing/2014/main" id="{334123F4-751D-4D81-9358-9280723DB1C0}"/>
              </a:ext>
            </a:extLst>
          </p:cNvPr>
          <p:cNvSpPr txBox="1"/>
          <p:nvPr/>
        </p:nvSpPr>
        <p:spPr>
          <a:xfrm>
            <a:off x="6172200" y="2106626"/>
            <a:ext cx="1447800" cy="584775"/>
          </a:xfrm>
          <a:prstGeom prst="rect">
            <a:avLst/>
          </a:prstGeom>
          <a:noFill/>
        </p:spPr>
        <p:txBody>
          <a:bodyPr wrap="square" rtlCol="0">
            <a:spAutoFit/>
          </a:bodyPr>
          <a:lstStyle/>
          <a:p>
            <a:r>
              <a:rPr lang="en-US" sz="3200" dirty="0">
                <a:solidFill>
                  <a:srgbClr val="7030A0"/>
                </a:solidFill>
              </a:rPr>
              <a:t>Private</a:t>
            </a:r>
          </a:p>
        </p:txBody>
      </p:sp>
    </p:spTree>
    <p:extLst>
      <p:ext uri="{BB962C8B-B14F-4D97-AF65-F5344CB8AC3E}">
        <p14:creationId xmlns:p14="http://schemas.microsoft.com/office/powerpoint/2010/main" val="354180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BEFA-918F-4936-984E-47379CDCFA53}"/>
              </a:ext>
            </a:extLst>
          </p:cNvPr>
          <p:cNvSpPr>
            <a:spLocks noGrp="1"/>
          </p:cNvSpPr>
          <p:nvPr>
            <p:ph type="title"/>
          </p:nvPr>
        </p:nvSpPr>
        <p:spPr>
          <a:xfrm>
            <a:off x="457200" y="-80398"/>
            <a:ext cx="8229600" cy="857752"/>
          </a:xfrm>
        </p:spPr>
        <p:txBody>
          <a:bodyPr>
            <a:normAutofit/>
          </a:bodyPr>
          <a:lstStyle/>
          <a:p>
            <a:r>
              <a:rPr lang="en-US" dirty="0">
                <a:solidFill>
                  <a:schemeClr val="bg1">
                    <a:lumMod val="85000"/>
                  </a:schemeClr>
                </a:solidFill>
              </a:rPr>
              <a:t>Research Objective</a:t>
            </a:r>
          </a:p>
        </p:txBody>
      </p:sp>
      <p:sp>
        <p:nvSpPr>
          <p:cNvPr id="3" name="Content Placeholder 2">
            <a:extLst>
              <a:ext uri="{FF2B5EF4-FFF2-40B4-BE49-F238E27FC236}">
                <a16:creationId xmlns:a16="http://schemas.microsoft.com/office/drawing/2014/main" id="{B1C87283-8349-42BC-8050-8DEAC4F3B44F}"/>
              </a:ext>
            </a:extLst>
          </p:cNvPr>
          <p:cNvSpPr>
            <a:spLocks noGrp="1"/>
          </p:cNvSpPr>
          <p:nvPr>
            <p:ph idx="1"/>
          </p:nvPr>
        </p:nvSpPr>
        <p:spPr>
          <a:xfrm>
            <a:off x="457200" y="1143000"/>
            <a:ext cx="8229600" cy="4525963"/>
          </a:xfrm>
        </p:spPr>
        <p:txBody>
          <a:bodyPr/>
          <a:lstStyle/>
          <a:p>
            <a:pPr>
              <a:lnSpc>
                <a:spcPct val="90000"/>
              </a:lnSpc>
            </a:pPr>
            <a:r>
              <a:rPr lang="en-US" sz="1900" dirty="0"/>
              <a:t>Can we generate a generic model that can provide prevalent privacy settings? </a:t>
            </a:r>
          </a:p>
          <a:p>
            <a:pPr>
              <a:lnSpc>
                <a:spcPct val="90000"/>
              </a:lnSpc>
            </a:pPr>
            <a:r>
              <a:rPr lang="en-US" sz="1900" dirty="0"/>
              <a:t>Can we leverage CNN to derive promising features that can identify private content in images shared online?</a:t>
            </a:r>
          </a:p>
          <a:p>
            <a:pPr>
              <a:lnSpc>
                <a:spcPct val="90000"/>
              </a:lnSpc>
            </a:pPr>
            <a:r>
              <a:rPr lang="en-US" sz="1900" dirty="0"/>
              <a:t>Do these features better discriminate between the public and private privacy classes than the existing features?</a:t>
            </a:r>
          </a:p>
          <a:p>
            <a:pPr>
              <a:lnSpc>
                <a:spcPct val="90000"/>
              </a:lnSpc>
            </a:pPr>
            <a:r>
              <a:rPr lang="en-US" sz="1900" dirty="0"/>
              <a:t>How well these features generalize over the unseen images?</a:t>
            </a:r>
          </a:p>
          <a:p>
            <a:pPr marL="0" indent="0">
              <a:lnSpc>
                <a:spcPct val="90000"/>
              </a:lnSpc>
              <a:buNone/>
            </a:pPr>
            <a:endParaRPr lang="en-US" sz="1900" dirty="0"/>
          </a:p>
          <a:p>
            <a:pPr>
              <a:lnSpc>
                <a:spcPct val="90000"/>
              </a:lnSpc>
            </a:pPr>
            <a:r>
              <a:rPr lang="en-US" sz="1900" dirty="0"/>
              <a:t>Aim at deriving four types of features. </a:t>
            </a:r>
          </a:p>
          <a:p>
            <a:pPr lvl="1">
              <a:lnSpc>
                <a:spcPct val="90000"/>
              </a:lnSpc>
            </a:pPr>
            <a:r>
              <a:rPr lang="en-US" sz="1900" dirty="0"/>
              <a:t>Deep features.</a:t>
            </a:r>
          </a:p>
          <a:p>
            <a:pPr lvl="1">
              <a:lnSpc>
                <a:spcPct val="90000"/>
              </a:lnSpc>
            </a:pPr>
            <a:r>
              <a:rPr lang="en-US" sz="1900" dirty="0"/>
              <a:t>Semantic features.</a:t>
            </a:r>
          </a:p>
          <a:p>
            <a:pPr lvl="1">
              <a:lnSpc>
                <a:spcPct val="90000"/>
              </a:lnSpc>
            </a:pPr>
            <a:r>
              <a:rPr lang="en-US" sz="1900" dirty="0"/>
              <a:t>Privacy-Aware user tags.</a:t>
            </a:r>
          </a:p>
          <a:p>
            <a:pPr lvl="1">
              <a:lnSpc>
                <a:spcPct val="90000"/>
              </a:lnSpc>
            </a:pPr>
            <a:r>
              <a:rPr lang="en-US" sz="1900" dirty="0"/>
              <a:t>Fusion of multimodal features</a:t>
            </a:r>
          </a:p>
          <a:p>
            <a:pPr lvl="1">
              <a:lnSpc>
                <a:spcPct val="90000"/>
              </a:lnSpc>
            </a:pPr>
            <a:endParaRPr lang="en-US" sz="1900" dirty="0"/>
          </a:p>
          <a:p>
            <a:endParaRPr lang="en-US" dirty="0"/>
          </a:p>
        </p:txBody>
      </p:sp>
      <p:sp>
        <p:nvSpPr>
          <p:cNvPr id="5" name="Footer Placeholder 4">
            <a:extLst>
              <a:ext uri="{FF2B5EF4-FFF2-40B4-BE49-F238E27FC236}">
                <a16:creationId xmlns:a16="http://schemas.microsoft.com/office/drawing/2014/main" id="{620401B7-FF61-4255-A579-001EA5D89616}"/>
              </a:ext>
            </a:extLst>
          </p:cNvPr>
          <p:cNvSpPr>
            <a:spLocks noGrp="1"/>
          </p:cNvSpPr>
          <p:nvPr>
            <p:ph type="ftr" sz="quarter" idx="11"/>
          </p:nvPr>
        </p:nvSpPr>
        <p:spPr>
          <a:xfrm>
            <a:off x="3124200" y="6356350"/>
            <a:ext cx="2895600" cy="365125"/>
          </a:xfrm>
        </p:spPr>
        <p:txBody>
          <a:bodyPr/>
          <a:lstStyle/>
          <a:p>
            <a:r>
              <a:rPr lang="en-US"/>
              <a:t>Ashwini Tonge</a:t>
            </a:r>
          </a:p>
        </p:txBody>
      </p:sp>
      <p:sp>
        <p:nvSpPr>
          <p:cNvPr id="6" name="Slide Number Placeholder 5">
            <a:extLst>
              <a:ext uri="{FF2B5EF4-FFF2-40B4-BE49-F238E27FC236}">
                <a16:creationId xmlns:a16="http://schemas.microsoft.com/office/drawing/2014/main" id="{BD818BD9-F180-4158-A2A2-1F1507528E2C}"/>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5</a:t>
            </a:fld>
            <a:endParaRPr lang="en-US"/>
          </a:p>
        </p:txBody>
      </p:sp>
      <p:sp>
        <p:nvSpPr>
          <p:cNvPr id="7" name="Date Placeholder 6">
            <a:extLst>
              <a:ext uri="{FF2B5EF4-FFF2-40B4-BE49-F238E27FC236}">
                <a16:creationId xmlns:a16="http://schemas.microsoft.com/office/drawing/2014/main" id="{53E58C14-E9B4-4FFA-A511-B16BB744D4F9}"/>
              </a:ext>
            </a:extLst>
          </p:cNvPr>
          <p:cNvSpPr>
            <a:spLocks noGrp="1"/>
          </p:cNvSpPr>
          <p:nvPr>
            <p:ph type="dt" sz="half" idx="10"/>
          </p:nvPr>
        </p:nvSpPr>
        <p:spPr/>
        <p:txBody>
          <a:bodyPr/>
          <a:lstStyle/>
          <a:p>
            <a:fld id="{43929CF2-0D97-4D12-B623-6111C5A9467A}" type="datetime1">
              <a:rPr lang="en-US" smtClean="0"/>
              <a:t>2/2/2018</a:t>
            </a:fld>
            <a:endParaRPr lang="en-US" dirty="0"/>
          </a:p>
        </p:txBody>
      </p:sp>
    </p:spTree>
    <p:extLst>
      <p:ext uri="{BB962C8B-B14F-4D97-AF65-F5344CB8AC3E}">
        <p14:creationId xmlns:p14="http://schemas.microsoft.com/office/powerpoint/2010/main" val="345871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81" y="-108722"/>
            <a:ext cx="8229600" cy="1013394"/>
          </a:xfrm>
        </p:spPr>
        <p:txBody>
          <a:bodyPr/>
          <a:lstStyle/>
          <a:p>
            <a:r>
              <a:rPr lang="en-US" dirty="0">
                <a:solidFill>
                  <a:schemeClr val="bg1">
                    <a:lumMod val="85000"/>
                  </a:schemeClr>
                </a:solidFill>
              </a:rPr>
              <a:t>Outline</a:t>
            </a:r>
          </a:p>
        </p:txBody>
      </p:sp>
      <p:sp>
        <p:nvSpPr>
          <p:cNvPr id="3" name="Content Placeholder 2"/>
          <p:cNvSpPr>
            <a:spLocks noGrp="1"/>
          </p:cNvSpPr>
          <p:nvPr>
            <p:ph idx="1"/>
          </p:nvPr>
        </p:nvSpPr>
        <p:spPr>
          <a:xfrm>
            <a:off x="486381" y="1181910"/>
            <a:ext cx="8229600" cy="4525963"/>
          </a:xfrm>
        </p:spPr>
        <p:txBody>
          <a:bodyPr>
            <a:normAutofit lnSpcReduction="10000"/>
          </a:bodyPr>
          <a:lstStyle/>
          <a:p>
            <a:r>
              <a:rPr lang="en-US" sz="2800" dirty="0"/>
              <a:t>Current Work</a:t>
            </a:r>
          </a:p>
          <a:p>
            <a:pPr lvl="1"/>
            <a:r>
              <a:rPr lang="en-US" sz="2400" dirty="0"/>
              <a:t>Deep features</a:t>
            </a:r>
          </a:p>
          <a:p>
            <a:pPr lvl="1"/>
            <a:r>
              <a:rPr lang="en-US" sz="2400" dirty="0"/>
              <a:t>Semantic features</a:t>
            </a:r>
          </a:p>
          <a:p>
            <a:pPr lvl="1"/>
            <a:r>
              <a:rPr lang="en-US" sz="2400" dirty="0"/>
              <a:t>Privacy-aware user tags</a:t>
            </a:r>
          </a:p>
          <a:p>
            <a:r>
              <a:rPr lang="en-US" sz="2800" dirty="0"/>
              <a:t>Results</a:t>
            </a:r>
          </a:p>
          <a:p>
            <a:pPr lvl="1"/>
            <a:r>
              <a:rPr lang="en-US" sz="2400" dirty="0"/>
              <a:t>Dataset</a:t>
            </a:r>
          </a:p>
          <a:p>
            <a:pPr lvl="1"/>
            <a:r>
              <a:rPr lang="en-US" sz="2400" dirty="0"/>
              <a:t>Experiments and Results</a:t>
            </a:r>
          </a:p>
          <a:p>
            <a:r>
              <a:rPr lang="en-US" sz="2800" dirty="0"/>
              <a:t>Research Plan</a:t>
            </a:r>
          </a:p>
          <a:p>
            <a:pPr lvl="1">
              <a:lnSpc>
                <a:spcPct val="90000"/>
              </a:lnSpc>
            </a:pPr>
            <a:r>
              <a:rPr lang="en-US" sz="2400" dirty="0"/>
              <a:t>Fusion of multimodal features</a:t>
            </a:r>
          </a:p>
          <a:p>
            <a:r>
              <a:rPr lang="en-US" sz="2800" dirty="0"/>
              <a:t>Summary</a:t>
            </a:r>
          </a:p>
        </p:txBody>
      </p:sp>
      <p:sp>
        <p:nvSpPr>
          <p:cNvPr id="6" name="Footer Placeholder 5">
            <a:extLst>
              <a:ext uri="{FF2B5EF4-FFF2-40B4-BE49-F238E27FC236}">
                <a16:creationId xmlns:a16="http://schemas.microsoft.com/office/drawing/2014/main" id="{6A73FC63-C0B8-452C-9DF6-7C0D33FA4CBA}"/>
              </a:ext>
            </a:extLst>
          </p:cNvPr>
          <p:cNvSpPr>
            <a:spLocks noGrp="1"/>
          </p:cNvSpPr>
          <p:nvPr>
            <p:ph type="ftr" sz="quarter" idx="11"/>
          </p:nvPr>
        </p:nvSpPr>
        <p:spPr>
          <a:xfrm>
            <a:off x="3124200" y="6356350"/>
            <a:ext cx="2895600" cy="365125"/>
          </a:xfrm>
        </p:spPr>
        <p:txBody>
          <a:bodyPr/>
          <a:lstStyle/>
          <a:p>
            <a:r>
              <a:rPr lang="en-US">
                <a:solidFill>
                  <a:schemeClr val="bg1"/>
                </a:solidFill>
              </a:rPr>
              <a:t>Ashwini Tonge</a:t>
            </a:r>
            <a:endParaRPr lang="en-US" dirty="0">
              <a:solidFill>
                <a:schemeClr val="bg1"/>
              </a:solidFill>
            </a:endParaRPr>
          </a:p>
        </p:txBody>
      </p:sp>
      <p:sp>
        <p:nvSpPr>
          <p:cNvPr id="8" name="Slide Number Placeholder 7">
            <a:extLst>
              <a:ext uri="{FF2B5EF4-FFF2-40B4-BE49-F238E27FC236}">
                <a16:creationId xmlns:a16="http://schemas.microsoft.com/office/drawing/2014/main" id="{435C5852-C1F2-49D9-8CCB-CABF8CD8719C}"/>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solidFill>
                  <a:schemeClr val="bg1"/>
                </a:solidFill>
              </a:rPr>
              <a:pPr/>
              <a:t>6</a:t>
            </a:fld>
            <a:endParaRPr lang="en-US" dirty="0">
              <a:solidFill>
                <a:schemeClr val="bg1"/>
              </a:solidFill>
            </a:endParaRPr>
          </a:p>
        </p:txBody>
      </p:sp>
      <p:sp>
        <p:nvSpPr>
          <p:cNvPr id="9" name="Date Placeholder 8">
            <a:extLst>
              <a:ext uri="{FF2B5EF4-FFF2-40B4-BE49-F238E27FC236}">
                <a16:creationId xmlns:a16="http://schemas.microsoft.com/office/drawing/2014/main" id="{BB00E0B3-A60C-4774-BBBA-FCB937B6D535}"/>
              </a:ext>
            </a:extLst>
          </p:cNvPr>
          <p:cNvSpPr>
            <a:spLocks noGrp="1"/>
          </p:cNvSpPr>
          <p:nvPr>
            <p:ph type="dt" sz="half" idx="10"/>
          </p:nvPr>
        </p:nvSpPr>
        <p:spPr/>
        <p:txBody>
          <a:bodyPr/>
          <a:lstStyle/>
          <a:p>
            <a:fld id="{05B947AF-7B21-4224-97FB-98C4D5DB4560}" type="datetime1">
              <a:rPr lang="en-US" smtClean="0"/>
              <a:t>2/2/2018</a:t>
            </a:fld>
            <a:endParaRPr lang="en-US" dirty="0"/>
          </a:p>
        </p:txBody>
      </p:sp>
    </p:spTree>
    <p:extLst>
      <p:ext uri="{BB962C8B-B14F-4D97-AF65-F5344CB8AC3E}">
        <p14:creationId xmlns:p14="http://schemas.microsoft.com/office/powerpoint/2010/main" val="33237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81" y="-108722"/>
            <a:ext cx="8229600" cy="1013394"/>
          </a:xfrm>
        </p:spPr>
        <p:txBody>
          <a:bodyPr/>
          <a:lstStyle/>
          <a:p>
            <a:r>
              <a:rPr lang="en-US" dirty="0">
                <a:solidFill>
                  <a:schemeClr val="bg1">
                    <a:lumMod val="85000"/>
                  </a:schemeClr>
                </a:solidFill>
              </a:rPr>
              <a:t>Outline</a:t>
            </a:r>
          </a:p>
        </p:txBody>
      </p:sp>
      <p:sp>
        <p:nvSpPr>
          <p:cNvPr id="3" name="Content Placeholder 2"/>
          <p:cNvSpPr>
            <a:spLocks noGrp="1"/>
          </p:cNvSpPr>
          <p:nvPr>
            <p:ph idx="1"/>
          </p:nvPr>
        </p:nvSpPr>
        <p:spPr>
          <a:xfrm>
            <a:off x="486381" y="1181910"/>
            <a:ext cx="8229600" cy="4525963"/>
          </a:xfrm>
        </p:spPr>
        <p:txBody>
          <a:bodyPr>
            <a:normAutofit lnSpcReduction="10000"/>
          </a:bodyPr>
          <a:lstStyle/>
          <a:p>
            <a:r>
              <a:rPr lang="en-US" sz="2800" dirty="0"/>
              <a:t>Current Work</a:t>
            </a:r>
          </a:p>
          <a:p>
            <a:pPr lvl="1"/>
            <a:r>
              <a:rPr lang="en-US" sz="2400" dirty="0"/>
              <a:t>Deep features</a:t>
            </a:r>
          </a:p>
          <a:p>
            <a:pPr lvl="1"/>
            <a:r>
              <a:rPr lang="en-US" sz="2400" dirty="0">
                <a:solidFill>
                  <a:schemeClr val="bg1">
                    <a:lumMod val="75000"/>
                  </a:schemeClr>
                </a:solidFill>
              </a:rPr>
              <a:t>Semantic features</a:t>
            </a:r>
          </a:p>
          <a:p>
            <a:pPr lvl="1"/>
            <a:r>
              <a:rPr lang="en-US" sz="2400" dirty="0">
                <a:solidFill>
                  <a:schemeClr val="bg1">
                    <a:lumMod val="75000"/>
                  </a:schemeClr>
                </a:solidFill>
              </a:rPr>
              <a:t>Privacy-aware user tags</a:t>
            </a:r>
          </a:p>
          <a:p>
            <a:r>
              <a:rPr lang="en-US" sz="2800" dirty="0">
                <a:solidFill>
                  <a:schemeClr val="bg1">
                    <a:lumMod val="75000"/>
                  </a:schemeClr>
                </a:solidFill>
              </a:rPr>
              <a:t>Results</a:t>
            </a:r>
          </a:p>
          <a:p>
            <a:pPr lvl="1"/>
            <a:r>
              <a:rPr lang="en-US" sz="2400" dirty="0">
                <a:solidFill>
                  <a:schemeClr val="bg1">
                    <a:lumMod val="75000"/>
                  </a:schemeClr>
                </a:solidFill>
              </a:rPr>
              <a:t>Dataset</a:t>
            </a:r>
          </a:p>
          <a:p>
            <a:pPr lvl="1"/>
            <a:r>
              <a:rPr lang="en-US" sz="2400" dirty="0">
                <a:solidFill>
                  <a:schemeClr val="bg1">
                    <a:lumMod val="75000"/>
                  </a:schemeClr>
                </a:solidFill>
              </a:rPr>
              <a:t>Experiments and Results</a:t>
            </a:r>
          </a:p>
          <a:p>
            <a:r>
              <a:rPr lang="en-US" sz="2800" dirty="0">
                <a:solidFill>
                  <a:schemeClr val="bg1">
                    <a:lumMod val="75000"/>
                  </a:schemeClr>
                </a:solidFill>
              </a:rPr>
              <a:t>Research Plan</a:t>
            </a:r>
          </a:p>
          <a:p>
            <a:pPr lvl="1">
              <a:lnSpc>
                <a:spcPct val="90000"/>
              </a:lnSpc>
            </a:pPr>
            <a:r>
              <a:rPr lang="en-US" sz="2400" dirty="0">
                <a:solidFill>
                  <a:schemeClr val="bg1">
                    <a:lumMod val="75000"/>
                  </a:schemeClr>
                </a:solidFill>
              </a:rPr>
              <a:t>Fusion of multimodal features</a:t>
            </a:r>
          </a:p>
          <a:p>
            <a:r>
              <a:rPr lang="en-US" sz="2800" dirty="0">
                <a:solidFill>
                  <a:schemeClr val="bg1">
                    <a:lumMod val="75000"/>
                  </a:schemeClr>
                </a:solidFill>
              </a:rPr>
              <a:t>Summary</a:t>
            </a:r>
          </a:p>
        </p:txBody>
      </p:sp>
      <p:sp>
        <p:nvSpPr>
          <p:cNvPr id="6" name="Footer Placeholder 5">
            <a:extLst>
              <a:ext uri="{FF2B5EF4-FFF2-40B4-BE49-F238E27FC236}">
                <a16:creationId xmlns:a16="http://schemas.microsoft.com/office/drawing/2014/main" id="{6A73FC63-C0B8-452C-9DF6-7C0D33FA4CBA}"/>
              </a:ext>
            </a:extLst>
          </p:cNvPr>
          <p:cNvSpPr>
            <a:spLocks noGrp="1"/>
          </p:cNvSpPr>
          <p:nvPr>
            <p:ph type="ftr" sz="quarter" idx="11"/>
          </p:nvPr>
        </p:nvSpPr>
        <p:spPr>
          <a:xfrm>
            <a:off x="3124200" y="6356350"/>
            <a:ext cx="2895600" cy="365125"/>
          </a:xfrm>
        </p:spPr>
        <p:txBody>
          <a:bodyPr/>
          <a:lstStyle/>
          <a:p>
            <a:r>
              <a:rPr lang="en-US">
                <a:solidFill>
                  <a:schemeClr val="bg1"/>
                </a:solidFill>
              </a:rPr>
              <a:t>Ashwini Tonge</a:t>
            </a:r>
            <a:endParaRPr lang="en-US" dirty="0">
              <a:solidFill>
                <a:schemeClr val="bg1"/>
              </a:solidFill>
            </a:endParaRPr>
          </a:p>
        </p:txBody>
      </p:sp>
      <p:sp>
        <p:nvSpPr>
          <p:cNvPr id="8" name="Slide Number Placeholder 7">
            <a:extLst>
              <a:ext uri="{FF2B5EF4-FFF2-40B4-BE49-F238E27FC236}">
                <a16:creationId xmlns:a16="http://schemas.microsoft.com/office/drawing/2014/main" id="{435C5852-C1F2-49D9-8CCB-CABF8CD8719C}"/>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solidFill>
                  <a:schemeClr val="bg1"/>
                </a:solidFill>
              </a:rPr>
              <a:pPr/>
              <a:t>7</a:t>
            </a:fld>
            <a:endParaRPr lang="en-US" dirty="0">
              <a:solidFill>
                <a:schemeClr val="bg1"/>
              </a:solidFill>
            </a:endParaRPr>
          </a:p>
        </p:txBody>
      </p:sp>
      <p:sp>
        <p:nvSpPr>
          <p:cNvPr id="9" name="Date Placeholder 8">
            <a:extLst>
              <a:ext uri="{FF2B5EF4-FFF2-40B4-BE49-F238E27FC236}">
                <a16:creationId xmlns:a16="http://schemas.microsoft.com/office/drawing/2014/main" id="{BB00E0B3-A60C-4774-BBBA-FCB937B6D535}"/>
              </a:ext>
            </a:extLst>
          </p:cNvPr>
          <p:cNvSpPr>
            <a:spLocks noGrp="1"/>
          </p:cNvSpPr>
          <p:nvPr>
            <p:ph type="dt" sz="half" idx="10"/>
          </p:nvPr>
        </p:nvSpPr>
        <p:spPr/>
        <p:txBody>
          <a:bodyPr/>
          <a:lstStyle/>
          <a:p>
            <a:fld id="{E50A2E7E-2B57-48D7-A18F-65E1E3615609}" type="datetime1">
              <a:rPr lang="en-US" smtClean="0"/>
              <a:t>2/2/2018</a:t>
            </a:fld>
            <a:endParaRPr lang="en-US" dirty="0"/>
          </a:p>
        </p:txBody>
      </p:sp>
    </p:spTree>
    <p:extLst>
      <p:ext uri="{BB962C8B-B14F-4D97-AF65-F5344CB8AC3E}">
        <p14:creationId xmlns:p14="http://schemas.microsoft.com/office/powerpoint/2010/main" val="224225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B797-2013-4D66-8B7E-5A266C512FE6}"/>
              </a:ext>
            </a:extLst>
          </p:cNvPr>
          <p:cNvSpPr>
            <a:spLocks noGrp="1"/>
          </p:cNvSpPr>
          <p:nvPr>
            <p:ph type="title"/>
          </p:nvPr>
        </p:nvSpPr>
        <p:spPr>
          <a:xfrm>
            <a:off x="457200" y="0"/>
            <a:ext cx="8229600" cy="809113"/>
          </a:xfrm>
        </p:spPr>
        <p:txBody>
          <a:bodyPr>
            <a:normAutofit/>
          </a:bodyPr>
          <a:lstStyle/>
          <a:p>
            <a:r>
              <a:rPr lang="en-US" dirty="0">
                <a:solidFill>
                  <a:schemeClr val="accent1"/>
                </a:solidFill>
              </a:rPr>
              <a:t> </a:t>
            </a:r>
            <a:r>
              <a:rPr lang="en-US" dirty="0">
                <a:solidFill>
                  <a:schemeClr val="bg1">
                    <a:lumMod val="85000"/>
                  </a:schemeClr>
                </a:solidFill>
              </a:rPr>
              <a:t>“Deep” Features</a:t>
            </a:r>
          </a:p>
        </p:txBody>
      </p:sp>
      <p:sp>
        <p:nvSpPr>
          <p:cNvPr id="3" name="Content Placeholder 2">
            <a:extLst>
              <a:ext uri="{FF2B5EF4-FFF2-40B4-BE49-F238E27FC236}">
                <a16:creationId xmlns:a16="http://schemas.microsoft.com/office/drawing/2014/main" id="{EE9B9664-8CBA-4026-A7F7-FAD1D9A38670}"/>
              </a:ext>
            </a:extLst>
          </p:cNvPr>
          <p:cNvSpPr>
            <a:spLocks noGrp="1"/>
          </p:cNvSpPr>
          <p:nvPr>
            <p:ph idx="1"/>
          </p:nvPr>
        </p:nvSpPr>
        <p:spPr>
          <a:xfrm>
            <a:off x="564204" y="1250004"/>
            <a:ext cx="8229600" cy="4525963"/>
          </a:xfrm>
        </p:spPr>
        <p:txBody>
          <a:bodyPr>
            <a:normAutofit/>
          </a:bodyPr>
          <a:lstStyle/>
          <a:p>
            <a:r>
              <a:rPr lang="en-US" sz="2400" dirty="0"/>
              <a:t>Motivation: </a:t>
            </a:r>
          </a:p>
          <a:p>
            <a:pPr lvl="1"/>
            <a:r>
              <a:rPr lang="en-US" sz="2000" dirty="0"/>
              <a:t>CNN worked well.</a:t>
            </a:r>
          </a:p>
          <a:p>
            <a:pPr lvl="1"/>
            <a:r>
              <a:rPr lang="en-US" sz="2000" dirty="0"/>
              <a:t>Features extracted from pre-trained CNN is not entirely explored for privacy prediction.</a:t>
            </a:r>
          </a:p>
          <a:p>
            <a:pPr lvl="1"/>
            <a:r>
              <a:rPr lang="en-US" sz="2000" dirty="0"/>
              <a:t>The choice of the CNN architecture used in prior works is limited to </a:t>
            </a:r>
            <a:r>
              <a:rPr lang="en-US" sz="2000" dirty="0" err="1"/>
              <a:t>AlexNet</a:t>
            </a:r>
            <a:r>
              <a:rPr lang="en-US" sz="2000" dirty="0"/>
              <a:t> </a:t>
            </a:r>
            <a:r>
              <a:rPr lang="en-US" sz="1400" dirty="0">
                <a:hlinkClick r:id="rId2" action="ppaction://hlinksldjump"/>
              </a:rPr>
              <a:t>(</a:t>
            </a:r>
            <a:r>
              <a:rPr lang="en-US" sz="1400" dirty="0" err="1">
                <a:hlinkClick r:id="rId2" action="ppaction://hlinksldjump"/>
              </a:rPr>
              <a:t>Krizhevsky</a:t>
            </a:r>
            <a:r>
              <a:rPr lang="en-US" sz="1400" dirty="0">
                <a:hlinkClick r:id="rId2" action="ppaction://hlinksldjump"/>
              </a:rPr>
              <a:t>, </a:t>
            </a:r>
            <a:r>
              <a:rPr lang="en-US" sz="1400" dirty="0" err="1">
                <a:hlinkClick r:id="rId2" action="ppaction://hlinksldjump"/>
              </a:rPr>
              <a:t>Sutskever</a:t>
            </a:r>
            <a:r>
              <a:rPr lang="en-US" sz="1400" dirty="0">
                <a:hlinkClick r:id="rId2" action="ppaction://hlinksldjump"/>
              </a:rPr>
              <a:t>, and Hinton, 2012)</a:t>
            </a:r>
            <a:endParaRPr lang="en-US" sz="2000" dirty="0"/>
          </a:p>
          <a:p>
            <a:pPr lvl="1"/>
            <a:r>
              <a:rPr lang="en-US" sz="2000" dirty="0"/>
              <a:t>Given the strengths of deeper CNN architectures for object recognition </a:t>
            </a:r>
            <a:r>
              <a:rPr lang="en-US" sz="1400" dirty="0">
                <a:hlinkClick r:id="rId2" action="ppaction://hlinksldjump"/>
              </a:rPr>
              <a:t>(</a:t>
            </a:r>
            <a:r>
              <a:rPr lang="en-US" sz="1400" dirty="0" err="1">
                <a:hlinkClick r:id="rId2" action="ppaction://hlinksldjump"/>
              </a:rPr>
              <a:t>Szegedy</a:t>
            </a:r>
            <a:r>
              <a:rPr lang="en-US" sz="1400" dirty="0">
                <a:hlinkClick r:id="rId2" action="ppaction://hlinksldjump"/>
              </a:rPr>
              <a:t> et al., 2014; </a:t>
            </a:r>
            <a:r>
              <a:rPr lang="en-US" sz="1400" dirty="0" err="1">
                <a:hlinkClick r:id="rId2" action="ppaction://hlinksldjump"/>
              </a:rPr>
              <a:t>Simonyan</a:t>
            </a:r>
            <a:r>
              <a:rPr lang="en-US" sz="1400" dirty="0">
                <a:hlinkClick r:id="rId2" action="ppaction://hlinksldjump"/>
              </a:rPr>
              <a:t> and Zisserman, 2014)</a:t>
            </a:r>
            <a:r>
              <a:rPr lang="en-US" sz="2000" dirty="0"/>
              <a:t>, deeper feature representations exists.</a:t>
            </a:r>
          </a:p>
          <a:p>
            <a:pPr lvl="1"/>
            <a:r>
              <a:rPr lang="en-US" sz="2000" dirty="0"/>
              <a:t>Can these features potentially improve the performance of the image privacy prediction?</a:t>
            </a:r>
          </a:p>
          <a:p>
            <a:pPr lvl="1"/>
            <a:endParaRPr lang="en-US" sz="2400" dirty="0"/>
          </a:p>
          <a:p>
            <a:endParaRPr lang="en-US" dirty="0"/>
          </a:p>
        </p:txBody>
      </p:sp>
      <p:sp>
        <p:nvSpPr>
          <p:cNvPr id="5" name="Footer Placeholder 4">
            <a:extLst>
              <a:ext uri="{FF2B5EF4-FFF2-40B4-BE49-F238E27FC236}">
                <a16:creationId xmlns:a16="http://schemas.microsoft.com/office/drawing/2014/main" id="{2291726C-D35D-43A1-A2EC-D296F1250372}"/>
              </a:ext>
            </a:extLst>
          </p:cNvPr>
          <p:cNvSpPr>
            <a:spLocks noGrp="1"/>
          </p:cNvSpPr>
          <p:nvPr>
            <p:ph type="ftr" sz="quarter" idx="11"/>
          </p:nvPr>
        </p:nvSpPr>
        <p:spPr>
          <a:xfrm>
            <a:off x="3124200" y="6356350"/>
            <a:ext cx="2895600" cy="365125"/>
          </a:xfrm>
        </p:spPr>
        <p:txBody>
          <a:bodyPr/>
          <a:lstStyle/>
          <a:p>
            <a:r>
              <a:rPr lang="en-US"/>
              <a:t>Ashwini Tonge</a:t>
            </a:r>
          </a:p>
        </p:txBody>
      </p:sp>
      <p:sp>
        <p:nvSpPr>
          <p:cNvPr id="6" name="Slide Number Placeholder 5">
            <a:extLst>
              <a:ext uri="{FF2B5EF4-FFF2-40B4-BE49-F238E27FC236}">
                <a16:creationId xmlns:a16="http://schemas.microsoft.com/office/drawing/2014/main" id="{D84197C1-CD43-48C2-90CF-0D83932AA2E3}"/>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8</a:t>
            </a:fld>
            <a:endParaRPr lang="en-US"/>
          </a:p>
        </p:txBody>
      </p:sp>
      <p:sp>
        <p:nvSpPr>
          <p:cNvPr id="7" name="Date Placeholder 6">
            <a:extLst>
              <a:ext uri="{FF2B5EF4-FFF2-40B4-BE49-F238E27FC236}">
                <a16:creationId xmlns:a16="http://schemas.microsoft.com/office/drawing/2014/main" id="{B6599DD9-267E-4B24-B391-5DBF2F1972FC}"/>
              </a:ext>
            </a:extLst>
          </p:cNvPr>
          <p:cNvSpPr>
            <a:spLocks noGrp="1"/>
          </p:cNvSpPr>
          <p:nvPr>
            <p:ph type="dt" sz="half" idx="10"/>
          </p:nvPr>
        </p:nvSpPr>
        <p:spPr/>
        <p:txBody>
          <a:bodyPr/>
          <a:lstStyle/>
          <a:p>
            <a:fld id="{F6674037-2217-4DE7-B71C-23C4A0953D59}" type="datetime1">
              <a:rPr lang="en-US" smtClean="0"/>
              <a:t>2/2/2018</a:t>
            </a:fld>
            <a:endParaRPr lang="en-US" dirty="0"/>
          </a:p>
        </p:txBody>
      </p:sp>
    </p:spTree>
    <p:extLst>
      <p:ext uri="{BB962C8B-B14F-4D97-AF65-F5344CB8AC3E}">
        <p14:creationId xmlns:p14="http://schemas.microsoft.com/office/powerpoint/2010/main" val="352143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A5866025-257C-423B-81C5-0C2E89F789CB}"/>
              </a:ext>
            </a:extLst>
          </p:cNvPr>
          <p:cNvPicPr>
            <a:picLocks noGrp="1" noChangeAspect="1"/>
          </p:cNvPicPr>
          <p:nvPr>
            <p:ph idx="1"/>
          </p:nvPr>
        </p:nvPicPr>
        <p:blipFill>
          <a:blip r:embed="rId2"/>
          <a:stretch>
            <a:fillRect/>
          </a:stretch>
        </p:blipFill>
        <p:spPr>
          <a:xfrm>
            <a:off x="482600" y="1694722"/>
            <a:ext cx="8178799" cy="4355209"/>
          </a:xfrm>
          <a:prstGeom prst="rect">
            <a:avLst/>
          </a:prstGeom>
        </p:spPr>
      </p:pic>
      <p:sp>
        <p:nvSpPr>
          <p:cNvPr id="2" name="Title 1">
            <a:extLst>
              <a:ext uri="{FF2B5EF4-FFF2-40B4-BE49-F238E27FC236}">
                <a16:creationId xmlns:a16="http://schemas.microsoft.com/office/drawing/2014/main" id="{759A0D19-6E29-4DA6-B70E-B9922130432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kern="1200" dirty="0">
                <a:solidFill>
                  <a:schemeClr val="bg1"/>
                </a:solidFill>
                <a:latin typeface="+mj-lt"/>
                <a:ea typeface="+mj-ea"/>
                <a:cs typeface="+mj-cs"/>
              </a:rPr>
              <a:t>Feature Extraction</a:t>
            </a:r>
          </a:p>
        </p:txBody>
      </p:sp>
      <p:sp>
        <p:nvSpPr>
          <p:cNvPr id="5" name="Footer Placeholder 4">
            <a:extLst>
              <a:ext uri="{FF2B5EF4-FFF2-40B4-BE49-F238E27FC236}">
                <a16:creationId xmlns:a16="http://schemas.microsoft.com/office/drawing/2014/main" id="{80A10077-9433-433E-B3E8-B99F73ADAFDB}"/>
              </a:ext>
            </a:extLst>
          </p:cNvPr>
          <p:cNvSpPr>
            <a:spLocks noGrp="1"/>
          </p:cNvSpPr>
          <p:nvPr>
            <p:ph type="ftr" sz="quarter" idx="11"/>
          </p:nvPr>
        </p:nvSpPr>
        <p:spPr>
          <a:xfrm>
            <a:off x="3124200" y="6356350"/>
            <a:ext cx="2895600" cy="365125"/>
          </a:xfrm>
        </p:spPr>
        <p:txBody>
          <a:bodyPr/>
          <a:lstStyle/>
          <a:p>
            <a:r>
              <a:rPr lang="en-US"/>
              <a:t>Ashwini Tonge</a:t>
            </a:r>
          </a:p>
        </p:txBody>
      </p:sp>
      <p:sp>
        <p:nvSpPr>
          <p:cNvPr id="8" name="Slide Number Placeholder 7">
            <a:extLst>
              <a:ext uri="{FF2B5EF4-FFF2-40B4-BE49-F238E27FC236}">
                <a16:creationId xmlns:a16="http://schemas.microsoft.com/office/drawing/2014/main" id="{BAE8B9FF-E73C-44B4-AA04-600E027D9D42}"/>
              </a:ext>
            </a:extLst>
          </p:cNvPr>
          <p:cNvSpPr>
            <a:spLocks noGrp="1"/>
          </p:cNvSpPr>
          <p:nvPr>
            <p:ph type="sldNum" sz="quarter" idx="4294967295"/>
          </p:nvPr>
        </p:nvSpPr>
        <p:spPr>
          <a:xfrm>
            <a:off x="6553200" y="6356350"/>
            <a:ext cx="2133600" cy="365125"/>
          </a:xfrm>
        </p:spPr>
        <p:txBody>
          <a:bodyPr/>
          <a:lstStyle/>
          <a:p>
            <a:fld id="{CA4DBE74-70D2-8C43-ADAD-6EB1AA575FDB}" type="slidenum">
              <a:rPr lang="en-US" smtClean="0"/>
              <a:pPr/>
              <a:t>9</a:t>
            </a:fld>
            <a:endParaRPr lang="en-US"/>
          </a:p>
        </p:txBody>
      </p:sp>
      <p:sp>
        <p:nvSpPr>
          <p:cNvPr id="9" name="Date Placeholder 8">
            <a:extLst>
              <a:ext uri="{FF2B5EF4-FFF2-40B4-BE49-F238E27FC236}">
                <a16:creationId xmlns:a16="http://schemas.microsoft.com/office/drawing/2014/main" id="{FAE96DFC-8CF6-4A78-8348-7AAE08E2FAA2}"/>
              </a:ext>
            </a:extLst>
          </p:cNvPr>
          <p:cNvSpPr>
            <a:spLocks noGrp="1"/>
          </p:cNvSpPr>
          <p:nvPr>
            <p:ph type="dt" sz="half" idx="10"/>
          </p:nvPr>
        </p:nvSpPr>
        <p:spPr/>
        <p:txBody>
          <a:bodyPr/>
          <a:lstStyle/>
          <a:p>
            <a:fld id="{CAFFBD41-329A-4F53-BDC7-96E51DE6FFC6}" type="datetime1">
              <a:rPr lang="en-US" smtClean="0"/>
              <a:t>2/2/2018</a:t>
            </a:fld>
            <a:endParaRPr lang="en-US" dirty="0"/>
          </a:p>
        </p:txBody>
      </p:sp>
    </p:spTree>
    <p:extLst>
      <p:ext uri="{BB962C8B-B14F-4D97-AF65-F5344CB8AC3E}">
        <p14:creationId xmlns:p14="http://schemas.microsoft.com/office/powerpoint/2010/main" val="1933680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7022</TotalTime>
  <Words>1561</Words>
  <Application>Microsoft Office PowerPoint</Application>
  <PresentationFormat>On-screen Show (4:3)</PresentationFormat>
  <Paragraphs>293</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Identifying Private Content for Online Image Sharing</vt:lpstr>
      <vt:lpstr>Why Image Privacy Prediction?</vt:lpstr>
      <vt:lpstr>Background</vt:lpstr>
      <vt:lpstr>Examples of images manually identified as private and public</vt:lpstr>
      <vt:lpstr>Research Objective</vt:lpstr>
      <vt:lpstr>Outline</vt:lpstr>
      <vt:lpstr>Outline</vt:lpstr>
      <vt:lpstr> “Deep” Features</vt:lpstr>
      <vt:lpstr>Feature Extraction</vt:lpstr>
      <vt:lpstr>Feature Classification</vt:lpstr>
      <vt:lpstr>Deep Tag vs. User Tags</vt:lpstr>
      <vt:lpstr>Outline</vt:lpstr>
      <vt:lpstr>Dataset</vt:lpstr>
      <vt:lpstr>The impact of the network architecture on the privacy prediction</vt:lpstr>
      <vt:lpstr>Deep features vs. Baselines</vt:lpstr>
      <vt:lpstr>Evaluation of tag features for privacy prediction</vt:lpstr>
      <vt:lpstr>Privacy predictions obtained by image content encodings</vt:lpstr>
      <vt:lpstr>Outline</vt:lpstr>
      <vt:lpstr>Uncovering Scene Context for Predicting Privacy of Images Shared Online</vt:lpstr>
      <vt:lpstr>Semantic Features</vt:lpstr>
      <vt:lpstr>Outline</vt:lpstr>
      <vt:lpstr>Object, Scene and User Tags</vt:lpstr>
      <vt:lpstr>Results</vt:lpstr>
      <vt:lpstr>Outline</vt:lpstr>
      <vt:lpstr>Privacy-Aware Tag Recommendation for Image Sharing</vt:lpstr>
      <vt:lpstr>Privacy-aware User Tags</vt:lpstr>
      <vt:lpstr>Proposed Algorithm</vt:lpstr>
      <vt:lpstr>Outline</vt:lpstr>
      <vt:lpstr>Fusion of multi-modal features</vt:lpstr>
      <vt:lpstr>Outline</vt:lpstr>
      <vt:lpstr>Conclusion</vt:lpstr>
      <vt:lpstr>References</vt:lpstr>
      <vt:lpstr>PowerPoint Presentation</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Ashwini Tonge</cp:lastModifiedBy>
  <cp:revision>242</cp:revision>
  <dcterms:created xsi:type="dcterms:W3CDTF">2011-05-09T20:00:01Z</dcterms:created>
  <dcterms:modified xsi:type="dcterms:W3CDTF">2018-02-02T20:00:31Z</dcterms:modified>
</cp:coreProperties>
</file>