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%20PC\Desktop\MS%20Materials\Data%20Mining%20and%20text%20mining\Project%20-%202\29_11\final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%20PC\Desktop\MS%20Materials\Data%20Mining%20and%20text%20mining\Project%20-%202\29_11\final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Obama</a:t>
            </a:r>
            <a:r>
              <a:rPr lang="en-US" baseline="0"/>
              <a:t> Classification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494767031126451E-2"/>
          <c:y val="0.16357221609702316"/>
          <c:w val="0.88536144211920031"/>
          <c:h val="0.47229752840983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Obama!$F$13</c:f>
              <c:strCache>
                <c:ptCount val="1"/>
                <c:pt idx="0">
                  <c:v>Positive F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Obama!$E$14:$E$21</c:f>
              <c:strCache>
                <c:ptCount val="8"/>
                <c:pt idx="0">
                  <c:v>Multinomial Naïve Bayesian</c:v>
                </c:pt>
                <c:pt idx="1">
                  <c:v>Bernoulli Naive Bayesian</c:v>
                </c:pt>
                <c:pt idx="2">
                  <c:v>Logistic Regression</c:v>
                </c:pt>
                <c:pt idx="3">
                  <c:v>Linear SVC Classification</c:v>
                </c:pt>
                <c:pt idx="4">
                  <c:v>NuSVC Classification</c:v>
                </c:pt>
                <c:pt idx="5">
                  <c:v>Decision Tree Classification</c:v>
                </c:pt>
                <c:pt idx="6">
                  <c:v>Random Forest Classification</c:v>
                </c:pt>
                <c:pt idx="7">
                  <c:v>Adaboost Classification</c:v>
                </c:pt>
              </c:strCache>
            </c:strRef>
          </c:cat>
          <c:val>
            <c:numRef>
              <c:f>Obama!$F$14:$F$21</c:f>
              <c:numCache>
                <c:formatCode>0.0%</c:formatCode>
                <c:ptCount val="8"/>
                <c:pt idx="0">
                  <c:v>0.56137343147846652</c:v>
                </c:pt>
                <c:pt idx="1">
                  <c:v>0.54816732597057771</c:v>
                </c:pt>
                <c:pt idx="2">
                  <c:v>0.57183151663864318</c:v>
                </c:pt>
                <c:pt idx="3">
                  <c:v>0.5495872596234842</c:v>
                </c:pt>
                <c:pt idx="4">
                  <c:v>0.55934484256935546</c:v>
                </c:pt>
                <c:pt idx="5">
                  <c:v>0.39268943097139336</c:v>
                </c:pt>
                <c:pt idx="6">
                  <c:v>0.52814576699317117</c:v>
                </c:pt>
                <c:pt idx="7">
                  <c:v>0.50354768178239928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C-4237-9C69-C288E91174E1}"/>
            </c:ext>
          </c:extLst>
        </c:ser>
        <c:ser>
          <c:idx val="1"/>
          <c:order val="1"/>
          <c:tx>
            <c:strRef>
              <c:f>Obama!$G$13</c:f>
              <c:strCache>
                <c:ptCount val="1"/>
                <c:pt idx="0">
                  <c:v>Negative F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Obama!$E$14:$E$21</c:f>
              <c:strCache>
                <c:ptCount val="8"/>
                <c:pt idx="0">
                  <c:v>Multinomial Naïve Bayesian</c:v>
                </c:pt>
                <c:pt idx="1">
                  <c:v>Bernoulli Naive Bayesian</c:v>
                </c:pt>
                <c:pt idx="2">
                  <c:v>Logistic Regression</c:v>
                </c:pt>
                <c:pt idx="3">
                  <c:v>Linear SVC Classification</c:v>
                </c:pt>
                <c:pt idx="4">
                  <c:v>NuSVC Classification</c:v>
                </c:pt>
                <c:pt idx="5">
                  <c:v>Decision Tree Classification</c:v>
                </c:pt>
                <c:pt idx="6">
                  <c:v>Random Forest Classification</c:v>
                </c:pt>
                <c:pt idx="7">
                  <c:v>Adaboost Classification</c:v>
                </c:pt>
              </c:strCache>
            </c:strRef>
          </c:cat>
          <c:val>
            <c:numRef>
              <c:f>Obama!$G$14:$G$21</c:f>
              <c:numCache>
                <c:formatCode>0.0%</c:formatCode>
                <c:ptCount val="8"/>
                <c:pt idx="0">
                  <c:v>0.66843962782581012</c:v>
                </c:pt>
                <c:pt idx="1">
                  <c:v>0.5974192954266111</c:v>
                </c:pt>
                <c:pt idx="2">
                  <c:v>0.60456424379069618</c:v>
                </c:pt>
                <c:pt idx="3">
                  <c:v>0.5756349496774833</c:v>
                </c:pt>
                <c:pt idx="4">
                  <c:v>0.63777611378118493</c:v>
                </c:pt>
                <c:pt idx="5">
                  <c:v>0.55014023570925707</c:v>
                </c:pt>
                <c:pt idx="6">
                  <c:v>0.56318090309660085</c:v>
                </c:pt>
                <c:pt idx="7">
                  <c:v>0.55295433739569688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5C-4237-9C69-C288E91174E1}"/>
            </c:ext>
          </c:extLst>
        </c:ser>
        <c:ser>
          <c:idx val="2"/>
          <c:order val="2"/>
          <c:tx>
            <c:strRef>
              <c:f>Obama!$H$13</c:f>
              <c:strCache>
                <c:ptCount val="1"/>
                <c:pt idx="0">
                  <c:v>Average F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Obama!$E$14:$E$21</c:f>
              <c:strCache>
                <c:ptCount val="8"/>
                <c:pt idx="0">
                  <c:v>Multinomial Naïve Bayesian</c:v>
                </c:pt>
                <c:pt idx="1">
                  <c:v>Bernoulli Naive Bayesian</c:v>
                </c:pt>
                <c:pt idx="2">
                  <c:v>Logistic Regression</c:v>
                </c:pt>
                <c:pt idx="3">
                  <c:v>Linear SVC Classification</c:v>
                </c:pt>
                <c:pt idx="4">
                  <c:v>NuSVC Classification</c:v>
                </c:pt>
                <c:pt idx="5">
                  <c:v>Decision Tree Classification</c:v>
                </c:pt>
                <c:pt idx="6">
                  <c:v>Random Forest Classification</c:v>
                </c:pt>
                <c:pt idx="7">
                  <c:v>Adaboost Classification</c:v>
                </c:pt>
              </c:strCache>
            </c:strRef>
          </c:cat>
          <c:val>
            <c:numRef>
              <c:f>Obama!$H$14:$H$21</c:f>
              <c:numCache>
                <c:formatCode>0.0%</c:formatCode>
                <c:ptCount val="8"/>
                <c:pt idx="0">
                  <c:v>0.61490652965213832</c:v>
                </c:pt>
                <c:pt idx="1">
                  <c:v>0.5727933106985944</c:v>
                </c:pt>
                <c:pt idx="2">
                  <c:v>0.58819788021466968</c:v>
                </c:pt>
                <c:pt idx="3">
                  <c:v>0.56261110465048381</c:v>
                </c:pt>
                <c:pt idx="4">
                  <c:v>0.59856047817527025</c:v>
                </c:pt>
                <c:pt idx="5">
                  <c:v>0.47141483334032519</c:v>
                </c:pt>
                <c:pt idx="6">
                  <c:v>0.54566333504488607</c:v>
                </c:pt>
                <c:pt idx="7">
                  <c:v>0.52825100958904803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5C-4237-9C69-C288E91174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516704"/>
        <c:axId val="414517032"/>
      </c:barChart>
      <c:catAx>
        <c:axId val="41451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17032"/>
        <c:crosses val="autoZero"/>
        <c:auto val="1"/>
        <c:lblAlgn val="ctr"/>
        <c:lblOffset val="100"/>
        <c:noMultiLvlLbl val="0"/>
      </c:catAx>
      <c:valAx>
        <c:axId val="414517032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1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Romney</a:t>
            </a:r>
            <a:r>
              <a:rPr lang="en-US" baseline="0" dirty="0"/>
              <a:t> Classification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494767031126451E-2"/>
          <c:y val="0.16357221609702316"/>
          <c:w val="0.88536144211920031"/>
          <c:h val="0.47229752840983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Obama!$F$13</c:f>
              <c:strCache>
                <c:ptCount val="1"/>
                <c:pt idx="0">
                  <c:v>Positive F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Obama!$E$14:$E$21</c:f>
              <c:strCache>
                <c:ptCount val="8"/>
                <c:pt idx="0">
                  <c:v>Multinomial Naive Bayesian</c:v>
                </c:pt>
                <c:pt idx="1">
                  <c:v>Bernoulli Naive Bayesian</c:v>
                </c:pt>
                <c:pt idx="2">
                  <c:v>Logistic Regression</c:v>
                </c:pt>
                <c:pt idx="3">
                  <c:v>Linear SVC Classification</c:v>
                </c:pt>
                <c:pt idx="4">
                  <c:v>NuSVC Classification</c:v>
                </c:pt>
                <c:pt idx="5">
                  <c:v>Decision Tree Classification</c:v>
                </c:pt>
                <c:pt idx="6">
                  <c:v>Random Forest Classification</c:v>
                </c:pt>
                <c:pt idx="7">
                  <c:v>Adaboost Classification</c:v>
                </c:pt>
              </c:strCache>
            </c:strRef>
          </c:cat>
          <c:val>
            <c:numRef>
              <c:f>Obama!$F$14:$F$21</c:f>
              <c:numCache>
                <c:formatCode>0.0%</c:formatCode>
                <c:ptCount val="8"/>
                <c:pt idx="0">
                  <c:v>0.46410369971347631</c:v>
                </c:pt>
                <c:pt idx="1">
                  <c:v>0.18560269326370443</c:v>
                </c:pt>
                <c:pt idx="2">
                  <c:v>0.44846822991269841</c:v>
                </c:pt>
                <c:pt idx="3">
                  <c:v>0.4289216567172825</c:v>
                </c:pt>
                <c:pt idx="4">
                  <c:v>0.35816491243562731</c:v>
                </c:pt>
                <c:pt idx="5">
                  <c:v>0.34075819237581773</c:v>
                </c:pt>
                <c:pt idx="6">
                  <c:v>3.0000000000000006E-2</c:v>
                </c:pt>
                <c:pt idx="7">
                  <c:v>0.32113888887653919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6E-4F80-8627-FB9563760690}"/>
            </c:ext>
          </c:extLst>
        </c:ser>
        <c:ser>
          <c:idx val="1"/>
          <c:order val="1"/>
          <c:tx>
            <c:strRef>
              <c:f>Obama!$G$13</c:f>
              <c:strCache>
                <c:ptCount val="1"/>
                <c:pt idx="0">
                  <c:v>Negative F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Obama!$E$14:$E$21</c:f>
              <c:strCache>
                <c:ptCount val="8"/>
                <c:pt idx="0">
                  <c:v>Multinomial Naive Bayesian</c:v>
                </c:pt>
                <c:pt idx="1">
                  <c:v>Bernoulli Naive Bayesian</c:v>
                </c:pt>
                <c:pt idx="2">
                  <c:v>Logistic Regression</c:v>
                </c:pt>
                <c:pt idx="3">
                  <c:v>Linear SVC Classification</c:v>
                </c:pt>
                <c:pt idx="4">
                  <c:v>NuSVC Classification</c:v>
                </c:pt>
                <c:pt idx="5">
                  <c:v>Decision Tree Classification</c:v>
                </c:pt>
                <c:pt idx="6">
                  <c:v>Random Forest Classification</c:v>
                </c:pt>
                <c:pt idx="7">
                  <c:v>Adaboost Classification</c:v>
                </c:pt>
              </c:strCache>
            </c:strRef>
          </c:cat>
          <c:val>
            <c:numRef>
              <c:f>Obama!$G$14:$G$21</c:f>
              <c:numCache>
                <c:formatCode>0.0%</c:formatCode>
                <c:ptCount val="8"/>
                <c:pt idx="0">
                  <c:v>0.69997538794755632</c:v>
                </c:pt>
                <c:pt idx="1">
                  <c:v>0.75084288902114893</c:v>
                </c:pt>
                <c:pt idx="2">
                  <c:v>0.73044191192535701</c:v>
                </c:pt>
                <c:pt idx="3">
                  <c:v>0.69716292884734699</c:v>
                </c:pt>
                <c:pt idx="4">
                  <c:v>0.70989468674242628</c:v>
                </c:pt>
                <c:pt idx="5">
                  <c:v>0.75570653032734225</c:v>
                </c:pt>
                <c:pt idx="6">
                  <c:v>0.7414706976900266</c:v>
                </c:pt>
                <c:pt idx="7">
                  <c:v>0.71323398875861599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6E-4F80-8627-FB9563760690}"/>
            </c:ext>
          </c:extLst>
        </c:ser>
        <c:ser>
          <c:idx val="2"/>
          <c:order val="2"/>
          <c:tx>
            <c:strRef>
              <c:f>Obama!$H$13</c:f>
              <c:strCache>
                <c:ptCount val="1"/>
                <c:pt idx="0">
                  <c:v>Average F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139037433155080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6E-4F80-8627-FB9563760690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Obama!$E$14:$E$21</c:f>
              <c:strCache>
                <c:ptCount val="8"/>
                <c:pt idx="0">
                  <c:v>Multinomial Naive Bayesian</c:v>
                </c:pt>
                <c:pt idx="1">
                  <c:v>Bernoulli Naive Bayesian</c:v>
                </c:pt>
                <c:pt idx="2">
                  <c:v>Logistic Regression</c:v>
                </c:pt>
                <c:pt idx="3">
                  <c:v>Linear SVC Classification</c:v>
                </c:pt>
                <c:pt idx="4">
                  <c:v>NuSVC Classification</c:v>
                </c:pt>
                <c:pt idx="5">
                  <c:v>Decision Tree Classification</c:v>
                </c:pt>
                <c:pt idx="6">
                  <c:v>Random Forest Classification</c:v>
                </c:pt>
                <c:pt idx="7">
                  <c:v>Adaboost Classification</c:v>
                </c:pt>
              </c:strCache>
            </c:strRef>
          </c:cat>
          <c:val>
            <c:numRef>
              <c:f>Obama!$H$14:$H$21</c:f>
              <c:numCache>
                <c:formatCode>0.0%</c:formatCode>
                <c:ptCount val="8"/>
                <c:pt idx="0">
                  <c:v>0.58203954383051637</c:v>
                </c:pt>
                <c:pt idx="1">
                  <c:v>0.46822279114242671</c:v>
                </c:pt>
                <c:pt idx="2">
                  <c:v>0.58945507091902771</c:v>
                </c:pt>
                <c:pt idx="3">
                  <c:v>0.56304229278231477</c:v>
                </c:pt>
                <c:pt idx="4">
                  <c:v>0.53402979958902685</c:v>
                </c:pt>
                <c:pt idx="5">
                  <c:v>0.54823236135158004</c:v>
                </c:pt>
                <c:pt idx="6">
                  <c:v>0.38573534884501331</c:v>
                </c:pt>
                <c:pt idx="7">
                  <c:v>0.51718643881757753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6E-4F80-8627-FB9563760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516704"/>
        <c:axId val="414517032"/>
      </c:barChart>
      <c:catAx>
        <c:axId val="41451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17032"/>
        <c:crosses val="autoZero"/>
        <c:auto val="1"/>
        <c:lblAlgn val="ctr"/>
        <c:lblOffset val="100"/>
        <c:noMultiLvlLbl val="0"/>
      </c:catAx>
      <c:valAx>
        <c:axId val="414517032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1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858F-AA5C-4D6E-8557-57EC6ABB0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8232859" cy="1373070"/>
          </a:xfrm>
        </p:spPr>
        <p:txBody>
          <a:bodyPr/>
          <a:lstStyle/>
          <a:p>
            <a:r>
              <a:rPr lang="en-US" dirty="0"/>
              <a:t>Sentiment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80317-CEE4-432C-86AC-2CB8ED2C4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9550" y="4349651"/>
            <a:ext cx="8144134" cy="1447467"/>
          </a:xfrm>
        </p:spPr>
        <p:txBody>
          <a:bodyPr/>
          <a:lstStyle/>
          <a:p>
            <a:r>
              <a:rPr lang="en-US" dirty="0"/>
              <a:t>Ashwin Krithekavasan </a:t>
            </a:r>
          </a:p>
          <a:p>
            <a:r>
              <a:rPr lang="en-US" dirty="0"/>
              <a:t> Piyush Chandra</a:t>
            </a:r>
          </a:p>
        </p:txBody>
      </p:sp>
    </p:spTree>
    <p:extLst>
      <p:ext uri="{BB962C8B-B14F-4D97-AF65-F5344CB8AC3E}">
        <p14:creationId xmlns:p14="http://schemas.microsoft.com/office/powerpoint/2010/main" val="343018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180D-6B56-4FE5-A1AD-3FDD0D99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Better Features and Using Different Algorithms To Improve Accuracy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EEBAFC-3A8F-46EB-8C29-3B40FD78AA86}"/>
              </a:ext>
            </a:extLst>
          </p:cNvPr>
          <p:cNvSpPr/>
          <p:nvPr/>
        </p:nvSpPr>
        <p:spPr>
          <a:xfrm>
            <a:off x="295275" y="2628900"/>
            <a:ext cx="5276850" cy="406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Pre-Processing Procedures: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Word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Tag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Punctuations symbol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Stemming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 the words in tweet in different parts of speech</a:t>
            </a:r>
          </a:p>
          <a:p>
            <a:endParaRPr lang="en-US" dirty="0"/>
          </a:p>
          <a:p>
            <a:r>
              <a:rPr lang="en-US" sz="2000" b="1" dirty="0"/>
              <a:t>Features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words present in the tweet as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903190-A9C9-40F6-851F-7035695DFD34}"/>
              </a:ext>
            </a:extLst>
          </p:cNvPr>
          <p:cNvSpPr/>
          <p:nvPr/>
        </p:nvSpPr>
        <p:spPr>
          <a:xfrm>
            <a:off x="6572250" y="2638425"/>
            <a:ext cx="5276850" cy="406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Algorithms Used</a:t>
            </a:r>
          </a:p>
          <a:p>
            <a:endParaRPr lang="en-US" b="1" dirty="0"/>
          </a:p>
          <a:p>
            <a:r>
              <a:rPr lang="en-US" b="1" dirty="0"/>
              <a:t>Naïve Bayesian Classification:</a:t>
            </a:r>
          </a:p>
          <a:p>
            <a:r>
              <a:rPr lang="en-US" b="1" dirty="0"/>
              <a:t>         Obama					  Romney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Support Vector Machines:</a:t>
            </a:r>
          </a:p>
          <a:p>
            <a:r>
              <a:rPr lang="en-US" b="1" dirty="0"/>
              <a:t>         Obama                             Romney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216962-F52B-4CBA-9E46-766E0346D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36993"/>
              </p:ext>
            </p:extLst>
          </p:nvPr>
        </p:nvGraphicFramePr>
        <p:xfrm>
          <a:off x="6823075" y="4165600"/>
          <a:ext cx="224028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056">
                  <a:extLst>
                    <a:ext uri="{9D8B030D-6E8A-4147-A177-3AD203B41FA5}">
                      <a16:colId xmlns:a16="http://schemas.microsoft.com/office/drawing/2014/main" val="2813505595"/>
                    </a:ext>
                  </a:extLst>
                </a:gridCol>
                <a:gridCol w="694894">
                  <a:extLst>
                    <a:ext uri="{9D8B030D-6E8A-4147-A177-3AD203B41FA5}">
                      <a16:colId xmlns:a16="http://schemas.microsoft.com/office/drawing/2014/main" val="3157643866"/>
                    </a:ext>
                  </a:extLst>
                </a:gridCol>
                <a:gridCol w="898330">
                  <a:extLst>
                    <a:ext uri="{9D8B030D-6E8A-4147-A177-3AD203B41FA5}">
                      <a16:colId xmlns:a16="http://schemas.microsoft.com/office/drawing/2014/main" val="108459677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Positive F-Score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Negative F-Score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415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55.36%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59.98%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08754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3A0C87-AF86-4604-B762-8DFDD24F5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17820"/>
              </p:ext>
            </p:extLst>
          </p:nvPr>
        </p:nvGraphicFramePr>
        <p:xfrm>
          <a:off x="9496425" y="4165600"/>
          <a:ext cx="224028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453">
                  <a:extLst>
                    <a:ext uri="{9D8B030D-6E8A-4147-A177-3AD203B41FA5}">
                      <a16:colId xmlns:a16="http://schemas.microsoft.com/office/drawing/2014/main" val="401603452"/>
                    </a:ext>
                  </a:extLst>
                </a:gridCol>
                <a:gridCol w="686497">
                  <a:extLst>
                    <a:ext uri="{9D8B030D-6E8A-4147-A177-3AD203B41FA5}">
                      <a16:colId xmlns:a16="http://schemas.microsoft.com/office/drawing/2014/main" val="1547679157"/>
                    </a:ext>
                  </a:extLst>
                </a:gridCol>
                <a:gridCol w="898330">
                  <a:extLst>
                    <a:ext uri="{9D8B030D-6E8A-4147-A177-3AD203B41FA5}">
                      <a16:colId xmlns:a16="http://schemas.microsoft.com/office/drawing/2014/main" val="228928447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Positive F-Score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Negative F-Score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1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56.38%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44.82%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67.41%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33489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35F793-3785-41FF-BE05-A4C8ADF0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0780"/>
              </p:ext>
            </p:extLst>
          </p:nvPr>
        </p:nvGraphicFramePr>
        <p:xfrm>
          <a:off x="6823075" y="5511278"/>
          <a:ext cx="224028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056">
                  <a:extLst>
                    <a:ext uri="{9D8B030D-6E8A-4147-A177-3AD203B41FA5}">
                      <a16:colId xmlns:a16="http://schemas.microsoft.com/office/drawing/2014/main" val="2813505595"/>
                    </a:ext>
                  </a:extLst>
                </a:gridCol>
                <a:gridCol w="694894">
                  <a:extLst>
                    <a:ext uri="{9D8B030D-6E8A-4147-A177-3AD203B41FA5}">
                      <a16:colId xmlns:a16="http://schemas.microsoft.com/office/drawing/2014/main" val="3157643866"/>
                    </a:ext>
                  </a:extLst>
                </a:gridCol>
                <a:gridCol w="898330">
                  <a:extLst>
                    <a:ext uri="{9D8B030D-6E8A-4147-A177-3AD203B41FA5}">
                      <a16:colId xmlns:a16="http://schemas.microsoft.com/office/drawing/2014/main" val="108459677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Positive F-Score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Negative F-Score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415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55.36%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59.98%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08754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05656E8-D91D-43B8-9A01-C61CDF319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87961"/>
              </p:ext>
            </p:extLst>
          </p:nvPr>
        </p:nvGraphicFramePr>
        <p:xfrm>
          <a:off x="9496425" y="5517397"/>
          <a:ext cx="224028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453">
                  <a:extLst>
                    <a:ext uri="{9D8B030D-6E8A-4147-A177-3AD203B41FA5}">
                      <a16:colId xmlns:a16="http://schemas.microsoft.com/office/drawing/2014/main" val="401603452"/>
                    </a:ext>
                  </a:extLst>
                </a:gridCol>
                <a:gridCol w="686497">
                  <a:extLst>
                    <a:ext uri="{9D8B030D-6E8A-4147-A177-3AD203B41FA5}">
                      <a16:colId xmlns:a16="http://schemas.microsoft.com/office/drawing/2014/main" val="1547679157"/>
                    </a:ext>
                  </a:extLst>
                </a:gridCol>
                <a:gridCol w="898330">
                  <a:extLst>
                    <a:ext uri="{9D8B030D-6E8A-4147-A177-3AD203B41FA5}">
                      <a16:colId xmlns:a16="http://schemas.microsoft.com/office/drawing/2014/main" val="228928447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Positive F-Score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Negative F-Score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1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44.82%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67.41%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33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07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180D-6B56-4FE5-A1AD-3FDD0D99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Better Features and Using Different Algorithms To Improve Accuracy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EEBAFC-3A8F-46EB-8C29-3B40FD78AA86}"/>
              </a:ext>
            </a:extLst>
          </p:cNvPr>
          <p:cNvSpPr/>
          <p:nvPr/>
        </p:nvSpPr>
        <p:spPr>
          <a:xfrm>
            <a:off x="295275" y="2628900"/>
            <a:ext cx="5276850" cy="406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2000" b="1" dirty="0"/>
              <a:t>		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	Features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words present in the tweet as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word is present or not in the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parts of speech of the word as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of words in the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features for adjectives used in tweet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features for verbs used in tweet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features for corresponding adverbs used in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903190-A9C9-40F6-851F-7035695DFD34}"/>
              </a:ext>
            </a:extLst>
          </p:cNvPr>
          <p:cNvSpPr/>
          <p:nvPr/>
        </p:nvSpPr>
        <p:spPr>
          <a:xfrm>
            <a:off x="6572250" y="2638425"/>
            <a:ext cx="5276850" cy="406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Algorithms Used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Multinomial Naive Bayesian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Bernoulli Naive Bayesian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SVM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Linear SVM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AdaBoost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7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09D7-E2FF-4F73-9786-A8051932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Accuracy From Different Algorithms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3DE050-B4CF-45E7-9FE9-BE073CCE2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502524"/>
              </p:ext>
            </p:extLst>
          </p:nvPr>
        </p:nvGraphicFramePr>
        <p:xfrm>
          <a:off x="451721" y="2505392"/>
          <a:ext cx="5343525" cy="383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08CCCDE-8288-48BC-B1DE-A8380436E7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679413"/>
              </p:ext>
            </p:extLst>
          </p:nvPr>
        </p:nvGraphicFramePr>
        <p:xfrm>
          <a:off x="6096000" y="2505392"/>
          <a:ext cx="5343525" cy="383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22988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291</TotalTime>
  <Words>156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Sentiment Analysis Project</vt:lpstr>
      <vt:lpstr>Choosing Better Features and Using Different Algorithms To Improve Accuracy</vt:lpstr>
      <vt:lpstr>Choosing Better Features and Using Different Algorithms To Improve Accuracy</vt:lpstr>
      <vt:lpstr>Results, Accuracy From Different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Piyush Chandra</dc:creator>
  <cp:lastModifiedBy>Ashwin Krithekavasan</cp:lastModifiedBy>
  <cp:revision>17</cp:revision>
  <dcterms:created xsi:type="dcterms:W3CDTF">2017-11-08T23:32:26Z</dcterms:created>
  <dcterms:modified xsi:type="dcterms:W3CDTF">2017-11-30T00:02:19Z</dcterms:modified>
</cp:coreProperties>
</file>