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D560AF0-9851-46E3-8A2D-41B061B68274}" type="datetimeFigureOut">
              <a:rPr lang="en-US" smtClean="0"/>
              <a:t>4/8/2022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97CF28E-8EFE-417C-B0B1-397E5B52C57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560AF0-9851-46E3-8A2D-41B061B6827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CF28E-8EFE-417C-B0B1-397E5B52C5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560AF0-9851-46E3-8A2D-41B061B6827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CF28E-8EFE-417C-B0B1-397E5B52C5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560AF0-9851-46E3-8A2D-41B061B6827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CF28E-8EFE-417C-B0B1-397E5B52C5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D560AF0-9851-46E3-8A2D-41B061B6827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CF28E-8EFE-417C-B0B1-397E5B52C57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560AF0-9851-46E3-8A2D-41B061B6827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CF28E-8EFE-417C-B0B1-397E5B52C5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560AF0-9851-46E3-8A2D-41B061B68274}"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CF28E-8EFE-417C-B0B1-397E5B52C5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560AF0-9851-46E3-8A2D-41B061B68274}"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CF28E-8EFE-417C-B0B1-397E5B52C5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60AF0-9851-46E3-8A2D-41B061B68274}" type="datetimeFigureOut">
              <a:rPr lang="en-US" smtClean="0"/>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CF28E-8EFE-417C-B0B1-397E5B52C5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560AF0-9851-46E3-8A2D-41B061B6827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CF28E-8EFE-417C-B0B1-397E5B52C5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D560AF0-9851-46E3-8A2D-41B061B6827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97CF28E-8EFE-417C-B0B1-397E5B52C57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560AF0-9851-46E3-8A2D-41B061B68274}" type="datetimeFigureOut">
              <a:rPr lang="en-US" smtClean="0"/>
              <a:t>4/8/2022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97CF28E-8EFE-417C-B0B1-397E5B52C57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602" y="1357298"/>
            <a:ext cx="6406357" cy="1971676"/>
          </a:xfrm>
        </p:spPr>
        <p:txBody>
          <a:bodyPr>
            <a:normAutofit/>
          </a:bodyPr>
          <a:lstStyle/>
          <a:p>
            <a:pPr fontAlgn="base"/>
            <a:r>
              <a:rPr lang="en-US" sz="6600" dirty="0" smtClean="0"/>
              <a:t>Control</a:t>
            </a:r>
            <a:endParaRPr lang="en-US" sz="6600" dirty="0"/>
          </a:p>
        </p:txBody>
      </p:sp>
      <p:sp>
        <p:nvSpPr>
          <p:cNvPr id="3" name="Subtitle 2"/>
          <p:cNvSpPr>
            <a:spLocks noGrp="1"/>
          </p:cNvSpPr>
          <p:nvPr>
            <p:ph type="subTitle" idx="1"/>
          </p:nvPr>
        </p:nvSpPr>
        <p:spPr>
          <a:xfrm>
            <a:off x="-785850" y="3286124"/>
            <a:ext cx="7854696" cy="1752600"/>
          </a:xfrm>
        </p:spPr>
        <p:txBody>
          <a:bodyPr>
            <a:normAutofit/>
          </a:bodyPr>
          <a:lstStyle/>
          <a:p>
            <a:r>
              <a:rPr lang="en-US" sz="5400" b="1" dirty="0" smtClean="0">
                <a:latin typeface="Bahnschrift SemiBold" pitchFamily="34" charset="0"/>
              </a:rPr>
              <a:t>Structure</a:t>
            </a:r>
            <a:endParaRPr lang="en-US" sz="5400" b="1" dirty="0">
              <a:latin typeface="Bahnschrift Semi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714488"/>
            <a:ext cx="8229600" cy="1143000"/>
          </a:xfrm>
        </p:spPr>
        <p:txBody>
          <a:bodyPr>
            <a:normAutofit fontScale="90000"/>
          </a:bodyPr>
          <a:lstStyle/>
          <a:p>
            <a:r>
              <a:rPr lang="en-US" sz="4000" b="1" dirty="0" smtClean="0"/>
              <a:t>Control Structures in Programming Languages</a:t>
            </a:r>
            <a:r>
              <a:rPr lang="en-US" b="1" dirty="0" smtClean="0"/>
              <a:t/>
            </a:r>
            <a:br>
              <a:rPr lang="en-US" b="1" dirty="0" smtClean="0"/>
            </a:br>
            <a:endParaRPr lang="en-US" dirty="0"/>
          </a:p>
        </p:txBody>
      </p:sp>
      <p:sp>
        <p:nvSpPr>
          <p:cNvPr id="3" name="Content Placeholder 2"/>
          <p:cNvSpPr>
            <a:spLocks noGrp="1"/>
          </p:cNvSpPr>
          <p:nvPr>
            <p:ph idx="1"/>
          </p:nvPr>
        </p:nvSpPr>
        <p:spPr>
          <a:xfrm>
            <a:off x="457200" y="2357430"/>
            <a:ext cx="8229600" cy="3967170"/>
          </a:xfrm>
        </p:spPr>
        <p:txBody>
          <a:bodyPr>
            <a:normAutofit fontScale="92500" lnSpcReduction="10000"/>
          </a:bodyPr>
          <a:lstStyle/>
          <a:p>
            <a:r>
              <a:rPr lang="en-US" sz="2400" b="1" dirty="0" smtClean="0"/>
              <a:t>Control Structures</a:t>
            </a:r>
            <a:r>
              <a:rPr lang="en-US" sz="2400" dirty="0" smtClean="0"/>
              <a:t> are just a way to specify flow of control in programs. Any algorithm or program can be more clear and understood if they use self-contained modules called as logic or control structures. It basically analyzes and chooses in which direction a program flows based on certain parameters or conditions. There are three basic types of logic, or flow of control, known as</a:t>
            </a:r>
            <a:r>
              <a:rPr lang="en-US" sz="2400" dirty="0" smtClean="0"/>
              <a:t>: </a:t>
            </a:r>
          </a:p>
          <a:p>
            <a:pPr>
              <a:buNone/>
            </a:pPr>
            <a:endParaRPr lang="en-US" sz="2400" dirty="0" smtClean="0"/>
          </a:p>
          <a:p>
            <a:pPr fontAlgn="base"/>
            <a:r>
              <a:rPr lang="en-US" sz="2400" dirty="0" smtClean="0"/>
              <a:t>Sequence logic, or sequential flow</a:t>
            </a:r>
          </a:p>
          <a:p>
            <a:pPr fontAlgn="base"/>
            <a:r>
              <a:rPr lang="en-US" sz="2400" dirty="0" smtClean="0"/>
              <a:t>Selection logic, or conditional flow</a:t>
            </a:r>
          </a:p>
          <a:p>
            <a:pPr fontAlgn="base"/>
            <a:r>
              <a:rPr lang="en-US" sz="2400" dirty="0" smtClean="0"/>
              <a:t>Iteration logic, or repetitive flow</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Sequential Logic (Sequential Flow)</a:t>
            </a:r>
            <a:endParaRPr lang="en-US" dirty="0"/>
          </a:p>
        </p:txBody>
      </p:sp>
      <p:sp>
        <p:nvSpPr>
          <p:cNvPr id="3" name="Content Placeholder 2"/>
          <p:cNvSpPr>
            <a:spLocks noGrp="1"/>
          </p:cNvSpPr>
          <p:nvPr>
            <p:ph idx="1"/>
          </p:nvPr>
        </p:nvSpPr>
        <p:spPr/>
        <p:txBody>
          <a:bodyPr>
            <a:normAutofit/>
          </a:bodyPr>
          <a:lstStyle/>
          <a:p>
            <a:r>
              <a:rPr lang="en-US" sz="2000" dirty="0" smtClean="0"/>
              <a:t>Sequential logic as the name suggests follows a serial or sequential flow in which the flow depends on the series of instructions given to the computer. Unless new instructions are given, the modules are executed in the obvious sequence. The sequences may be given, by means of numbered steps explicitly. Also, implicitly follows the order in which modules are written. Most of the processing, even some complex problems, will generally follow this </a:t>
            </a:r>
            <a:r>
              <a:rPr lang="en-US" sz="2000" dirty="0" smtClean="0"/>
              <a:t>elementary </a:t>
            </a:r>
            <a:r>
              <a:rPr lang="en-US" sz="2000" dirty="0" smtClean="0"/>
              <a:t>flow </a:t>
            </a:r>
            <a:r>
              <a:rPr lang="en-US" sz="2000" dirty="0" smtClean="0"/>
              <a:t>pattern.</a:t>
            </a:r>
          </a:p>
          <a:p>
            <a:endParaRPr lang="en-US" sz="2000" dirty="0"/>
          </a:p>
        </p:txBody>
      </p:sp>
      <p:pic>
        <p:nvPicPr>
          <p:cNvPr id="4" name="Picture 3" descr="Untitled-Diagram-74.jpg"/>
          <p:cNvPicPr>
            <a:picLocks noChangeAspect="1"/>
          </p:cNvPicPr>
          <p:nvPr/>
        </p:nvPicPr>
        <p:blipFill>
          <a:blip r:embed="rId2"/>
          <a:stretch>
            <a:fillRect/>
          </a:stretch>
        </p:blipFill>
        <p:spPr>
          <a:xfrm>
            <a:off x="4000496" y="4219460"/>
            <a:ext cx="979335" cy="2638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Selection Logic (Conditional Flow)</a:t>
            </a:r>
            <a:endParaRPr lang="en-US" dirty="0"/>
          </a:p>
        </p:txBody>
      </p:sp>
      <p:sp>
        <p:nvSpPr>
          <p:cNvPr id="3" name="Content Placeholder 2"/>
          <p:cNvSpPr>
            <a:spLocks noGrp="1"/>
          </p:cNvSpPr>
          <p:nvPr>
            <p:ph idx="1"/>
          </p:nvPr>
        </p:nvSpPr>
        <p:spPr/>
        <p:txBody>
          <a:bodyPr>
            <a:normAutofit/>
          </a:bodyPr>
          <a:lstStyle/>
          <a:p>
            <a:pPr fontAlgn="base"/>
            <a:r>
              <a:rPr lang="en-US" sz="2000" dirty="0" smtClean="0"/>
              <a:t>Selection Logic simply involves a number of conditions or parameters which decides one out of several written modules. The structures which use these type of logic are known as </a:t>
            </a:r>
            <a:r>
              <a:rPr lang="en-US" sz="2000" b="1" dirty="0" smtClean="0"/>
              <a:t>Conditional Structures</a:t>
            </a:r>
            <a:r>
              <a:rPr lang="en-US" sz="2000" dirty="0" smtClean="0"/>
              <a:t>. These structures can be of three types:</a:t>
            </a:r>
          </a:p>
          <a:p>
            <a:pPr algn="ctr"/>
            <a:r>
              <a:rPr lang="en-US" sz="2000" b="1" dirty="0" smtClean="0"/>
              <a:t>Single </a:t>
            </a:r>
            <a:r>
              <a:rPr lang="en-US" sz="2000" b="1" dirty="0" err="1" smtClean="0"/>
              <a:t>Alternative</a:t>
            </a:r>
            <a:r>
              <a:rPr lang="en-US" sz="2000" dirty="0" err="1" smtClean="0"/>
              <a:t>This</a:t>
            </a:r>
            <a:r>
              <a:rPr lang="en-US" sz="2000" dirty="0" smtClean="0"/>
              <a:t> structure has the </a:t>
            </a:r>
            <a:r>
              <a:rPr lang="en-US" sz="2000" dirty="0" smtClean="0"/>
              <a:t>form:</a:t>
            </a:r>
          </a:p>
          <a:p>
            <a:pPr algn="ctr"/>
            <a:r>
              <a:rPr lang="en-US" sz="2000" dirty="0" smtClean="0"/>
              <a:t>If </a:t>
            </a:r>
            <a:r>
              <a:rPr lang="en-US" sz="2000" dirty="0" smtClean="0"/>
              <a:t>(condition) then</a:t>
            </a:r>
            <a:r>
              <a:rPr lang="en-US" sz="2000" dirty="0" smtClean="0"/>
              <a:t>:</a:t>
            </a:r>
          </a:p>
          <a:p>
            <a:pPr algn="ctr"/>
            <a:r>
              <a:rPr lang="en-US" sz="2000" dirty="0" smtClean="0"/>
              <a:t> </a:t>
            </a:r>
            <a:r>
              <a:rPr lang="en-US" sz="2000" dirty="0" smtClean="0"/>
              <a:t>[Module A] </a:t>
            </a:r>
            <a:endParaRPr lang="en-US" sz="2000" dirty="0" smtClean="0"/>
          </a:p>
          <a:p>
            <a:pPr algn="ctr"/>
            <a:r>
              <a:rPr lang="en-US" sz="2000" dirty="0" smtClean="0"/>
              <a:t>[</a:t>
            </a:r>
            <a:r>
              <a:rPr lang="en-US" sz="2000" dirty="0" smtClean="0"/>
              <a:t>End of If </a:t>
            </a:r>
            <a:r>
              <a:rPr lang="en-US" sz="2000" dirty="0" smtClean="0"/>
              <a:t>structure]</a:t>
            </a:r>
          </a:p>
          <a:p>
            <a:pPr algn="ctr"/>
            <a:r>
              <a:rPr lang="en-US" sz="2000" b="1" dirty="0" smtClean="0"/>
              <a:t>Double </a:t>
            </a:r>
            <a:r>
              <a:rPr lang="en-US" sz="2000" b="1" dirty="0" err="1" smtClean="0"/>
              <a:t>Alternative</a:t>
            </a:r>
            <a:r>
              <a:rPr lang="en-US" sz="2000" dirty="0" err="1" smtClean="0"/>
              <a:t>This</a:t>
            </a:r>
            <a:r>
              <a:rPr lang="en-US" sz="2000" dirty="0" smtClean="0"/>
              <a:t> structure has the form:</a:t>
            </a:r>
            <a:r>
              <a:rPr lang="en-US" dirty="0" smtClean="0"/>
              <a:t/>
            </a:r>
            <a:br>
              <a:rPr lang="en-US" dirty="0" smtClean="0"/>
            </a:br>
            <a:r>
              <a:rPr lang="en-US" sz="2000" dirty="0" smtClean="0"/>
              <a:t>If (Condition), then</a:t>
            </a:r>
            <a:r>
              <a:rPr lang="en-US" sz="2000" dirty="0" smtClean="0"/>
              <a:t>:</a:t>
            </a:r>
          </a:p>
          <a:p>
            <a:pPr algn="ctr"/>
            <a:r>
              <a:rPr lang="en-US" sz="2000" dirty="0" smtClean="0"/>
              <a:t> </a:t>
            </a:r>
            <a:r>
              <a:rPr lang="en-US" sz="2000" dirty="0" smtClean="0"/>
              <a:t>[Module A] Else: </a:t>
            </a:r>
            <a:endParaRPr lang="en-US" sz="2000" dirty="0" smtClean="0"/>
          </a:p>
          <a:p>
            <a:pPr algn="ctr"/>
            <a:r>
              <a:rPr lang="en-US" sz="2000" dirty="0" smtClean="0"/>
              <a:t>[</a:t>
            </a:r>
            <a:r>
              <a:rPr lang="en-US" sz="2000" dirty="0" smtClean="0"/>
              <a:t>Module B] [End if structure]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Selection Logic (Conditional Flow)</a:t>
            </a:r>
            <a:endParaRPr lang="en-US" sz="4400" dirty="0"/>
          </a:p>
        </p:txBody>
      </p:sp>
      <p:sp>
        <p:nvSpPr>
          <p:cNvPr id="3" name="Content Placeholder 2"/>
          <p:cNvSpPr>
            <a:spLocks noGrp="1"/>
          </p:cNvSpPr>
          <p:nvPr>
            <p:ph idx="1"/>
          </p:nvPr>
        </p:nvSpPr>
        <p:spPr/>
        <p:txBody>
          <a:bodyPr>
            <a:normAutofit/>
          </a:bodyPr>
          <a:lstStyle/>
          <a:p>
            <a:r>
              <a:rPr lang="en-US" sz="2000" b="1" dirty="0" smtClean="0"/>
              <a:t>Multiple </a:t>
            </a:r>
            <a:r>
              <a:rPr lang="en-US" sz="2000" b="1" dirty="0" err="1" smtClean="0"/>
              <a:t>Alternatives</a:t>
            </a:r>
            <a:r>
              <a:rPr lang="en-US" sz="2000" dirty="0" err="1" smtClean="0"/>
              <a:t>This</a:t>
            </a:r>
            <a:r>
              <a:rPr lang="en-US" sz="2000" dirty="0" smtClean="0"/>
              <a:t> structure has the </a:t>
            </a:r>
            <a:r>
              <a:rPr lang="en-US" sz="2000" smtClean="0"/>
              <a:t>form</a:t>
            </a:r>
            <a:r>
              <a:rPr lang="en-US" sz="2000" smtClean="0"/>
              <a:t>:</a:t>
            </a:r>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TotalTime>
  <Words>149</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Control</vt:lpstr>
      <vt:lpstr>Control Structures in Programming Languages </vt:lpstr>
      <vt:lpstr>Sequential Logic (Sequential Flow)</vt:lpstr>
      <vt:lpstr>Selection Logic (Conditional Flow)</vt:lpstr>
      <vt:lpstr>Selection Logic (Conditional Flow)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dc:title>
  <dc:creator>STUDENT</dc:creator>
  <cp:lastModifiedBy>STUDENT</cp:lastModifiedBy>
  <cp:revision>8</cp:revision>
  <dcterms:created xsi:type="dcterms:W3CDTF">2022-04-08T06:08:52Z</dcterms:created>
  <dcterms:modified xsi:type="dcterms:W3CDTF">2022-04-08T07:29:01Z</dcterms:modified>
</cp:coreProperties>
</file>