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8" r:id="rId5"/>
    <p:sldId id="270" r:id="rId6"/>
    <p:sldId id="269" r:id="rId7"/>
    <p:sldId id="258" r:id="rId8"/>
    <p:sldId id="259" r:id="rId9"/>
    <p:sldId id="260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D64AE-BEE6-46C6-ABE1-F5EE4836B7B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C0570-C1E3-4130-9F06-52D304A867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32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91D3C-14FC-44E8-BB17-1FFE0DFCF601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Synthetic samples are generated in the following way: Take the difference between the feature vector (sample) under consideration and its nearest neighbor. Multiply this difference by a random number between 0 and 1, and add it to the feature vector under consideration. This causes the selection of a random point along the line segment between two specific features. This approach effectively forces the decision region of the minority class to become more general.</a:t>
            </a:r>
            <a:endParaRPr lang="en-US" altLang="zh-CN" sz="1000" b="1" i="1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D77-CC0B-4286-A12C-4584EE024B7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9E4-F7E0-407B-9D53-2606060B3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86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D77-CC0B-4286-A12C-4584EE024B7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9E4-F7E0-407B-9D53-2606060B3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9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D77-CC0B-4286-A12C-4584EE024B7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9E4-F7E0-407B-9D53-2606060B3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58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D77-CC0B-4286-A12C-4584EE024B7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9E4-F7E0-407B-9D53-2606060B3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99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D77-CC0B-4286-A12C-4584EE024B7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9E4-F7E0-407B-9D53-2606060B3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6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D77-CC0B-4286-A12C-4584EE024B7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9E4-F7E0-407B-9D53-2606060B3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3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D77-CC0B-4286-A12C-4584EE024B7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9E4-F7E0-407B-9D53-2606060B3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22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D77-CC0B-4286-A12C-4584EE024B7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9E4-F7E0-407B-9D53-2606060B3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51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D77-CC0B-4286-A12C-4584EE024B7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9E4-F7E0-407B-9D53-2606060B3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08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D77-CC0B-4286-A12C-4584EE024B7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9E4-F7E0-407B-9D53-2606060B3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04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6D77-CC0B-4286-A12C-4584EE024B7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889E4-F7E0-407B-9D53-2606060B3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0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6D77-CC0B-4286-A12C-4584EE024B7B}" type="datetimeFigureOut">
              <a:rPr lang="en-IN" smtClean="0"/>
              <a:t>16-10-2018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889E4-F7E0-407B-9D53-2606060B30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19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SMOTE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386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793025"/>
              </p:ext>
            </p:extLst>
          </p:nvPr>
        </p:nvGraphicFramePr>
        <p:xfrm>
          <a:off x="899592" y="476672"/>
          <a:ext cx="7416824" cy="5645820"/>
        </p:xfrm>
        <a:graphic>
          <a:graphicData uri="http://schemas.openxmlformats.org/drawingml/2006/table">
            <a:tbl>
              <a:tblPr/>
              <a:tblGrid>
                <a:gridCol w="3528392"/>
                <a:gridCol w="1440160"/>
                <a:gridCol w="1224136"/>
                <a:gridCol w="1224136"/>
              </a:tblGrid>
              <a:tr h="462991">
                <a:tc>
                  <a:txBody>
                    <a:bodyPr/>
                    <a:lstStyle/>
                    <a:p>
                      <a:pPr algn="l" fontAlgn="b"/>
                      <a:endParaRPr lang="en-IN" sz="2400" dirty="0">
                        <a:effectLst/>
                      </a:endParaRPr>
                    </a:p>
                  </a:txBody>
                  <a:tcPr marL="118792" marR="118792" marT="89094" marB="89094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dirty="0">
                          <a:effectLst/>
                        </a:rPr>
                        <a:t>Class 0</a:t>
                      </a:r>
                    </a:p>
                  </a:txBody>
                  <a:tcPr marL="118792" marR="118792" marT="89094" marB="89094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>
                          <a:effectLst/>
                        </a:rPr>
                        <a:t>Class 1</a:t>
                      </a:r>
                    </a:p>
                  </a:txBody>
                  <a:tcPr marL="118792" marR="118792" marT="89094" marB="89094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>
                          <a:effectLst/>
                        </a:rPr>
                        <a:t>total</a:t>
                      </a:r>
                    </a:p>
                  </a:txBody>
                  <a:tcPr marL="118792" marR="118792" marT="89094" marB="89094" anchor="b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3194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Original dataset</a:t>
                      </a:r>
                      <a:br>
                        <a:rPr lang="en-IN" sz="2400" dirty="0">
                          <a:effectLst/>
                        </a:rPr>
                      </a:br>
                      <a:r>
                        <a:rPr lang="en-IN" sz="2400" dirty="0" smtClean="0">
                          <a:effectLst/>
                        </a:rPr>
                        <a:t>(</a:t>
                      </a:r>
                      <a:r>
                        <a:rPr lang="en-IN" sz="2400" dirty="0">
                          <a:effectLst/>
                        </a:rPr>
                        <a:t>equivalent to </a:t>
                      </a:r>
                      <a:r>
                        <a:rPr lang="en-IN" sz="2400" b="1" dirty="0">
                          <a:effectLst/>
                        </a:rPr>
                        <a:t>SMOTE percentage</a:t>
                      </a:r>
                      <a:r>
                        <a:rPr lang="en-IN" sz="2400" dirty="0">
                          <a:effectLst/>
                        </a:rPr>
                        <a:t> = </a:t>
                      </a:r>
                      <a:r>
                        <a:rPr lang="en-IN" sz="2400" b="1" dirty="0">
                          <a:effectLst/>
                        </a:rPr>
                        <a:t>0</a:t>
                      </a:r>
                      <a:r>
                        <a:rPr lang="en-IN" sz="2400" dirty="0">
                          <a:effectLst/>
                        </a:rPr>
                        <a:t>)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570</a:t>
                      </a:r>
                      <a:br>
                        <a:rPr lang="en-IN" sz="2400" dirty="0">
                          <a:effectLst/>
                        </a:rPr>
                      </a:br>
                      <a:r>
                        <a:rPr lang="en-IN" sz="2400" dirty="0">
                          <a:effectLst/>
                        </a:rPr>
                        <a:t/>
                      </a:r>
                      <a:br>
                        <a:rPr lang="en-IN" sz="2400" dirty="0">
                          <a:effectLst/>
                        </a:rPr>
                      </a:br>
                      <a:r>
                        <a:rPr lang="en-IN" sz="2400" dirty="0">
                          <a:effectLst/>
                        </a:rPr>
                        <a:t>76%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178</a:t>
                      </a:r>
                      <a:br>
                        <a:rPr lang="en-IN" sz="2400" dirty="0">
                          <a:effectLst/>
                        </a:rPr>
                      </a:br>
                      <a:r>
                        <a:rPr lang="en-IN" sz="2400" dirty="0">
                          <a:effectLst/>
                        </a:rPr>
                        <a:t/>
                      </a:r>
                      <a:br>
                        <a:rPr lang="en-IN" sz="2400" dirty="0">
                          <a:effectLst/>
                        </a:rPr>
                      </a:br>
                      <a:r>
                        <a:rPr lang="en-IN" sz="2400" dirty="0">
                          <a:effectLst/>
                        </a:rPr>
                        <a:t>24%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748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071">
                <a:tc>
                  <a:txBody>
                    <a:bodyPr/>
                    <a:lstStyle/>
                    <a:p>
                      <a:pPr fontAlgn="t"/>
                      <a:r>
                        <a:rPr lang="en-IN" sz="2400" b="1" dirty="0">
                          <a:effectLst/>
                        </a:rPr>
                        <a:t>SMOTE percentage</a:t>
                      </a:r>
                      <a:r>
                        <a:rPr lang="en-IN" sz="2400" dirty="0">
                          <a:effectLst/>
                        </a:rPr>
                        <a:t> = </a:t>
                      </a:r>
                      <a:r>
                        <a:rPr lang="en-IN" sz="2400" b="1" dirty="0">
                          <a:effectLst/>
                        </a:rPr>
                        <a:t>100</a:t>
                      </a:r>
                      <a:endParaRPr lang="en-IN" sz="2400" dirty="0">
                        <a:effectLst/>
                      </a:endParaRP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570</a:t>
                      </a:r>
                      <a:br>
                        <a:rPr lang="en-IN" sz="2400" dirty="0">
                          <a:effectLst/>
                        </a:rPr>
                      </a:br>
                      <a:r>
                        <a:rPr lang="en-IN" sz="2400" dirty="0">
                          <a:effectLst/>
                        </a:rPr>
                        <a:t/>
                      </a:r>
                      <a:br>
                        <a:rPr lang="en-IN" sz="2400" dirty="0">
                          <a:effectLst/>
                        </a:rPr>
                      </a:br>
                      <a:r>
                        <a:rPr lang="en-IN" sz="2400" dirty="0">
                          <a:effectLst/>
                        </a:rPr>
                        <a:t>62%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356</a:t>
                      </a:r>
                      <a:br>
                        <a:rPr lang="en-IN" sz="2400" dirty="0">
                          <a:effectLst/>
                        </a:rPr>
                      </a:br>
                      <a:r>
                        <a:rPr lang="en-IN" sz="2400" dirty="0">
                          <a:effectLst/>
                        </a:rPr>
                        <a:t/>
                      </a:r>
                      <a:br>
                        <a:rPr lang="en-IN" sz="2400" dirty="0">
                          <a:effectLst/>
                        </a:rPr>
                      </a:br>
                      <a:r>
                        <a:rPr lang="en-IN" sz="2400" dirty="0">
                          <a:effectLst/>
                        </a:rPr>
                        <a:t>38%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926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071">
                <a:tc>
                  <a:txBody>
                    <a:bodyPr/>
                    <a:lstStyle/>
                    <a:p>
                      <a:pPr fontAlgn="t"/>
                      <a:r>
                        <a:rPr lang="en-IN" sz="2400" b="1" dirty="0">
                          <a:effectLst/>
                        </a:rPr>
                        <a:t>SMOTE percentage</a:t>
                      </a:r>
                      <a:r>
                        <a:rPr lang="en-IN" sz="2400" dirty="0">
                          <a:effectLst/>
                        </a:rPr>
                        <a:t> = </a:t>
                      </a:r>
                      <a:r>
                        <a:rPr lang="en-IN" sz="2400" b="1" dirty="0">
                          <a:effectLst/>
                        </a:rPr>
                        <a:t>200</a:t>
                      </a:r>
                      <a:endParaRPr lang="en-IN" sz="2400" dirty="0">
                        <a:effectLst/>
                      </a:endParaRP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570</a:t>
                      </a:r>
                      <a:br>
                        <a:rPr lang="en-IN" sz="2400">
                          <a:effectLst/>
                        </a:rPr>
                      </a:br>
                      <a:r>
                        <a:rPr lang="en-IN" sz="2400">
                          <a:effectLst/>
                        </a:rPr>
                        <a:t/>
                      </a:r>
                      <a:br>
                        <a:rPr lang="en-IN" sz="2400">
                          <a:effectLst/>
                        </a:rPr>
                      </a:br>
                      <a:r>
                        <a:rPr lang="en-IN" sz="2400">
                          <a:effectLst/>
                        </a:rPr>
                        <a:t>52%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534</a:t>
                      </a:r>
                      <a:br>
                        <a:rPr lang="en-IN" sz="2400">
                          <a:effectLst/>
                        </a:rPr>
                      </a:br>
                      <a:r>
                        <a:rPr lang="en-IN" sz="2400">
                          <a:effectLst/>
                        </a:rPr>
                        <a:t/>
                      </a:r>
                      <a:br>
                        <a:rPr lang="en-IN" sz="2400">
                          <a:effectLst/>
                        </a:rPr>
                      </a:br>
                      <a:r>
                        <a:rPr lang="en-IN" sz="2400">
                          <a:effectLst/>
                        </a:rPr>
                        <a:t>48%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1104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8071">
                <a:tc>
                  <a:txBody>
                    <a:bodyPr/>
                    <a:lstStyle/>
                    <a:p>
                      <a:pPr fontAlgn="t"/>
                      <a:r>
                        <a:rPr lang="en-IN" sz="2400" b="1" dirty="0">
                          <a:effectLst/>
                        </a:rPr>
                        <a:t>SMOTE percentage</a:t>
                      </a:r>
                      <a:r>
                        <a:rPr lang="en-IN" sz="2400" dirty="0">
                          <a:effectLst/>
                        </a:rPr>
                        <a:t> = </a:t>
                      </a:r>
                      <a:r>
                        <a:rPr lang="en-IN" sz="2400" b="1" dirty="0">
                          <a:effectLst/>
                        </a:rPr>
                        <a:t>300</a:t>
                      </a:r>
                      <a:endParaRPr lang="en-IN" sz="2400" dirty="0">
                        <a:effectLst/>
                      </a:endParaRP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570</a:t>
                      </a:r>
                      <a:br>
                        <a:rPr lang="en-IN" sz="2400">
                          <a:effectLst/>
                        </a:rPr>
                      </a:br>
                      <a:r>
                        <a:rPr lang="en-IN" sz="2400">
                          <a:effectLst/>
                        </a:rPr>
                        <a:t/>
                      </a:r>
                      <a:br>
                        <a:rPr lang="en-IN" sz="2400">
                          <a:effectLst/>
                        </a:rPr>
                      </a:br>
                      <a:r>
                        <a:rPr lang="en-IN" sz="2400">
                          <a:effectLst/>
                        </a:rPr>
                        <a:t>44%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effectLst/>
                        </a:rPr>
                        <a:t>712</a:t>
                      </a:r>
                      <a:br>
                        <a:rPr lang="en-IN" sz="2400">
                          <a:effectLst/>
                        </a:rPr>
                      </a:br>
                      <a:r>
                        <a:rPr lang="en-IN" sz="2400">
                          <a:effectLst/>
                        </a:rPr>
                        <a:t/>
                      </a:r>
                      <a:br>
                        <a:rPr lang="en-IN" sz="2400">
                          <a:effectLst/>
                        </a:rPr>
                      </a:br>
                      <a:r>
                        <a:rPr lang="en-IN" sz="2400">
                          <a:effectLst/>
                        </a:rPr>
                        <a:t>56%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effectLst/>
                        </a:rPr>
                        <a:t>1282</a:t>
                      </a:r>
                    </a:p>
                  </a:txBody>
                  <a:tcPr marL="118792" marR="118792" marT="89094" marB="89094">
                    <a:lnL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222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Warning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Increasing </a:t>
            </a:r>
            <a:r>
              <a:rPr lang="en-US" dirty="0"/>
              <a:t>the number of cases using SMOTE is not guaranteed to produce more accurate models.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should try experimenting with different percentages, different feature sets, and different numbers of nearest neighbors to see how adding cases influences your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22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the </a:t>
            </a:r>
            <a:r>
              <a:rPr lang="en-US" b="1" dirty="0"/>
              <a:t>Number of nearest neighbors</a:t>
            </a:r>
            <a:r>
              <a:rPr lang="en-US" dirty="0"/>
              <a:t> option to determine the size of the feature space that the SMOTE algorithm uses when in building new cases. </a:t>
            </a:r>
            <a:endParaRPr lang="en-US" dirty="0" smtClean="0"/>
          </a:p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i="1" dirty="0"/>
              <a:t>nearest neighbor</a:t>
            </a:r>
            <a:r>
              <a:rPr lang="en-US" dirty="0"/>
              <a:t> is a row of data (a case) that is very similar to some target case. The distance between any two cases is measured by combining the weighted vectors of all features.</a:t>
            </a:r>
          </a:p>
          <a:p>
            <a:r>
              <a:rPr lang="en-US" dirty="0"/>
              <a:t>By increasing the number of nearest neighbors, you get features from more cases.</a:t>
            </a:r>
          </a:p>
          <a:p>
            <a:r>
              <a:rPr lang="en-US" dirty="0"/>
              <a:t>By keeping the number of nearest neighbors low, you use features that are more like those in the original sample.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22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Class Imbalance </a:t>
            </a:r>
          </a:p>
          <a:p>
            <a:r>
              <a:rPr lang="en-IN" dirty="0" smtClean="0"/>
              <a:t>Challenges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81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Learning from </a:t>
            </a:r>
            <a:r>
              <a:rPr lang="en-US" altLang="zh-CN" sz="3200" dirty="0"/>
              <a:t>Imbalanced Data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28800"/>
            <a:ext cx="8077200" cy="4457675"/>
          </a:xfrm>
        </p:spPr>
        <p:txBody>
          <a:bodyPr/>
          <a:lstStyle/>
          <a:p>
            <a:r>
              <a:rPr lang="en-US" altLang="zh-CN" sz="2400" b="1" i="1" dirty="0"/>
              <a:t>Class imbalance is prevalent in many applications:</a:t>
            </a:r>
            <a:r>
              <a:rPr lang="en-US" altLang="zh-CN" sz="2400" i="1" dirty="0"/>
              <a:t> fraud/intrusion detection, risk management, text classification, medical diagnosis/monitoring, etc.</a:t>
            </a:r>
          </a:p>
          <a:p>
            <a:endParaRPr lang="en-US" altLang="zh-CN" sz="2400" i="1" dirty="0"/>
          </a:p>
          <a:p>
            <a:r>
              <a:rPr lang="en-US" altLang="zh-CN" sz="2400" b="1" i="1" dirty="0"/>
              <a:t>Standard classifiers tend to be overwhelmed by the large classes and ignore the small ones,</a:t>
            </a:r>
            <a:r>
              <a:rPr lang="en-US" altLang="zh-CN" sz="2400" i="1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1" dirty="0"/>
              <a:t>	i.e., tend to produce high predictive accuracy over the majority class, but poor predictive accuracy over the minority class</a:t>
            </a:r>
          </a:p>
        </p:txBody>
      </p:sp>
    </p:spTree>
    <p:extLst>
      <p:ext uri="{BB962C8B-B14F-4D97-AF65-F5344CB8AC3E}">
        <p14:creationId xmlns:p14="http://schemas.microsoft.com/office/powerpoint/2010/main" val="367120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/>
              <a:t>Solutions to Class Imbalance Problem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i="1"/>
              <a:t>At the data level (re-samplings)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b="1" i="1">
                <a:solidFill>
                  <a:srgbClr val="CC0000"/>
                </a:solidFill>
              </a:rPr>
              <a:t>Over-sampling</a:t>
            </a:r>
            <a:r>
              <a:rPr lang="en-US" altLang="zh-CN" sz="2000" i="1"/>
              <a:t>: increases the number of minority instances by over-sampling them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b="1" i="1">
                <a:solidFill>
                  <a:srgbClr val="CC0000"/>
                </a:solidFill>
              </a:rPr>
              <a:t>Under-sampling</a:t>
            </a:r>
            <a:r>
              <a:rPr lang="en-US" altLang="zh-CN" sz="2000" i="1"/>
              <a:t>: extract a smaller set of majority instances while preserving all the minority instances</a:t>
            </a:r>
          </a:p>
          <a:p>
            <a:pPr>
              <a:buFont typeface="Wingdings" pitchFamily="2" charset="2"/>
              <a:buChar char="Ø"/>
            </a:pPr>
            <a:endParaRPr lang="en-US" altLang="zh-CN" sz="2400" i="1"/>
          </a:p>
          <a:p>
            <a:r>
              <a:rPr lang="en-US" altLang="zh-CN" sz="2400" i="1"/>
              <a:t>At the algorithmic level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b="1" i="1">
                <a:solidFill>
                  <a:srgbClr val="CC0000"/>
                </a:solidFill>
              </a:rPr>
              <a:t>Cost-sensitive based</a:t>
            </a:r>
            <a:r>
              <a:rPr lang="en-US" altLang="zh-CN" sz="2000" i="1"/>
              <a:t>: adjust the costs of the various classes so as to counter the class imbalance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000" i="1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29182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Under-sampling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i="1">
                <a:solidFill>
                  <a:srgbClr val="CC0000"/>
                </a:solidFill>
              </a:rPr>
              <a:t>Randomly</a:t>
            </a:r>
            <a:r>
              <a:rPr lang="en-US" altLang="zh-CN" sz="2400" b="1" i="1"/>
              <a:t> select a subset from the majority class. The size of the subset is roughly equal to the size of minority class.</a:t>
            </a:r>
          </a:p>
          <a:p>
            <a:endParaRPr lang="en-US" altLang="zh-CN" sz="2400" b="1" i="1"/>
          </a:p>
          <a:p>
            <a:r>
              <a:rPr lang="en-US" altLang="zh-CN" sz="2400" b="1" i="1"/>
              <a:t>After re-sampling, apply standard classifiers onto the rebalanced datasets, compare the </a:t>
            </a:r>
            <a:r>
              <a:rPr lang="en-US" altLang="zh-CN" sz="2400" b="1" i="1">
                <a:solidFill>
                  <a:srgbClr val="CC0000"/>
                </a:solidFill>
              </a:rPr>
              <a:t>accuracies</a:t>
            </a:r>
            <a:r>
              <a:rPr lang="en-US" altLang="zh-CN" sz="2400" b="1" i="1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i="1"/>
              <a:t>	</a:t>
            </a:r>
            <a:r>
              <a:rPr lang="en-US" altLang="zh-CN" sz="2400" i="1"/>
              <a:t>Decision Tree, Naïve Bayes, Neural Network(one hidden layer)</a:t>
            </a:r>
          </a:p>
        </p:txBody>
      </p:sp>
    </p:spTree>
    <p:extLst>
      <p:ext uri="{BB962C8B-B14F-4D97-AF65-F5344CB8AC3E}">
        <p14:creationId xmlns:p14="http://schemas.microsoft.com/office/powerpoint/2010/main" val="84478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Over-sampling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28800"/>
            <a:ext cx="8458200" cy="3724275"/>
          </a:xfrm>
        </p:spPr>
        <p:txBody>
          <a:bodyPr/>
          <a:lstStyle/>
          <a:p>
            <a:r>
              <a:rPr lang="en-US" altLang="zh-CN" sz="2800" b="1" i="1" dirty="0" smtClean="0"/>
              <a:t>Over-sampling </a:t>
            </a:r>
            <a:r>
              <a:rPr lang="en-US" altLang="zh-CN" sz="2800" b="1" i="1" dirty="0"/>
              <a:t>by duplicating the minority examples</a:t>
            </a:r>
          </a:p>
          <a:p>
            <a:endParaRPr lang="en-US" altLang="zh-CN" sz="2000" b="1" i="1" dirty="0"/>
          </a:p>
        </p:txBody>
      </p:sp>
    </p:spTree>
    <p:extLst>
      <p:ext uri="{BB962C8B-B14F-4D97-AF65-F5344CB8AC3E}">
        <p14:creationId xmlns:p14="http://schemas.microsoft.com/office/powerpoint/2010/main" val="25510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600" b="1" i="1" dirty="0" smtClean="0">
                <a:solidFill>
                  <a:srgbClr val="CC0000"/>
                </a:solidFill>
              </a:rPr>
              <a:t>SMOTE</a:t>
            </a:r>
            <a:r>
              <a:rPr lang="en-US" altLang="zh-CN" sz="3600" b="1" i="1" dirty="0"/>
              <a:t>: Synthetic Minority Over-sampling Technique</a:t>
            </a:r>
          </a:p>
          <a:p>
            <a:pPr>
              <a:buFont typeface="Wingdings" pitchFamily="2" charset="2"/>
              <a:buNone/>
            </a:pPr>
            <a:r>
              <a:rPr lang="en-US" altLang="zh-CN" sz="4000" dirty="0"/>
              <a:t>	</a:t>
            </a:r>
            <a:r>
              <a:rPr lang="en-US" altLang="zh-CN" i="1" dirty="0"/>
              <a:t>The minority class is over-sampled by taking each minority class sample and introducing synthetic examples along the line segments joining any/all of the k minority class nearest neighbors.</a:t>
            </a:r>
            <a:r>
              <a:rPr lang="en-US" altLang="zh-CN" sz="4000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4000" dirty="0"/>
              <a:t>	</a:t>
            </a:r>
            <a:endParaRPr lang="en-IN" i="1" dirty="0" smtClean="0"/>
          </a:p>
          <a:p>
            <a:pPr lvl="1"/>
            <a:r>
              <a:rPr lang="en-US" dirty="0" smtClean="0"/>
              <a:t>Statistical technique for increasing the number of cases in your dataset in a balanced way.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module works by generating new instances from existing minority cases that you supply as input. </a:t>
            </a:r>
            <a:endParaRPr lang="en-US" dirty="0" smtClean="0"/>
          </a:p>
          <a:p>
            <a:pPr lvl="1"/>
            <a:r>
              <a:rPr lang="en-US" dirty="0" smtClean="0"/>
              <a:t>Does</a:t>
            </a:r>
            <a:r>
              <a:rPr lang="en-US" dirty="0"/>
              <a:t> </a:t>
            </a:r>
            <a:r>
              <a:rPr lang="en-US" b="1" dirty="0"/>
              <a:t>not</a:t>
            </a:r>
            <a:r>
              <a:rPr lang="en-US" dirty="0"/>
              <a:t> change the number of majority cases.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7020272" y="260648"/>
            <a:ext cx="1295400" cy="1219200"/>
            <a:chOff x="4419600" y="3886200"/>
            <a:chExt cx="1295400" cy="121920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5486400" y="4191000"/>
              <a:ext cx="76200" cy="762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4953000" y="4876800"/>
              <a:ext cx="76200" cy="762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419600" y="3886200"/>
              <a:ext cx="1295400" cy="1219200"/>
              <a:chOff x="4343400" y="3886200"/>
              <a:chExt cx="1295400" cy="1219200"/>
            </a:xfrm>
          </p:grpSpPr>
          <p:sp>
            <p:nvSpPr>
              <p:cNvPr id="8" name="Oval 6"/>
              <p:cNvSpPr>
                <a:spLocks noChangeArrowheads="1"/>
              </p:cNvSpPr>
              <p:nvPr/>
            </p:nvSpPr>
            <p:spPr bwMode="auto">
              <a:xfrm>
                <a:off x="5257800" y="4648200"/>
                <a:ext cx="76200" cy="7620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4572000" y="4419600"/>
                <a:ext cx="76200" cy="7620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4800600" y="4038600"/>
                <a:ext cx="76200" cy="76200"/>
              </a:xfrm>
              <a:prstGeom prst="ellipse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 flipV="1">
                <a:off x="4949842" y="4191000"/>
                <a:ext cx="5334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Oval 15"/>
              <p:cNvSpPr>
                <a:spLocks noChangeArrowheads="1"/>
              </p:cNvSpPr>
              <p:nvPr/>
            </p:nvSpPr>
            <p:spPr bwMode="auto">
              <a:xfrm>
                <a:off x="5072063" y="4614863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" name="Oval 16"/>
              <p:cNvSpPr>
                <a:spLocks noChangeArrowheads="1"/>
              </p:cNvSpPr>
              <p:nvPr/>
            </p:nvSpPr>
            <p:spPr bwMode="auto">
              <a:xfrm>
                <a:off x="4343400" y="3886200"/>
                <a:ext cx="1295400" cy="1219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122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 instances are not just copies of existing minority cases; </a:t>
            </a:r>
            <a:endParaRPr lang="en-US" dirty="0" smtClean="0"/>
          </a:p>
          <a:p>
            <a:r>
              <a:rPr lang="en-US" dirty="0" smtClean="0"/>
              <a:t>Nearest neighbors are used to generates </a:t>
            </a:r>
            <a:r>
              <a:rPr lang="en-US" dirty="0"/>
              <a:t>new </a:t>
            </a:r>
            <a:r>
              <a:rPr lang="en-US" dirty="0" smtClean="0"/>
              <a:t>examples. </a:t>
            </a:r>
          </a:p>
          <a:p>
            <a:r>
              <a:rPr lang="en-US" dirty="0" smtClean="0"/>
              <a:t>Makes </a:t>
            </a:r>
            <a:r>
              <a:rPr lang="en-US" dirty="0"/>
              <a:t>the samples more general.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222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SMOTE takes the entire dataset as an input, but it increases the percentage of only the minority cases.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122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361</Words>
  <Application>Microsoft Office PowerPoint</Application>
  <PresentationFormat>On-screen Show (4:3)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SMOTE</vt:lpstr>
      <vt:lpstr>Introduction</vt:lpstr>
      <vt:lpstr>Learning from Imbalanced Data</vt:lpstr>
      <vt:lpstr>Solutions to Class Imbalance Problem</vt:lpstr>
      <vt:lpstr>Under-sampling</vt:lpstr>
      <vt:lpstr>Over-sampling</vt:lpstr>
      <vt:lpstr>Sampling </vt:lpstr>
      <vt:lpstr>PowerPoint Presentation</vt:lpstr>
      <vt:lpstr>PowerPoint Presentation</vt:lpstr>
      <vt:lpstr>PowerPoint Presentation</vt:lpstr>
      <vt:lpstr>Warning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SMOTE</dc:title>
  <dc:creator>Windows User</dc:creator>
  <cp:lastModifiedBy>Windows User</cp:lastModifiedBy>
  <cp:revision>6</cp:revision>
  <dcterms:created xsi:type="dcterms:W3CDTF">2018-10-15T14:06:05Z</dcterms:created>
  <dcterms:modified xsi:type="dcterms:W3CDTF">2018-10-16T03:21:49Z</dcterms:modified>
</cp:coreProperties>
</file>