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306" r:id="rId16"/>
    <p:sldId id="307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308" r:id="rId35"/>
    <p:sldId id="294" r:id="rId36"/>
    <p:sldId id="295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260" r:id="rId47"/>
    <p:sldId id="261" r:id="rId48"/>
    <p:sldId id="262" r:id="rId49"/>
    <p:sldId id="263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744AB-295A-4F9C-8D94-C532B1FA9793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65BC5-38C2-4EBD-9C3C-B3C086AC3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246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E8D753B-1E42-48BD-B18B-B2A6A9195D4B}" type="slidenum">
              <a:rPr lang="en-US" altLang="en-US" sz="1200">
                <a:latin typeface="Times New Roman" pitchFamily="18" charset="0"/>
              </a:rPr>
              <a:pPr/>
              <a:t>2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1DB55F6-4B82-4F09-B8A2-68B5D0ABD767}" type="slidenum">
              <a:rPr lang="en-US" altLang="en-US" sz="1200">
                <a:latin typeface="Times New Roman" pitchFamily="18" charset="0"/>
              </a:rPr>
              <a:pPr/>
              <a:t>45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0C04625-7F29-48DD-99CC-A7D2605B60B2}" type="slidenum">
              <a:rPr lang="en-US" altLang="en-US" sz="1200">
                <a:latin typeface="Times New Roman" pitchFamily="18" charset="0"/>
              </a:rPr>
              <a:pPr/>
              <a:t>46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1416550-1D26-4B7F-BC9C-FCC87AF3E5FD}" type="slidenum">
              <a:rPr lang="en-US" altLang="en-US" sz="1200">
                <a:latin typeface="Times New Roman" pitchFamily="18" charset="0"/>
              </a:rPr>
              <a:pPr/>
              <a:t>47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7FA0309-32D5-46E8-8672-CCCE651DBC47}" type="slidenum">
              <a:rPr lang="en-US" altLang="en-US" sz="1200">
                <a:latin typeface="Times New Roman" pitchFamily="18" charset="0"/>
              </a:rPr>
              <a:pPr/>
              <a:t>48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A5FE33E-0B1A-4DC3-82BE-5639F80E9F34}" type="slidenum">
              <a:rPr lang="en-US" altLang="en-US" sz="1200">
                <a:latin typeface="Times New Roman" pitchFamily="18" charset="0"/>
              </a:rPr>
              <a:pPr/>
              <a:t>49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6F03E0C-850F-4350-B2AF-9D8A6EEAE4A2}" type="slidenum">
              <a:rPr lang="en-US" altLang="en-US" sz="1200">
                <a:latin typeface="Times New Roman" pitchFamily="18" charset="0"/>
              </a:rPr>
              <a:pPr/>
              <a:t>3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2899E1D-D39D-46F0-A3CB-E5371058EEE4}" type="slidenum">
              <a:rPr lang="en-US" altLang="en-US" sz="1200">
                <a:latin typeface="Times New Roman" pitchFamily="18" charset="0"/>
              </a:rPr>
              <a:pPr/>
              <a:t>4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FDC4A80-95AB-4759-925F-1474687113A0}" type="slidenum">
              <a:rPr lang="en-US" altLang="en-US" sz="1200">
                <a:latin typeface="Times New Roman" pitchFamily="18" charset="0"/>
              </a:rPr>
              <a:pPr/>
              <a:t>6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8F3DEF7-5E20-407B-8B54-377B6228624A}" type="slidenum">
              <a:rPr lang="en-US" altLang="en-US" sz="1200">
                <a:latin typeface="Times New Roman" pitchFamily="18" charset="0"/>
              </a:rPr>
              <a:pPr/>
              <a:t>7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5DBB294-C6CA-4418-872D-A019CC359EAE}" type="slidenum">
              <a:rPr lang="en-US" altLang="en-US" sz="1200">
                <a:latin typeface="Times New Roman" pitchFamily="18" charset="0"/>
              </a:rPr>
              <a:pPr/>
              <a:t>8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0C6BBEA-2A8D-4F2A-A127-10D26211FD83}" type="slidenum">
              <a:rPr lang="en-US" altLang="en-US" sz="1200">
                <a:latin typeface="Times New Roman" pitchFamily="18" charset="0"/>
              </a:rPr>
              <a:pPr/>
              <a:t>9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5F327EB-B5B3-4F95-B9EF-E4977FE8D182}" type="slidenum">
              <a:rPr lang="en-US" altLang="en-US" sz="1200">
                <a:latin typeface="Times New Roman" pitchFamily="18" charset="0"/>
              </a:rPr>
              <a:pPr/>
              <a:t>10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67237" cy="3425825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715"/>
            <a:ext cx="5030456" cy="411228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44" tIns="44917" rIns="89844" bIns="44917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8122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61BD-E320-4DB0-960D-33ADB5101469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194D-6CE4-4204-99C5-C8315461B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73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61BD-E320-4DB0-960D-33ADB5101469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194D-6CE4-4204-99C5-C8315461B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03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61BD-E320-4DB0-960D-33ADB5101469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194D-6CE4-4204-99C5-C8315461B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24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61BD-E320-4DB0-960D-33ADB5101469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194D-6CE4-4204-99C5-C8315461B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61BD-E320-4DB0-960D-33ADB5101469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194D-6CE4-4204-99C5-C8315461B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52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61BD-E320-4DB0-960D-33ADB5101469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194D-6CE4-4204-99C5-C8315461B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36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61BD-E320-4DB0-960D-33ADB5101469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194D-6CE4-4204-99C5-C8315461B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25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61BD-E320-4DB0-960D-33ADB5101469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194D-6CE4-4204-99C5-C8315461B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23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61BD-E320-4DB0-960D-33ADB5101469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194D-6CE4-4204-99C5-C8315461B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8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61BD-E320-4DB0-960D-33ADB5101469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194D-6CE4-4204-99C5-C8315461B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92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61BD-E320-4DB0-960D-33ADB5101469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194D-6CE4-4204-99C5-C8315461B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09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461BD-E320-4DB0-960D-33ADB5101469}" type="datetimeFigureOut">
              <a:rPr lang="en-IN" smtClean="0"/>
              <a:t>09-01-2019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3194D-6CE4-4204-99C5-C8315461B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80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Association Rule Mining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45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308F711-3F43-4424-9BFF-FD7E5EBF6F28}" type="slidenum">
              <a:rPr lang="en-US" altLang="en-US" sz="1200" smtClean="0"/>
              <a:pPr eaLnBrk="1" hangingPunct="1"/>
              <a:t>10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Implementation of Apriori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How to generate candidates?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Step 1: self-joining </a:t>
            </a:r>
            <a:r>
              <a:rPr lang="en-US" altLang="en-US" sz="2400" i="1" smtClean="0"/>
              <a:t>L</a:t>
            </a:r>
            <a:r>
              <a:rPr lang="en-US" altLang="en-US" sz="2400" i="1" baseline="-25000" smtClean="0"/>
              <a:t>k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Step 2: pruning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/>
              <a:t>Example of Candidate-generation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i="1" smtClean="0"/>
              <a:t>L</a:t>
            </a:r>
            <a:r>
              <a:rPr lang="en-US" altLang="en-US" sz="2400" i="1" baseline="-25000" smtClean="0"/>
              <a:t>3</a:t>
            </a:r>
            <a:r>
              <a:rPr lang="en-US" altLang="en-US" sz="2400" i="1" smtClean="0"/>
              <a:t>=</a:t>
            </a:r>
            <a:r>
              <a:rPr lang="en-US" altLang="en-US" sz="2400" smtClean="0"/>
              <a:t>{</a:t>
            </a:r>
            <a:r>
              <a:rPr lang="en-US" altLang="en-US" sz="2400" i="1" smtClean="0"/>
              <a:t>abc, abd, acd, ace, bcd</a:t>
            </a:r>
            <a:r>
              <a:rPr lang="en-US" altLang="en-US" sz="2400" smtClean="0"/>
              <a:t>}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Self-joining: </a:t>
            </a:r>
            <a:r>
              <a:rPr lang="en-US" altLang="en-US" sz="2400" i="1" smtClean="0"/>
              <a:t>L</a:t>
            </a:r>
            <a:r>
              <a:rPr lang="en-US" altLang="en-US" sz="2400" i="1" baseline="-25000" smtClean="0"/>
              <a:t>3</a:t>
            </a:r>
            <a:r>
              <a:rPr lang="en-US" altLang="en-US" sz="2400" i="1" smtClean="0"/>
              <a:t>*L</a:t>
            </a:r>
            <a:r>
              <a:rPr lang="en-US" altLang="en-US" sz="2400" i="1" baseline="-25000" smtClean="0"/>
              <a:t>3</a:t>
            </a:r>
            <a:endParaRPr lang="en-US" altLang="en-US" sz="2400" i="1" smtClean="0"/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i="1" smtClean="0"/>
              <a:t>abcd </a:t>
            </a:r>
            <a:r>
              <a:rPr lang="en-US" altLang="en-US" sz="2000" smtClean="0"/>
              <a:t>from </a:t>
            </a:r>
            <a:r>
              <a:rPr lang="en-US" altLang="en-US" sz="2000" i="1" smtClean="0"/>
              <a:t>abc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abd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i="1" smtClean="0"/>
              <a:t>acde</a:t>
            </a:r>
            <a:r>
              <a:rPr lang="en-US" altLang="en-US" sz="2000" smtClean="0"/>
              <a:t> from </a:t>
            </a:r>
            <a:r>
              <a:rPr lang="en-US" altLang="en-US" sz="2000" i="1" smtClean="0"/>
              <a:t>acd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ace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Pruning: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i="1" smtClean="0"/>
              <a:t>acde</a:t>
            </a:r>
            <a:r>
              <a:rPr lang="en-US" altLang="en-US" sz="2000" smtClean="0"/>
              <a:t> is removed because </a:t>
            </a:r>
            <a:r>
              <a:rPr lang="en-US" altLang="en-US" sz="2000" i="1" smtClean="0"/>
              <a:t>ade</a:t>
            </a:r>
            <a:r>
              <a:rPr lang="en-US" altLang="en-US" sz="2000" smtClean="0"/>
              <a:t> is not in </a:t>
            </a:r>
            <a:r>
              <a:rPr lang="en-US" altLang="en-US" sz="2000" i="1" smtClean="0"/>
              <a:t>L</a:t>
            </a:r>
            <a:r>
              <a:rPr lang="en-US" altLang="en-US" sz="2000" i="1" baseline="-25000" smtClean="0"/>
              <a:t>3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i="1" smtClean="0"/>
              <a:t>C</a:t>
            </a:r>
            <a:r>
              <a:rPr lang="en-US" altLang="en-US" sz="2400" i="1" baseline="-25000" smtClean="0"/>
              <a:t>4 </a:t>
            </a:r>
            <a:r>
              <a:rPr lang="en-US" altLang="en-US" sz="2400" smtClean="0"/>
              <a:t>= {</a:t>
            </a:r>
            <a:r>
              <a:rPr lang="en-US" altLang="en-US" sz="2400" i="1" smtClean="0"/>
              <a:t>abcd</a:t>
            </a:r>
            <a:r>
              <a:rPr lang="en-US" altLang="en-US" sz="2400" smtClean="0"/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121578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Frequent Itemset Generation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04800" y="990600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3" imgW="9811512" imgH="7395972" progId="Visio.Drawing.6">
                  <p:embed/>
                </p:oleObj>
              </mc:Choice>
              <mc:Fallback>
                <p:oleObj name="VISIO" r:id="rId3" imgW="9811512" imgH="739597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034213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248400" y="5257800"/>
            <a:ext cx="2743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Given d items, there are 2</a:t>
            </a:r>
            <a:r>
              <a:rPr lang="en-US" altLang="en-US" sz="2000" baseline="30000"/>
              <a:t>d</a:t>
            </a:r>
            <a:r>
              <a:rPr lang="en-US" altLang="en-US" sz="2000"/>
              <a:t> possible candidate itemsets</a:t>
            </a:r>
            <a:endParaRPr lang="en-US" altLang="en-US" sz="20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35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Frequent Itemset Generation Strategies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Reduce the </a:t>
            </a:r>
            <a:r>
              <a:rPr lang="en-US" altLang="en-US" smtClean="0">
                <a:solidFill>
                  <a:srgbClr val="FF0000"/>
                </a:solidFill>
              </a:rPr>
              <a:t>number of candidates</a:t>
            </a:r>
            <a:r>
              <a:rPr lang="en-US" altLang="en-US" smtClean="0"/>
              <a:t> (M)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Complete search: M=2</a:t>
            </a:r>
            <a:r>
              <a:rPr lang="en-US" altLang="en-US" baseline="30000" smtClean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Use pruning techniques to reduce M</a:t>
            </a:r>
          </a:p>
          <a:p>
            <a:pPr lvl="4">
              <a:lnSpc>
                <a:spcPct val="90000"/>
              </a:lnSpc>
            </a:pPr>
            <a:endParaRPr lang="en-US" altLang="en-US" sz="12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Reduce the </a:t>
            </a:r>
            <a:r>
              <a:rPr lang="en-US" altLang="en-US" smtClean="0">
                <a:solidFill>
                  <a:srgbClr val="FF0000"/>
                </a:solidFill>
              </a:rPr>
              <a:t>number of transactions </a:t>
            </a:r>
            <a:r>
              <a:rPr lang="en-US" altLang="en-US" smtClean="0"/>
              <a:t>(N)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Reduce size of N as the size of itemset increases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Used by DHP and vertical-based mining algorithms</a:t>
            </a:r>
          </a:p>
          <a:p>
            <a:pPr lvl="4">
              <a:lnSpc>
                <a:spcPct val="90000"/>
              </a:lnSpc>
            </a:pPr>
            <a:endParaRPr lang="en-US" altLang="en-US" sz="1000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Reduce the </a:t>
            </a:r>
            <a:r>
              <a:rPr lang="en-US" altLang="en-US" smtClean="0">
                <a:solidFill>
                  <a:srgbClr val="FF0000"/>
                </a:solidFill>
              </a:rPr>
              <a:t>number of comparisons</a:t>
            </a:r>
            <a:r>
              <a:rPr lang="en-US" altLang="en-US" smtClean="0"/>
              <a:t> (NM)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No need to match every candidate against every transaction</a:t>
            </a:r>
          </a:p>
        </p:txBody>
      </p:sp>
    </p:spTree>
    <p:extLst>
      <p:ext uri="{BB962C8B-B14F-4D97-AF65-F5344CB8AC3E}">
        <p14:creationId xmlns:p14="http://schemas.microsoft.com/office/powerpoint/2010/main" val="140476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Number of Candidates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>
                <a:solidFill>
                  <a:srgbClr val="CC3300"/>
                </a:solidFill>
              </a:rPr>
              <a:t>Apriori principle</a:t>
            </a:r>
            <a:r>
              <a:rPr lang="en-US" altLang="en-US" smtClean="0"/>
              <a:t>:</a:t>
            </a:r>
          </a:p>
          <a:p>
            <a:pPr lvl="1"/>
            <a:r>
              <a:rPr lang="en-US" altLang="en-US" smtClean="0"/>
              <a:t>If an itemset is frequent, then all of its subsets must also be frequent</a:t>
            </a:r>
          </a:p>
          <a:p>
            <a:pPr lvl="4"/>
            <a:endParaRPr lang="en-US" altLang="en-US" smtClean="0"/>
          </a:p>
          <a:p>
            <a:r>
              <a:rPr lang="en-US" altLang="en-US" smtClean="0"/>
              <a:t>Apriori principle holds due to the following property of the support measure: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r>
              <a:rPr lang="en-US" altLang="en-US" smtClean="0"/>
              <a:t>Support of an itemset never exceeds the support of its subsets</a:t>
            </a:r>
          </a:p>
          <a:p>
            <a:pPr lvl="1"/>
            <a:r>
              <a:rPr lang="en-US" altLang="en-US" smtClean="0"/>
              <a:t>This is known as the </a:t>
            </a:r>
            <a:r>
              <a:rPr lang="en-US" altLang="en-US" smtClean="0">
                <a:solidFill>
                  <a:srgbClr val="CC3300"/>
                </a:solidFill>
              </a:rPr>
              <a:t>anti-monotone</a:t>
            </a:r>
            <a:r>
              <a:rPr lang="en-US" altLang="en-US" smtClean="0"/>
              <a:t> property of support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981200" y="3984625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3" imgW="1993900" imgH="203200" progId="Equation.3">
                  <p:embed/>
                </p:oleObj>
              </mc:Choice>
              <mc:Fallback>
                <p:oleObj name="Equation" r:id="rId3" imgW="1993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84625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795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228600" y="1089025"/>
            <a:ext cx="8831263" cy="5235575"/>
            <a:chOff x="144" y="686"/>
            <a:chExt cx="5563" cy="3298"/>
          </a:xfrm>
        </p:grpSpPr>
        <p:sp>
          <p:nvSpPr>
            <p:cNvPr id="16391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2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0C6D9C"/>
                  </a:solidFill>
                </a:rPr>
                <a:t>Found to be Infrequent</a:t>
              </a:r>
              <a:endParaRPr lang="en-US" altLang="en-US" sz="2000" b="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16393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4" name="Visio" r:id="rId3" imgW="9866478" imgH="7377618" progId="Visio.Drawing.6">
                    <p:embed/>
                  </p:oleObj>
                </mc:Choice>
                <mc:Fallback>
                  <p:oleObj name="Visio" r:id="rId3" imgW="9866478" imgH="7377618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7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 smtClean="0"/>
              <a:t>Illustrating Apriori Principle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09800" y="1089025"/>
            <a:ext cx="6850063" cy="5235575"/>
            <a:chOff x="1392" y="686"/>
            <a:chExt cx="4315" cy="3298"/>
          </a:xfrm>
        </p:grpSpPr>
        <p:graphicFrame>
          <p:nvGraphicFramePr>
            <p:cNvPr id="16389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5" name="Visio" r:id="rId5" imgW="9866478" imgH="7377618" progId="Visio.Drawing.6">
                    <p:embed/>
                  </p:oleObj>
                </mc:Choice>
                <mc:Fallback>
                  <p:oleObj name="Visio" r:id="rId5" imgW="9866478" imgH="7377618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0" name="Text Box 9"/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</a:rPr>
                <a:t>Pruned supersets</a:t>
              </a:r>
              <a:endParaRPr lang="en-US" altLang="en-US" sz="2000" b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45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8679"/>
            <a:ext cx="6912768" cy="5979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97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8582044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4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1000" y="3505200"/>
            <a:ext cx="8229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/>
              <a:t>Algorithms and Complexity</a:t>
            </a:r>
            <a:endParaRPr lang="en-US" altLang="en-US" sz="1600" b="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371600"/>
            <a:ext cx="8763000" cy="8382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Association Analysis: Basic Concepts </a:t>
            </a:r>
            <a:br>
              <a:rPr lang="en-US" altLang="en-US" smtClean="0"/>
            </a:br>
            <a:r>
              <a:rPr lang="en-US" altLang="en-US" smtClean="0"/>
              <a:t>and Algorithms</a:t>
            </a:r>
          </a:p>
        </p:txBody>
      </p:sp>
    </p:spTree>
    <p:extLst>
      <p:ext uri="{BB962C8B-B14F-4D97-AF65-F5344CB8AC3E}">
        <p14:creationId xmlns:p14="http://schemas.microsoft.com/office/powerpoint/2010/main" val="409548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Factors Affecting Complexity of </a:t>
            </a:r>
            <a:r>
              <a:rPr lang="en-US" altLang="en-US" dirty="0" err="1" smtClean="0"/>
              <a:t>Apriori</a:t>
            </a:r>
            <a:endParaRPr lang="en-US" altLang="en-US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smtClean="0"/>
              <a:t>Choice of minimum support threshold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 lowering support threshold results in more frequent itemsets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 this may increase number of candidates and max length of frequent itemsets</a:t>
            </a:r>
          </a:p>
          <a:p>
            <a:pPr>
              <a:lnSpc>
                <a:spcPct val="80000"/>
              </a:lnSpc>
            </a:pPr>
            <a:r>
              <a:rPr lang="en-US" altLang="en-US" sz="2400" smtClean="0"/>
              <a:t>Dimensionality (number of items) of the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 more space is needed to store support count of each item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 if number of frequent items also increases, both computation and I/O costs may also increase</a:t>
            </a:r>
          </a:p>
          <a:p>
            <a:pPr>
              <a:lnSpc>
                <a:spcPct val="80000"/>
              </a:lnSpc>
            </a:pPr>
            <a:r>
              <a:rPr lang="en-US" altLang="en-US" sz="2400" smtClean="0"/>
              <a:t>Size of database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 since Apriori makes multiple passes, run time of algorithm may increase with number of transactions</a:t>
            </a:r>
          </a:p>
          <a:p>
            <a:pPr>
              <a:lnSpc>
                <a:spcPct val="80000"/>
              </a:lnSpc>
            </a:pPr>
            <a:r>
              <a:rPr lang="en-US" altLang="en-US" sz="2400" smtClean="0"/>
              <a:t>Average transaction width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 transaction width increases with denser data sets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This may increase max length of frequent itemsets and traversals of hash tree (number of subsets in a transaction increases with its width)</a:t>
            </a:r>
          </a:p>
        </p:txBody>
      </p:sp>
    </p:spTree>
    <p:extLst>
      <p:ext uri="{BB962C8B-B14F-4D97-AF65-F5344CB8AC3E}">
        <p14:creationId xmlns:p14="http://schemas.microsoft.com/office/powerpoint/2010/main" val="11771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smtClean="0"/>
              <a:t>Compact Representation of Frequent Itemsets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Some itemsets are redundant because they have identical support as their supersets</a:t>
            </a:r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 lvl="4">
              <a:lnSpc>
                <a:spcPct val="90000"/>
              </a:lnSpc>
            </a:pPr>
            <a:endParaRPr lang="en-US" altLang="en-US" sz="1800" smtClean="0"/>
          </a:p>
          <a:p>
            <a:pPr>
              <a:lnSpc>
                <a:spcPct val="90000"/>
              </a:lnSpc>
            </a:pPr>
            <a:r>
              <a:rPr lang="en-US" altLang="en-US" sz="2400" smtClean="0"/>
              <a:t>Number of frequent itemsets</a:t>
            </a:r>
          </a:p>
          <a:p>
            <a:pPr lvl="4">
              <a:lnSpc>
                <a:spcPct val="90000"/>
              </a:lnSpc>
            </a:pPr>
            <a:endParaRPr lang="en-US" altLang="en-US" sz="1800" smtClean="0"/>
          </a:p>
          <a:p>
            <a:pPr>
              <a:lnSpc>
                <a:spcPct val="90000"/>
              </a:lnSpc>
            </a:pPr>
            <a:r>
              <a:rPr lang="en-US" altLang="en-US" sz="2400" smtClean="0"/>
              <a:t>Need a compact representation</a:t>
            </a:r>
          </a:p>
        </p:txBody>
      </p:sp>
      <p:pic>
        <p:nvPicPr>
          <p:cNvPr id="47108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963738"/>
            <a:ext cx="8839200" cy="2684462"/>
          </a:xfrm>
          <a:noFill/>
        </p:spPr>
      </p:pic>
      <p:graphicFrame>
        <p:nvGraphicFramePr>
          <p:cNvPr id="47109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724400" y="4800600"/>
          <a:ext cx="17145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4" imgW="1409700" imgH="838200" progId="Equation.3">
                  <p:embed/>
                </p:oleObj>
              </mc:Choice>
              <mc:Fallback>
                <p:oleObj name="Equation" r:id="rId4" imgW="14097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800600"/>
                        <a:ext cx="17145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807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189F5B7-E3FB-438A-90A7-007680B31107}" type="slidenum">
              <a:rPr lang="en-US" altLang="en-US" sz="1200" smtClean="0"/>
              <a:pPr eaLnBrk="1" hangingPunct="1"/>
              <a:t>2</a:t>
            </a:fld>
            <a:endParaRPr lang="en-US" altLang="en-US" sz="12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6200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What Is Frequent Pattern Analysis?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181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smtClean="0">
                <a:solidFill>
                  <a:schemeClr val="hlink"/>
                </a:solidFill>
              </a:rPr>
              <a:t>Frequent pattern</a:t>
            </a:r>
            <a:r>
              <a:rPr lang="en-US" altLang="en-US" sz="2000" smtClean="0"/>
              <a:t>: a pattern (a set of items, subsequences, substructures, etc.) that occurs frequently in a data set </a:t>
            </a: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2000" smtClean="0"/>
              <a:t>First proposed by Agrawal, Imielinski, and Swami [AIS93] in the context of </a:t>
            </a:r>
            <a:r>
              <a:rPr lang="en-US" altLang="en-US" sz="2000" smtClean="0">
                <a:solidFill>
                  <a:schemeClr val="hlink"/>
                </a:solidFill>
              </a:rPr>
              <a:t>frequent itemsets</a:t>
            </a:r>
            <a:r>
              <a:rPr lang="en-US" altLang="en-US" sz="2000" smtClean="0"/>
              <a:t> and </a:t>
            </a:r>
            <a:r>
              <a:rPr lang="en-US" altLang="en-US" sz="2000" smtClean="0">
                <a:solidFill>
                  <a:schemeClr val="hlink"/>
                </a:solidFill>
              </a:rPr>
              <a:t>association rule mining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smtClean="0"/>
              <a:t>Motivation: Finding inherent regularities in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smtClean="0"/>
              <a:t>What products were often purchased together?— Beer and diapers?!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smtClean="0"/>
              <a:t>What are the subsequent purchases after buying a PC?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smtClean="0"/>
              <a:t>What kinds of DNA are sensitive to this new drug?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smtClean="0"/>
              <a:t>Can we automatically classify web documents?</a:t>
            </a: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2000" smtClean="0"/>
              <a:t>Applications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2000" smtClean="0"/>
              <a:t>Basket data analysis, cross-marketing, catalog design, sale campaign analysis, Web log (click stream) analysis, and DNA sequence analysis.</a:t>
            </a:r>
          </a:p>
        </p:txBody>
      </p:sp>
    </p:spTree>
    <p:extLst>
      <p:ext uri="{BB962C8B-B14F-4D97-AF65-F5344CB8AC3E}">
        <p14:creationId xmlns:p14="http://schemas.microsoft.com/office/powerpoint/2010/main" val="357517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Maximal Frequent Itemset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162050" y="1524000"/>
          <a:ext cx="7140575" cy="487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Visio" r:id="rId3" imgW="9687611" imgH="7157416" progId="Visio.Drawing.6">
                  <p:embed/>
                </p:oleObj>
              </mc:Choice>
              <mc:Fallback>
                <p:oleObj name="Visio" r:id="rId3" imgW="9687611" imgH="715741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1524000"/>
                        <a:ext cx="7140575" cy="487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270750" y="5897563"/>
            <a:ext cx="1111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Border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85800" y="5610225"/>
            <a:ext cx="1111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Infrequent Itemsets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844550" y="2097088"/>
            <a:ext cx="11128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Maximal Itemsets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H="1">
            <a:off x="1241425" y="4606925"/>
            <a:ext cx="158750" cy="10747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H="1" flipV="1">
            <a:off x="1717675" y="2527300"/>
            <a:ext cx="1030288" cy="646113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flipH="1">
            <a:off x="1717675" y="4535488"/>
            <a:ext cx="1030288" cy="114617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H="1">
            <a:off x="1797050" y="5538788"/>
            <a:ext cx="635000" cy="2873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H="1" flipV="1">
            <a:off x="1638300" y="5969000"/>
            <a:ext cx="2697163" cy="2873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H="1" flipV="1">
            <a:off x="1558925" y="2598738"/>
            <a:ext cx="2632075" cy="166846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H="1">
            <a:off x="1479550" y="4535488"/>
            <a:ext cx="555625" cy="10747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381000" y="1050925"/>
            <a:ext cx="8305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An </a:t>
            </a:r>
            <a:r>
              <a:rPr lang="en-US" altLang="en-US" sz="2000" dirty="0" err="1"/>
              <a:t>itemset</a:t>
            </a:r>
            <a:r>
              <a:rPr lang="en-US" altLang="en-US" sz="2000" dirty="0"/>
              <a:t> is maximal frequent if it is frequent and  none of its immediate supersets is frequent</a:t>
            </a:r>
          </a:p>
        </p:txBody>
      </p:sp>
    </p:spTree>
    <p:extLst>
      <p:ext uri="{BB962C8B-B14F-4D97-AF65-F5344CB8AC3E}">
        <p14:creationId xmlns:p14="http://schemas.microsoft.com/office/powerpoint/2010/main" val="280155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smtClean="0"/>
              <a:t>What are the Maximal Frequent Itemsets in this Data?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</p:txBody>
      </p:sp>
      <p:pic>
        <p:nvPicPr>
          <p:cNvPr id="4915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295400"/>
            <a:ext cx="8839200" cy="2684463"/>
          </a:xfrm>
          <a:noFill/>
        </p:spPr>
      </p:pic>
      <p:sp>
        <p:nvSpPr>
          <p:cNvPr id="49157" name="TextBox 1"/>
          <p:cNvSpPr txBox="1">
            <a:spLocks noChangeArrowheads="1"/>
          </p:cNvSpPr>
          <p:nvPr/>
        </p:nvSpPr>
        <p:spPr bwMode="auto">
          <a:xfrm>
            <a:off x="609600" y="4343400"/>
            <a:ext cx="7010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Minimum support threshold = 5</a:t>
            </a:r>
          </a:p>
        </p:txBody>
      </p:sp>
    </p:spTree>
    <p:extLst>
      <p:ext uri="{BB962C8B-B14F-4D97-AF65-F5344CB8AC3E}">
        <p14:creationId xmlns:p14="http://schemas.microsoft.com/office/powerpoint/2010/main" val="242478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0325" name="TextBox 4"/>
          <p:cNvSpPr txBox="1">
            <a:spLocks noChangeArrowheads="1"/>
          </p:cNvSpPr>
          <p:nvPr/>
        </p:nvSpPr>
        <p:spPr bwMode="auto">
          <a:xfrm>
            <a:off x="5570538" y="1789113"/>
            <a:ext cx="3309937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</p:txBody>
      </p:sp>
      <p:sp>
        <p:nvSpPr>
          <p:cNvPr id="50326" name="TextBox 2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0327" name="TextBox 5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257635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sp>
        <p:nvSpPr>
          <p:cNvPr id="51203" name="TextBox 4"/>
          <p:cNvSpPr txBox="1">
            <a:spLocks noChangeArrowheads="1"/>
          </p:cNvSpPr>
          <p:nvPr/>
        </p:nvSpPr>
        <p:spPr bwMode="auto">
          <a:xfrm>
            <a:off x="5570538" y="1789113"/>
            <a:ext cx="3309937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</a:t>
            </a:r>
            <a:r>
              <a:rPr lang="en-US" altLang="en-US" sz="1100">
                <a:solidFill>
                  <a:srgbClr val="FF0000"/>
                </a:solidFill>
              </a:rPr>
              <a:t>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350" name="TextBox 6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1351" name="TextBox 7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418475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2373" name="TextBox 4"/>
          <p:cNvSpPr txBox="1">
            <a:spLocks noChangeArrowheads="1"/>
          </p:cNvSpPr>
          <p:nvPr/>
        </p:nvSpPr>
        <p:spPr bwMode="auto">
          <a:xfrm>
            <a:off x="5570538" y="1871663"/>
            <a:ext cx="3309937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</a:t>
            </a:r>
            <a:r>
              <a:rPr lang="en-US" altLang="en-US" sz="1100">
                <a:solidFill>
                  <a:srgbClr val="FF0000"/>
                </a:solidFill>
              </a:rPr>
              <a:t>{F}</a:t>
            </a: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</p:txBody>
      </p:sp>
      <p:sp>
        <p:nvSpPr>
          <p:cNvPr id="52374" name="TextBox 2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2375" name="TextBox 5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193427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5570538" y="1789113"/>
            <a:ext cx="3309937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</a:t>
            </a:r>
            <a:r>
              <a:rPr lang="en-US" altLang="en-US" sz="1100">
                <a:solidFill>
                  <a:srgbClr val="FF0000"/>
                </a:solidFill>
              </a:rPr>
              <a:t>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</a:t>
            </a:r>
            <a:r>
              <a:rPr lang="en-US" altLang="en-US" sz="1100">
                <a:solidFill>
                  <a:srgbClr val="FF0000"/>
                </a:solidFill>
              </a:rPr>
              <a:t>{E}, {F}, {E,F},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3398" name="TextBox 6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3399" name="TextBox 7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9034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4421" name="TextBox 4"/>
          <p:cNvSpPr txBox="1">
            <a:spLocks noChangeArrowheads="1"/>
          </p:cNvSpPr>
          <p:nvPr/>
        </p:nvSpPr>
        <p:spPr bwMode="auto">
          <a:xfrm>
            <a:off x="5570538" y="1789113"/>
            <a:ext cx="3309937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</a:t>
            </a:r>
            <a:r>
              <a:rPr lang="en-US" altLang="en-US" sz="1100">
                <a:solidFill>
                  <a:srgbClr val="FF0000"/>
                </a:solidFill>
              </a:rPr>
              <a:t>{F}</a:t>
            </a: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</a:t>
            </a:r>
            <a:r>
              <a:rPr lang="en-US" altLang="en-US" sz="1100">
                <a:solidFill>
                  <a:srgbClr val="FF0000"/>
                </a:solidFill>
              </a:rPr>
              <a:t>{E}, {F}, {E,F}, {J}</a:t>
            </a: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?</a:t>
            </a:r>
          </a:p>
        </p:txBody>
      </p:sp>
      <p:sp>
        <p:nvSpPr>
          <p:cNvPr id="54422" name="TextBox 2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4423" name="TextBox 5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24828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sp>
        <p:nvSpPr>
          <p:cNvPr id="55299" name="TextBox 4"/>
          <p:cNvSpPr txBox="1">
            <a:spLocks noChangeArrowheads="1"/>
          </p:cNvSpPr>
          <p:nvPr/>
        </p:nvSpPr>
        <p:spPr bwMode="auto">
          <a:xfrm>
            <a:off x="5570538" y="1789113"/>
            <a:ext cx="330993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</a:t>
            </a:r>
            <a:r>
              <a:rPr lang="en-US" altLang="en-US" sz="1100">
                <a:solidFill>
                  <a:srgbClr val="FF0000"/>
                </a:solidFill>
              </a:rPr>
              <a:t>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</a:t>
            </a:r>
            <a:r>
              <a:rPr lang="en-US" altLang="en-US" sz="1100">
                <a:solidFill>
                  <a:srgbClr val="FF0000"/>
                </a:solidFill>
              </a:rPr>
              <a:t>{E}, {F}, {E,F},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>
                <a:solidFill>
                  <a:srgbClr val="FF0000"/>
                </a:solidFill>
              </a:rPr>
              <a:t>        All subsets of {C,D,E,F} + {J}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5446" name="TextBox 6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5447" name="TextBox 7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138009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sp>
        <p:nvSpPr>
          <p:cNvPr id="56323" name="TextBox 4"/>
          <p:cNvSpPr txBox="1">
            <a:spLocks noChangeArrowheads="1"/>
          </p:cNvSpPr>
          <p:nvPr/>
        </p:nvSpPr>
        <p:spPr bwMode="auto">
          <a:xfrm>
            <a:off x="5570538" y="1789113"/>
            <a:ext cx="3309937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>
                <a:solidFill>
                  <a:srgbClr val="FF0000"/>
                </a:solidFill>
              </a:rPr>
              <a:t>Maximal itemsets: ?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{E}, {F}, {E,F},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>
                <a:solidFill>
                  <a:srgbClr val="FF0000"/>
                </a:solidFill>
              </a:rPr>
              <a:t>Maximal itemsets: ?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       All subsets of {C,D,E,F} +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>
                <a:solidFill>
                  <a:srgbClr val="FF0000"/>
                </a:solidFill>
              </a:rPr>
              <a:t>Maximal itemsets: ?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6470" name="TextBox 6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6471" name="TextBox 7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16755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sp>
        <p:nvSpPr>
          <p:cNvPr id="57347" name="TextBox 4"/>
          <p:cNvSpPr txBox="1">
            <a:spLocks noChangeArrowheads="1"/>
          </p:cNvSpPr>
          <p:nvPr/>
        </p:nvSpPr>
        <p:spPr bwMode="auto">
          <a:xfrm>
            <a:off x="5570538" y="1755775"/>
            <a:ext cx="3309937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 </a:t>
            </a:r>
            <a:r>
              <a:rPr lang="en-US" altLang="en-US" sz="1100">
                <a:solidFill>
                  <a:srgbClr val="FF0000"/>
                </a:solidFill>
              </a:rPr>
              <a:t>{F}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{E}, {F}, {E,F},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 </a:t>
            </a:r>
            <a:r>
              <a:rPr lang="en-US" altLang="en-US" sz="1100">
                <a:solidFill>
                  <a:srgbClr val="FF0000"/>
                </a:solidFill>
              </a:rPr>
              <a:t>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       All subsets of {C,D,E,F} +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</a:t>
            </a:r>
            <a:r>
              <a:rPr lang="en-US" altLang="en-US" sz="1100">
                <a:solidFill>
                  <a:srgbClr val="FF0000"/>
                </a:solidFill>
              </a:rPr>
              <a:t> ?</a:t>
            </a:r>
            <a:endParaRPr lang="en-US" altLang="en-US" sz="110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7494" name="TextBox 6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7495" name="TextBox 7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14432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30B54AF-D3F0-4E89-AAA4-61A04C0087FC}" type="slidenum">
              <a:rPr lang="en-US" altLang="en-US" sz="1200" smtClean="0"/>
              <a:pPr eaLnBrk="1" hangingPunct="1"/>
              <a:t>3</a:t>
            </a:fld>
            <a:endParaRPr lang="en-US" altLang="en-US" sz="12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Basic Concepts: Frequent Patterns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1524000"/>
            <a:ext cx="4953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itemset</a:t>
            </a:r>
            <a:r>
              <a:rPr lang="en-US" altLang="en-US" sz="2400" smtClean="0"/>
              <a:t>: A set of one or more items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k-itemset</a:t>
            </a:r>
            <a:r>
              <a:rPr lang="en-US" altLang="en-US" sz="2400" smtClean="0"/>
              <a:t> X = {x</a:t>
            </a:r>
            <a:r>
              <a:rPr lang="en-US" altLang="en-US" sz="2400" baseline="-25000" smtClean="0"/>
              <a:t>1</a:t>
            </a:r>
            <a:r>
              <a:rPr lang="en-US" altLang="en-US" sz="2400" smtClean="0"/>
              <a:t>, …, x</a:t>
            </a:r>
            <a:r>
              <a:rPr lang="en-US" altLang="en-US" sz="2400" baseline="-25000" smtClean="0"/>
              <a:t>k</a:t>
            </a:r>
            <a:r>
              <a:rPr lang="en-US" altLang="en-US" sz="240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smtClean="0">
                <a:solidFill>
                  <a:schemeClr val="hlink"/>
                </a:solidFill>
              </a:rPr>
              <a:t>(absolute) support</a:t>
            </a:r>
            <a:r>
              <a:rPr lang="en-US" altLang="en-US" sz="2400" smtClean="0"/>
              <a:t>, or, </a:t>
            </a:r>
            <a:r>
              <a:rPr lang="en-US" altLang="en-US" sz="2400" i="1" smtClean="0">
                <a:solidFill>
                  <a:schemeClr val="hlink"/>
                </a:solidFill>
              </a:rPr>
              <a:t>support count</a:t>
            </a:r>
            <a:r>
              <a:rPr lang="en-US" altLang="en-US" sz="2400" smtClean="0"/>
              <a:t> of X: Frequency or occurrence of an itemset 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smtClean="0">
                <a:solidFill>
                  <a:schemeClr val="hlink"/>
                </a:solidFill>
              </a:rPr>
              <a:t>(relative)</a:t>
            </a:r>
            <a:r>
              <a:rPr lang="en-US" altLang="en-US" sz="2400" smtClean="0"/>
              <a:t> </a:t>
            </a:r>
            <a:r>
              <a:rPr lang="en-US" altLang="en-US" sz="2400" i="1" smtClean="0">
                <a:solidFill>
                  <a:schemeClr val="hlink"/>
                </a:solidFill>
                <a:sym typeface="Symbol" pitchFamily="18" charset="2"/>
              </a:rPr>
              <a:t>support</a:t>
            </a:r>
            <a:r>
              <a:rPr lang="en-US" altLang="en-US" sz="2400" smtClean="0">
                <a:sym typeface="Symbol" pitchFamily="18" charset="2"/>
              </a:rPr>
              <a:t>, </a:t>
            </a:r>
            <a:r>
              <a:rPr lang="en-US" altLang="en-US" sz="2400" i="1" smtClean="0">
                <a:sym typeface="Symbol" pitchFamily="18" charset="2"/>
              </a:rPr>
              <a:t>s</a:t>
            </a:r>
            <a:r>
              <a:rPr lang="en-US" altLang="en-US" sz="2400" smtClean="0">
                <a:sym typeface="Symbol" pitchFamily="18" charset="2"/>
              </a:rPr>
              <a:t>, is the fraction of transactions that contains X (i.e., the </a:t>
            </a:r>
            <a:r>
              <a:rPr lang="en-US" altLang="en-US" sz="2400" smtClean="0">
                <a:solidFill>
                  <a:schemeClr val="tx2"/>
                </a:solidFill>
                <a:sym typeface="Symbol" pitchFamily="18" charset="2"/>
              </a:rPr>
              <a:t>probability</a:t>
            </a:r>
            <a:r>
              <a:rPr lang="en-US" altLang="en-US" sz="2400" smtClean="0">
                <a:sym typeface="Symbol" pitchFamily="18" charset="2"/>
              </a:rPr>
              <a:t> that a transaction contains 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ym typeface="Symbol" pitchFamily="18" charset="2"/>
              </a:rPr>
              <a:t>An itemset X is </a:t>
            </a:r>
            <a:r>
              <a:rPr lang="en-US" altLang="en-US" sz="2400" i="1" smtClean="0">
                <a:solidFill>
                  <a:schemeClr val="hlink"/>
                </a:solidFill>
                <a:sym typeface="Symbol" pitchFamily="18" charset="2"/>
              </a:rPr>
              <a:t>frequent</a:t>
            </a:r>
            <a:r>
              <a:rPr lang="en-US" altLang="en-US" sz="2400" smtClean="0">
                <a:sym typeface="Symbol" pitchFamily="18" charset="2"/>
              </a:rPr>
              <a:t> if X’s support is no less than a </a:t>
            </a:r>
            <a:r>
              <a:rPr lang="en-US" altLang="en-US" sz="2400" i="1" smtClean="0">
                <a:sym typeface="Symbol" pitchFamily="18" charset="2"/>
              </a:rPr>
              <a:t>minsup</a:t>
            </a:r>
            <a:r>
              <a:rPr lang="en-US" altLang="en-US" sz="2400" smtClean="0">
                <a:sym typeface="Symbol" pitchFamily="18" charset="2"/>
              </a:rPr>
              <a:t> threshold</a:t>
            </a:r>
          </a:p>
        </p:txBody>
      </p:sp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152400" y="3810000"/>
            <a:ext cx="3886200" cy="2630488"/>
            <a:chOff x="192" y="2400"/>
            <a:chExt cx="2448" cy="1657"/>
          </a:xfrm>
        </p:grpSpPr>
        <p:sp>
          <p:nvSpPr>
            <p:cNvPr id="18461" name="Oval 6"/>
            <p:cNvSpPr>
              <a:spLocks noChangeArrowheads="1"/>
            </p:cNvSpPr>
            <p:nvPr/>
          </p:nvSpPr>
          <p:spPr bwMode="auto">
            <a:xfrm>
              <a:off x="384" y="2736"/>
              <a:ext cx="1200" cy="86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62" name="Oval 7"/>
            <p:cNvSpPr>
              <a:spLocks noChangeArrowheads="1"/>
            </p:cNvSpPr>
            <p:nvPr/>
          </p:nvSpPr>
          <p:spPr bwMode="auto">
            <a:xfrm>
              <a:off x="1008" y="2736"/>
              <a:ext cx="1200" cy="960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63" name="Line 8"/>
            <p:cNvSpPr>
              <a:spLocks noChangeShapeType="1"/>
            </p:cNvSpPr>
            <p:nvPr/>
          </p:nvSpPr>
          <p:spPr bwMode="auto">
            <a:xfrm flipH="1">
              <a:off x="576" y="3168"/>
              <a:ext cx="144" cy="4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64" name="Line 9"/>
            <p:cNvSpPr>
              <a:spLocks noChangeShapeType="1"/>
            </p:cNvSpPr>
            <p:nvPr/>
          </p:nvSpPr>
          <p:spPr bwMode="auto">
            <a:xfrm flipV="1">
              <a:off x="2016" y="2832"/>
              <a:ext cx="144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65" name="Line 10"/>
            <p:cNvSpPr>
              <a:spLocks noChangeShapeType="1"/>
            </p:cNvSpPr>
            <p:nvPr/>
          </p:nvSpPr>
          <p:spPr bwMode="auto">
            <a:xfrm flipH="1" flipV="1">
              <a:off x="1440" y="2592"/>
              <a:ext cx="0" cy="57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66" name="Text Box 11"/>
            <p:cNvSpPr txBox="1">
              <a:spLocks noChangeArrowheads="1"/>
            </p:cNvSpPr>
            <p:nvPr/>
          </p:nvSpPr>
          <p:spPr bwMode="auto">
            <a:xfrm>
              <a:off x="1824" y="2448"/>
              <a:ext cx="768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1600" b="1">
                  <a:solidFill>
                    <a:schemeClr val="hlink"/>
                  </a:solidFill>
                  <a:latin typeface="Times New Roman" pitchFamily="18" charset="0"/>
                </a:rPr>
                <a:t>Customer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600" b="1">
                  <a:solidFill>
                    <a:schemeClr val="hlink"/>
                  </a:solidFill>
                  <a:latin typeface="Times New Roman" pitchFamily="18" charset="0"/>
                </a:rPr>
                <a:t>buys diaper</a:t>
              </a:r>
              <a:endParaRPr lang="en-US" altLang="en-US" sz="1800" b="1" u="sng">
                <a:latin typeface="Times New Roman" pitchFamily="18" charset="0"/>
              </a:endParaRPr>
            </a:p>
          </p:txBody>
        </p:sp>
        <p:sp>
          <p:nvSpPr>
            <p:cNvPr id="18467" name="Text Box 12"/>
            <p:cNvSpPr txBox="1">
              <a:spLocks noChangeArrowheads="1"/>
            </p:cNvSpPr>
            <p:nvPr/>
          </p:nvSpPr>
          <p:spPr bwMode="auto">
            <a:xfrm>
              <a:off x="960" y="2400"/>
              <a:ext cx="657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1600" b="1">
                  <a:solidFill>
                    <a:srgbClr val="5FA180"/>
                  </a:solidFill>
                  <a:latin typeface="Times New Roman" pitchFamily="18" charset="0"/>
                </a:rPr>
                <a:t>Customer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600" b="1">
                  <a:solidFill>
                    <a:srgbClr val="5FA180"/>
                  </a:solidFill>
                  <a:latin typeface="Times New Roman" pitchFamily="18" charset="0"/>
                </a:rPr>
                <a:t>buys both</a:t>
              </a:r>
              <a:endParaRPr lang="en-US" altLang="en-US" sz="1800" b="1" u="sng">
                <a:solidFill>
                  <a:srgbClr val="5FA180"/>
                </a:solidFill>
                <a:latin typeface="Times New Roman" pitchFamily="18" charset="0"/>
              </a:endParaRPr>
            </a:p>
          </p:txBody>
        </p:sp>
        <p:sp>
          <p:nvSpPr>
            <p:cNvPr id="18468" name="Text Box 13"/>
            <p:cNvSpPr txBox="1">
              <a:spLocks noChangeArrowheads="1"/>
            </p:cNvSpPr>
            <p:nvPr/>
          </p:nvSpPr>
          <p:spPr bwMode="auto">
            <a:xfrm>
              <a:off x="384" y="3600"/>
              <a:ext cx="657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1600" b="1">
                  <a:solidFill>
                    <a:schemeClr val="tx2"/>
                  </a:solidFill>
                  <a:latin typeface="Times New Roman" pitchFamily="18" charset="0"/>
                </a:rPr>
                <a:t>Customer</a:t>
              </a:r>
            </a:p>
            <a:p>
              <a:pPr>
                <a:lnSpc>
                  <a:spcPct val="110000"/>
                </a:lnSpc>
              </a:pPr>
              <a:r>
                <a:rPr lang="en-US" altLang="en-US" sz="1600" b="1">
                  <a:solidFill>
                    <a:schemeClr val="tx2"/>
                  </a:solidFill>
                  <a:latin typeface="Times New Roman" pitchFamily="18" charset="0"/>
                </a:rPr>
                <a:t>buys beer</a:t>
              </a:r>
              <a:endParaRPr lang="en-US" altLang="en-US" sz="1800" b="1" u="sng">
                <a:latin typeface="Times New Roman" pitchFamily="18" charset="0"/>
              </a:endParaRPr>
            </a:p>
          </p:txBody>
        </p:sp>
        <p:sp>
          <p:nvSpPr>
            <p:cNvPr id="18469" name="Rectangle 14"/>
            <p:cNvSpPr>
              <a:spLocks noChangeArrowheads="1"/>
            </p:cNvSpPr>
            <p:nvPr/>
          </p:nvSpPr>
          <p:spPr bwMode="auto">
            <a:xfrm>
              <a:off x="192" y="2400"/>
              <a:ext cx="2448" cy="1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aphicFrame>
        <p:nvGraphicFramePr>
          <p:cNvPr id="1767468" name="Group 44"/>
          <p:cNvGraphicFramePr>
            <a:graphicFrameLocks noGrp="1"/>
          </p:cNvGraphicFramePr>
          <p:nvPr/>
        </p:nvGraphicFramePr>
        <p:xfrm>
          <a:off x="152400" y="1524000"/>
          <a:ext cx="3886200" cy="2130432"/>
        </p:xfrm>
        <a:graphic>
          <a:graphicData uri="http://schemas.openxmlformats.org/drawingml/2006/table">
            <a:tbl>
              <a:tblPr/>
              <a:tblGrid>
                <a:gridCol w="533400"/>
                <a:gridCol w="3352800"/>
              </a:tblGrid>
              <a:tr h="364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 bought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4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Nuts, Diaper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Coffee, Diaper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Beer, Diaper, Eggs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Eggs, Milk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Coffee, Diaper, Eggs, Milk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62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sp>
        <p:nvSpPr>
          <p:cNvPr id="58371" name="TextBox 4"/>
          <p:cNvSpPr txBox="1">
            <a:spLocks noChangeArrowheads="1"/>
          </p:cNvSpPr>
          <p:nvPr/>
        </p:nvSpPr>
        <p:spPr bwMode="auto">
          <a:xfrm>
            <a:off x="5570538" y="1755775"/>
            <a:ext cx="3309937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 </a:t>
            </a:r>
            <a:r>
              <a:rPr lang="en-US" altLang="en-US" sz="1100">
                <a:solidFill>
                  <a:srgbClr val="FF0000"/>
                </a:solidFill>
              </a:rPr>
              <a:t>{F}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{E}, {F}, {E,F},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 </a:t>
            </a:r>
            <a:r>
              <a:rPr lang="en-US" altLang="en-US" sz="1100">
                <a:solidFill>
                  <a:srgbClr val="FF0000"/>
                </a:solidFill>
              </a:rPr>
              <a:t>{E,F}, {J}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       All subsets of {C,D,E,F} +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</a:t>
            </a:r>
            <a:r>
              <a:rPr lang="en-US" altLang="en-US" sz="1100">
                <a:solidFill>
                  <a:srgbClr val="FF0000"/>
                </a:solidFill>
              </a:rPr>
              <a:t> ?</a:t>
            </a:r>
            <a:endParaRPr lang="en-US" altLang="en-US" sz="110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8518" name="TextBox 6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8519" name="TextBox 7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262697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 illustrative example</a:t>
            </a: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5570538" y="1755775"/>
            <a:ext cx="3309937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 </a:t>
            </a:r>
            <a:r>
              <a:rPr lang="en-US" altLang="en-US" sz="1100">
                <a:solidFill>
                  <a:srgbClr val="FF0000"/>
                </a:solidFill>
              </a:rPr>
              <a:t>{F}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 {E}, {F}, {E,F},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 </a:t>
            </a:r>
            <a:r>
              <a:rPr lang="en-US" altLang="en-US" sz="1100">
                <a:solidFill>
                  <a:srgbClr val="FF0000"/>
                </a:solidFill>
              </a:rPr>
              <a:t>{E,F}, {J}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Frequent itemsets: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        All subsets of {C,D,E,F} +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>
                <a:solidFill>
                  <a:srgbClr val="FF0000"/>
                </a:solidFill>
              </a:rPr>
              <a:t>        {C,D,E,F}, {J}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9542" name="TextBox 6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9543" name="TextBox 7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296941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Another illustrative example</a:t>
            </a:r>
          </a:p>
        </p:txBody>
      </p:sp>
      <p:sp>
        <p:nvSpPr>
          <p:cNvPr id="60419" name="TextBox 3"/>
          <p:cNvSpPr txBox="1">
            <a:spLocks noChangeArrowheads="1"/>
          </p:cNvSpPr>
          <p:nvPr/>
        </p:nvSpPr>
        <p:spPr bwMode="auto">
          <a:xfrm>
            <a:off x="5519738" y="1690688"/>
            <a:ext cx="3309937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 </a:t>
            </a:r>
            <a:r>
              <a:rPr lang="en-US" altLang="en-US" sz="1100">
                <a:solidFill>
                  <a:srgbClr val="FF0000"/>
                </a:solidFill>
              </a:rPr>
              <a:t>{A}, {B}, {C}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 </a:t>
            </a:r>
            <a:r>
              <a:rPr lang="en-US" altLang="en-US" sz="1100">
                <a:solidFill>
                  <a:srgbClr val="FF0000"/>
                </a:solidFill>
              </a:rPr>
              <a:t>{A,B}, {A,C},{B,C}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/>
              <a:t>Maximal itemsets: </a:t>
            </a:r>
            <a:r>
              <a:rPr lang="en-US" altLang="en-US" sz="1100">
                <a:solidFill>
                  <a:srgbClr val="FF0000"/>
                </a:solidFill>
              </a:rPr>
              <a:t>{A,B,C}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42900" y="1690688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0566" name="TextBox 5"/>
          <p:cNvSpPr txBox="1">
            <a:spLocks noChangeArrowheads="1"/>
          </p:cNvSpPr>
          <p:nvPr/>
        </p:nvSpPr>
        <p:spPr bwMode="auto">
          <a:xfrm rot="-5400000">
            <a:off x="-491331" y="3547269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sp>
        <p:nvSpPr>
          <p:cNvPr id="60567" name="TextBox 11"/>
          <p:cNvSpPr txBox="1">
            <a:spLocks noChangeArrowheads="1"/>
          </p:cNvSpPr>
          <p:nvPr/>
        </p:nvSpPr>
        <p:spPr bwMode="auto">
          <a:xfrm>
            <a:off x="2376488" y="13700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7482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Closed Itemset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An 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 X is closed if none of its immediate supersets has the same support as the 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 X.</a:t>
            </a:r>
          </a:p>
          <a:p>
            <a:r>
              <a:rPr lang="en-US" altLang="en-US" sz="2400" dirty="0" smtClean="0">
                <a:solidFill>
                  <a:srgbClr val="FF0000"/>
                </a:solidFill>
              </a:rPr>
              <a:t>X is not closed if at least one of its immediate supersets has support count as X.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 smtClean="0"/>
          </a:p>
        </p:txBody>
      </p:sp>
      <p:graphicFrame>
        <p:nvGraphicFramePr>
          <p:cNvPr id="6144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38200" y="3551238"/>
          <a:ext cx="2032000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Worksheet" r:id="rId3" imgW="1988871" imgH="1744914" progId="Excel.Sheet.8">
                  <p:embed/>
                </p:oleObj>
              </mc:Choice>
              <mc:Fallback>
                <p:oleObj name="Worksheet" r:id="rId3" imgW="1988871" imgH="174491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51238"/>
                        <a:ext cx="2032000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962400" y="2982913"/>
          <a:ext cx="2260600" cy="326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Worksheet" r:id="rId5" imgW="2209698" imgH="3192747" progId="Excel.Sheet.8">
                  <p:embed/>
                </p:oleObj>
              </mc:Choice>
              <mc:Fallback>
                <p:oleObj name="Worksheet" r:id="rId5" imgW="2209698" imgH="319274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982913"/>
                        <a:ext cx="2260600" cy="326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553200" y="3665538"/>
          <a:ext cx="2209800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Worksheet" r:id="rId7" imgW="2209698" imgH="1744914" progId="Excel.Sheet.8">
                  <p:embed/>
                </p:oleObj>
              </mc:Choice>
              <mc:Fallback>
                <p:oleObj name="Worksheet" r:id="rId7" imgW="2209698" imgH="174491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665538"/>
                        <a:ext cx="2209800" cy="174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932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Frequent Itemset Generation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04800" y="990600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VISIO" r:id="rId3" imgW="9811512" imgH="7395972" progId="Visio.Drawing.6">
                  <p:embed/>
                </p:oleObj>
              </mc:Choice>
              <mc:Fallback>
                <p:oleObj name="VISIO" r:id="rId3" imgW="9811512" imgH="739597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034213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251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Maximal vs Closed Itemsets</a:t>
            </a: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228600" y="1143000"/>
          <a:ext cx="16002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Worksheet" r:id="rId3" imgW="1733931" imgH="2229104" progId="Excel.Sheet.8">
                  <p:embed/>
                </p:oleObj>
              </mc:Choice>
              <mc:Fallback>
                <p:oleObj name="Worksheet" r:id="rId3" imgW="1733931" imgH="222910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160020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1828800" y="1066800"/>
          <a:ext cx="7229475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VISIO" r:id="rId5" imgW="10120884" imgH="7392924" progId="Visio.Drawing.6">
                  <p:embed/>
                </p:oleObj>
              </mc:Choice>
              <mc:Fallback>
                <p:oleObj name="VISIO" r:id="rId5" imgW="10120884" imgH="739292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66800"/>
                        <a:ext cx="7229475" cy="528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7162800" y="9906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 Ids</a:t>
            </a:r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 flipH="1">
            <a:off x="6400800" y="12954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 flipH="1">
            <a:off x="7772400" y="1371600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1219200" y="5715000"/>
            <a:ext cx="1752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Not supported by any transactions</a:t>
            </a:r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2819400" y="6019800"/>
            <a:ext cx="2286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 flipV="1">
            <a:off x="2819400" y="54864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0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Maximal vs Closed Frequent Itemsets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228600" y="1066800"/>
          <a:ext cx="70866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VISIO" r:id="rId3" imgW="10169652" imgH="7367016" progId="Visio.Drawing.6">
                  <p:embed/>
                </p:oleObj>
              </mc:Choice>
              <mc:Fallback>
                <p:oleObj name="VISIO" r:id="rId3" imgW="10169652" imgH="736701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70866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228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Minimum support = 2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7010400" y="5105400"/>
            <a:ext cx="1524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# Closed = 9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# Maximal = 4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7543800" y="1905000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Closed and maximal</a:t>
            </a: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H="1">
            <a:off x="6477000" y="22098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 flipH="1">
            <a:off x="7239000" y="22098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 flipH="1">
            <a:off x="4876800" y="13716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5486400" y="990600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Closed but not maximal</a:t>
            </a:r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 flipH="1">
            <a:off x="3962400" y="12192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5715000" y="144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0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1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5685" name="TextBox 6"/>
          <p:cNvSpPr txBox="1">
            <a:spLocks noChangeArrowheads="1"/>
          </p:cNvSpPr>
          <p:nvPr/>
        </p:nvSpPr>
        <p:spPr bwMode="auto">
          <a:xfrm>
            <a:off x="2376488" y="1500188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5686" name="TextBox 7"/>
          <p:cNvSpPr txBox="1">
            <a:spLocks noChangeArrowheads="1"/>
          </p:cNvSpPr>
          <p:nvPr/>
        </p:nvSpPr>
        <p:spPr bwMode="auto">
          <a:xfrm rot="-5400000">
            <a:off x="-491331" y="3677444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54675" y="1860550"/>
          <a:ext cx="3260725" cy="169227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515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22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9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79337">
                <a:tc>
                  <a:txBody>
                    <a:bodyPr/>
                    <a:lstStyle/>
                    <a:p>
                      <a:r>
                        <a:rPr lang="en-US" sz="1600" b="1" baseline="0" dirty="0" err="1" smtClean="0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(counts)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Closed </a:t>
                      </a:r>
                      <a:r>
                        <a:rPr lang="en-US" sz="1600" b="1" dirty="0" err="1" smtClean="0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{C}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{D}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{C,D}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80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1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6709" name="TextBox 6"/>
          <p:cNvSpPr txBox="1">
            <a:spLocks noChangeArrowheads="1"/>
          </p:cNvSpPr>
          <p:nvPr/>
        </p:nvSpPr>
        <p:spPr bwMode="auto">
          <a:xfrm>
            <a:off x="2376488" y="1500188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6710" name="TextBox 7"/>
          <p:cNvSpPr txBox="1">
            <a:spLocks noChangeArrowheads="1"/>
          </p:cNvSpPr>
          <p:nvPr/>
        </p:nvSpPr>
        <p:spPr bwMode="auto">
          <a:xfrm rot="-5400000">
            <a:off x="-491331" y="3677444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54675" y="1860550"/>
          <a:ext cx="3260725" cy="169227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515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22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9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79337"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(counts)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Closed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{C}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{D}</a:t>
                      </a:r>
                      <a:endParaRPr lang="en-US" sz="1800" dirty="0"/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{C,D}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8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2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7733" name="TextBox 6"/>
          <p:cNvSpPr txBox="1">
            <a:spLocks noChangeArrowheads="1"/>
          </p:cNvSpPr>
          <p:nvPr/>
        </p:nvSpPr>
        <p:spPr bwMode="auto">
          <a:xfrm>
            <a:off x="2376488" y="1500188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7734" name="TextBox 7"/>
          <p:cNvSpPr txBox="1">
            <a:spLocks noChangeArrowheads="1"/>
          </p:cNvSpPr>
          <p:nvPr/>
        </p:nvSpPr>
        <p:spPr bwMode="auto">
          <a:xfrm rot="-5400000">
            <a:off x="-491331" y="3677444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54675" y="1860550"/>
          <a:ext cx="3184524" cy="3175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1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1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1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0926"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(counts)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Closed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{C}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{C,D}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{C,E}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{D,E}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{C,D,E}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1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F4340BE-C50D-4EEF-A477-F0EE7518173D}" type="slidenum">
              <a:rPr lang="en-US" altLang="en-US" sz="1200" smtClean="0"/>
              <a:pPr eaLnBrk="1" hangingPunct="1"/>
              <a:t>4</a:t>
            </a:fld>
            <a:endParaRPr lang="en-US" altLang="en-US" sz="12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Basic Concepts: Association Rules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524000"/>
            <a:ext cx="5334000" cy="4953000"/>
          </a:xfrm>
        </p:spPr>
        <p:txBody>
          <a:bodyPr/>
          <a:lstStyle/>
          <a:p>
            <a:pPr marL="457200" indent="-457200" eaLnBrk="1" hangingPunct="1"/>
            <a:r>
              <a:rPr lang="en-US" altLang="en-US" sz="2400" smtClean="0"/>
              <a:t>Find all the rules </a:t>
            </a:r>
            <a:r>
              <a:rPr lang="en-US" altLang="en-US" sz="2400" i="1" smtClean="0"/>
              <a:t>X </a:t>
            </a:r>
            <a:r>
              <a:rPr lang="en-US" altLang="en-US" sz="2400" smtClean="0">
                <a:sym typeface="Wingdings" pitchFamily="2" charset="2"/>
              </a:rPr>
              <a:t> </a:t>
            </a:r>
            <a:r>
              <a:rPr lang="en-US" altLang="en-US" sz="2400" i="1" smtClean="0">
                <a:sym typeface="Wingdings" pitchFamily="2" charset="2"/>
              </a:rPr>
              <a:t>Y</a:t>
            </a:r>
            <a:r>
              <a:rPr lang="en-US" altLang="en-US" sz="2400" i="1" smtClean="0">
                <a:sym typeface="Symbol" pitchFamily="18" charset="2"/>
              </a:rPr>
              <a:t> </a:t>
            </a:r>
            <a:r>
              <a:rPr lang="en-US" altLang="en-US" sz="2400" smtClean="0"/>
              <a:t>with minimum support and confidence</a:t>
            </a:r>
            <a:endParaRPr lang="en-US" altLang="en-US" sz="2400" smtClean="0">
              <a:sym typeface="Symbol" pitchFamily="18" charset="2"/>
            </a:endParaRPr>
          </a:p>
          <a:p>
            <a:pPr marL="914400" lvl="1" indent="-457200" eaLnBrk="1" hangingPunct="1"/>
            <a:r>
              <a:rPr lang="en-US" altLang="en-US" sz="2400" smtClean="0">
                <a:solidFill>
                  <a:schemeClr val="hlink"/>
                </a:solidFill>
                <a:sym typeface="Symbol" pitchFamily="18" charset="2"/>
              </a:rPr>
              <a:t>support</a:t>
            </a:r>
            <a:r>
              <a:rPr lang="en-US" altLang="en-US" sz="2400" smtClean="0">
                <a:sym typeface="Symbol" pitchFamily="18" charset="2"/>
              </a:rPr>
              <a:t>, </a:t>
            </a:r>
            <a:r>
              <a:rPr lang="en-US" altLang="en-US" sz="2400" i="1" smtClean="0">
                <a:sym typeface="Symbol" pitchFamily="18" charset="2"/>
              </a:rPr>
              <a:t>s</a:t>
            </a:r>
            <a:r>
              <a:rPr lang="en-US" altLang="en-US" sz="2400" smtClean="0">
                <a:sym typeface="Symbol" pitchFamily="18" charset="2"/>
              </a:rPr>
              <a:t>, </a:t>
            </a:r>
            <a:r>
              <a:rPr lang="en-US" altLang="en-US" sz="2400" smtClean="0">
                <a:solidFill>
                  <a:schemeClr val="tx2"/>
                </a:solidFill>
                <a:sym typeface="Symbol" pitchFamily="18" charset="2"/>
              </a:rPr>
              <a:t>probability</a:t>
            </a:r>
            <a:r>
              <a:rPr lang="en-US" altLang="en-US" sz="2400" smtClean="0">
                <a:sym typeface="Symbol" pitchFamily="18" charset="2"/>
              </a:rPr>
              <a:t> that a transaction contains X  Y</a:t>
            </a:r>
          </a:p>
          <a:p>
            <a:pPr marL="914400" lvl="1" indent="-457200" eaLnBrk="1" hangingPunct="1"/>
            <a:r>
              <a:rPr lang="en-US" altLang="en-US" sz="2400" smtClean="0">
                <a:solidFill>
                  <a:schemeClr val="hlink"/>
                </a:solidFill>
                <a:sym typeface="Symbol" pitchFamily="18" charset="2"/>
              </a:rPr>
              <a:t>confidence</a:t>
            </a:r>
            <a:r>
              <a:rPr lang="en-US" altLang="en-US" sz="2400" smtClean="0">
                <a:sym typeface="Symbol" pitchFamily="18" charset="2"/>
              </a:rPr>
              <a:t>, </a:t>
            </a:r>
            <a:r>
              <a:rPr lang="en-US" altLang="en-US" sz="2400" i="1" smtClean="0">
                <a:sym typeface="Symbol" pitchFamily="18" charset="2"/>
              </a:rPr>
              <a:t>c,</a:t>
            </a:r>
            <a:r>
              <a:rPr lang="en-US" altLang="en-US" sz="2400" smtClean="0">
                <a:sym typeface="Symbol" pitchFamily="18" charset="2"/>
              </a:rPr>
              <a:t> </a:t>
            </a:r>
            <a:r>
              <a:rPr lang="en-US" altLang="en-US" sz="2400" smtClean="0">
                <a:solidFill>
                  <a:schemeClr val="tx2"/>
                </a:solidFill>
                <a:sym typeface="Symbol" pitchFamily="18" charset="2"/>
              </a:rPr>
              <a:t>conditional probability</a:t>
            </a:r>
            <a:r>
              <a:rPr lang="en-US" altLang="en-US" sz="2400" smtClean="0">
                <a:sym typeface="Symbol" pitchFamily="18" charset="2"/>
              </a:rPr>
              <a:t> that a transaction having X also contains </a:t>
            </a:r>
            <a:r>
              <a:rPr lang="en-US" altLang="en-US" sz="2400" i="1" smtClean="0">
                <a:sym typeface="Symbol" pitchFamily="18" charset="2"/>
              </a:rPr>
              <a:t>Y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2000" i="1" smtClean="0"/>
              <a:t>Let  minsup = 50%, minconf = 50%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en-US" sz="2000" i="1" smtClean="0"/>
              <a:t>Freq. Pat.: </a:t>
            </a:r>
            <a:r>
              <a:rPr lang="en-US" altLang="en-US" sz="2000" smtClean="0"/>
              <a:t>Beer:3, Nuts:3, Diaper:4, Eggs:3, {Beer, Diaper}:3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92125" y="3927475"/>
            <a:ext cx="1643063" cy="11684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1346200" y="3927475"/>
            <a:ext cx="1643063" cy="1298575"/>
          </a:xfrm>
          <a:prstGeom prst="ellipse">
            <a:avLst/>
          </a:prstGeom>
          <a:solidFill>
            <a:srgbClr val="99CCFF">
              <a:alpha val="50195"/>
            </a:srgbClr>
          </a:solidFill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H="1">
            <a:off x="754063" y="4511675"/>
            <a:ext cx="198437" cy="6492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V="1">
            <a:off x="2727325" y="4057650"/>
            <a:ext cx="196850" cy="584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H="1" flipV="1">
            <a:off x="1938338" y="3732213"/>
            <a:ext cx="0" cy="77946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2463800" y="3536950"/>
            <a:ext cx="1052513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600" b="1">
                <a:solidFill>
                  <a:schemeClr val="hlink"/>
                </a:solidFill>
                <a:latin typeface="Times New Roman" pitchFamily="18" charset="0"/>
              </a:rPr>
              <a:t>Customer</a:t>
            </a:r>
          </a:p>
          <a:p>
            <a:pPr>
              <a:lnSpc>
                <a:spcPct val="110000"/>
              </a:lnSpc>
            </a:pPr>
            <a:r>
              <a:rPr lang="en-US" altLang="en-US" sz="1600" b="1">
                <a:solidFill>
                  <a:schemeClr val="hlink"/>
                </a:solidFill>
                <a:latin typeface="Times New Roman" pitchFamily="18" charset="0"/>
              </a:rPr>
              <a:t>buys diaper</a:t>
            </a:r>
            <a:endParaRPr lang="en-US" altLang="en-US" sz="1800" b="1" u="sng">
              <a:latin typeface="Times New Roman" pitchFamily="18" charset="0"/>
            </a:endParaRP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143000" y="3473450"/>
            <a:ext cx="1066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400" b="1">
                <a:solidFill>
                  <a:srgbClr val="5FA180"/>
                </a:solidFill>
                <a:latin typeface="Times New Roman" pitchFamily="18" charset="0"/>
              </a:rPr>
              <a:t>Customer</a:t>
            </a:r>
          </a:p>
          <a:p>
            <a:pPr>
              <a:lnSpc>
                <a:spcPct val="110000"/>
              </a:lnSpc>
            </a:pPr>
            <a:r>
              <a:rPr lang="en-US" altLang="en-US" sz="1400" b="1">
                <a:solidFill>
                  <a:srgbClr val="5FA180"/>
                </a:solidFill>
                <a:latin typeface="Times New Roman" pitchFamily="18" charset="0"/>
              </a:rPr>
              <a:t>buys both</a:t>
            </a:r>
            <a:endParaRPr lang="en-US" altLang="en-US" sz="1600" b="1" u="sng">
              <a:solidFill>
                <a:srgbClr val="5FA180"/>
              </a:solidFill>
              <a:latin typeface="Times New Roman" pitchFamily="18" charset="0"/>
            </a:endParaRP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492125" y="5095875"/>
            <a:ext cx="104298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600" b="1">
                <a:solidFill>
                  <a:schemeClr val="tx2"/>
                </a:solidFill>
                <a:latin typeface="Times New Roman" pitchFamily="18" charset="0"/>
              </a:rPr>
              <a:t>Customer</a:t>
            </a:r>
          </a:p>
          <a:p>
            <a:pPr>
              <a:lnSpc>
                <a:spcPct val="110000"/>
              </a:lnSpc>
            </a:pPr>
            <a:r>
              <a:rPr lang="en-US" altLang="en-US" sz="1600" b="1">
                <a:solidFill>
                  <a:schemeClr val="tx2"/>
                </a:solidFill>
                <a:latin typeface="Times New Roman" pitchFamily="18" charset="0"/>
              </a:rPr>
              <a:t>buys beer</a:t>
            </a:r>
            <a:endParaRPr lang="en-US" altLang="en-US" sz="1800" b="1" u="sng">
              <a:latin typeface="Times New Roman" pitchFamily="18" charset="0"/>
            </a:endParaRP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228600" y="3473450"/>
            <a:ext cx="3352800" cy="224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0" name="Rectangle 15"/>
          <p:cNvSpPr>
            <a:spLocks noChangeArrowheads="1"/>
          </p:cNvSpPr>
          <p:nvPr/>
        </p:nvSpPr>
        <p:spPr bwMode="auto">
          <a:xfrm>
            <a:off x="688975" y="2768600"/>
            <a:ext cx="2892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/>
              <a:t>Nuts, Eggs, Milk</a:t>
            </a:r>
          </a:p>
        </p:txBody>
      </p:sp>
      <p:sp>
        <p:nvSpPr>
          <p:cNvPr id="19471" name="Rectangle 16"/>
          <p:cNvSpPr>
            <a:spLocks noChangeArrowheads="1"/>
          </p:cNvSpPr>
          <p:nvPr/>
        </p:nvSpPr>
        <p:spPr bwMode="auto">
          <a:xfrm>
            <a:off x="228600" y="2768600"/>
            <a:ext cx="4603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/>
              <a:t>40</a:t>
            </a:r>
          </a:p>
        </p:txBody>
      </p:sp>
      <p:sp>
        <p:nvSpPr>
          <p:cNvPr id="19472" name="Rectangle 17"/>
          <p:cNvSpPr>
            <a:spLocks noChangeArrowheads="1"/>
          </p:cNvSpPr>
          <p:nvPr/>
        </p:nvSpPr>
        <p:spPr bwMode="auto">
          <a:xfrm>
            <a:off x="688975" y="3054350"/>
            <a:ext cx="2892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400"/>
              <a:t>Nuts, Coffee, Diaper, Eggs, Milk</a:t>
            </a:r>
          </a:p>
        </p:txBody>
      </p:sp>
      <p:sp>
        <p:nvSpPr>
          <p:cNvPr id="19473" name="Rectangle 18"/>
          <p:cNvSpPr>
            <a:spLocks noChangeArrowheads="1"/>
          </p:cNvSpPr>
          <p:nvPr/>
        </p:nvSpPr>
        <p:spPr bwMode="auto">
          <a:xfrm>
            <a:off x="228600" y="3054350"/>
            <a:ext cx="4603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/>
              <a:t>50</a:t>
            </a:r>
          </a:p>
        </p:txBody>
      </p:sp>
      <p:sp>
        <p:nvSpPr>
          <p:cNvPr id="19474" name="Rectangle 19"/>
          <p:cNvSpPr>
            <a:spLocks noChangeArrowheads="1"/>
          </p:cNvSpPr>
          <p:nvPr/>
        </p:nvSpPr>
        <p:spPr bwMode="auto">
          <a:xfrm>
            <a:off x="688975" y="2457450"/>
            <a:ext cx="28924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/>
              <a:t>Beer, Diaper, Eggs</a:t>
            </a:r>
          </a:p>
        </p:txBody>
      </p:sp>
      <p:sp>
        <p:nvSpPr>
          <p:cNvPr id="19475" name="Rectangle 20"/>
          <p:cNvSpPr>
            <a:spLocks noChangeArrowheads="1"/>
          </p:cNvSpPr>
          <p:nvPr/>
        </p:nvSpPr>
        <p:spPr bwMode="auto">
          <a:xfrm>
            <a:off x="228600" y="2457450"/>
            <a:ext cx="4603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/>
              <a:t>30</a:t>
            </a:r>
          </a:p>
        </p:txBody>
      </p:sp>
      <p:sp>
        <p:nvSpPr>
          <p:cNvPr id="19476" name="Rectangle 21"/>
          <p:cNvSpPr>
            <a:spLocks noChangeArrowheads="1"/>
          </p:cNvSpPr>
          <p:nvPr/>
        </p:nvSpPr>
        <p:spPr bwMode="auto">
          <a:xfrm>
            <a:off x="688975" y="2146300"/>
            <a:ext cx="28924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/>
              <a:t>Beer, Coffee, Diaper</a:t>
            </a:r>
          </a:p>
        </p:txBody>
      </p:sp>
      <p:sp>
        <p:nvSpPr>
          <p:cNvPr id="19477" name="Rectangle 22"/>
          <p:cNvSpPr>
            <a:spLocks noChangeArrowheads="1"/>
          </p:cNvSpPr>
          <p:nvPr/>
        </p:nvSpPr>
        <p:spPr bwMode="auto">
          <a:xfrm>
            <a:off x="228600" y="2146300"/>
            <a:ext cx="4603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/>
              <a:t>20</a:t>
            </a:r>
          </a:p>
        </p:txBody>
      </p:sp>
      <p:sp>
        <p:nvSpPr>
          <p:cNvPr id="19478" name="Rectangle 23"/>
          <p:cNvSpPr>
            <a:spLocks noChangeArrowheads="1"/>
          </p:cNvSpPr>
          <p:nvPr/>
        </p:nvSpPr>
        <p:spPr bwMode="auto">
          <a:xfrm>
            <a:off x="688975" y="1835150"/>
            <a:ext cx="28924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/>
              <a:t>Beer, Nuts, Diaper</a:t>
            </a:r>
          </a:p>
        </p:txBody>
      </p:sp>
      <p:sp>
        <p:nvSpPr>
          <p:cNvPr id="19479" name="Rectangle 24"/>
          <p:cNvSpPr>
            <a:spLocks noChangeArrowheads="1"/>
          </p:cNvSpPr>
          <p:nvPr/>
        </p:nvSpPr>
        <p:spPr bwMode="auto">
          <a:xfrm>
            <a:off x="228600" y="1835150"/>
            <a:ext cx="4603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/>
              <a:t>10</a:t>
            </a:r>
          </a:p>
        </p:txBody>
      </p:sp>
      <p:sp>
        <p:nvSpPr>
          <p:cNvPr id="19480" name="Rectangle 25"/>
          <p:cNvSpPr>
            <a:spLocks noChangeArrowheads="1"/>
          </p:cNvSpPr>
          <p:nvPr/>
        </p:nvSpPr>
        <p:spPr bwMode="auto">
          <a:xfrm>
            <a:off x="688975" y="1524000"/>
            <a:ext cx="2892425" cy="311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 b="1">
                <a:solidFill>
                  <a:schemeClr val="hlink"/>
                </a:solidFill>
              </a:rPr>
              <a:t>Items bought</a:t>
            </a:r>
          </a:p>
        </p:txBody>
      </p:sp>
      <p:sp>
        <p:nvSpPr>
          <p:cNvPr id="19481" name="Rectangle 26"/>
          <p:cNvSpPr>
            <a:spLocks noChangeArrowheads="1"/>
          </p:cNvSpPr>
          <p:nvPr/>
        </p:nvSpPr>
        <p:spPr bwMode="auto">
          <a:xfrm>
            <a:off x="228600" y="1524000"/>
            <a:ext cx="460375" cy="311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400" b="1">
                <a:solidFill>
                  <a:schemeClr val="hlink"/>
                </a:solidFill>
              </a:rPr>
              <a:t>Tid</a:t>
            </a:r>
          </a:p>
        </p:txBody>
      </p:sp>
      <p:sp>
        <p:nvSpPr>
          <p:cNvPr id="19482" name="Line 27"/>
          <p:cNvSpPr>
            <a:spLocks noChangeShapeType="1"/>
          </p:cNvSpPr>
          <p:nvPr/>
        </p:nvSpPr>
        <p:spPr bwMode="auto">
          <a:xfrm>
            <a:off x="228600" y="1524000"/>
            <a:ext cx="3352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483" name="Line 28"/>
          <p:cNvSpPr>
            <a:spLocks noChangeShapeType="1"/>
          </p:cNvSpPr>
          <p:nvPr/>
        </p:nvSpPr>
        <p:spPr bwMode="auto">
          <a:xfrm>
            <a:off x="228600" y="183515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484" name="Line 29"/>
          <p:cNvSpPr>
            <a:spLocks noChangeShapeType="1"/>
          </p:cNvSpPr>
          <p:nvPr/>
        </p:nvSpPr>
        <p:spPr bwMode="auto">
          <a:xfrm>
            <a:off x="228600" y="21463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485" name="Line 30"/>
          <p:cNvSpPr>
            <a:spLocks noChangeShapeType="1"/>
          </p:cNvSpPr>
          <p:nvPr/>
        </p:nvSpPr>
        <p:spPr bwMode="auto">
          <a:xfrm>
            <a:off x="228600" y="245745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486" name="Line 31"/>
          <p:cNvSpPr>
            <a:spLocks noChangeShapeType="1"/>
          </p:cNvSpPr>
          <p:nvPr/>
        </p:nvSpPr>
        <p:spPr bwMode="auto">
          <a:xfrm>
            <a:off x="228600" y="27686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487" name="Line 32"/>
          <p:cNvSpPr>
            <a:spLocks noChangeShapeType="1"/>
          </p:cNvSpPr>
          <p:nvPr/>
        </p:nvSpPr>
        <p:spPr bwMode="auto">
          <a:xfrm>
            <a:off x="228600" y="3340100"/>
            <a:ext cx="3352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488" name="Line 33"/>
          <p:cNvSpPr>
            <a:spLocks noChangeShapeType="1"/>
          </p:cNvSpPr>
          <p:nvPr/>
        </p:nvSpPr>
        <p:spPr bwMode="auto">
          <a:xfrm>
            <a:off x="228600" y="1524000"/>
            <a:ext cx="0" cy="18161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489" name="Line 34"/>
          <p:cNvSpPr>
            <a:spLocks noChangeShapeType="1"/>
          </p:cNvSpPr>
          <p:nvPr/>
        </p:nvSpPr>
        <p:spPr bwMode="auto">
          <a:xfrm>
            <a:off x="688975" y="1524000"/>
            <a:ext cx="0" cy="18161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490" name="Line 35"/>
          <p:cNvSpPr>
            <a:spLocks noChangeShapeType="1"/>
          </p:cNvSpPr>
          <p:nvPr/>
        </p:nvSpPr>
        <p:spPr bwMode="auto">
          <a:xfrm>
            <a:off x="3581400" y="1524000"/>
            <a:ext cx="0" cy="18161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491" name="Line 36"/>
          <p:cNvSpPr>
            <a:spLocks noChangeShapeType="1"/>
          </p:cNvSpPr>
          <p:nvPr/>
        </p:nvSpPr>
        <p:spPr bwMode="auto">
          <a:xfrm>
            <a:off x="228600" y="305435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9492" name="Rectangle 38"/>
          <p:cNvSpPr>
            <a:spLocks noChangeArrowheads="1"/>
          </p:cNvSpPr>
          <p:nvPr/>
        </p:nvSpPr>
        <p:spPr bwMode="auto">
          <a:xfrm>
            <a:off x="3733800" y="5410200"/>
            <a:ext cx="533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/>
              <a:t>Association rules: (many more!)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i="1"/>
              <a:t>Beer </a:t>
            </a:r>
            <a:r>
              <a:rPr lang="en-US" altLang="en-US">
                <a:sym typeface="Wingdings" pitchFamily="2" charset="2"/>
              </a:rPr>
              <a:t></a:t>
            </a:r>
            <a:r>
              <a:rPr lang="en-US" altLang="en-US" i="1">
                <a:sym typeface="Symbol" pitchFamily="18" charset="2"/>
              </a:rPr>
              <a:t> Diaper  </a:t>
            </a:r>
            <a:r>
              <a:rPr lang="en-US" altLang="en-US">
                <a:sym typeface="Symbol" pitchFamily="18" charset="2"/>
              </a:rPr>
              <a:t>(60%, 100%)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en-US" i="1"/>
              <a:t>Diaper </a:t>
            </a:r>
            <a:r>
              <a:rPr lang="en-US" altLang="en-US">
                <a:sym typeface="Wingdings" pitchFamily="2" charset="2"/>
              </a:rPr>
              <a:t></a:t>
            </a:r>
            <a:r>
              <a:rPr lang="en-US" altLang="en-US" i="1">
                <a:sym typeface="Symbol" pitchFamily="18" charset="2"/>
              </a:rPr>
              <a:t> Beer  </a:t>
            </a:r>
            <a:r>
              <a:rPr lang="en-US" altLang="en-US">
                <a:sym typeface="Symbol" pitchFamily="18" charset="2"/>
              </a:rPr>
              <a:t>(60%, 75%)</a:t>
            </a:r>
          </a:p>
        </p:txBody>
      </p:sp>
    </p:spTree>
    <p:extLst>
      <p:ext uri="{BB962C8B-B14F-4D97-AF65-F5344CB8AC3E}">
        <p14:creationId xmlns:p14="http://schemas.microsoft.com/office/powerpoint/2010/main" val="210631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2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8757" name="TextBox 6"/>
          <p:cNvSpPr txBox="1">
            <a:spLocks noChangeArrowheads="1"/>
          </p:cNvSpPr>
          <p:nvPr/>
        </p:nvSpPr>
        <p:spPr bwMode="auto">
          <a:xfrm>
            <a:off x="2376488" y="1500188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8758" name="TextBox 7"/>
          <p:cNvSpPr txBox="1">
            <a:spLocks noChangeArrowheads="1"/>
          </p:cNvSpPr>
          <p:nvPr/>
        </p:nvSpPr>
        <p:spPr bwMode="auto">
          <a:xfrm rot="-5400000">
            <a:off x="-491331" y="3677444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54675" y="1860550"/>
          <a:ext cx="3184524" cy="3175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1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1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15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0926"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(counts)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Closed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{C}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{D}</a:t>
                      </a:r>
                      <a:endParaRPr lang="en-US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3" marR="91453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{C,D}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{C,E}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{D,E}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{C,D,E}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68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3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9781" name="TextBox 6"/>
          <p:cNvSpPr txBox="1">
            <a:spLocks noChangeArrowheads="1"/>
          </p:cNvSpPr>
          <p:nvPr/>
        </p:nvSpPr>
        <p:spPr bwMode="auto">
          <a:xfrm>
            <a:off x="2376488" y="1500188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9782" name="TextBox 7"/>
          <p:cNvSpPr txBox="1">
            <a:spLocks noChangeArrowheads="1"/>
          </p:cNvSpPr>
          <p:nvPr/>
        </p:nvSpPr>
        <p:spPr bwMode="auto">
          <a:xfrm rot="-5400000">
            <a:off x="-491331" y="3677444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sp>
        <p:nvSpPr>
          <p:cNvPr id="69783" name="TextBox 2"/>
          <p:cNvSpPr txBox="1">
            <a:spLocks noChangeArrowheads="1"/>
          </p:cNvSpPr>
          <p:nvPr/>
        </p:nvSpPr>
        <p:spPr bwMode="auto">
          <a:xfrm>
            <a:off x="5910263" y="1870075"/>
            <a:ext cx="3111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Closed itemsets: {C,D,E,F}, {C,F}</a:t>
            </a:r>
          </a:p>
        </p:txBody>
      </p:sp>
    </p:spTree>
    <p:extLst>
      <p:ext uri="{BB962C8B-B14F-4D97-AF65-F5344CB8AC3E}">
        <p14:creationId xmlns:p14="http://schemas.microsoft.com/office/powerpoint/2010/main" val="343514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4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2900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0805" name="TextBox 6"/>
          <p:cNvSpPr txBox="1">
            <a:spLocks noChangeArrowheads="1"/>
          </p:cNvSpPr>
          <p:nvPr/>
        </p:nvSpPr>
        <p:spPr bwMode="auto">
          <a:xfrm>
            <a:off x="2376488" y="1500188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70806" name="TextBox 7"/>
          <p:cNvSpPr txBox="1">
            <a:spLocks noChangeArrowheads="1"/>
          </p:cNvSpPr>
          <p:nvPr/>
        </p:nvSpPr>
        <p:spPr bwMode="auto">
          <a:xfrm rot="-5400000">
            <a:off x="-491331" y="3677444"/>
            <a:ext cx="1352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sp>
        <p:nvSpPr>
          <p:cNvPr id="70807" name="TextBox 8"/>
          <p:cNvSpPr txBox="1">
            <a:spLocks noChangeArrowheads="1"/>
          </p:cNvSpPr>
          <p:nvPr/>
        </p:nvSpPr>
        <p:spPr bwMode="auto">
          <a:xfrm>
            <a:off x="5691188" y="1879600"/>
            <a:ext cx="3308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Closed itemsets: {C,D,E,F}, {C}, {F}</a:t>
            </a:r>
          </a:p>
        </p:txBody>
      </p:sp>
    </p:spTree>
    <p:extLst>
      <p:ext uri="{BB962C8B-B14F-4D97-AF65-F5344CB8AC3E}">
        <p14:creationId xmlns:p14="http://schemas.microsoft.com/office/powerpoint/2010/main" val="18296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Maximal vs Closed Itemsets</a:t>
            </a:r>
          </a:p>
        </p:txBody>
      </p:sp>
      <p:graphicFrame>
        <p:nvGraphicFramePr>
          <p:cNvPr id="7168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792288" y="1295400"/>
          <a:ext cx="5065712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Visio" r:id="rId3" imgW="6603848" imgH="6157987" progId="Visio.Drawing.6">
                  <p:embed/>
                </p:oleObj>
              </mc:Choice>
              <mc:Fallback>
                <p:oleObj name="Visio" r:id="rId3" imgW="6603848" imgH="615798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1295400"/>
                        <a:ext cx="5065712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67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524" y="11266"/>
            <a:ext cx="8229600" cy="1143000"/>
          </a:xfrm>
        </p:spPr>
        <p:txBody>
          <a:bodyPr/>
          <a:lstStyle/>
          <a:p>
            <a:r>
              <a:rPr lang="en-US" dirty="0" smtClean="0"/>
              <a:t>Example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2436"/>
            <a:ext cx="8229600" cy="762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Given the following transaction data sets (dark cells indicate presence of an item in a transaction) and a support threshold of 20%, answer the following questions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79249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6400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3886200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1400" dirty="0" smtClean="0"/>
              <a:t>What </a:t>
            </a:r>
            <a:r>
              <a:rPr lang="en-US" sz="1400" dirty="0"/>
              <a:t>is the number of frequent </a:t>
            </a:r>
            <a:r>
              <a:rPr lang="en-US" sz="1400" dirty="0" err="1"/>
              <a:t>itemsets</a:t>
            </a:r>
            <a:r>
              <a:rPr lang="en-US" sz="1400" dirty="0"/>
              <a:t> for each dataset? Which dataset will produce the most number of frequent </a:t>
            </a:r>
            <a:r>
              <a:rPr lang="en-US" sz="1400" dirty="0" err="1"/>
              <a:t>itemsets</a:t>
            </a:r>
            <a:r>
              <a:rPr lang="en-US" sz="1400" dirty="0" smtClean="0"/>
              <a:t>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Which dataset will produce the longest frequent </a:t>
            </a:r>
            <a:r>
              <a:rPr lang="en-US" sz="1400" dirty="0" err="1"/>
              <a:t>itemset</a:t>
            </a:r>
            <a:r>
              <a:rPr lang="en-US" sz="1400" dirty="0"/>
              <a:t>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Which dataset will produce frequent </a:t>
            </a:r>
            <a:r>
              <a:rPr lang="en-US" sz="1400" dirty="0" err="1"/>
              <a:t>itemsets</a:t>
            </a:r>
            <a:r>
              <a:rPr lang="en-US" sz="1400" dirty="0"/>
              <a:t> with highest maximum support?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Which dataset will produce frequent </a:t>
            </a:r>
            <a:r>
              <a:rPr lang="en-US" sz="1400" dirty="0" err="1"/>
              <a:t>itemsets</a:t>
            </a:r>
            <a:r>
              <a:rPr lang="en-US" sz="1400" dirty="0"/>
              <a:t> containing items with widely varying support levels (i.e., </a:t>
            </a:r>
            <a:r>
              <a:rPr lang="en-US" sz="1400" dirty="0" err="1"/>
              <a:t>itemsets</a:t>
            </a:r>
            <a:r>
              <a:rPr lang="en-US" sz="1400" dirty="0"/>
              <a:t> containing items with mixed support, ranging from 20% to more than 70%)?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What is the number of maximal frequent </a:t>
            </a:r>
            <a:r>
              <a:rPr lang="en-US" sz="1400" dirty="0" err="1"/>
              <a:t>itemsets</a:t>
            </a:r>
            <a:r>
              <a:rPr lang="en-US" sz="1400" dirty="0"/>
              <a:t> for each dataset? Which dataset will produce the most number of maximal frequent </a:t>
            </a:r>
            <a:r>
              <a:rPr lang="en-US" sz="1400" dirty="0" err="1"/>
              <a:t>itemsets</a:t>
            </a:r>
            <a:r>
              <a:rPr lang="en-US" sz="1400" dirty="0"/>
              <a:t>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What is the number of closed frequent </a:t>
            </a:r>
            <a:r>
              <a:rPr lang="en-US" sz="1400" dirty="0" err="1"/>
              <a:t>itemsets</a:t>
            </a:r>
            <a:r>
              <a:rPr lang="en-US" sz="1400" dirty="0"/>
              <a:t> for each dataset? Which dataset will produce the most number of closed frequent </a:t>
            </a:r>
            <a:r>
              <a:rPr lang="en-US" sz="1400" dirty="0" err="1"/>
              <a:t>itemsets</a:t>
            </a:r>
            <a:r>
              <a:rPr lang="en-US" sz="1400" dirty="0"/>
              <a:t>?</a:t>
            </a:r>
          </a:p>
          <a:p>
            <a:pPr marL="342900" indent="-342900">
              <a:buAutoNum type="alphaLcPeriod"/>
            </a:pP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758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D973D39-F2DF-4520-BDF1-5A9A633C7060}" type="slidenum">
              <a:rPr lang="en-US" altLang="en-US" sz="1200" smtClean="0"/>
              <a:pPr eaLnBrk="1" hangingPunct="1"/>
              <a:t>45</a:t>
            </a:fld>
            <a:endParaRPr lang="en-US" altLang="en-US" sz="1200" smtClean="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3200" b="1" smtClean="0">
                <a:latin typeface="Calibri" pitchFamily="34" charset="0"/>
                <a:cs typeface="Calibri" pitchFamily="34" charset="0"/>
              </a:rPr>
              <a:t>Ref: Basic Concepts of Frequent Pattern Mining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altLang="en-US" sz="200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Association Rules</a:t>
            </a:r>
            <a:r>
              <a:rPr lang="en-US" altLang="en-US" sz="2000" smtClean="0">
                <a:latin typeface="Calibri" pitchFamily="34" charset="0"/>
                <a:cs typeface="Calibri" pitchFamily="34" charset="0"/>
              </a:rPr>
              <a:t>) R. Agrawal, T. Imielinski, and A. Swami.  Mining association rules between sets of items in large databases.  SIGMOD'93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altLang="en-US" sz="200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Max-pattern</a:t>
            </a:r>
            <a:r>
              <a:rPr lang="en-US" altLang="en-US" sz="2000" smtClean="0">
                <a:latin typeface="Calibri" pitchFamily="34" charset="0"/>
                <a:cs typeface="Calibri" pitchFamily="34" charset="0"/>
              </a:rPr>
              <a:t>) R. J. Bayardo. Efficiently mining long patterns from databases. SIGMOD'98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altLang="en-US" sz="200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Closed-pattern</a:t>
            </a:r>
            <a:r>
              <a:rPr lang="en-US" altLang="en-US" sz="2000" smtClean="0">
                <a:latin typeface="Calibri" pitchFamily="34" charset="0"/>
                <a:cs typeface="Calibri" pitchFamily="34" charset="0"/>
              </a:rPr>
              <a:t>) N. Pasquier, Y. Bastide, R. Taouil, and L. Lakhal. Discovering frequent closed itemsets for association rules. ICDT'99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altLang="en-US" sz="200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Sequential pattern</a:t>
            </a:r>
            <a:r>
              <a:rPr lang="en-US" altLang="en-US" sz="2000" smtClean="0">
                <a:latin typeface="Calibri" pitchFamily="34" charset="0"/>
                <a:cs typeface="Calibri" pitchFamily="34" charset="0"/>
              </a:rPr>
              <a:t>) R. Agrawal and R. Srikant. Mining sequential patterns. ICDE'95</a:t>
            </a:r>
          </a:p>
        </p:txBody>
      </p:sp>
    </p:spTree>
    <p:extLst>
      <p:ext uri="{BB962C8B-B14F-4D97-AF65-F5344CB8AC3E}">
        <p14:creationId xmlns:p14="http://schemas.microsoft.com/office/powerpoint/2010/main" val="226910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5E58F60-86C6-48D8-B830-491092F52EA4}" type="slidenum">
              <a:rPr lang="en-US" altLang="en-US" sz="1200" smtClean="0"/>
              <a:pPr eaLnBrk="1" hangingPunct="1"/>
              <a:t>46</a:t>
            </a:fld>
            <a:endParaRPr lang="en-US" altLang="en-US" sz="1200" smtClean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7620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en-US" b="1" smtClean="0">
                <a:latin typeface="Calibri" pitchFamily="34" charset="0"/>
                <a:cs typeface="Calibri" pitchFamily="34" charset="0"/>
              </a:rPr>
              <a:t>Ref: Apriori and Its Improvements</a:t>
            </a:r>
            <a:endParaRPr lang="en-US" altLang="en-US" b="1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smtClean="0">
                <a:latin typeface="Calibri" pitchFamily="34" charset="0"/>
                <a:cs typeface="Calibri" pitchFamily="34" charset="0"/>
              </a:rPr>
              <a:t>R. Agrawal and R. Srikant. Fast algorithms for mining association rules. VLDB'94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smtClean="0">
                <a:latin typeface="Calibri" pitchFamily="34" charset="0"/>
                <a:cs typeface="Calibri" pitchFamily="34" charset="0"/>
              </a:rPr>
              <a:t>H. Mannila, H. Toivonen, and A. I. Verkamo. Efficient algorithms for discovering association rules. KDD'94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smtClean="0">
                <a:latin typeface="Calibri" pitchFamily="34" charset="0"/>
                <a:cs typeface="Calibri" pitchFamily="34" charset="0"/>
              </a:rPr>
              <a:t>A. Savasere, E. Omiecinski, and S. Navathe. An efficient algorithm for mining association rules in large databases. VLDB'95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smtClean="0">
                <a:latin typeface="Calibri" pitchFamily="34" charset="0"/>
                <a:cs typeface="Calibri" pitchFamily="34" charset="0"/>
              </a:rPr>
              <a:t>J. S. Park, M. S. Chen, and P. S. Yu. An effective hash-based algorithm for mining association rules.  SIGMOD'95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smtClean="0">
                <a:latin typeface="Calibri" pitchFamily="34" charset="0"/>
                <a:cs typeface="Calibri" pitchFamily="34" charset="0"/>
              </a:rPr>
              <a:t>H. Toivonen.  Sampling large databases for association rules.  VLDB'96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smtClean="0">
                <a:latin typeface="Calibri" pitchFamily="34" charset="0"/>
                <a:cs typeface="Calibri" pitchFamily="34" charset="0"/>
              </a:rPr>
              <a:t>S. Brin, R. Motwani, J. D. Ullman, and S. Tsur. Dynamic itemset counting and implication rules for market basket analysis. SIGMOD'97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smtClean="0">
                <a:latin typeface="Calibri" pitchFamily="34" charset="0"/>
                <a:cs typeface="Calibri" pitchFamily="34" charset="0"/>
              </a:rPr>
              <a:t>S. Sarawagi, S. Thomas, and R. Agrawal.  Integrating association rule mining with relational database systems: Alternatives and implications.  SIGMOD'98</a:t>
            </a:r>
          </a:p>
        </p:txBody>
      </p:sp>
    </p:spTree>
    <p:extLst>
      <p:ext uri="{BB962C8B-B14F-4D97-AF65-F5344CB8AC3E}">
        <p14:creationId xmlns:p14="http://schemas.microsoft.com/office/powerpoint/2010/main" val="31662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D821ABA-ABAC-4D7E-8107-ADAEFEB5E0BE}" type="slidenum">
              <a:rPr lang="en-US" altLang="en-US" sz="1200" smtClean="0"/>
              <a:pPr eaLnBrk="1" hangingPunct="1"/>
              <a:t>47</a:t>
            </a:fld>
            <a:endParaRPr lang="en-US" altLang="en-US" sz="1200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b="1" smtClean="0">
                <a:latin typeface="Calibri" pitchFamily="34" charset="0"/>
                <a:cs typeface="Calibri" pitchFamily="34" charset="0"/>
              </a:rPr>
              <a:t>Ref: Depth-First, Projection-Based FP Mining</a:t>
            </a:r>
            <a:endParaRPr lang="en-US" altLang="en-US" sz="3200" b="1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2578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1800" smtClean="0">
                <a:latin typeface="Calibri" pitchFamily="34" charset="0"/>
                <a:cs typeface="Calibri" pitchFamily="34" charset="0"/>
              </a:rPr>
              <a:t>R. Agarwal, C. Aggarwal, and V. V. V. Prasad. A tree projection algorithm for generation of frequent itemsets. J. Parallel and Distributed Computing, 2002.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 smtClean="0">
                <a:latin typeface="Calibri" pitchFamily="34" charset="0"/>
                <a:cs typeface="Calibri" pitchFamily="34" charset="0"/>
              </a:rPr>
              <a:t>G. Grahne and J. Zhu, Efficiently Using Prefix-Trees in Mining Frequent Itemsets, Proc. FIMI'03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 smtClean="0">
                <a:latin typeface="Calibri" pitchFamily="34" charset="0"/>
                <a:cs typeface="Calibri" pitchFamily="34" charset="0"/>
              </a:rPr>
              <a:t>B. Goethals and M. Zaki. An introduction to workshop on frequent itemset mining implementations. </a:t>
            </a:r>
            <a:r>
              <a:rPr lang="en-US" altLang="en-US" sz="1800" i="1" smtClean="0">
                <a:latin typeface="Calibri" pitchFamily="34" charset="0"/>
                <a:cs typeface="Calibri" pitchFamily="34" charset="0"/>
              </a:rPr>
              <a:t>Proc. ICDM’03 Int. Workshop on Frequent Itemset Mining Implementations (FIMI’03), </a:t>
            </a:r>
            <a:r>
              <a:rPr lang="en-US" altLang="en-US" sz="1800" smtClean="0">
                <a:latin typeface="Calibri" pitchFamily="34" charset="0"/>
                <a:cs typeface="Calibri" pitchFamily="34" charset="0"/>
              </a:rPr>
              <a:t>Melbourne, FL, Nov. 2003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 smtClean="0">
                <a:latin typeface="Calibri" pitchFamily="34" charset="0"/>
                <a:cs typeface="Calibri" pitchFamily="34" charset="0"/>
              </a:rPr>
              <a:t>J. Han, J. Pei, and Y. Yin. Mining frequent patterns without candidate generation</a:t>
            </a:r>
            <a:r>
              <a:rPr lang="en-US" altLang="en-US" sz="1800" i="1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altLang="en-US" sz="1800" smtClean="0">
                <a:latin typeface="Calibri" pitchFamily="34" charset="0"/>
                <a:cs typeface="Calibri" pitchFamily="34" charset="0"/>
              </a:rPr>
              <a:t>  SIGMOD’ 00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 smtClean="0">
                <a:latin typeface="Calibri" pitchFamily="34" charset="0"/>
                <a:cs typeface="Calibri" pitchFamily="34" charset="0"/>
              </a:rPr>
              <a:t>J. Liu, Y. Pan, K. Wang, and J. Han.  Mining Frequent Item Sets by Opportunistic Projection.  KDD'02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 smtClean="0">
                <a:latin typeface="Calibri" pitchFamily="34" charset="0"/>
                <a:cs typeface="Calibri" pitchFamily="34" charset="0"/>
              </a:rPr>
              <a:t>J. Han, J. Wang, Y. Lu, and P. Tzvetkov. Mining Top-K Frequent Closed Patterns without Minimum Support.  ICDM'02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 smtClean="0">
                <a:latin typeface="Calibri" pitchFamily="34" charset="0"/>
                <a:cs typeface="Calibri" pitchFamily="34" charset="0"/>
              </a:rPr>
              <a:t>J. Wang, J. Han, and J. Pei.  CLOSET+: Searching for the Best Strategies for Mining Frequent Closed Itemsets.  KDD'03</a:t>
            </a:r>
          </a:p>
        </p:txBody>
      </p:sp>
    </p:spTree>
    <p:extLst>
      <p:ext uri="{BB962C8B-B14F-4D97-AF65-F5344CB8AC3E}">
        <p14:creationId xmlns:p14="http://schemas.microsoft.com/office/powerpoint/2010/main" val="216181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643AA90-8686-4B23-B6E1-33C4E63BE5F0}" type="slidenum">
              <a:rPr lang="en-US" altLang="en-US" sz="1200" smtClean="0"/>
              <a:pPr eaLnBrk="1" hangingPunct="1"/>
              <a:t>48</a:t>
            </a:fld>
            <a:endParaRPr lang="en-US" altLang="en-US" sz="1200" smtClean="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b="1" smtClean="0">
                <a:latin typeface="Calibri" pitchFamily="34" charset="0"/>
                <a:cs typeface="Calibri" pitchFamily="34" charset="0"/>
              </a:rPr>
              <a:t>Ref: Vertical Format and Row Enumeration Methods</a:t>
            </a:r>
            <a:endParaRPr lang="en-US" altLang="en-US" sz="3200" b="1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40000"/>
              </a:lnSpc>
            </a:pPr>
            <a:r>
              <a:rPr lang="en-US" altLang="en-US" sz="2000" smtClean="0">
                <a:latin typeface="Calibri" pitchFamily="34" charset="0"/>
                <a:cs typeface="Calibri" pitchFamily="34" charset="0"/>
              </a:rPr>
              <a:t>M. J. Zaki, S. Parthasarathy, M. Ogihara, and W. Li. Parallel algorithm for discovery of association rules. DAMI:97.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000" smtClean="0">
                <a:latin typeface="Calibri" pitchFamily="34" charset="0"/>
                <a:cs typeface="Calibri" pitchFamily="34" charset="0"/>
              </a:rPr>
              <a:t>M. J. Zaki and C. J. Hsiao. CHARM: An Efficient Algorithm for Closed Itemset Mining, SDM'02. 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000" smtClean="0">
                <a:latin typeface="Calibri" pitchFamily="34" charset="0"/>
                <a:cs typeface="Calibri" pitchFamily="34" charset="0"/>
              </a:rPr>
              <a:t>C. Bucila, J. Gehrke, D. Kifer, and W. White. DualMiner: A Dual-Pruning Algorithm for Itemsets with Constraints. KDD’02.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000" smtClean="0">
                <a:latin typeface="Calibri" pitchFamily="34" charset="0"/>
                <a:cs typeface="Calibri" pitchFamily="34" charset="0"/>
              </a:rPr>
              <a:t>F. Pan, G. Cong, A. K. H. Tung, J. Yang, and M. Zaki , CARPENTER: Finding Closed Patterns in Long Biological Datasets. KDD'03.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000" smtClean="0">
                <a:latin typeface="Calibri" pitchFamily="34" charset="0"/>
                <a:cs typeface="Calibri" pitchFamily="34" charset="0"/>
              </a:rPr>
              <a:t>H. Liu, J. Han, D. Xin, and Z. Shao, Mining Interesting Patterns from Very High Dimensional Data: A Top-Down Row Enumeration Approach, SDM'06.</a:t>
            </a:r>
          </a:p>
        </p:txBody>
      </p:sp>
    </p:spTree>
    <p:extLst>
      <p:ext uri="{BB962C8B-B14F-4D97-AF65-F5344CB8AC3E}">
        <p14:creationId xmlns:p14="http://schemas.microsoft.com/office/powerpoint/2010/main" val="267321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1C9548C-699C-4D9E-80D1-D7F780D0C6A8}" type="slidenum">
              <a:rPr lang="en-US" altLang="en-US" sz="1200" smtClean="0"/>
              <a:pPr eaLnBrk="1" hangingPunct="1"/>
              <a:t>49</a:t>
            </a:fld>
            <a:endParaRPr lang="en-US" altLang="en-US" sz="1200" smtClean="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838200"/>
          </a:xfrm>
        </p:spPr>
        <p:txBody>
          <a:bodyPr/>
          <a:lstStyle/>
          <a:p>
            <a:pPr eaLnBrk="1" hangingPunct="1"/>
            <a:r>
              <a:rPr lang="en-US" altLang="en-US" sz="3200" b="1" smtClean="0">
                <a:latin typeface="Calibri" pitchFamily="34" charset="0"/>
                <a:cs typeface="Calibri" pitchFamily="34" charset="0"/>
              </a:rPr>
              <a:t>Ref: Mining Correlations and Interesting Rules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81600"/>
          </a:xfrm>
        </p:spPr>
        <p:txBody>
          <a:bodyPr/>
          <a:lstStyle/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800" smtClean="0">
                <a:latin typeface="Calibri" pitchFamily="34" charset="0"/>
                <a:cs typeface="Calibri" pitchFamily="34" charset="0"/>
              </a:rPr>
              <a:t>S. Brin, R. Motwani, and C. Silverstein.   Beyond market basket: Generalizing association rules to correlations.  SIGMOD'97.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800" smtClean="0">
                <a:latin typeface="Calibri" pitchFamily="34" charset="0"/>
                <a:cs typeface="Calibri" pitchFamily="34" charset="0"/>
              </a:rPr>
              <a:t>M. Klemettinen, H. Mannila, P. Ronkainen, H. Toivonen, and A. I. Verkamo.   Finding interesting rules from large sets of discovered association rules.  CIKM'94.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800" smtClean="0">
                <a:latin typeface="Calibri" pitchFamily="34" charset="0"/>
                <a:cs typeface="Calibri" pitchFamily="34" charset="0"/>
              </a:rPr>
              <a:t>R. J. Hilderman and H. J. Hamilton. </a:t>
            </a:r>
            <a:r>
              <a:rPr lang="en-US" altLang="en-US" sz="1800" i="1" smtClean="0">
                <a:latin typeface="Calibri" pitchFamily="34" charset="0"/>
                <a:cs typeface="Calibri" pitchFamily="34" charset="0"/>
              </a:rPr>
              <a:t>Knowledge Discovery and Measures of Interest</a:t>
            </a:r>
            <a:r>
              <a:rPr lang="en-US" altLang="en-US" sz="1800" smtClean="0">
                <a:latin typeface="Calibri" pitchFamily="34" charset="0"/>
                <a:cs typeface="Calibri" pitchFamily="34" charset="0"/>
              </a:rPr>
              <a:t>. Kluwer Academic, 2001.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800" smtClean="0">
                <a:latin typeface="Calibri" pitchFamily="34" charset="0"/>
                <a:cs typeface="Calibri" pitchFamily="34" charset="0"/>
              </a:rPr>
              <a:t>C. Silverstein, S. Brin, R. Motwani, and J. Ullman.  Scalable techniques for mining causal structures.   VLDB'98.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800" smtClean="0">
                <a:latin typeface="Calibri" pitchFamily="34" charset="0"/>
                <a:cs typeface="Calibri" pitchFamily="34" charset="0"/>
              </a:rPr>
              <a:t>P.-N. Tan, V. Kumar, and J. Srivastava.   Selecting the Right Interestingness Measure for Association Patterns.  KDD'02.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800" smtClean="0">
                <a:latin typeface="Calibri" pitchFamily="34" charset="0"/>
                <a:cs typeface="Calibri" pitchFamily="34" charset="0"/>
              </a:rPr>
              <a:t>E. Omiecinski.   Alternative Interest Measures for Mining Associations.  TKDE’03.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800" smtClean="0">
                <a:latin typeface="Calibri" pitchFamily="34" charset="0"/>
                <a:cs typeface="Calibri" pitchFamily="34" charset="0"/>
              </a:rPr>
              <a:t>T. Wu, Y. Chen, and J. Han, “Re-Examination of Interestingness Measures in Pattern Mining: A Unified Framework", Data Mining and Knowledge Discovery, 21(3):371-397, 2010</a:t>
            </a:r>
          </a:p>
        </p:txBody>
      </p:sp>
    </p:spTree>
    <p:extLst>
      <p:ext uri="{BB962C8B-B14F-4D97-AF65-F5344CB8AC3E}">
        <p14:creationId xmlns:p14="http://schemas.microsoft.com/office/powerpoint/2010/main" val="327229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 smtClean="0"/>
              <a:t>Apriori</a:t>
            </a:r>
            <a:r>
              <a:rPr lang="en-US" altLang="en-US" dirty="0" smtClean="0"/>
              <a:t>: A Candidate Generation-and-Test Approach</a:t>
            </a:r>
            <a:br>
              <a:rPr lang="en-US" alt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68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A84C9A1-EB32-4BF5-9951-92B5987F2868}" type="slidenum">
              <a:rPr lang="en-US" altLang="en-US" sz="1200" smtClean="0"/>
              <a:pPr eaLnBrk="1" hangingPunct="1"/>
              <a:t>6</a:t>
            </a:fld>
            <a:endParaRPr lang="en-US" altLang="en-US" sz="12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1066800"/>
          </a:xfrm>
        </p:spPr>
        <p:txBody>
          <a:bodyPr/>
          <a:lstStyle/>
          <a:p>
            <a:pPr eaLnBrk="1" hangingPunct="1">
              <a:tabLst>
                <a:tab pos="2570163" algn="l"/>
              </a:tabLst>
            </a:pPr>
            <a:r>
              <a:rPr lang="en-US" altLang="en-US" sz="3200" smtClean="0"/>
              <a:t>The Downward Closure Property and Scalable Mining Methods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10600" cy="51816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The downward closure property of frequent patterns</a:t>
            </a:r>
          </a:p>
          <a:p>
            <a:pPr lvl="1" eaLnBrk="1" hangingPunct="1"/>
            <a:r>
              <a:rPr lang="en-US" altLang="en-US" sz="2400" u="sng" dirty="0" smtClean="0"/>
              <a:t>Any subset of a frequent </a:t>
            </a:r>
            <a:r>
              <a:rPr lang="en-US" altLang="en-US" sz="2400" u="sng" dirty="0" err="1" smtClean="0"/>
              <a:t>itemset</a:t>
            </a:r>
            <a:r>
              <a:rPr lang="en-US" altLang="en-US" sz="2400" u="sng" dirty="0" smtClean="0"/>
              <a:t> must be frequent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If </a:t>
            </a:r>
            <a:r>
              <a:rPr lang="en-US" altLang="en-US" sz="2400" b="1" dirty="0" smtClean="0"/>
              <a:t>{beer, diaper, nuts}</a:t>
            </a:r>
            <a:r>
              <a:rPr lang="en-US" altLang="en-US" sz="2400" dirty="0" smtClean="0"/>
              <a:t> is frequent, so is </a:t>
            </a:r>
            <a:r>
              <a:rPr lang="en-US" altLang="en-US" sz="2400" b="1" dirty="0" smtClean="0"/>
              <a:t>{beer, diaper}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i.e., every transaction having {beer, diaper, nuts} also contains {beer, diaper} </a:t>
            </a:r>
          </a:p>
          <a:p>
            <a:pPr eaLnBrk="1" hangingPunct="1"/>
            <a:r>
              <a:rPr lang="en-US" altLang="en-US" sz="2400" dirty="0" smtClean="0"/>
              <a:t>Scalable mining methods: Three major approaches</a:t>
            </a:r>
          </a:p>
          <a:p>
            <a:pPr lvl="1" eaLnBrk="1" hangingPunct="1"/>
            <a:r>
              <a:rPr lang="en-US" altLang="en-US" sz="2400" dirty="0" err="1" smtClean="0"/>
              <a:t>Apriori</a:t>
            </a:r>
            <a:r>
              <a:rPr lang="en-US" altLang="en-US" sz="2400" dirty="0" smtClean="0"/>
              <a:t> (Agrawal &amp; Srikant@VLDB’94)</a:t>
            </a:r>
          </a:p>
          <a:p>
            <a:pPr lvl="1" eaLnBrk="1" hangingPunct="1"/>
            <a:r>
              <a:rPr lang="en-US" altLang="en-US" sz="2400" dirty="0" smtClean="0"/>
              <a:t>Freq. pattern growth (</a:t>
            </a:r>
            <a:r>
              <a:rPr lang="en-US" altLang="en-US" sz="2400" dirty="0" err="1" smtClean="0"/>
              <a:t>FPgrowth</a:t>
            </a:r>
            <a:r>
              <a:rPr lang="en-US" altLang="en-US" sz="2400" dirty="0" smtClean="0"/>
              <a:t>—Han, Pei &amp; Yin @SIGMOD’00)</a:t>
            </a:r>
          </a:p>
          <a:p>
            <a:pPr lvl="1" eaLnBrk="1" hangingPunct="1"/>
            <a:r>
              <a:rPr lang="en-US" altLang="en-US" sz="2400" dirty="0" smtClean="0"/>
              <a:t>Vertical data format approach (Charm—</a:t>
            </a:r>
            <a:r>
              <a:rPr lang="en-US" altLang="en-US" sz="2400" dirty="0" err="1" smtClean="0"/>
              <a:t>Zaki</a:t>
            </a:r>
            <a:r>
              <a:rPr lang="en-US" altLang="en-US" sz="2400" dirty="0" smtClean="0"/>
              <a:t> &amp; Hsiao @SDM’02)</a:t>
            </a:r>
          </a:p>
        </p:txBody>
      </p:sp>
    </p:spTree>
    <p:extLst>
      <p:ext uri="{BB962C8B-B14F-4D97-AF65-F5344CB8AC3E}">
        <p14:creationId xmlns:p14="http://schemas.microsoft.com/office/powerpoint/2010/main" val="203275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C1F68FC-49BC-4FC1-BDC9-04925D74BEE0}" type="slidenum">
              <a:rPr lang="en-US" altLang="en-US" sz="1200" smtClean="0"/>
              <a:pPr eaLnBrk="1" hangingPunct="1"/>
              <a:t>7</a:t>
            </a:fld>
            <a:endParaRPr lang="en-US" altLang="en-US" sz="12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228600"/>
            <a:ext cx="9448800" cy="762000"/>
          </a:xfrm>
        </p:spPr>
        <p:txBody>
          <a:bodyPr/>
          <a:lstStyle/>
          <a:p>
            <a:pPr eaLnBrk="1" hangingPunct="1">
              <a:tabLst>
                <a:tab pos="2570163" algn="l"/>
              </a:tabLst>
            </a:pPr>
            <a:r>
              <a:rPr lang="en-US" altLang="en-US" sz="3200" smtClean="0"/>
              <a:t>Apriori: A Candidate Generation &amp; Test Approach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u="sng" dirty="0" err="1" smtClean="0"/>
              <a:t>Apriori</a:t>
            </a:r>
            <a:r>
              <a:rPr lang="en-US" altLang="en-US" sz="2400" u="sng" dirty="0" smtClean="0"/>
              <a:t> pruning principle</a:t>
            </a:r>
            <a:r>
              <a:rPr lang="en-US" altLang="en-US" sz="2400" dirty="0" smtClean="0"/>
              <a:t>: If there is any 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 which is infrequent, its superset should not be generated/tested! (Agrawal &amp; </a:t>
            </a:r>
            <a:r>
              <a:rPr lang="en-US" altLang="en-US" sz="2400" dirty="0" err="1" smtClean="0"/>
              <a:t>Srikant</a:t>
            </a:r>
            <a:r>
              <a:rPr lang="en-US" altLang="en-US" sz="2400" dirty="0" smtClean="0"/>
              <a:t> @VLDB’94, </a:t>
            </a:r>
            <a:r>
              <a:rPr lang="en-US" altLang="en-US" sz="2400" dirty="0" err="1" smtClean="0"/>
              <a:t>Mannila</a:t>
            </a:r>
            <a:r>
              <a:rPr lang="en-US" altLang="en-US" sz="2400" dirty="0" smtClean="0"/>
              <a:t>, et al. @ KDD’ 94)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Method: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/>
              <a:t>Initially, scan DB once to get frequent 1-itemset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/>
              <a:t>Generate length (k+1) candidate </a:t>
            </a:r>
            <a:r>
              <a:rPr lang="en-US" altLang="en-US" sz="2400" dirty="0" err="1" smtClean="0"/>
              <a:t>itemsets</a:t>
            </a:r>
            <a:r>
              <a:rPr lang="en-US" altLang="en-US" sz="2400" dirty="0" smtClean="0"/>
              <a:t> from length k frequent </a:t>
            </a:r>
            <a:r>
              <a:rPr lang="en-US" altLang="en-US" sz="2400" dirty="0" err="1" smtClean="0"/>
              <a:t>itemsets</a:t>
            </a:r>
            <a:endParaRPr lang="en-US" altLang="en-US" sz="2400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/>
              <a:t>Test the candidates against DB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/>
              <a:t>Terminate when no frequent or candidate set can be generated</a:t>
            </a:r>
          </a:p>
        </p:txBody>
      </p:sp>
    </p:spTree>
    <p:extLst>
      <p:ext uri="{BB962C8B-B14F-4D97-AF65-F5344CB8AC3E}">
        <p14:creationId xmlns:p14="http://schemas.microsoft.com/office/powerpoint/2010/main" val="310722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75376B4-087F-45C8-BEED-79C02977E8D4}" type="slidenum">
              <a:rPr lang="en-US" altLang="en-US" sz="1200" smtClean="0"/>
              <a:pPr eaLnBrk="1" hangingPunct="1"/>
              <a:t>8</a:t>
            </a:fld>
            <a:endParaRPr lang="en-US" altLang="en-US" sz="12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93038" cy="609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The Apriori Algorithm—An Example 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0" y="1371600"/>
            <a:ext cx="1985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>
                <a:latin typeface="Times New Roman" pitchFamily="18" charset="0"/>
              </a:rPr>
              <a:t>Database TDB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2176463" y="2273300"/>
            <a:ext cx="1090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>
                <a:latin typeface="Times New Roman" pitchFamily="18" charset="0"/>
              </a:rPr>
              <a:t>1</a:t>
            </a:r>
            <a:r>
              <a:rPr lang="en-US" altLang="en-US" baseline="30000">
                <a:latin typeface="Times New Roman" pitchFamily="18" charset="0"/>
              </a:rPr>
              <a:t>st</a:t>
            </a:r>
            <a:r>
              <a:rPr lang="en-US" altLang="en-US">
                <a:latin typeface="Times New Roman" pitchFamily="18" charset="0"/>
              </a:rPr>
              <a:t> scan</a:t>
            </a:r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2297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2759075" y="17208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i="1">
                <a:latin typeface="Times New Roman" pitchFamily="18" charset="0"/>
              </a:rPr>
              <a:t>C</a:t>
            </a:r>
            <a:r>
              <a:rPr lang="en-US" alt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5346700" y="156368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i="1">
                <a:latin typeface="Times New Roman" pitchFamily="18" charset="0"/>
              </a:rPr>
              <a:t>L</a:t>
            </a:r>
            <a:r>
              <a:rPr lang="en-US" alt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7657" name="Text Box 8"/>
          <p:cNvSpPr txBox="1">
            <a:spLocks noChangeArrowheads="1"/>
          </p:cNvSpPr>
          <p:nvPr/>
        </p:nvSpPr>
        <p:spPr bwMode="auto">
          <a:xfrm>
            <a:off x="301625" y="372903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i="1">
                <a:latin typeface="Times New Roman" pitchFamily="18" charset="0"/>
              </a:rPr>
              <a:t>L</a:t>
            </a:r>
            <a:r>
              <a:rPr lang="en-US" alt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7658" name="Text Box 9"/>
          <p:cNvSpPr txBox="1">
            <a:spLocks noChangeArrowheads="1"/>
          </p:cNvSpPr>
          <p:nvPr/>
        </p:nvSpPr>
        <p:spPr bwMode="auto">
          <a:xfrm>
            <a:off x="2728913" y="33321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i="1">
                <a:latin typeface="Times New Roman" pitchFamily="18" charset="0"/>
              </a:rPr>
              <a:t>C</a:t>
            </a:r>
            <a:r>
              <a:rPr lang="en-US" alt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6016625" y="3382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i="1">
                <a:latin typeface="Times New Roman" pitchFamily="18" charset="0"/>
              </a:rPr>
              <a:t>C</a:t>
            </a:r>
            <a:r>
              <a:rPr lang="en-US" alt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7660" name="Line 11"/>
          <p:cNvSpPr>
            <a:spLocks noChangeShapeType="1"/>
          </p:cNvSpPr>
          <p:nvPr/>
        </p:nvSpPr>
        <p:spPr bwMode="auto">
          <a:xfrm flipH="1">
            <a:off x="5127625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61" name="Text Box 12"/>
          <p:cNvSpPr txBox="1">
            <a:spLocks noChangeArrowheads="1"/>
          </p:cNvSpPr>
          <p:nvPr/>
        </p:nvSpPr>
        <p:spPr bwMode="auto">
          <a:xfrm>
            <a:off x="5108575" y="3751263"/>
            <a:ext cx="115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>
                <a:latin typeface="Times New Roman" pitchFamily="18" charset="0"/>
              </a:rPr>
              <a:t>2</a:t>
            </a:r>
            <a:r>
              <a:rPr lang="en-US" altLang="en-US" baseline="30000">
                <a:latin typeface="Times New Roman" pitchFamily="18" charset="0"/>
              </a:rPr>
              <a:t>nd</a:t>
            </a:r>
            <a:r>
              <a:rPr lang="en-US" altLang="en-US">
                <a:latin typeface="Times New Roman" pitchFamily="18" charset="0"/>
              </a:rPr>
              <a:t> scan</a:t>
            </a:r>
          </a:p>
        </p:txBody>
      </p:sp>
      <p:sp>
        <p:nvSpPr>
          <p:cNvPr id="27662" name="AutoShape 13"/>
          <p:cNvSpPr>
            <a:spLocks noChangeArrowheads="1"/>
          </p:cNvSpPr>
          <p:nvPr/>
        </p:nvSpPr>
        <p:spPr bwMode="auto">
          <a:xfrm>
            <a:off x="7861300" y="3070225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3" name="Line 14"/>
          <p:cNvSpPr>
            <a:spLocks noChangeShapeType="1"/>
          </p:cNvSpPr>
          <p:nvPr/>
        </p:nvSpPr>
        <p:spPr bwMode="auto">
          <a:xfrm>
            <a:off x="2535238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64" name="Text Box 15"/>
          <p:cNvSpPr txBox="1">
            <a:spLocks noChangeArrowheads="1"/>
          </p:cNvSpPr>
          <p:nvPr/>
        </p:nvSpPr>
        <p:spPr bwMode="auto">
          <a:xfrm>
            <a:off x="698500" y="58023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i="1">
                <a:latin typeface="Times New Roman" pitchFamily="18" charset="0"/>
              </a:rPr>
              <a:t>C</a:t>
            </a:r>
            <a:r>
              <a:rPr lang="en-US" altLang="en-US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7665" name="Text Box 16"/>
          <p:cNvSpPr txBox="1">
            <a:spLocks noChangeArrowheads="1"/>
          </p:cNvSpPr>
          <p:nvPr/>
        </p:nvSpPr>
        <p:spPr bwMode="auto">
          <a:xfrm>
            <a:off x="4114800" y="57912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 i="1">
                <a:latin typeface="Times New Roman" pitchFamily="18" charset="0"/>
              </a:rPr>
              <a:t>L</a:t>
            </a:r>
            <a:r>
              <a:rPr lang="en-US" altLang="en-US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7666" name="Text Box 17"/>
          <p:cNvSpPr txBox="1">
            <a:spLocks noChangeArrowheads="1"/>
          </p:cNvSpPr>
          <p:nvPr/>
        </p:nvSpPr>
        <p:spPr bwMode="auto">
          <a:xfrm>
            <a:off x="2708275" y="5881688"/>
            <a:ext cx="112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en-US">
                <a:latin typeface="Times New Roman" pitchFamily="18" charset="0"/>
              </a:rPr>
              <a:t>3</a:t>
            </a:r>
            <a:r>
              <a:rPr lang="en-US" altLang="en-US" baseline="30000">
                <a:latin typeface="Times New Roman" pitchFamily="18" charset="0"/>
              </a:rPr>
              <a:t>rd</a:t>
            </a:r>
            <a:r>
              <a:rPr lang="en-US" altLang="en-US">
                <a:latin typeface="Times New Roman" pitchFamily="18" charset="0"/>
              </a:rPr>
              <a:t> scan</a:t>
            </a:r>
          </a:p>
        </p:txBody>
      </p:sp>
      <p:sp>
        <p:nvSpPr>
          <p:cNvPr id="27667" name="AutoShape 18"/>
          <p:cNvSpPr>
            <a:spLocks noChangeArrowheads="1"/>
          </p:cNvSpPr>
          <p:nvPr/>
        </p:nvSpPr>
        <p:spPr bwMode="auto">
          <a:xfrm>
            <a:off x="201613" y="4846638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8" name="Line 19"/>
          <p:cNvSpPr>
            <a:spLocks noChangeShapeType="1"/>
          </p:cNvSpPr>
          <p:nvPr/>
        </p:nvSpPr>
        <p:spPr bwMode="auto">
          <a:xfrm>
            <a:off x="53340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69" name="Line 20"/>
          <p:cNvSpPr>
            <a:spLocks noChangeShapeType="1"/>
          </p:cNvSpPr>
          <p:nvPr/>
        </p:nvSpPr>
        <p:spPr bwMode="auto">
          <a:xfrm flipH="1">
            <a:off x="2667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532949" name="Group 21"/>
          <p:cNvGraphicFramePr>
            <a:graphicFrameLocks noGrp="1"/>
          </p:cNvGraphicFramePr>
          <p:nvPr/>
        </p:nvGraphicFramePr>
        <p:xfrm>
          <a:off x="152400" y="1828800"/>
          <a:ext cx="1905000" cy="1554270"/>
        </p:xfrm>
        <a:graphic>
          <a:graphicData uri="http://schemas.openxmlformats.org/drawingml/2006/table">
            <a:tbl>
              <a:tblPr/>
              <a:tblGrid>
                <a:gridCol w="685800"/>
                <a:gridCol w="1219200"/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E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E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E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2969" name="Group 41"/>
          <p:cNvGraphicFramePr>
            <a:graphicFrameLocks noGrp="1"/>
          </p:cNvGraphicFramePr>
          <p:nvPr/>
        </p:nvGraphicFramePr>
        <p:xfrm>
          <a:off x="3429000" y="1219200"/>
          <a:ext cx="1752600" cy="1865328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{D}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2992" name="Group 64"/>
          <p:cNvGraphicFramePr>
            <a:graphicFrameLocks noGrp="1"/>
          </p:cNvGraphicFramePr>
          <p:nvPr/>
        </p:nvGraphicFramePr>
        <p:xfrm>
          <a:off x="5943600" y="1371600"/>
          <a:ext cx="1752600" cy="1554270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12" name="Group 84"/>
          <p:cNvGraphicFramePr>
            <a:graphicFrameLocks noGrp="1"/>
          </p:cNvGraphicFramePr>
          <p:nvPr/>
        </p:nvGraphicFramePr>
        <p:xfrm>
          <a:off x="6553200" y="3581400"/>
          <a:ext cx="1143000" cy="217646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30" name="Group 102"/>
          <p:cNvGraphicFramePr>
            <a:graphicFrameLocks noGrp="1"/>
          </p:cNvGraphicFramePr>
          <p:nvPr/>
        </p:nvGraphicFramePr>
        <p:xfrm>
          <a:off x="3200400" y="3429000"/>
          <a:ext cx="1752600" cy="2005192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56" name="Group 128"/>
          <p:cNvGraphicFramePr>
            <a:graphicFrameLocks noGrp="1"/>
          </p:cNvGraphicFramePr>
          <p:nvPr/>
        </p:nvGraphicFramePr>
        <p:xfrm>
          <a:off x="762000" y="3862388"/>
          <a:ext cx="1752600" cy="1432130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76" name="Group 148"/>
          <p:cNvGraphicFramePr>
            <a:graphicFrameLocks noGrp="1"/>
          </p:cNvGraphicFramePr>
          <p:nvPr/>
        </p:nvGraphicFramePr>
        <p:xfrm>
          <a:off x="1143000" y="5867400"/>
          <a:ext cx="1143000" cy="658813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84" name="Group 156"/>
          <p:cNvGraphicFramePr>
            <a:graphicFrameLocks noGrp="1"/>
          </p:cNvGraphicFramePr>
          <p:nvPr/>
        </p:nvGraphicFramePr>
        <p:xfrm>
          <a:off x="4572000" y="5867400"/>
          <a:ext cx="1752600" cy="619126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816" name="Text Box 167"/>
          <p:cNvSpPr txBox="1">
            <a:spLocks noChangeArrowheads="1"/>
          </p:cNvSpPr>
          <p:nvPr/>
        </p:nvSpPr>
        <p:spPr bwMode="auto">
          <a:xfrm>
            <a:off x="1828800" y="11430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Sup</a:t>
            </a:r>
            <a:r>
              <a:rPr lang="en-US" altLang="en-US" baseline="-25000"/>
              <a:t>min</a:t>
            </a:r>
            <a:r>
              <a:rPr lang="en-US" altLang="en-US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23257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DDC20BF-F3E7-4693-A3F2-254CD1F4902F}" type="slidenum">
              <a:rPr lang="en-US" altLang="en-US" sz="1200" smtClean="0"/>
              <a:pPr eaLnBrk="1" hangingPunct="1"/>
              <a:t>9</a:t>
            </a:fld>
            <a:endParaRPr lang="en-US" altLang="en-US" sz="12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5438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The Apriori Algorithm (</a:t>
            </a:r>
            <a:r>
              <a:rPr lang="en-US" altLang="en-US" sz="3200" smtClean="0"/>
              <a:t>Pseudo-Code</a:t>
            </a:r>
            <a:r>
              <a:rPr lang="en-US" altLang="en-US" sz="3200" u="sng" smtClean="0"/>
              <a:t>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2400" i="1" smtClean="0"/>
              <a:t>C</a:t>
            </a:r>
            <a:r>
              <a:rPr lang="en-US" altLang="en-US" sz="2400" i="1" baseline="-25000" smtClean="0"/>
              <a:t>k</a:t>
            </a:r>
            <a:r>
              <a:rPr lang="en-US" altLang="en-US" sz="2400" smtClean="0"/>
              <a:t>: Candidate itemset of size 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i="1" smtClean="0"/>
              <a:t>L</a:t>
            </a:r>
            <a:r>
              <a:rPr lang="en-US" altLang="en-US" sz="2400" i="1" baseline="-25000" smtClean="0"/>
              <a:t>k</a:t>
            </a:r>
            <a:r>
              <a:rPr lang="en-US" altLang="en-US" sz="2400" smtClean="0"/>
              <a:t> : frequent itemset of size 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240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i="1" smtClean="0"/>
              <a:t>L</a:t>
            </a:r>
            <a:r>
              <a:rPr lang="en-US" altLang="en-US" sz="2400" i="1" baseline="-25000" smtClean="0"/>
              <a:t>1</a:t>
            </a:r>
            <a:r>
              <a:rPr lang="en-US" altLang="en-US" sz="2400" smtClean="0"/>
              <a:t> = {frequent items};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b="1" smtClean="0">
                <a:solidFill>
                  <a:srgbClr val="F83F24"/>
                </a:solidFill>
              </a:rPr>
              <a:t>for</a:t>
            </a:r>
            <a:r>
              <a:rPr lang="en-US" altLang="en-US" sz="2400" b="1" smtClean="0"/>
              <a:t> </a:t>
            </a:r>
            <a:r>
              <a:rPr lang="en-US" altLang="en-US" sz="2400" smtClean="0"/>
              <a:t>(</a:t>
            </a:r>
            <a:r>
              <a:rPr lang="en-US" altLang="en-US" sz="2400" i="1" smtClean="0"/>
              <a:t>k</a:t>
            </a:r>
            <a:r>
              <a:rPr lang="en-US" altLang="en-US" sz="2400" smtClean="0"/>
              <a:t> = 1; </a:t>
            </a:r>
            <a:r>
              <a:rPr lang="en-US" altLang="en-US" sz="2400" i="1" smtClean="0"/>
              <a:t>L</a:t>
            </a:r>
            <a:r>
              <a:rPr lang="en-US" altLang="en-US" sz="2400" i="1" baseline="-25000" smtClean="0"/>
              <a:t>k</a:t>
            </a:r>
            <a:r>
              <a:rPr lang="en-US" altLang="en-US" sz="2400" smtClean="0"/>
              <a:t> !=</a:t>
            </a:r>
            <a:r>
              <a:rPr lang="en-US" altLang="en-US" sz="2400" smtClean="0">
                <a:sym typeface="Symbol" pitchFamily="18" charset="2"/>
              </a:rPr>
              <a:t></a:t>
            </a:r>
            <a:r>
              <a:rPr lang="en-US" altLang="en-US" sz="2400" smtClean="0"/>
              <a:t>; </a:t>
            </a:r>
            <a:r>
              <a:rPr lang="en-US" altLang="en-US" sz="2400" i="1" smtClean="0"/>
              <a:t>k</a:t>
            </a:r>
            <a:r>
              <a:rPr lang="en-US" altLang="en-US" sz="2400" smtClean="0"/>
              <a:t>++) </a:t>
            </a:r>
            <a:r>
              <a:rPr lang="en-US" altLang="en-US" sz="2400" b="1" smtClean="0">
                <a:solidFill>
                  <a:srgbClr val="F83F24"/>
                </a:solidFill>
              </a:rPr>
              <a:t>do begin</a:t>
            </a:r>
            <a:endParaRPr lang="en-US" altLang="en-US" sz="240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smtClean="0"/>
              <a:t>    </a:t>
            </a:r>
            <a:r>
              <a:rPr lang="en-US" altLang="en-US" sz="2400" i="1" smtClean="0"/>
              <a:t>C</a:t>
            </a:r>
            <a:r>
              <a:rPr lang="en-US" altLang="en-US" sz="2400" i="1" baseline="-25000" smtClean="0"/>
              <a:t>k+1</a:t>
            </a:r>
            <a:r>
              <a:rPr lang="en-US" altLang="en-US" sz="2400" smtClean="0"/>
              <a:t> = candidates generated from </a:t>
            </a:r>
            <a:r>
              <a:rPr lang="en-US" altLang="en-US" sz="2400" i="1" smtClean="0"/>
              <a:t>L</a:t>
            </a:r>
            <a:r>
              <a:rPr lang="en-US" altLang="en-US" sz="2400" i="1" baseline="-25000" smtClean="0"/>
              <a:t>k</a:t>
            </a:r>
            <a:r>
              <a:rPr lang="en-US" altLang="en-US" sz="2400" smtClean="0"/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smtClean="0"/>
              <a:t>    </a:t>
            </a:r>
            <a:r>
              <a:rPr lang="en-US" altLang="en-US" sz="2400" b="1" smtClean="0">
                <a:solidFill>
                  <a:srgbClr val="F83F24"/>
                </a:solidFill>
              </a:rPr>
              <a:t>for each</a:t>
            </a:r>
            <a:r>
              <a:rPr lang="en-US" altLang="en-US" sz="2400" smtClean="0"/>
              <a:t> transaction </a:t>
            </a:r>
            <a:r>
              <a:rPr lang="en-US" altLang="en-US" sz="2400" i="1" smtClean="0"/>
              <a:t>t</a:t>
            </a:r>
            <a:r>
              <a:rPr lang="en-US" altLang="en-US" sz="2400" smtClean="0"/>
              <a:t> in database do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smtClean="0"/>
              <a:t>  increment the count of all candidates in </a:t>
            </a:r>
            <a:r>
              <a:rPr lang="en-US" altLang="en-US" sz="2400" i="1" smtClean="0"/>
              <a:t>C</a:t>
            </a:r>
            <a:r>
              <a:rPr lang="en-US" altLang="en-US" sz="2400" i="1" baseline="-25000" smtClean="0"/>
              <a:t>k+1</a:t>
            </a:r>
            <a:r>
              <a:rPr lang="en-US" altLang="en-US" sz="2400" smtClean="0"/>
              <a:t> that are contained in </a:t>
            </a:r>
            <a:r>
              <a:rPr lang="en-US" altLang="en-US" sz="2400" i="1" smtClean="0"/>
              <a:t>t</a:t>
            </a:r>
            <a:endParaRPr lang="en-US" altLang="en-US" sz="240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smtClean="0"/>
              <a:t>    </a:t>
            </a:r>
            <a:r>
              <a:rPr lang="en-US" altLang="en-US" sz="2400" i="1" smtClean="0"/>
              <a:t>L</a:t>
            </a:r>
            <a:r>
              <a:rPr lang="en-US" altLang="en-US" sz="2400" i="1" baseline="-25000" smtClean="0"/>
              <a:t>k+1</a:t>
            </a:r>
            <a:r>
              <a:rPr lang="en-US" altLang="en-US" sz="2400" smtClean="0"/>
              <a:t>  = candidates in </a:t>
            </a:r>
            <a:r>
              <a:rPr lang="en-US" altLang="en-US" sz="2400" i="1" smtClean="0"/>
              <a:t>C</a:t>
            </a:r>
            <a:r>
              <a:rPr lang="en-US" altLang="en-US" sz="2400" i="1" baseline="-25000" smtClean="0"/>
              <a:t>k+1</a:t>
            </a:r>
            <a:r>
              <a:rPr lang="en-US" altLang="en-US" sz="2400" smtClean="0"/>
              <a:t> with min_support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smtClean="0"/>
              <a:t>   </a:t>
            </a:r>
            <a:r>
              <a:rPr lang="en-US" altLang="en-US" sz="2400" b="1" smtClean="0">
                <a:solidFill>
                  <a:srgbClr val="F83F24"/>
                </a:solidFill>
              </a:rPr>
              <a:t> end</a:t>
            </a:r>
            <a:endParaRPr lang="en-US" altLang="en-US" sz="240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b="1" smtClean="0">
                <a:solidFill>
                  <a:srgbClr val="F83F24"/>
                </a:solidFill>
              </a:rPr>
              <a:t>return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Symbol" pitchFamily="18" charset="2"/>
              </a:rPr>
              <a:t></a:t>
            </a:r>
            <a:r>
              <a:rPr lang="en-US" altLang="en-US" sz="2400" i="1" baseline="-25000" smtClean="0"/>
              <a:t>k</a:t>
            </a:r>
            <a:r>
              <a:rPr lang="en-US" altLang="en-US" sz="2400" smtClean="0"/>
              <a:t> </a:t>
            </a:r>
            <a:r>
              <a:rPr lang="en-US" altLang="en-US" sz="2400" i="1" smtClean="0"/>
              <a:t>L</a:t>
            </a:r>
            <a:r>
              <a:rPr lang="en-US" altLang="en-US" sz="2400" i="1" baseline="-25000" smtClean="0"/>
              <a:t>k</a:t>
            </a:r>
            <a:r>
              <a:rPr lang="en-US" altLang="en-US" sz="240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5972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3467</Words>
  <Application>Microsoft Office PowerPoint</Application>
  <PresentationFormat>On-screen Show (4:3)</PresentationFormat>
  <Paragraphs>886</Paragraphs>
  <Slides>49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Office Theme</vt:lpstr>
      <vt:lpstr>VISIO</vt:lpstr>
      <vt:lpstr>Equation</vt:lpstr>
      <vt:lpstr>Visio</vt:lpstr>
      <vt:lpstr>Worksheet</vt:lpstr>
      <vt:lpstr>Association Rule Mining </vt:lpstr>
      <vt:lpstr>What Is Frequent Pattern Analysis?</vt:lpstr>
      <vt:lpstr>Basic Concepts: Frequent Patterns</vt:lpstr>
      <vt:lpstr>Basic Concepts: Association Rules</vt:lpstr>
      <vt:lpstr>Apriori: A Candidate Generation-and-Test Approach </vt:lpstr>
      <vt:lpstr>The Downward Closure Property and Scalable Mining Methods</vt:lpstr>
      <vt:lpstr>Apriori: A Candidate Generation &amp; Test Approach</vt:lpstr>
      <vt:lpstr>The Apriori Algorithm—An Example </vt:lpstr>
      <vt:lpstr>The Apriori Algorithm (Pseudo-Code)</vt:lpstr>
      <vt:lpstr>Implementation of Apriori</vt:lpstr>
      <vt:lpstr>Frequent Itemset Generation</vt:lpstr>
      <vt:lpstr>Frequent Itemset Generation Strategies</vt:lpstr>
      <vt:lpstr>Reducing Number of Candidates</vt:lpstr>
      <vt:lpstr>Illustrating Apriori Principle</vt:lpstr>
      <vt:lpstr>PowerPoint Presentation</vt:lpstr>
      <vt:lpstr>PowerPoint Presentation</vt:lpstr>
      <vt:lpstr> Association Analysis: Basic Concepts  and Algorithms</vt:lpstr>
      <vt:lpstr>Factors Affecting Complexity of Apriori</vt:lpstr>
      <vt:lpstr>Compact Representation of Frequent Itemsets</vt:lpstr>
      <vt:lpstr>Maximal Frequent Itemset</vt:lpstr>
      <vt:lpstr>What are the Maximal Frequent Itemsets in this Data?</vt:lpstr>
      <vt:lpstr>An illustrative example</vt:lpstr>
      <vt:lpstr>An illustrative example</vt:lpstr>
      <vt:lpstr>An illustrative example</vt:lpstr>
      <vt:lpstr>An illustrative example</vt:lpstr>
      <vt:lpstr>An illustrative example</vt:lpstr>
      <vt:lpstr>An illustrative example</vt:lpstr>
      <vt:lpstr>An illustrative example</vt:lpstr>
      <vt:lpstr>An illustrative example</vt:lpstr>
      <vt:lpstr>An illustrative example</vt:lpstr>
      <vt:lpstr>An illustrative example</vt:lpstr>
      <vt:lpstr>Another illustrative example</vt:lpstr>
      <vt:lpstr>Closed Itemset</vt:lpstr>
      <vt:lpstr>Frequent Itemset Generation</vt:lpstr>
      <vt:lpstr>Maximal vs Closed Itemsets</vt:lpstr>
      <vt:lpstr>Maximal vs Closed Frequent Itemsets</vt:lpstr>
      <vt:lpstr>Example 1</vt:lpstr>
      <vt:lpstr>Example 1</vt:lpstr>
      <vt:lpstr>Example 2</vt:lpstr>
      <vt:lpstr>Example 2</vt:lpstr>
      <vt:lpstr>Example 3</vt:lpstr>
      <vt:lpstr>Example 4</vt:lpstr>
      <vt:lpstr>Maximal vs Closed Itemsets</vt:lpstr>
      <vt:lpstr>Example question</vt:lpstr>
      <vt:lpstr>Ref: Basic Concepts of Frequent Pattern Mining</vt:lpstr>
      <vt:lpstr>Ref: Apriori and Its Improvements</vt:lpstr>
      <vt:lpstr>Ref: Depth-First, Projection-Based FP Mining</vt:lpstr>
      <vt:lpstr>Ref: Vertical Format and Row Enumeration Methods</vt:lpstr>
      <vt:lpstr>Ref: Mining Correlations and Interesting Rules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Rule Mining</dc:title>
  <dc:creator>Windows User</dc:creator>
  <cp:lastModifiedBy>Windows User</cp:lastModifiedBy>
  <cp:revision>13</cp:revision>
  <dcterms:created xsi:type="dcterms:W3CDTF">2018-12-12T03:46:32Z</dcterms:created>
  <dcterms:modified xsi:type="dcterms:W3CDTF">2019-01-09T09:21:53Z</dcterms:modified>
</cp:coreProperties>
</file>