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handoutMasterIdLst>
    <p:handoutMasterId r:id="rId44"/>
  </p:handoutMasterIdLst>
  <p:sldIdLst>
    <p:sldId id="390" r:id="rId2"/>
    <p:sldId id="339" r:id="rId3"/>
    <p:sldId id="340" r:id="rId4"/>
    <p:sldId id="341" r:id="rId5"/>
    <p:sldId id="342" r:id="rId6"/>
    <p:sldId id="344" r:id="rId7"/>
    <p:sldId id="345" r:id="rId8"/>
    <p:sldId id="346" r:id="rId9"/>
    <p:sldId id="347" r:id="rId10"/>
    <p:sldId id="348" r:id="rId11"/>
    <p:sldId id="349" r:id="rId12"/>
    <p:sldId id="385" r:id="rId13"/>
    <p:sldId id="350" r:id="rId14"/>
    <p:sldId id="351" r:id="rId15"/>
    <p:sldId id="352" r:id="rId16"/>
    <p:sldId id="353" r:id="rId17"/>
    <p:sldId id="354" r:id="rId18"/>
    <p:sldId id="355" r:id="rId19"/>
    <p:sldId id="356" r:id="rId20"/>
    <p:sldId id="382" r:id="rId21"/>
    <p:sldId id="357" r:id="rId22"/>
    <p:sldId id="358" r:id="rId23"/>
    <p:sldId id="371" r:id="rId24"/>
    <p:sldId id="359" r:id="rId25"/>
    <p:sldId id="361" r:id="rId26"/>
    <p:sldId id="375" r:id="rId27"/>
    <p:sldId id="376" r:id="rId28"/>
    <p:sldId id="377" r:id="rId29"/>
    <p:sldId id="378" r:id="rId30"/>
    <p:sldId id="379" r:id="rId31"/>
    <p:sldId id="381" r:id="rId32"/>
    <p:sldId id="362" r:id="rId33"/>
    <p:sldId id="363" r:id="rId34"/>
    <p:sldId id="364" r:id="rId35"/>
    <p:sldId id="387" r:id="rId36"/>
    <p:sldId id="365" r:id="rId37"/>
    <p:sldId id="366" r:id="rId38"/>
    <p:sldId id="367" r:id="rId39"/>
    <p:sldId id="368" r:id="rId40"/>
    <p:sldId id="386" r:id="rId41"/>
    <p:sldId id="37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varScale="1">
        <p:scale>
          <a:sx n="70" d="100"/>
          <a:sy n="70" d="100"/>
        </p:scale>
        <p:origin x="-1350" y="-10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5/10/2019</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5/10/2019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19</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 </a:t>
            </a:r>
            <a:r>
              <a:rPr lang="en-US" dirty="0" err="1" smtClean="0"/>
              <a:t>Jaccard</a:t>
            </a:r>
            <a:r>
              <a:rPr lang="en-US" dirty="0" smtClean="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mn-lt"/>
                <a:ea typeface="+mn-ea"/>
                <a:cs typeface="+mn-cs"/>
              </a:rPr>
              <a:t>There is a difference in the typical behavior of users and items, as it</a:t>
            </a:r>
          </a:p>
          <a:p>
            <a:r>
              <a:rPr lang="en-US" sz="1200" b="0" i="0" u="none" strike="noStrike" kern="1200" baseline="0" dirty="0" smtClean="0">
                <a:solidFill>
                  <a:schemeClr val="tx1"/>
                </a:solidFill>
                <a:latin typeface="+mn-lt"/>
                <a:ea typeface="+mn-ea"/>
                <a:cs typeface="+mn-cs"/>
              </a:rPr>
              <a:t>pertains to similarity. Intuitively, items tend to be classifiable in simple</a:t>
            </a:r>
          </a:p>
          <a:p>
            <a:r>
              <a:rPr lang="en-US" sz="1200" b="0" i="0" u="none" strike="noStrike" kern="1200" baseline="0" dirty="0" smtClean="0">
                <a:solidFill>
                  <a:schemeClr val="tx1"/>
                </a:solidFill>
                <a:latin typeface="+mn-lt"/>
                <a:ea typeface="+mn-ea"/>
                <a:cs typeface="+mn-cs"/>
              </a:rPr>
              <a:t>terms. For example, music tends to belong to a single genre. It is </a:t>
            </a:r>
            <a:r>
              <a:rPr lang="en-US" sz="1200" b="0" i="0" u="none" strike="noStrike" kern="1200" baseline="0" dirty="0" err="1" smtClean="0">
                <a:solidFill>
                  <a:schemeClr val="tx1"/>
                </a:solidFill>
                <a:latin typeface="+mn-lt"/>
                <a:ea typeface="+mn-ea"/>
                <a:cs typeface="+mn-cs"/>
              </a:rPr>
              <a:t>impossi</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ble</a:t>
            </a:r>
            <a:r>
              <a:rPr lang="en-US" sz="1200" b="0" i="0" u="none" strike="noStrike" kern="1200" baseline="0" dirty="0" smtClean="0">
                <a:solidFill>
                  <a:schemeClr val="tx1"/>
                </a:solidFill>
                <a:latin typeface="+mn-lt"/>
                <a:ea typeface="+mn-ea"/>
                <a:cs typeface="+mn-cs"/>
              </a:rPr>
              <a:t>, e.g., for a piece of music to be both 60’s rock and 1700’s baroque. On</a:t>
            </a:r>
          </a:p>
          <a:p>
            <a:r>
              <a:rPr lang="en-US" sz="1200" b="0" i="0" u="none" strike="noStrike" kern="1200" baseline="0" dirty="0" smtClean="0">
                <a:solidFill>
                  <a:schemeClr val="tx1"/>
                </a:solidFill>
                <a:latin typeface="+mn-lt"/>
                <a:ea typeface="+mn-ea"/>
                <a:cs typeface="+mn-cs"/>
              </a:rPr>
              <a:t>the other hand, there are individuals who like both 60’s rock and 1700’s</a:t>
            </a:r>
          </a:p>
          <a:p>
            <a:r>
              <a:rPr lang="en-US" sz="1200" b="0" i="0" u="none" strike="noStrike" kern="1200" baseline="0" dirty="0" smtClean="0">
                <a:solidFill>
                  <a:schemeClr val="tx1"/>
                </a:solidFill>
                <a:latin typeface="+mn-lt"/>
                <a:ea typeface="+mn-ea"/>
                <a:cs typeface="+mn-cs"/>
              </a:rPr>
              <a:t>baroque, and who buy examples of both types of music.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smtClean="0">
                <a:solidFill>
                  <a:schemeClr val="tx1"/>
                </a:solidFill>
                <a:latin typeface="+mn-lt"/>
                <a:ea typeface="+mn-ea"/>
                <a:cs typeface="+mn-cs"/>
              </a:rPr>
              <a:t>to the same genre, than it is to detect that two users are similar because</a:t>
            </a:r>
          </a:p>
          <a:p>
            <a:r>
              <a:rPr lang="en-US" sz="1200" b="0" i="0" u="none" strike="noStrike" kern="1200" baseline="0" dirty="0" smtClean="0">
                <a:solidFill>
                  <a:schemeClr val="tx1"/>
                </a:solidFill>
                <a:latin typeface="+mn-lt"/>
                <a:ea typeface="+mn-ea"/>
                <a:cs typeface="+mn-cs"/>
              </a:rPr>
              <a:t>they prefer one genre in common, while each also likes some genres that</a:t>
            </a:r>
          </a:p>
          <a:p>
            <a:r>
              <a:rPr lang="en-US" sz="1200" b="0" i="0" u="none" strike="noStrike" kern="1200" baseline="0" dirty="0" smtClean="0">
                <a:solidFill>
                  <a:schemeClr val="tx1"/>
                </a:solidFill>
                <a:latin typeface="+mn-lt"/>
                <a:ea typeface="+mn-ea"/>
                <a:cs typeface="+mn-cs"/>
              </a:rPr>
              <a:t>the other doesn’t care for.</a:t>
            </a:r>
            <a:endParaRPr lang="en-US"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38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39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smtClean="0">
                <a:solidFill>
                  <a:schemeClr val="tx1"/>
                </a:solidFill>
                <a:effectLst/>
                <a:latin typeface="+mn-lt"/>
                <a:ea typeface="+mn-ea"/>
                <a:cs typeface="+mn-cs"/>
              </a:rPr>
              <a:t>In 1988,</a:t>
            </a:r>
            <a:r>
              <a:rPr lang="en-US" sz="1200" b="0" i="0" kern="1200" dirty="0" smtClean="0">
                <a:solidFill>
                  <a:schemeClr val="tx1"/>
                </a:solidFill>
                <a:effectLst/>
                <a:latin typeface="+mn-lt"/>
                <a:ea typeface="+mn-ea"/>
                <a:cs typeface="+mn-cs"/>
              </a:rPr>
              <a:t> a British mountain climber named Joe Simpson wrote a book called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smtClean="0">
                <a:solidFill>
                  <a:schemeClr val="tx1"/>
                </a:solidFill>
                <a:effectLst/>
                <a:latin typeface="+mn-lt"/>
                <a:ea typeface="+mn-ea"/>
                <a:cs typeface="+mn-cs"/>
              </a:rPr>
              <a:t>Krakauer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wrote</a:t>
            </a:r>
            <a:r>
              <a:rPr lang="en-US" sz="1200" b="0" i="1" kern="1200" dirty="0" err="1" smtClean="0">
                <a:solidFill>
                  <a:schemeClr val="tx1"/>
                </a:solidFill>
                <a:effectLst/>
                <a:latin typeface="+mn-lt"/>
                <a:ea typeface="+mn-ea"/>
                <a:cs typeface="+mn-cs"/>
              </a:rPr>
              <a:t>Into</a:t>
            </a:r>
            <a:r>
              <a:rPr lang="en-US" sz="1200" b="0" i="1" kern="1200" dirty="0" smtClean="0">
                <a:solidFill>
                  <a:schemeClr val="tx1"/>
                </a:solidFill>
                <a:effectLst/>
                <a:latin typeface="+mn-lt"/>
                <a:ea typeface="+mn-ea"/>
                <a:cs typeface="+mn-cs"/>
              </a:rPr>
              <a:t> Thin Air</a:t>
            </a:r>
            <a:r>
              <a:rPr lang="en-US" sz="1200" b="0" i="0" kern="1200" dirty="0" smtClean="0">
                <a:solidFill>
                  <a:schemeClr val="tx1"/>
                </a:solidFill>
                <a:effectLst/>
                <a:latin typeface="+mn-lt"/>
                <a:ea typeface="+mn-ea"/>
                <a:cs typeface="+mn-cs"/>
              </a:rPr>
              <a:t>, another book about a mountain-climbing tragedy, which became a publishing sensation. </a:t>
            </a:r>
            <a:r>
              <a:rPr lang="en-US" sz="1200" b="0" i="0" kern="1200" dirty="0" err="1" smtClean="0">
                <a:solidFill>
                  <a:schemeClr val="tx1"/>
                </a:solidFill>
                <a:effectLst/>
                <a:latin typeface="+mn-lt"/>
                <a:ea typeface="+mn-ea"/>
                <a:cs typeface="+mn-cs"/>
              </a:rPr>
              <a:t>Suddenly</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started to sell again.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Random House rushed out a new edition to keep up with demand. Booksellers began to promote it next to their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displays, and sales rose further. A revised paperback edition, which came out in January, spent 14 weeks on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New</a:t>
            </a:r>
            <a:r>
              <a:rPr lang="en-US" sz="1200" b="0" i="1" kern="1200" dirty="0" smtClean="0">
                <a:solidFill>
                  <a:schemeClr val="tx1"/>
                </a:solidFill>
                <a:effectLst/>
                <a:latin typeface="+mn-lt"/>
                <a:ea typeface="+mn-ea"/>
                <a:cs typeface="+mn-cs"/>
              </a:rPr>
              <a:t> York Times</a:t>
            </a:r>
            <a:r>
              <a:rPr lang="en-US" sz="1200" b="0" i="0" kern="1200" dirty="0" smtClean="0">
                <a:solidFill>
                  <a:schemeClr val="tx1"/>
                </a:solidFill>
                <a:effectLst/>
                <a:latin typeface="+mn-lt"/>
                <a:ea typeface="+mn-ea"/>
                <a:cs typeface="+mn-cs"/>
              </a:rPr>
              <a:t> bestseller list. That same month, IFC Films released a docudrama of the story to critical acclaim. </a:t>
            </a:r>
            <a:r>
              <a:rPr lang="en-US" sz="1200" b="0" i="0" kern="1200" dirty="0" err="1" smtClean="0">
                <a:solidFill>
                  <a:schemeClr val="tx1"/>
                </a:solidFill>
                <a:effectLst/>
                <a:latin typeface="+mn-lt"/>
                <a:ea typeface="+mn-ea"/>
                <a:cs typeface="+mn-cs"/>
              </a:rPr>
              <a:t>Now</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outsells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more than two to 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smtClean="0">
                <a:solidFill>
                  <a:schemeClr val="tx1"/>
                </a:solidFill>
                <a:effectLst/>
                <a:latin typeface="+mn-lt"/>
                <a:ea typeface="+mn-ea"/>
                <a:cs typeface="+mn-cs"/>
              </a:rPr>
              <a:t>Into Thin </a:t>
            </a:r>
            <a:r>
              <a:rPr lang="en-US" sz="1200" b="0" i="1" kern="1200" dirty="0" err="1" smtClean="0">
                <a:solidFill>
                  <a:schemeClr val="tx1"/>
                </a:solidFill>
                <a:effectLst/>
                <a:latin typeface="+mn-lt"/>
                <a:ea typeface="+mn-ea"/>
                <a:cs typeface="+mn-cs"/>
              </a:rPr>
              <a:t>Air</a:t>
            </a:r>
            <a:r>
              <a:rPr lang="en-US" sz="1200" b="0" i="0" kern="1200" dirty="0" err="1" smtClean="0">
                <a:solidFill>
                  <a:schemeClr val="tx1"/>
                </a:solidFill>
                <a:effectLst/>
                <a:latin typeface="+mn-lt"/>
                <a:ea typeface="+mn-ea"/>
                <a:cs typeface="+mn-cs"/>
              </a:rPr>
              <a:t>would</a:t>
            </a:r>
            <a:r>
              <a:rPr lang="en-US" sz="1200" b="0" i="0" kern="1200" dirty="0" smtClean="0">
                <a:solidFill>
                  <a:schemeClr val="tx1"/>
                </a:solidFill>
                <a:effectLst/>
                <a:latin typeface="+mn-lt"/>
                <a:ea typeface="+mn-ea"/>
                <a:cs typeface="+mn-cs"/>
              </a:rPr>
              <a:t> also like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5</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9</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10</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31C4BB1-A878-4825-A4F2-F0DAA5EC3304}" type="datetime1">
              <a:rPr lang="en-US" smtClean="0"/>
              <a:t>5/10/2019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5/10/2019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5/10/2019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5/10/2019</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5/10/2019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5/10/2019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5/10/2019</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5/10/2019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5/10/2019</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D04938-6495-4583-82D2-72E00C667A90}" type="datetime1">
              <a:rPr lang="en-US" smtClean="0"/>
              <a:t>5/10/2019</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5/10/2019</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5/10/2019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5/10/2019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5/10/2019</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0.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(1) Gathering Ratings</a:t>
            </a:r>
          </a:p>
        </p:txBody>
      </p:sp>
      <p:sp>
        <p:nvSpPr>
          <p:cNvPr id="25603" name="Rectangle 3"/>
          <p:cNvSpPr>
            <a:spLocks noGrp="1" noChangeArrowheads="1"/>
          </p:cNvSpPr>
          <p:nvPr>
            <p:ph type="body" idx="1"/>
          </p:nvPr>
        </p:nvSpPr>
        <p:spPr/>
        <p:txBody>
          <a:bodyPr/>
          <a:lstStyle/>
          <a:p>
            <a:pPr eaLnBrk="1" hangingPunct="1"/>
            <a:r>
              <a:rPr lang="en-US" b="1" dirty="0" smtClean="0">
                <a:solidFill>
                  <a:srgbClr val="0000FF"/>
                </a:solidFill>
              </a:rPr>
              <a:t>Explicit</a:t>
            </a:r>
          </a:p>
          <a:p>
            <a:pPr lvl="1" eaLnBrk="1" hangingPunct="1"/>
            <a:r>
              <a:rPr lang="en-US" dirty="0" smtClean="0"/>
              <a:t>Ask people to rate items</a:t>
            </a:r>
          </a:p>
          <a:p>
            <a:pPr lvl="1" eaLnBrk="1" hangingPunct="1"/>
            <a:r>
              <a:rPr lang="en-US" dirty="0" smtClean="0"/>
              <a:t>Doesn’t work well in practice – people </a:t>
            </a:r>
            <a:br>
              <a:rPr lang="en-US" dirty="0" smtClean="0"/>
            </a:br>
            <a:r>
              <a:rPr lang="en-US" dirty="0" smtClean="0"/>
              <a:t>can’t be bothered</a:t>
            </a:r>
          </a:p>
          <a:p>
            <a:pPr lvl="8"/>
            <a:endParaRPr lang="en-US" dirty="0" smtClean="0"/>
          </a:p>
          <a:p>
            <a:pPr eaLnBrk="1" hangingPunct="1"/>
            <a:r>
              <a:rPr lang="en-US" b="1" dirty="0" smtClean="0">
                <a:solidFill>
                  <a:srgbClr val="FF0066"/>
                </a:solidFill>
              </a:rPr>
              <a:t>Implicit</a:t>
            </a:r>
          </a:p>
          <a:p>
            <a:pPr lvl="1" eaLnBrk="1" hangingPunct="1"/>
            <a:r>
              <a:rPr lang="en-US" dirty="0" smtClean="0"/>
              <a:t>Learn ratings from user actions</a:t>
            </a:r>
          </a:p>
          <a:p>
            <a:pPr lvl="2"/>
            <a:r>
              <a:rPr lang="en-US" dirty="0"/>
              <a:t>E</a:t>
            </a:r>
            <a:r>
              <a:rPr lang="en-US" dirty="0" smtClean="0"/>
              <a:t>.g., purchase implies high rating</a:t>
            </a:r>
          </a:p>
          <a:p>
            <a:pPr lvl="1" eaLnBrk="1" hangingPunct="1"/>
            <a:r>
              <a:rPr lang="en-US" dirty="0" smtClean="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(2) Extrapolating Utilities</a:t>
            </a:r>
          </a:p>
        </p:txBody>
      </p:sp>
      <p:sp>
        <p:nvSpPr>
          <p:cNvPr id="26627" name="Rectangle 3"/>
          <p:cNvSpPr>
            <a:spLocks noGrp="1" noChangeArrowheads="1"/>
          </p:cNvSpPr>
          <p:nvPr>
            <p:ph type="body" idx="1"/>
          </p:nvPr>
        </p:nvSpPr>
        <p:spPr/>
        <p:txBody>
          <a:bodyPr/>
          <a:lstStyle/>
          <a:p>
            <a:pPr eaLnBrk="1" hangingPunct="1"/>
            <a:r>
              <a:rPr lang="en-US" b="1" dirty="0" smtClean="0">
                <a:solidFill>
                  <a:srgbClr val="FF0066"/>
                </a:solidFill>
              </a:rPr>
              <a:t>Key problem:</a:t>
            </a:r>
            <a:r>
              <a:rPr lang="en-US" dirty="0" smtClean="0">
                <a:solidFill>
                  <a:srgbClr val="FF0066"/>
                </a:solidFill>
              </a:rPr>
              <a:t> </a:t>
            </a:r>
            <a:r>
              <a:rPr lang="en-US" dirty="0"/>
              <a:t>Utility </a:t>
            </a:r>
            <a:r>
              <a:rPr lang="en-US" dirty="0" smtClean="0"/>
              <a:t>matrix </a:t>
            </a:r>
            <a:r>
              <a:rPr lang="en-US" b="1" i="1" dirty="0" smtClean="0"/>
              <a:t>U</a:t>
            </a:r>
            <a:r>
              <a:rPr lang="en-US" dirty="0" smtClean="0"/>
              <a:t> is </a:t>
            </a:r>
            <a:r>
              <a:rPr lang="en-US" b="1" dirty="0" smtClean="0"/>
              <a:t>sparse</a:t>
            </a:r>
          </a:p>
          <a:p>
            <a:pPr lvl="1" eaLnBrk="1" hangingPunct="1"/>
            <a:r>
              <a:rPr lang="en-US" dirty="0" smtClean="0"/>
              <a:t>Most people have not rated most items</a:t>
            </a:r>
          </a:p>
          <a:p>
            <a:pPr lvl="1" eaLnBrk="1" hangingPunct="1"/>
            <a:r>
              <a:rPr lang="en-US" b="1" dirty="0" smtClean="0">
                <a:solidFill>
                  <a:srgbClr val="008000"/>
                </a:solidFill>
              </a:rPr>
              <a:t>Cold start: </a:t>
            </a:r>
          </a:p>
          <a:p>
            <a:pPr lvl="2"/>
            <a:r>
              <a:rPr lang="en-US" dirty="0" smtClean="0"/>
              <a:t>New items have no ratings</a:t>
            </a:r>
          </a:p>
          <a:p>
            <a:pPr lvl="2"/>
            <a:r>
              <a:rPr lang="en-US" dirty="0" smtClean="0"/>
              <a:t>New users have no history</a:t>
            </a:r>
          </a:p>
          <a:p>
            <a:pPr lvl="8"/>
            <a:endParaRPr lang="en-US" dirty="0" smtClean="0"/>
          </a:p>
          <a:p>
            <a:pPr eaLnBrk="1" hangingPunct="1"/>
            <a:r>
              <a:rPr lang="en-US" b="1" dirty="0" smtClean="0">
                <a:solidFill>
                  <a:srgbClr val="0000FF"/>
                </a:solidFill>
              </a:rPr>
              <a:t>Three approaches to recommender </a:t>
            </a:r>
            <a:r>
              <a:rPr lang="en-US" b="1" dirty="0">
                <a:solidFill>
                  <a:srgbClr val="0000FF"/>
                </a:solidFill>
              </a:rPr>
              <a:t>s</a:t>
            </a:r>
            <a:r>
              <a:rPr lang="en-US" b="1" dirty="0" smtClean="0">
                <a:solidFill>
                  <a:srgbClr val="0000FF"/>
                </a:solidFill>
              </a:rPr>
              <a:t>ystems:</a:t>
            </a:r>
          </a:p>
          <a:p>
            <a:pPr lvl="1" eaLnBrk="1" hangingPunct="1"/>
            <a:r>
              <a:rPr lang="en-US" b="1" dirty="0" smtClean="0"/>
              <a:t>1)</a:t>
            </a:r>
            <a:r>
              <a:rPr lang="en-US" dirty="0" smtClean="0"/>
              <a:t> Content-based</a:t>
            </a:r>
          </a:p>
          <a:p>
            <a:pPr lvl="1" eaLnBrk="1" hangingPunct="1"/>
            <a:r>
              <a:rPr lang="en-US" b="1" dirty="0" smtClean="0"/>
              <a:t>2)</a:t>
            </a:r>
            <a:r>
              <a:rPr lang="en-US" dirty="0" smtClean="0"/>
              <a:t> Collaborative</a:t>
            </a:r>
          </a:p>
          <a:p>
            <a:pPr lvl="1" eaLnBrk="1" hangingPunct="1"/>
            <a:r>
              <a:rPr lang="en-US" b="1" dirty="0" smtClean="0"/>
              <a:t>3)</a:t>
            </a:r>
            <a:r>
              <a:rPr lang="en-US" dirty="0" smtClean="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smtClean="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Content-based </a:t>
            </a:r>
            <a:br>
              <a:rPr lang="en-US" dirty="0" smtClean="0"/>
            </a:br>
            <a:r>
              <a:rPr lang="en-US" dirty="0" smtClean="0"/>
              <a:t>Recommender Systems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Content-based Recommendations</a:t>
            </a:r>
          </a:p>
        </p:txBody>
      </p:sp>
      <p:sp>
        <p:nvSpPr>
          <p:cNvPr id="27651" name="Rectangle 3"/>
          <p:cNvSpPr>
            <a:spLocks noGrp="1" noChangeArrowheads="1"/>
          </p:cNvSpPr>
          <p:nvPr>
            <p:ph idx="1"/>
          </p:nvPr>
        </p:nvSpPr>
        <p:spPr/>
        <p:txBody>
          <a:bodyPr/>
          <a:lstStyle/>
          <a:p>
            <a:pPr eaLnBrk="1" hangingPunct="1"/>
            <a:r>
              <a:rPr lang="en-US" b="1" dirty="0" smtClean="0">
                <a:solidFill>
                  <a:srgbClr val="D60093"/>
                </a:solidFill>
              </a:rPr>
              <a:t>Main idea:</a:t>
            </a:r>
            <a:r>
              <a:rPr lang="en-US" dirty="0" smtClean="0">
                <a:solidFill>
                  <a:srgbClr val="D60093"/>
                </a:solidFill>
              </a:rPr>
              <a:t> </a:t>
            </a:r>
            <a:r>
              <a:rPr lang="en-US" dirty="0" smtClean="0"/>
              <a:t>Recommend items to customer </a:t>
            </a:r>
            <a:r>
              <a:rPr lang="en-US" b="1" i="1" dirty="0" smtClean="0"/>
              <a:t>x</a:t>
            </a:r>
            <a:r>
              <a:rPr lang="en-US" dirty="0" smtClean="0"/>
              <a:t> similar to previous items rated highly by </a:t>
            </a:r>
            <a:r>
              <a:rPr lang="en-US" b="1" i="1" dirty="0" smtClean="0"/>
              <a:t>x</a:t>
            </a:r>
          </a:p>
          <a:p>
            <a:pPr marL="118872" indent="0" eaLnBrk="1" hangingPunct="1">
              <a:buNone/>
            </a:pPr>
            <a:endParaRPr lang="en-US" b="1" i="1" dirty="0" smtClean="0"/>
          </a:p>
          <a:p>
            <a:pPr marL="118872" indent="0" eaLnBrk="1" hangingPunct="1">
              <a:buNone/>
            </a:pPr>
            <a:r>
              <a:rPr lang="en-US" b="1" i="1" dirty="0" smtClean="0"/>
              <a:t>Example:</a:t>
            </a:r>
            <a:endParaRPr lang="en-US" b="1" dirty="0" smtClean="0"/>
          </a:p>
          <a:p>
            <a:pPr eaLnBrk="1" hangingPunct="1"/>
            <a:r>
              <a:rPr lang="en-US" b="1" dirty="0" smtClean="0">
                <a:solidFill>
                  <a:srgbClr val="0000FF"/>
                </a:solidFill>
              </a:rPr>
              <a:t>Movie recommendations</a:t>
            </a:r>
          </a:p>
          <a:p>
            <a:pPr lvl="1" eaLnBrk="1" hangingPunct="1"/>
            <a:r>
              <a:rPr lang="en-US" dirty="0" smtClean="0"/>
              <a:t>Recommend movies with same actor(s), </a:t>
            </a:r>
            <a:br>
              <a:rPr lang="en-US" dirty="0" smtClean="0"/>
            </a:br>
            <a:r>
              <a:rPr lang="en-US" dirty="0" smtClean="0"/>
              <a:t>director, genre, …</a:t>
            </a:r>
          </a:p>
          <a:p>
            <a:pPr eaLnBrk="1" hangingPunct="1"/>
            <a:r>
              <a:rPr lang="en-US" b="1" dirty="0" smtClean="0">
                <a:solidFill>
                  <a:srgbClr val="0000FF"/>
                </a:solidFill>
              </a:rPr>
              <a:t>Websites, blogs, news</a:t>
            </a:r>
          </a:p>
          <a:p>
            <a:pPr lvl="1" eaLnBrk="1" hangingPunct="1"/>
            <a:r>
              <a:rPr lang="en-US" dirty="0"/>
              <a:t>R</a:t>
            </a:r>
            <a:r>
              <a:rPr lang="en-US" dirty="0" smtClean="0"/>
              <a:t>ecommend other sites with “similar” content</a:t>
            </a:r>
          </a:p>
          <a:p>
            <a:pPr lvl="1"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291968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smtClean="0">
                <a:solidFill>
                  <a:srgbClr val="C00000"/>
                </a:solidFill>
                <a:latin typeface="Arial" pitchFamily="34" charset="0"/>
                <a:cs typeface="Arial" pitchFamily="34" charset="0"/>
              </a:rPr>
              <a:t>Red</a:t>
            </a:r>
            <a:endParaRPr lang="en-US" sz="2000" b="1" dirty="0">
              <a:solidFill>
                <a:srgbClr val="C00000"/>
              </a:solidFill>
              <a:latin typeface="Arial" pitchFamily="34" charset="0"/>
              <a:cs typeface="Arial" pitchFamily="34" charset="0"/>
            </a:endParaRP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14</a:t>
            </a:fld>
            <a:endParaRPr lang="en-US"/>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Item Profiles</a:t>
            </a:r>
          </a:p>
        </p:txBody>
      </p:sp>
      <p:sp>
        <p:nvSpPr>
          <p:cNvPr id="28675" name="Rectangle 3"/>
          <p:cNvSpPr>
            <a:spLocks noGrp="1" noChangeArrowheads="1"/>
          </p:cNvSpPr>
          <p:nvPr>
            <p:ph type="body" idx="1"/>
          </p:nvPr>
        </p:nvSpPr>
        <p:spPr/>
        <p:txBody>
          <a:bodyPr/>
          <a:lstStyle/>
          <a:p>
            <a:pPr eaLnBrk="1" hangingPunct="1"/>
            <a:r>
              <a:rPr lang="en-US" dirty="0" smtClean="0">
                <a:solidFill>
                  <a:srgbClr val="0000FF"/>
                </a:solidFill>
              </a:rPr>
              <a:t>For each item, create an </a:t>
            </a:r>
            <a:r>
              <a:rPr lang="en-US" b="1" dirty="0" smtClean="0">
                <a:solidFill>
                  <a:srgbClr val="0000FF"/>
                </a:solidFill>
              </a:rPr>
              <a:t>item profile</a:t>
            </a:r>
          </a:p>
          <a:p>
            <a:pPr lvl="8"/>
            <a:endParaRPr lang="en-US" dirty="0" smtClean="0">
              <a:solidFill>
                <a:srgbClr val="0066FF"/>
              </a:solidFill>
            </a:endParaRPr>
          </a:p>
          <a:p>
            <a:pPr eaLnBrk="1" hangingPunct="1"/>
            <a:r>
              <a:rPr lang="en-US" b="1" dirty="0" smtClean="0">
                <a:solidFill>
                  <a:srgbClr val="008000"/>
                </a:solidFill>
              </a:rPr>
              <a:t>Profile is a set (vector) of features</a:t>
            </a:r>
          </a:p>
          <a:p>
            <a:pPr lvl="1" eaLnBrk="1" hangingPunct="1"/>
            <a:r>
              <a:rPr lang="en-US" b="1" dirty="0" smtClean="0"/>
              <a:t>Movies:</a:t>
            </a:r>
            <a:r>
              <a:rPr lang="en-US" dirty="0" smtClean="0"/>
              <a:t> author, title, actor, director,…</a:t>
            </a:r>
          </a:p>
          <a:p>
            <a:pPr lvl="1" eaLnBrk="1" hangingPunct="1"/>
            <a:r>
              <a:rPr lang="en-US" b="1" dirty="0" smtClean="0"/>
              <a:t>Text:</a:t>
            </a:r>
            <a:r>
              <a:rPr lang="en-US" dirty="0" smtClean="0"/>
              <a:t> Set of “important” words in document</a:t>
            </a:r>
          </a:p>
          <a:p>
            <a:pPr lvl="8"/>
            <a:endParaRPr lang="en-US" dirty="0" smtClean="0"/>
          </a:p>
          <a:p>
            <a:pPr eaLnBrk="1" hangingPunct="1"/>
            <a:r>
              <a:rPr lang="en-US" b="1" dirty="0" smtClean="0">
                <a:solidFill>
                  <a:srgbClr val="D60093"/>
                </a:solidFill>
              </a:rPr>
              <a:t>How to pick important features?</a:t>
            </a:r>
          </a:p>
          <a:p>
            <a:pPr lvl="1"/>
            <a:r>
              <a:rPr lang="en-US" dirty="0" smtClean="0"/>
              <a:t>Usual heuristic </a:t>
            </a:r>
            <a:r>
              <a:rPr lang="en-US" dirty="0"/>
              <a:t>from text mining is </a:t>
            </a:r>
            <a:r>
              <a:rPr lang="en-US" b="1" dirty="0"/>
              <a:t>TF-IDF</a:t>
            </a:r>
            <a:r>
              <a:rPr lang="en-US" dirty="0" smtClean="0"/>
              <a:t/>
            </a:r>
            <a:br>
              <a:rPr lang="en-US" dirty="0" smtClean="0"/>
            </a:br>
            <a:r>
              <a:rPr lang="en-US" dirty="0" smtClean="0"/>
              <a:t>(Term frequency * Inverse Doc Frequency)</a:t>
            </a:r>
          </a:p>
          <a:p>
            <a:pPr lvl="2"/>
            <a:r>
              <a:rPr lang="en-US" b="1" dirty="0" smtClean="0">
                <a:solidFill>
                  <a:srgbClr val="008000"/>
                </a:solidFill>
              </a:rPr>
              <a:t>Term</a:t>
            </a:r>
            <a:r>
              <a:rPr lang="en-US" dirty="0" smtClean="0">
                <a:solidFill>
                  <a:srgbClr val="008000"/>
                </a:solidFill>
              </a:rPr>
              <a:t> … </a:t>
            </a:r>
            <a:r>
              <a:rPr lang="en-US" b="1" dirty="0" smtClean="0">
                <a:solidFill>
                  <a:srgbClr val="008000"/>
                </a:solidFill>
              </a:rPr>
              <a:t>Feature</a:t>
            </a:r>
          </a:p>
          <a:p>
            <a:pPr lvl="2"/>
            <a:r>
              <a:rPr lang="en-US" b="1" dirty="0" smtClean="0">
                <a:solidFill>
                  <a:srgbClr val="008000"/>
                </a:solidFill>
              </a:rPr>
              <a:t>Document</a:t>
            </a:r>
            <a:r>
              <a:rPr lang="en-US" dirty="0" smtClean="0">
                <a:solidFill>
                  <a:srgbClr val="008000"/>
                </a:solidFill>
              </a:rPr>
              <a:t> … </a:t>
            </a:r>
            <a:r>
              <a:rPr lang="en-US" b="1" dirty="0" smtClean="0">
                <a:solidFill>
                  <a:srgbClr val="008000"/>
                </a:solidFill>
              </a:rPr>
              <a:t>Item</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smtClean="0"/>
              <a:t>Sidenote</a:t>
            </a:r>
            <a:r>
              <a:rPr lang="en-US" dirty="0" smtClean="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smtClean="0"/>
              <a:t>f</a:t>
            </a:r>
            <a:r>
              <a:rPr lang="en-US" b="1" i="1" baseline="-25000" dirty="0" err="1" smtClean="0"/>
              <a:t>ij</a:t>
            </a:r>
            <a:r>
              <a:rPr lang="en-US" dirty="0" smtClean="0"/>
              <a:t> = frequency of term (feature) </a:t>
            </a:r>
            <a:r>
              <a:rPr lang="en-US" b="1" i="1" dirty="0" err="1" smtClean="0"/>
              <a:t>i</a:t>
            </a:r>
            <a:r>
              <a:rPr lang="en-US" dirty="0" smtClean="0"/>
              <a:t> in doc </a:t>
            </a:r>
            <a:r>
              <a:rPr lang="en-US" dirty="0"/>
              <a:t>(item) </a:t>
            </a:r>
            <a:r>
              <a:rPr lang="en-US" b="1" i="1" dirty="0" smtClean="0"/>
              <a:t>j</a:t>
            </a:r>
          </a:p>
          <a:p>
            <a:pPr eaLnBrk="1" hangingPunct="1">
              <a:lnSpc>
                <a:spcPct val="90000"/>
              </a:lnSpc>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i="1" dirty="0" err="1" smtClean="0"/>
              <a:t>n</a:t>
            </a:r>
            <a:r>
              <a:rPr lang="en-US" b="1" i="1" baseline="-25000" dirty="0" err="1" smtClean="0"/>
              <a:t>i</a:t>
            </a:r>
            <a:r>
              <a:rPr lang="en-US" dirty="0" smtClean="0"/>
              <a:t> = number of docs that mention term </a:t>
            </a:r>
            <a:r>
              <a:rPr lang="en-US" b="1" i="1" dirty="0" err="1" smtClean="0"/>
              <a:t>i</a:t>
            </a:r>
            <a:endParaRPr lang="en-US" b="1" i="1" dirty="0" smtClean="0"/>
          </a:p>
          <a:p>
            <a:pPr eaLnBrk="1" hangingPunct="1">
              <a:lnSpc>
                <a:spcPct val="90000"/>
              </a:lnSpc>
              <a:buFont typeface="Wingdings" charset="2"/>
              <a:buNone/>
            </a:pPr>
            <a:r>
              <a:rPr lang="en-US" b="1" i="1" dirty="0" smtClean="0"/>
              <a:t>N</a:t>
            </a:r>
            <a:r>
              <a:rPr lang="en-US" dirty="0" smtClean="0"/>
              <a:t> = total number of docs</a:t>
            </a:r>
          </a:p>
          <a:p>
            <a:pPr eaLnBrk="1" hangingPunct="1">
              <a:lnSpc>
                <a:spcPct val="90000"/>
              </a:lnSpc>
              <a:buFont typeface="Wingdings" charset="2"/>
              <a:buNone/>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dirty="0" smtClean="0"/>
              <a:t>TF-IDF score:</a:t>
            </a:r>
            <a:r>
              <a:rPr lang="en-US" dirty="0" smtClean="0"/>
              <a:t>  </a:t>
            </a:r>
            <a:r>
              <a:rPr lang="en-US" b="1" i="1" dirty="0" err="1" smtClean="0"/>
              <a:t>w</a:t>
            </a:r>
            <a:r>
              <a:rPr lang="en-US" b="1" i="1" baseline="-25000" dirty="0" err="1" smtClean="0"/>
              <a:t>ij</a:t>
            </a:r>
            <a:r>
              <a:rPr lang="en-US" b="1" i="1" dirty="0" smtClean="0"/>
              <a:t> = </a:t>
            </a:r>
            <a:r>
              <a:rPr lang="en-US" b="1" i="1" dirty="0" err="1" smtClean="0"/>
              <a:t>TF</a:t>
            </a:r>
            <a:r>
              <a:rPr lang="en-US" b="1" i="1" baseline="-25000" dirty="0" err="1" smtClean="0"/>
              <a:t>ij</a:t>
            </a:r>
            <a:r>
              <a:rPr lang="en-US" b="1" i="1" baseline="-25000" dirty="0" smtClean="0"/>
              <a:t> </a:t>
            </a:r>
            <a:r>
              <a:rPr lang="en-US" b="1" i="1" dirty="0" smtClean="0"/>
              <a:t> × </a:t>
            </a:r>
            <a:r>
              <a:rPr lang="en-US" b="1" i="1" dirty="0" err="1" smtClean="0"/>
              <a:t>IDF</a:t>
            </a:r>
            <a:r>
              <a:rPr lang="en-US" b="1" i="1" baseline="-25000" dirty="0" err="1" smtClean="0"/>
              <a:t>i</a:t>
            </a:r>
            <a:endParaRPr lang="en-US" b="1" i="1" dirty="0" smtClean="0"/>
          </a:p>
          <a:p>
            <a:pPr eaLnBrk="1" hangingPunct="1">
              <a:lnSpc>
                <a:spcPct val="90000"/>
              </a:lnSpc>
              <a:buFont typeface="Wingdings" charset="2"/>
              <a:buNone/>
            </a:pPr>
            <a:endParaRPr lang="en-US" sz="1800" b="1" dirty="0" smtClean="0">
              <a:solidFill>
                <a:schemeClr val="accent3"/>
              </a:solidFill>
            </a:endParaRPr>
          </a:p>
          <a:p>
            <a:pPr eaLnBrk="1" hangingPunct="1">
              <a:lnSpc>
                <a:spcPct val="90000"/>
              </a:lnSpc>
              <a:buFont typeface="Wingdings" charset="2"/>
              <a:buNone/>
            </a:pPr>
            <a:r>
              <a:rPr lang="en-US" b="1" dirty="0" smtClean="0">
                <a:solidFill>
                  <a:srgbClr val="D60093"/>
                </a:solidFill>
              </a:rPr>
              <a:t>Doc profile =</a:t>
            </a:r>
            <a:r>
              <a:rPr lang="en-US" dirty="0" smtClean="0"/>
              <a:t> set of words with highest </a:t>
            </a:r>
            <a:r>
              <a:rPr lang="en-US" b="1" dirty="0" smtClean="0"/>
              <a:t>TF-IDF </a:t>
            </a:r>
            <a:r>
              <a:rPr lang="en-US" dirty="0" smtClean="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16</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r>
              <a:rPr lang="en-US" sz="1600" dirty="0" smtClean="0">
                <a:solidFill>
                  <a:srgbClr val="008000"/>
                </a:solidFill>
                <a:latin typeface="Arial" pitchFamily="34" charset="0"/>
                <a:cs typeface="Arial" pitchFamily="34" charset="0"/>
              </a:rPr>
              <a:t> we normalize TF</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to discount for “longer”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smtClean="0">
                    <a:solidFill>
                      <a:srgbClr val="D60093"/>
                    </a:solidFill>
                  </a:rPr>
                  <a:t>User profile possibilities:</a:t>
                </a:r>
              </a:p>
              <a:p>
                <a:pPr lvl="1" eaLnBrk="1" hangingPunct="1"/>
                <a:r>
                  <a:rPr lang="en-US" dirty="0" smtClean="0"/>
                  <a:t>Weighted average of rated item profiles</a:t>
                </a:r>
              </a:p>
              <a:p>
                <a:pPr lvl="1" eaLnBrk="1" hangingPunct="1"/>
                <a:r>
                  <a:rPr lang="en-US" b="1" dirty="0" smtClean="0"/>
                  <a:t>Variation:</a:t>
                </a:r>
                <a:r>
                  <a:rPr lang="en-US" dirty="0" smtClean="0"/>
                  <a:t> weight by difference from average </a:t>
                </a:r>
                <a:br>
                  <a:rPr lang="en-US" dirty="0" smtClean="0"/>
                </a:br>
                <a:r>
                  <a:rPr lang="en-US" dirty="0" smtClean="0"/>
                  <a:t>rating for item</a:t>
                </a:r>
              </a:p>
              <a:p>
                <a:pPr lvl="1" eaLnBrk="1" hangingPunct="1"/>
                <a:r>
                  <a:rPr lang="en-US" dirty="0" smtClean="0"/>
                  <a:t>…</a:t>
                </a:r>
              </a:p>
              <a:p>
                <a:pPr eaLnBrk="1" hangingPunct="1"/>
                <a:r>
                  <a:rPr lang="en-US" b="1" dirty="0" smtClean="0">
                    <a:solidFill>
                      <a:srgbClr val="0000FF"/>
                    </a:solidFill>
                  </a:rPr>
                  <a:t>Prediction heuristic:</a:t>
                </a:r>
              </a:p>
              <a:p>
                <a:pPr lvl="1"/>
                <a:r>
                  <a:rPr lang="en-US" dirty="0" smtClean="0"/>
                  <a:t>Given user profile </a:t>
                </a:r>
                <a:r>
                  <a:rPr lang="en-US" b="1" i="1" dirty="0" smtClean="0"/>
                  <a:t>x</a:t>
                </a:r>
                <a:r>
                  <a:rPr lang="en-US" dirty="0" smtClean="0"/>
                  <a:t> and item profile </a:t>
                </a:r>
                <a:r>
                  <a:rPr lang="en-US" b="1" i="1" dirty="0" err="1" smtClean="0"/>
                  <a:t>i</a:t>
                </a:r>
                <a:r>
                  <a:rPr lang="en-US" dirty="0" smtClean="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smtClean="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Content-based Approach</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 No need for data on other users</a:t>
            </a:r>
          </a:p>
          <a:p>
            <a:pPr lvl="1"/>
            <a:r>
              <a:rPr lang="en-US" dirty="0" smtClean="0"/>
              <a:t>No cold-start or </a:t>
            </a:r>
            <a:r>
              <a:rPr lang="en-US" dirty="0" err="1" smtClean="0"/>
              <a:t>sparsity</a:t>
            </a:r>
            <a:r>
              <a:rPr lang="en-US" dirty="0" smtClean="0"/>
              <a:t> problems</a:t>
            </a:r>
          </a:p>
          <a:p>
            <a:r>
              <a:rPr lang="en-US" b="1" dirty="0">
                <a:solidFill>
                  <a:srgbClr val="008000"/>
                </a:solidFill>
              </a:rPr>
              <a:t>+: Able </a:t>
            </a:r>
            <a:r>
              <a:rPr lang="en-US" b="1" dirty="0" smtClean="0">
                <a:solidFill>
                  <a:srgbClr val="008000"/>
                </a:solidFill>
              </a:rPr>
              <a:t>to recommend to users with </a:t>
            </a:r>
            <a:br>
              <a:rPr lang="en-US" b="1" dirty="0" smtClean="0">
                <a:solidFill>
                  <a:srgbClr val="008000"/>
                </a:solidFill>
              </a:rPr>
            </a:br>
            <a:r>
              <a:rPr lang="en-US" b="1" dirty="0" smtClean="0">
                <a:solidFill>
                  <a:srgbClr val="008000"/>
                </a:solidFill>
              </a:rPr>
              <a:t>unique tastes</a:t>
            </a:r>
          </a:p>
          <a:p>
            <a:r>
              <a:rPr lang="en-US" b="1" dirty="0">
                <a:solidFill>
                  <a:srgbClr val="008000"/>
                </a:solidFill>
              </a:rPr>
              <a:t>+: Able </a:t>
            </a:r>
            <a:r>
              <a:rPr lang="en-US" b="1" dirty="0" smtClean="0">
                <a:solidFill>
                  <a:srgbClr val="008000"/>
                </a:solidFill>
              </a:rPr>
              <a:t>to recommend new &amp; unpopular items</a:t>
            </a:r>
          </a:p>
          <a:p>
            <a:pPr lvl="1"/>
            <a:r>
              <a:rPr lang="en-US" dirty="0" smtClean="0"/>
              <a:t>No first-rater problem</a:t>
            </a:r>
          </a:p>
          <a:p>
            <a:r>
              <a:rPr lang="en-US" b="1" dirty="0" smtClean="0">
                <a:solidFill>
                  <a:srgbClr val="008000"/>
                </a:solidFill>
              </a:rPr>
              <a:t>+: Able to provide explanations</a:t>
            </a:r>
          </a:p>
          <a:p>
            <a:pPr lvl="1"/>
            <a:r>
              <a:rPr lang="en-US" dirty="0" smtClean="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75412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smtClean="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a:t>
            </a:r>
            <a:r>
              <a:rPr lang="en-US" b="1" dirty="0" smtClean="0">
                <a:solidFill>
                  <a:srgbClr val="FF0066"/>
                </a:solidFill>
              </a:rPr>
              <a:t>: Finding the appropriate features is hard</a:t>
            </a:r>
          </a:p>
          <a:p>
            <a:pPr lvl="1" eaLnBrk="1" hangingPunct="1"/>
            <a:r>
              <a:rPr lang="en-US" dirty="0"/>
              <a:t>E</a:t>
            </a:r>
            <a:r>
              <a:rPr lang="en-US" dirty="0" smtClean="0"/>
              <a:t>.g.,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smtClean="0">
                <a:solidFill>
                  <a:srgbClr val="FF0066"/>
                </a:solidFill>
              </a:rPr>
              <a:t>–: Overspecialization</a:t>
            </a:r>
          </a:p>
          <a:p>
            <a:pPr lvl="1" eaLnBrk="1" hangingPunct="1"/>
            <a:r>
              <a:rPr lang="en-US" dirty="0" smtClean="0"/>
              <a:t>Never recommends items outside user’s </a:t>
            </a:r>
            <a:br>
              <a:rPr lang="en-US" dirty="0" smtClean="0"/>
            </a:br>
            <a:r>
              <a:rPr lang="en-US" dirty="0" smtClean="0"/>
              <a:t>content profile</a:t>
            </a:r>
          </a:p>
          <a:p>
            <a:pPr lvl="1" eaLnBrk="1" hangingPunct="1"/>
            <a:r>
              <a:rPr lang="en-US" dirty="0" smtClean="0"/>
              <a:t>People might have multiple interests</a:t>
            </a:r>
          </a:p>
          <a:p>
            <a:pPr lvl="1"/>
            <a:r>
              <a:rPr lang="en-US" b="1" dirty="0" smtClean="0"/>
              <a:t>Unable to exploit quality judgments of other users</a:t>
            </a:r>
          </a:p>
          <a:p>
            <a:pPr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2587609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smtClean="0"/>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smtClean="0">
                <a:solidFill>
                  <a:srgbClr val="0000FF"/>
                </a:solidFill>
              </a:rPr>
              <a:t>Customer X</a:t>
            </a:r>
          </a:p>
          <a:p>
            <a:pPr lvl="1"/>
            <a:r>
              <a:rPr lang="en-US" dirty="0" smtClean="0"/>
              <a:t>Buys Metallica CD</a:t>
            </a:r>
          </a:p>
          <a:p>
            <a:pPr lvl="1"/>
            <a:r>
              <a:rPr lang="en-US" dirty="0" smtClean="0"/>
              <a:t>Buys </a:t>
            </a:r>
            <a:r>
              <a:rPr lang="en-US" dirty="0" err="1" smtClean="0"/>
              <a:t>Megadeth</a:t>
            </a:r>
            <a:r>
              <a:rPr lang="en-US" dirty="0" smtClean="0"/>
              <a:t> CD</a:t>
            </a:r>
            <a:endParaRPr lang="en-US" dirty="0"/>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a:t>
            </a:r>
            <a:r>
              <a:rPr lang="en-US" b="1" dirty="0" smtClean="0">
                <a:solidFill>
                  <a:srgbClr val="FF0066"/>
                </a:solidFill>
              </a:rPr>
              <a:t>Y</a:t>
            </a:r>
            <a:endParaRPr lang="en-US" b="1" dirty="0">
              <a:solidFill>
                <a:srgbClr val="FF0066"/>
              </a:solidFill>
            </a:endParaRPr>
          </a:p>
          <a:p>
            <a:pPr lvl="1"/>
            <a:r>
              <a:rPr lang="en-US" dirty="0"/>
              <a:t>Does search on </a:t>
            </a:r>
            <a:r>
              <a:rPr lang="en-US" dirty="0" smtClean="0"/>
              <a:t>Metallica</a:t>
            </a:r>
            <a:endParaRPr lang="en-US" dirty="0"/>
          </a:p>
          <a:p>
            <a:pPr lvl="1"/>
            <a:r>
              <a:rPr lang="en-US" dirty="0">
                <a:solidFill>
                  <a:srgbClr val="008000"/>
                </a:solidFill>
              </a:rPr>
              <a:t>Recommender system suggests </a:t>
            </a:r>
            <a:r>
              <a:rPr lang="en-US" dirty="0" err="1" smtClean="0">
                <a:solidFill>
                  <a:srgbClr val="008000"/>
                </a:solidFill>
              </a:rPr>
              <a:t>Megadeth</a:t>
            </a:r>
            <a:r>
              <a:rPr lang="en-US" dirty="0" smtClean="0">
                <a:solidFill>
                  <a:srgbClr val="008000"/>
                </a:solidFill>
              </a:rPr>
              <a:t> </a:t>
            </a:r>
            <a:r>
              <a:rPr lang="en-US" dirty="0">
                <a:solidFill>
                  <a:srgbClr val="008000"/>
                </a:solidFill>
              </a:rPr>
              <a:t>from data collected </a:t>
            </a:r>
            <a:r>
              <a:rPr lang="en-US" dirty="0" smtClean="0">
                <a:solidFill>
                  <a:srgbClr val="008000"/>
                </a:solidFill>
              </a:rPr>
              <a:t>about customer </a:t>
            </a:r>
            <a:r>
              <a:rPr lang="en-US" b="1" dirty="0" smtClean="0">
                <a:solidFill>
                  <a:srgbClr val="008000"/>
                </a:solidFill>
              </a:rPr>
              <a:t>X</a:t>
            </a:r>
            <a:endParaRPr lang="en-US" b="1" dirty="0">
              <a:solidFill>
                <a:srgbClr val="008000"/>
              </a:solidFill>
            </a:endParaRP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Collaborative Filtering</a:t>
            </a:r>
            <a:endParaRPr lang="en-US" dirty="0"/>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smtClean="0"/>
              <a:t>Harnessing quality </a:t>
            </a:r>
            <a:r>
              <a:rPr lang="en-US" sz="3200" b="1" dirty="0"/>
              <a:t>judgments of other users</a:t>
            </a:r>
          </a:p>
        </p:txBody>
      </p:sp>
    </p:spTree>
    <p:extLst>
      <p:ext uri="{BB962C8B-B14F-4D97-AF65-F5344CB8AC3E}">
        <p14:creationId xmlns:p14="http://schemas.microsoft.com/office/powerpoint/2010/main" val="1499630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smtClean="0">
                <a:solidFill>
                  <a:srgbClr val="0000FF"/>
                </a:solidFill>
              </a:rPr>
              <a:t>Consider user </a:t>
            </a:r>
            <a:r>
              <a:rPr lang="en-US" b="1" i="1" dirty="0" smtClean="0">
                <a:solidFill>
                  <a:srgbClr val="0000FF"/>
                </a:solidFill>
              </a:rPr>
              <a:t>x</a:t>
            </a:r>
          </a:p>
          <a:p>
            <a:pPr lvl="8"/>
            <a:endParaRPr lang="en-US" dirty="0" smtClean="0"/>
          </a:p>
          <a:p>
            <a:pPr eaLnBrk="1" hangingPunct="1"/>
            <a:r>
              <a:rPr lang="en-US" dirty="0" smtClean="0"/>
              <a:t>Find set </a:t>
            </a:r>
            <a:r>
              <a:rPr lang="en-US" b="1" i="1" dirty="0" smtClean="0"/>
              <a:t>N</a:t>
            </a:r>
            <a:r>
              <a:rPr lang="en-US" dirty="0" smtClean="0"/>
              <a:t> of other </a:t>
            </a:r>
            <a:br>
              <a:rPr lang="en-US" dirty="0" smtClean="0"/>
            </a:br>
            <a:r>
              <a:rPr lang="en-US" dirty="0" smtClean="0"/>
              <a:t>users whose ratings </a:t>
            </a:r>
            <a:br>
              <a:rPr lang="en-US" dirty="0" smtClean="0"/>
            </a:br>
            <a:r>
              <a:rPr lang="en-US" dirty="0" smtClean="0"/>
              <a:t>are “</a:t>
            </a:r>
            <a:r>
              <a:rPr lang="en-US" b="1" dirty="0" smtClean="0">
                <a:solidFill>
                  <a:srgbClr val="FF0066"/>
                </a:solidFill>
              </a:rPr>
              <a:t>similar</a:t>
            </a:r>
            <a:r>
              <a:rPr lang="en-US" dirty="0" smtClean="0"/>
              <a:t>” to </a:t>
            </a:r>
            <a:br>
              <a:rPr lang="en-US" dirty="0" smtClean="0"/>
            </a:br>
            <a:r>
              <a:rPr lang="en-US" b="1" i="1" dirty="0" smtClean="0"/>
              <a:t>x</a:t>
            </a:r>
            <a:r>
              <a:rPr lang="en-US" dirty="0" smtClean="0"/>
              <a:t>’s ratings</a:t>
            </a:r>
          </a:p>
          <a:p>
            <a:pPr lvl="8"/>
            <a:endParaRPr lang="en-US" dirty="0" smtClean="0"/>
          </a:p>
          <a:p>
            <a:pPr eaLnBrk="1" hangingPunct="1"/>
            <a:r>
              <a:rPr lang="en-US" dirty="0" smtClean="0"/>
              <a:t>Estimate </a:t>
            </a:r>
            <a:r>
              <a:rPr lang="en-US" b="1" i="1" dirty="0" smtClean="0"/>
              <a:t>x</a:t>
            </a:r>
            <a:r>
              <a:rPr lang="en-US" dirty="0" smtClean="0"/>
              <a:t>’s ratings </a:t>
            </a:r>
            <a:br>
              <a:rPr lang="en-US" dirty="0" smtClean="0"/>
            </a:br>
            <a:r>
              <a:rPr lang="en-US" dirty="0" smtClean="0"/>
              <a:t>based on ratings </a:t>
            </a:r>
            <a:br>
              <a:rPr lang="en-US" dirty="0" smtClean="0"/>
            </a:br>
            <a:r>
              <a:rPr lang="en-US" dirty="0" smtClean="0"/>
              <a:t>of users in </a:t>
            </a:r>
            <a:r>
              <a:rPr lang="en-US" b="1" i="1" dirty="0" smtClean="0"/>
              <a:t>N</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x</a:t>
            </a:r>
            <a:endParaRPr lang="en-US" sz="2400" b="1" i="1" dirty="0">
              <a:solidFill>
                <a:srgbClr val="008000"/>
              </a:solidFill>
            </a:endParaRP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Finding “Similar” </a:t>
            </a:r>
            <a:r>
              <a:rPr lang="en-US" dirty="0"/>
              <a:t>U</a:t>
            </a:r>
            <a:r>
              <a:rPr lang="en-US" dirty="0" smtClean="0"/>
              <a:t>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smtClean="0"/>
                  <a:t>Let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r>
                  <a:rPr lang="en-US" b="1" dirty="0" err="1" smtClean="0">
                    <a:solidFill>
                      <a:srgbClr val="0000FF"/>
                    </a:solidFill>
                  </a:rPr>
                  <a:t>Jaccard</a:t>
                </a:r>
                <a:r>
                  <a:rPr lang="en-US" b="1" dirty="0" smtClean="0">
                    <a:solidFill>
                      <a:srgbClr val="0000FF"/>
                    </a:solidFill>
                  </a:rPr>
                  <a:t> </a:t>
                </a:r>
                <a:r>
                  <a:rPr lang="en-US" b="1" dirty="0">
                    <a:solidFill>
                      <a:srgbClr val="0000FF"/>
                    </a:solidFill>
                  </a:rPr>
                  <a:t>similarity measure</a:t>
                </a:r>
              </a:p>
              <a:p>
                <a:pPr lvl="1"/>
                <a:r>
                  <a:rPr lang="en-US" b="1" dirty="0" smtClean="0"/>
                  <a:t>Problem:</a:t>
                </a:r>
                <a:r>
                  <a:rPr lang="en-US" dirty="0" smtClean="0"/>
                  <a:t> Ignores the </a:t>
                </a:r>
                <a:r>
                  <a:rPr lang="en-US" dirty="0"/>
                  <a:t>value of the rating </a:t>
                </a:r>
              </a:p>
              <a:p>
                <a:pPr eaLnBrk="1" hangingPunct="1"/>
                <a:r>
                  <a:rPr lang="en-US" b="1" dirty="0" smtClean="0">
                    <a:solidFill>
                      <a:srgbClr val="FF0066"/>
                    </a:solidFill>
                  </a:rPr>
                  <a:t>Cosine similarity measure</a:t>
                </a:r>
              </a:p>
              <a:p>
                <a:pPr lvl="1"/>
                <a:r>
                  <a:rPr lang="en-US" dirty="0" err="1" smtClean="0"/>
                  <a:t>sim</a:t>
                </a:r>
                <a:r>
                  <a:rPr lang="en-US" dirty="0" smtClean="0"/>
                  <a:t>(</a:t>
                </a:r>
                <a:r>
                  <a:rPr lang="en-US" b="1" i="1" dirty="0" smtClean="0"/>
                  <a:t>x</a:t>
                </a:r>
                <a:r>
                  <a:rPr lang="en-US" dirty="0" smtClean="0"/>
                  <a:t>, </a:t>
                </a:r>
                <a:r>
                  <a:rPr lang="en-US" b="1" i="1" dirty="0" smtClean="0"/>
                  <a:t>y</a:t>
                </a:r>
                <a:r>
                  <a:rPr lang="en-US" dirty="0" smtClean="0"/>
                  <a:t>) = </a:t>
                </a:r>
                <a:r>
                  <a:rPr lang="en-US" dirty="0" err="1" smtClean="0"/>
                  <a:t>cos</a:t>
                </a:r>
                <a:r>
                  <a:rPr lang="en-US" dirty="0" smtClean="0"/>
                  <a:t>(</a:t>
                </a:r>
                <a:r>
                  <a:rPr lang="en-US" b="1" i="1" dirty="0" err="1" smtClean="0"/>
                  <a:t>r</a:t>
                </a:r>
                <a:r>
                  <a:rPr lang="en-US" b="1" i="1" baseline="-25000" dirty="0" err="1" smtClean="0"/>
                  <a:t>x</a:t>
                </a:r>
                <a:r>
                  <a:rPr lang="en-US" dirty="0" smtClean="0"/>
                  <a:t>, </a:t>
                </a:r>
                <a:r>
                  <a:rPr lang="en-US" b="1" i="1" dirty="0" err="1" smtClean="0"/>
                  <a:t>r</a:t>
                </a:r>
                <a:r>
                  <a:rPr lang="en-US" b="1" i="1" baseline="-25000" dirty="0" err="1" smtClean="0"/>
                  <a:t>y</a:t>
                </a:r>
                <a:r>
                  <a:rPr lang="en-US" dirty="0" smtClean="0"/>
                  <a:t>) = </a:t>
                </a:r>
                <a14:m>
                  <m:oMath xmlns:m="http://schemas.openxmlformats.org/officeDocument/2006/math">
                    <m:f>
                      <m:fPr>
                        <m:ctrlPr>
                          <a:rPr lang="en-US" b="0" i="1" dirty="0" smtClean="0">
                            <a:latin typeface="Cambria Math"/>
                          </a:rPr>
                        </m:ctrlPr>
                      </m:fPr>
                      <m:num>
                        <m:sSub>
                          <m:sSubPr>
                            <m:ctrlPr>
                              <a:rPr lang="en-US" i="1" dirty="0">
                                <a:latin typeface="Cambria Math"/>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smtClean="0"/>
              </a:p>
              <a:p>
                <a:pPr lvl="1"/>
                <a:r>
                  <a:rPr lang="en-US" b="1" dirty="0"/>
                  <a:t>Problem</a:t>
                </a:r>
                <a:r>
                  <a:rPr lang="en-US" b="1" dirty="0" smtClean="0"/>
                  <a:t>:</a:t>
                </a:r>
                <a:r>
                  <a:rPr lang="en-US" dirty="0" smtClean="0"/>
                  <a:t> Treats missing ratings as “negative”</a:t>
                </a:r>
              </a:p>
              <a:p>
                <a:pPr eaLnBrk="1" hangingPunct="1"/>
                <a:r>
                  <a:rPr lang="en-US" b="1" dirty="0" smtClean="0">
                    <a:solidFill>
                      <a:srgbClr val="D60093"/>
                    </a:solidFill>
                  </a:rPr>
                  <a:t>Pearson correlation coefficient</a:t>
                </a:r>
              </a:p>
              <a:p>
                <a:pPr lvl="1" eaLnBrk="1" hangingPunct="1"/>
                <a:r>
                  <a:rPr lang="en-US" b="1" i="1" dirty="0" err="1" smtClean="0">
                    <a:solidFill>
                      <a:srgbClr val="0000FF"/>
                    </a:solidFill>
                  </a:rPr>
                  <a:t>S</a:t>
                </a:r>
                <a:r>
                  <a:rPr lang="en-US" b="1" i="1" baseline="-25000" dirty="0" err="1" smtClean="0">
                    <a:solidFill>
                      <a:srgbClr val="0000FF"/>
                    </a:solidFill>
                  </a:rPr>
                  <a:t>xy</a:t>
                </a:r>
                <a:r>
                  <a:rPr lang="en-US" dirty="0" smtClean="0"/>
                  <a:t> = items rated by both users </a:t>
                </a:r>
                <a:r>
                  <a:rPr lang="en-US" b="1" i="1" dirty="0" smtClean="0"/>
                  <a:t>x</a:t>
                </a:r>
                <a:r>
                  <a:rPr lang="en-US" dirty="0" smtClean="0"/>
                  <a:t> and </a:t>
                </a:r>
                <a:r>
                  <a:rPr lang="en-US" b="1" i="1" dirty="0" smtClean="0"/>
                  <a:t>y</a:t>
                </a:r>
              </a:p>
              <a:p>
                <a:pPr lvl="1" eaLnBrk="1" hangingPunct="1">
                  <a:buFont typeface="Wingdings" charset="2"/>
                  <a:buNone/>
                </a:pPr>
                <a:endParaRPr lang="en-US" dirty="0" smtClean="0"/>
              </a:p>
              <a:p>
                <a:pPr eaLnBrk="1" hangingPunct="1">
                  <a:buFont typeface="Wingdings" charset="2"/>
                  <a:buNone/>
                </a:pPr>
                <a:r>
                  <a:rPr lang="en-US" dirty="0" smtClean="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22</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x</a:t>
            </a:r>
            <a:r>
              <a:rPr lang="en-US" sz="2400" dirty="0" smtClean="0">
                <a:solidFill>
                  <a:srgbClr val="008000"/>
                </a:solidFill>
                <a:latin typeface="Arial" pitchFamily="34" charset="0"/>
                <a:cs typeface="Arial" pitchFamily="34" charset="0"/>
              </a:rPr>
              <a:t> = [*, _, _, *, ***]</a:t>
            </a:r>
          </a:p>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y</a:t>
            </a:r>
            <a:r>
              <a:rPr lang="en-US" sz="2400" dirty="0" smtClean="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sets: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4, 5}</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points: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0, 0, 1, 3}</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y</a:t>
            </a:r>
            <a:r>
              <a:rPr lang="en-US" baseline="-25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avg.</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 of </a:t>
            </a:r>
            <a:r>
              <a:rPr lang="en-US" b="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y</a:t>
            </a:r>
            <a:endParaRPr lang="en-US" b="1" baseline="-25000" dirty="0" smtClean="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a:cs typeface="Arial" pitchFamily="34" charset="0"/>
                            </a:rPr>
                          </m:ctrlPr>
                        </m:fPr>
                        <m:num>
                          <m:nary>
                            <m:naryPr>
                              <m:chr m:val="∑"/>
                              <m:supHide m:val="on"/>
                              <m:ctrlPr>
                                <a:rPr lang="en-US" sz="2400" b="1" i="1" smtClean="0">
                                  <a:latin typeface="Cambria Math"/>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a:cs typeface="Arial" pitchFamily="34" charset="0"/>
                                </a:rPr>
                              </m:ctrlPr>
                            </m:radPr>
                            <m:deg/>
                            <m:e>
                              <m:nary>
                                <m:naryPr>
                                  <m:chr m:val="∑"/>
                                  <m:supHide m:val="on"/>
                                  <m:ctrlPr>
                                    <a:rPr lang="en-US" sz="2400" b="1" i="1">
                                      <a:latin typeface="Cambria Math"/>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a:cs typeface="Arial" pitchFamily="34" charset="0"/>
                                        </a:rPr>
                                      </m:ctrlPr>
                                    </m:sSupPr>
                                    <m:e>
                                      <m:d>
                                        <m:dPr>
                                          <m:ctrlPr>
                                            <a:rPr lang="en-US" sz="2400" b="1" i="1">
                                              <a:latin typeface="Cambria Math"/>
                                              <a:cs typeface="Arial" pitchFamily="34" charset="0"/>
                                            </a:rPr>
                                          </m:ctrlPr>
                                        </m:d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a:cs typeface="Arial" pitchFamily="34" charset="0"/>
                                                </a:rPr>
                                              </m:ctrlPr>
                                            </m:accPr>
                                            <m:e>
                                              <m:sSub>
                                                <m:sSubPr>
                                                  <m:ctrlPr>
                                                    <a:rPr lang="en-US" sz="2400" b="1" i="1">
                                                      <a:latin typeface="Cambria Math"/>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Metric</a:t>
            </a:r>
            <a:endParaRPr lang="en-US" dirty="0"/>
          </a:p>
        </p:txBody>
      </p:sp>
      <p:sp>
        <p:nvSpPr>
          <p:cNvPr id="3" name="Content Placeholder 2"/>
          <p:cNvSpPr>
            <a:spLocks noGrp="1"/>
          </p:cNvSpPr>
          <p:nvPr>
            <p:ph idx="1"/>
          </p:nvPr>
        </p:nvSpPr>
        <p:spPr>
          <a:xfrm>
            <a:off x="457200" y="2743200"/>
            <a:ext cx="8229600" cy="3810001"/>
          </a:xfrm>
        </p:spPr>
        <p:txBody>
          <a:bodyPr/>
          <a:lstStyle/>
          <a:p>
            <a:r>
              <a:rPr lang="en-US" b="1" dirty="0" smtClean="0">
                <a:solidFill>
                  <a:srgbClr val="0000FF"/>
                </a:solidFill>
              </a:rPr>
              <a:t>Intuitively we want:</a:t>
            </a:r>
            <a:r>
              <a:rPr lang="en-US" b="1" dirty="0" smtClean="0"/>
              <a:t> </a:t>
            </a:r>
            <a:r>
              <a:rPr lang="en-US" b="1" dirty="0" err="1" smtClean="0"/>
              <a:t>sim</a:t>
            </a:r>
            <a:r>
              <a:rPr lang="en-US" b="1" dirty="0" smtClean="0"/>
              <a:t>(</a:t>
            </a:r>
            <a:r>
              <a:rPr lang="en-US" b="1" i="1" dirty="0" smtClean="0"/>
              <a:t>A</a:t>
            </a:r>
            <a:r>
              <a:rPr lang="en-US" b="1" dirty="0" smtClean="0"/>
              <a:t>, </a:t>
            </a:r>
            <a:r>
              <a:rPr lang="en-US" b="1" i="1" dirty="0" smtClean="0"/>
              <a:t>B</a:t>
            </a:r>
            <a:r>
              <a:rPr lang="en-US" b="1" dirty="0" smtClean="0"/>
              <a:t>) &gt; </a:t>
            </a:r>
            <a:r>
              <a:rPr lang="en-US" b="1" dirty="0" err="1" smtClean="0"/>
              <a:t>sim</a:t>
            </a:r>
            <a:r>
              <a:rPr lang="en-US" b="1" dirty="0" smtClean="0"/>
              <a:t>(</a:t>
            </a:r>
            <a:r>
              <a:rPr lang="en-US" b="1" i="1" dirty="0" smtClean="0"/>
              <a:t>A</a:t>
            </a:r>
            <a:r>
              <a:rPr lang="en-US" b="1" dirty="0" smtClean="0"/>
              <a:t>, </a:t>
            </a:r>
            <a:r>
              <a:rPr lang="en-US" b="1" i="1" dirty="0" smtClean="0"/>
              <a:t>C</a:t>
            </a:r>
            <a:r>
              <a:rPr lang="en-US" b="1" dirty="0" smtClean="0"/>
              <a:t>)</a:t>
            </a:r>
          </a:p>
          <a:p>
            <a:r>
              <a:rPr lang="en-US" b="1" dirty="0" err="1" smtClean="0"/>
              <a:t>Jaccard</a:t>
            </a:r>
            <a:r>
              <a:rPr lang="en-US" b="1" dirty="0" smtClean="0"/>
              <a:t> similarity:</a:t>
            </a:r>
            <a:r>
              <a:rPr lang="en-US" dirty="0" smtClean="0"/>
              <a:t> 1/5 </a:t>
            </a:r>
            <a:r>
              <a:rPr lang="en-US" b="1" dirty="0" smtClean="0"/>
              <a:t>&lt;</a:t>
            </a:r>
            <a:r>
              <a:rPr lang="en-US" dirty="0" smtClean="0"/>
              <a:t> 2/4</a:t>
            </a:r>
          </a:p>
          <a:p>
            <a:r>
              <a:rPr lang="en-US" b="1" dirty="0" smtClean="0"/>
              <a:t>Cosine similarity:</a:t>
            </a:r>
            <a:r>
              <a:rPr lang="en-US" dirty="0" smtClean="0"/>
              <a:t> 0.386 </a:t>
            </a:r>
            <a:r>
              <a:rPr lang="en-US" b="1" dirty="0" smtClean="0"/>
              <a:t>&gt;</a:t>
            </a:r>
            <a:r>
              <a:rPr lang="en-US" dirty="0" smtClean="0"/>
              <a:t> 0.322</a:t>
            </a:r>
          </a:p>
          <a:p>
            <a:pPr lvl="1"/>
            <a:r>
              <a:rPr lang="en-US" dirty="0" smtClean="0"/>
              <a:t>Considers missing ratings as “negative”</a:t>
            </a:r>
          </a:p>
          <a:p>
            <a:pPr lvl="1"/>
            <a:r>
              <a:rPr lang="en-US" b="1" dirty="0" smtClean="0">
                <a:solidFill>
                  <a:srgbClr val="D60093"/>
                </a:solidFill>
              </a:rPr>
              <a:t>Solution: subtract the (row) mean</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smtClean="0">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t>
            </a:r>
            <a:r>
              <a:rPr lang="en-US" sz="2400" b="1" dirty="0" smtClean="0">
                <a:solidFill>
                  <a:srgbClr val="0000FF"/>
                </a:solidFill>
                <a:latin typeface="Arial" pitchFamily="34" charset="0"/>
                <a:cs typeface="Arial" pitchFamily="34" charset="0"/>
              </a:rPr>
              <a:t>A,B vs. A,C:</a:t>
            </a:r>
          </a:p>
          <a:p>
            <a:r>
              <a:rPr lang="en-US" sz="2400" dirty="0" smtClean="0">
                <a:solidFill>
                  <a:srgbClr val="0000FF"/>
                </a:solidFill>
                <a:latin typeface="Arial" pitchFamily="34" charset="0"/>
                <a:cs typeface="Arial" pitchFamily="34" charset="0"/>
              </a:rPr>
              <a:t>0.092 </a:t>
            </a:r>
            <a:r>
              <a:rPr lang="en-US" sz="2400" b="1" dirty="0" smtClean="0">
                <a:solidFill>
                  <a:srgbClr val="0000FF"/>
                </a:solidFill>
                <a:latin typeface="Arial" pitchFamily="34" charset="0"/>
                <a:cs typeface="Arial" pitchFamily="34" charset="0"/>
              </a:rPr>
              <a:t>&gt;</a:t>
            </a:r>
            <a:r>
              <a:rPr lang="en-US" sz="2400" dirty="0" smtClean="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Notice cosine </a:t>
            </a:r>
            <a:r>
              <a:rPr lang="en-US" dirty="0" err="1" smtClean="0">
                <a:solidFill>
                  <a:srgbClr val="008000"/>
                </a:solidFill>
                <a:latin typeface="Arial" pitchFamily="34" charset="0"/>
                <a:cs typeface="Arial" pitchFamily="34" charset="0"/>
              </a:rPr>
              <a:t>sim</a:t>
            </a:r>
            <a:r>
              <a:rPr lang="en-US" dirty="0" smtClean="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a:rPr>
                          </m:ctrlPr>
                        </m:fPr>
                        <m:num>
                          <m:nary>
                            <m:naryPr>
                              <m:chr m:val="∑"/>
                              <m:supHide m:val="on"/>
                              <m:ctrlPr>
                                <a:rPr lang="en-US" sz="1600" b="1" i="1" dirty="0" smtClean="0">
                                  <a:solidFill>
                                    <a:schemeClr val="bg1"/>
                                  </a:solidFill>
                                  <a:latin typeface="Cambria Math"/>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a:rPr>
                              </m:ctrlPr>
                            </m:radPr>
                            <m:deg/>
                            <m:e>
                              <m:nary>
                                <m:naryPr>
                                  <m:chr m:val="∑"/>
                                  <m:supHide m:val="on"/>
                                  <m:ctrlPr>
                                    <a:rPr lang="en-US" sz="1600" b="1" i="1" dirty="0">
                                      <a:solidFill>
                                        <a:schemeClr val="bg1"/>
                                      </a:solidFill>
                                      <a:latin typeface="Cambria Math"/>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Cosine </a:t>
            </a:r>
            <a:r>
              <a:rPr lang="en-US" b="1" dirty="0" err="1" smtClean="0">
                <a:solidFill>
                  <a:schemeClr val="bg1"/>
                </a:solidFill>
                <a:latin typeface="Arial" pitchFamily="34" charset="0"/>
                <a:cs typeface="Arial" pitchFamily="34" charset="0"/>
              </a:rPr>
              <a:t>sim</a:t>
            </a:r>
            <a:r>
              <a:rPr lang="en-US" b="1" dirty="0" smtClean="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smtClean="0">
                    <a:solidFill>
                      <a:srgbClr val="0000FF"/>
                    </a:solidFill>
                  </a:rPr>
                  <a:t>From similarity metric to recommendations:</a:t>
                </a:r>
              </a:p>
              <a:p>
                <a:r>
                  <a:rPr lang="en-US" dirty="0"/>
                  <a:t>L</a:t>
                </a:r>
                <a:r>
                  <a:rPr lang="en-US" dirty="0" smtClean="0"/>
                  <a:t>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pPr eaLnBrk="1" hangingPunct="1"/>
                <a:r>
                  <a:rPr lang="en-US" dirty="0" smtClean="0"/>
                  <a:t>Let </a:t>
                </a:r>
                <a:r>
                  <a:rPr lang="en-US" b="1" i="1" dirty="0" smtClean="0"/>
                  <a:t>N</a:t>
                </a:r>
                <a:r>
                  <a:rPr lang="en-US" dirty="0" smtClean="0"/>
                  <a:t> be the set of </a:t>
                </a:r>
                <a:r>
                  <a:rPr lang="en-US" b="1" i="1" dirty="0" smtClean="0"/>
                  <a:t>k</a:t>
                </a:r>
                <a:r>
                  <a:rPr lang="en-US" dirty="0" smtClean="0"/>
                  <a:t> users most similar to </a:t>
                </a:r>
                <a:r>
                  <a:rPr lang="en-US" b="1" i="1" dirty="0" smtClean="0"/>
                  <a:t>x</a:t>
                </a:r>
                <a:r>
                  <a:rPr lang="en-US" dirty="0" smtClean="0"/>
                  <a:t> who have rated item </a:t>
                </a:r>
                <a:r>
                  <a:rPr lang="en-US" b="1" i="1" dirty="0" err="1" smtClean="0"/>
                  <a:t>i</a:t>
                </a:r>
                <a:endParaRPr lang="en-US" b="1" i="1" dirty="0" smtClean="0"/>
              </a:p>
              <a:p>
                <a:pPr eaLnBrk="1" hangingPunct="1"/>
                <a:r>
                  <a:rPr lang="en-US" b="1" dirty="0" smtClean="0">
                    <a:solidFill>
                      <a:srgbClr val="D60093"/>
                    </a:solidFill>
                  </a:rPr>
                  <a:t>Prediction for item </a:t>
                </a:r>
                <a:r>
                  <a:rPr lang="en-US" b="1" i="1" dirty="0" smtClean="0">
                    <a:solidFill>
                      <a:srgbClr val="D60093"/>
                    </a:solidFill>
                  </a:rPr>
                  <a:t>s </a:t>
                </a:r>
                <a:r>
                  <a:rPr lang="en-US" b="1" dirty="0" smtClean="0">
                    <a:solidFill>
                      <a:srgbClr val="D60093"/>
                    </a:solidFill>
                  </a:rPr>
                  <a:t>of</a:t>
                </a:r>
                <a:r>
                  <a:rPr lang="en-US" b="1" i="1" dirty="0" smtClean="0">
                    <a:solidFill>
                      <a:srgbClr val="D60093"/>
                    </a:solidFill>
                  </a:rPr>
                  <a:t> user x</a:t>
                </a:r>
                <a:r>
                  <a:rPr lang="en-US" b="1" dirty="0" smtClean="0">
                    <a:solidFill>
                      <a:srgbClr val="D60093"/>
                    </a:solidFill>
                  </a:rPr>
                  <a:t>:</a:t>
                </a:r>
              </a:p>
              <a:p>
                <a:pPr lvl="1" eaLnBrk="1" hangingPunct="1"/>
                <a14:m>
                  <m:oMath xmlns:m="http://schemas.openxmlformats.org/officeDocument/2006/math">
                    <m:sSub>
                      <m:sSubPr>
                        <m:ctrlPr>
                          <a:rPr lang="en-US" b="0" i="1" dirty="0" smtClean="0">
                            <a:latin typeface="Cambria Math"/>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smtClean="0"/>
              </a:p>
              <a:p>
                <a:pPr lvl="1"/>
                <a14:m>
                  <m:oMath xmlns:m="http://schemas.openxmlformats.org/officeDocument/2006/math">
                    <m:sSub>
                      <m:sSubPr>
                        <m:ctrlPr>
                          <a:rPr lang="en-US" i="1" dirty="0">
                            <a:latin typeface="Cambria Math"/>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a:rPr>
                        </m:ctrlPr>
                      </m:fPr>
                      <m:num>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a:rPr>
                                </m:ctrlPr>
                              </m:sSubPr>
                              <m:e>
                                <m:r>
                                  <a:rPr lang="en-US" b="0" i="1" dirty="0" smtClean="0">
                                    <a:latin typeface="Cambria Math"/>
                                  </a:rPr>
                                  <m:t>𝑠</m:t>
                                </m:r>
                              </m:e>
                              <m:sub>
                                <m:r>
                                  <a:rPr lang="en-US" b="0" i="1" dirty="0" smtClean="0">
                                    <a:latin typeface="Cambria Math"/>
                                  </a:rPr>
                                  <m:t>𝑥𝑦</m:t>
                                </m:r>
                              </m:sub>
                            </m:sSub>
                          </m:e>
                        </m:nary>
                      </m:den>
                    </m:f>
                  </m:oMath>
                </a14:m>
                <a:endParaRPr lang="en-US" i="1" dirty="0" smtClean="0"/>
              </a:p>
              <a:p>
                <a:pPr lvl="1" eaLnBrk="1" hangingPunct="1"/>
                <a:r>
                  <a:rPr lang="en-US" dirty="0" smtClean="0"/>
                  <a:t>Other options?</a:t>
                </a:r>
              </a:p>
              <a:p>
                <a:r>
                  <a:rPr lang="en-US" b="1" dirty="0" smtClean="0">
                    <a:solidFill>
                      <a:srgbClr val="008000"/>
                    </a:solidFill>
                  </a:rPr>
                  <a:t>Many other tricks possible…</a:t>
                </a:r>
              </a:p>
              <a:p>
                <a:pPr lvl="1" eaLnBrk="1" hangingPunct="1">
                  <a:buFont typeface="Wingdings" charset="2"/>
                  <a:buNone/>
                </a:pPr>
                <a:endParaRPr lang="en-US" dirty="0" smtClean="0"/>
              </a:p>
              <a:p>
                <a:pPr lvl="1" eaLnBrk="1" hangingPunct="1"/>
                <a:endParaRPr lang="en-US" baseline="-25000" dirty="0" smtClean="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smtClean="0">
                    <a:solidFill>
                      <a:srgbClr val="008000"/>
                    </a:solidFill>
                  </a:rPr>
                  <a:t>Shorthand:</a:t>
                </a:r>
                <a:br>
                  <a:rPr lang="en-US" b="1" dirty="0" smtClean="0">
                    <a:solidFill>
                      <a:srgbClr val="008000"/>
                    </a:solidFill>
                  </a:rPr>
                </a:br>
                <a:r>
                  <a:rPr lang="en-US" b="1" dirty="0" smtClean="0">
                    <a:solidFill>
                      <a:srgbClr val="008000"/>
                    </a:solidFill>
                  </a:rPr>
                  <a:t> </a:t>
                </a:r>
                <a14:m>
                  <m:oMath xmlns:m="http://schemas.openxmlformats.org/officeDocument/2006/math">
                    <m:sSub>
                      <m:sSubPr>
                        <m:ctrlPr>
                          <a:rPr lang="en-US" b="1" i="1" dirty="0" smtClean="0">
                            <a:solidFill>
                              <a:srgbClr val="008000"/>
                            </a:solidFill>
                            <a:latin typeface="Cambria Math"/>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smtClean="0"/>
              <a:t>So far:</a:t>
            </a:r>
            <a:r>
              <a:rPr lang="en-US" dirty="0" smtClean="0"/>
              <a:t> </a:t>
            </a:r>
            <a:r>
              <a:rPr lang="en-US" b="1" dirty="0" smtClean="0">
                <a:solidFill>
                  <a:srgbClr val="0000FF"/>
                </a:solidFill>
              </a:rPr>
              <a:t>User-user collaborative filtering</a:t>
            </a:r>
          </a:p>
          <a:p>
            <a:pPr eaLnBrk="1" hangingPunct="1"/>
            <a:r>
              <a:rPr lang="en-US" b="1" dirty="0" smtClean="0">
                <a:solidFill>
                  <a:srgbClr val="D60093"/>
                </a:solidFill>
              </a:rPr>
              <a:t>Another view: </a:t>
            </a:r>
            <a:r>
              <a:rPr lang="en-US" b="1" dirty="0" smtClean="0"/>
              <a:t>Item-item</a:t>
            </a:r>
          </a:p>
          <a:p>
            <a:pPr lvl="1" eaLnBrk="1" hangingPunct="1"/>
            <a:r>
              <a:rPr lang="en-US" dirty="0" smtClean="0"/>
              <a:t>For item </a:t>
            </a:r>
            <a:r>
              <a:rPr lang="en-US" b="1" i="1" dirty="0" err="1" smtClean="0"/>
              <a:t>i</a:t>
            </a:r>
            <a:r>
              <a:rPr lang="en-US" dirty="0" smtClean="0"/>
              <a:t>, find other similar items</a:t>
            </a:r>
          </a:p>
          <a:p>
            <a:pPr lvl="1" eaLnBrk="1" hangingPunct="1"/>
            <a:r>
              <a:rPr lang="en-US" dirty="0" smtClean="0"/>
              <a:t>Estimate rating for item </a:t>
            </a:r>
            <a:r>
              <a:rPr lang="en-US" b="1" i="1" dirty="0" err="1" smtClean="0"/>
              <a:t>i</a:t>
            </a:r>
            <a:r>
              <a:rPr lang="en-US" dirty="0" smtClean="0"/>
              <a:t> based </a:t>
            </a:r>
            <a:br>
              <a:rPr lang="en-US" dirty="0" smtClean="0"/>
            </a:br>
            <a:r>
              <a:rPr lang="en-US" dirty="0" smtClean="0"/>
              <a:t>on ratings for similar items</a:t>
            </a:r>
          </a:p>
          <a:p>
            <a:pPr lvl="1" eaLnBrk="1" hangingPunct="1"/>
            <a:r>
              <a:rPr lang="en-US" dirty="0" smtClean="0"/>
              <a:t>Can use same similarity metrics and </a:t>
            </a:r>
            <a:br>
              <a:rPr lang="en-US" dirty="0" smtClean="0"/>
            </a:br>
            <a:r>
              <a:rPr lang="en-US" dirty="0" smtClean="0"/>
              <a:t>prediction functions as in user-user model</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25</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34"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u</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items rated by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similar to</a:t>
            </a:r>
            <a:r>
              <a:rPr lang="en-US" b="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smtClean="0"/>
              <a:t>Item-Item CF (|N|=2)</a:t>
            </a:r>
            <a:endParaRPr lang="en-US" dirty="0"/>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26</a:t>
            </a:fld>
            <a:endParaRPr lang="en-US"/>
          </a:p>
        </p:txBody>
      </p:sp>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70963830"/>
      </p:ext>
    </p:extLst>
  </p:cSld>
  <p:clrMapOvr>
    <a:masterClrMapping/>
  </p:clrMapOvr>
  <p:transition advTm="1675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smtClean="0">
                          <a:ln>
                            <a:noFill/>
                          </a:ln>
                          <a:solidFill>
                            <a:schemeClr val="bg1"/>
                          </a:solidFill>
                          <a:effectLst/>
                          <a:latin typeface="Arial" charset="0"/>
                          <a:cs typeface="Arial" charset="0"/>
                        </a:rPr>
                        <a:t>? </a:t>
                      </a:r>
                      <a:endParaRPr kumimoji="0" lang="en-US" sz="2000" b="0" i="0" u="none" strike="noStrike" cap="none" normalizeH="0" baseline="0" dirty="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27</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smtClean="0">
                          <a:ln>
                            <a:noFill/>
                          </a:ln>
                          <a:solidFill>
                            <a:srgbClr val="FF0000"/>
                          </a:solidFill>
                          <a:effectLst/>
                          <a:latin typeface="Arial" charset="0"/>
                          <a:cs typeface="Arial" charset="0"/>
                        </a:rPr>
                        <a:t>6</a:t>
                      </a:r>
                      <a:endParaRPr kumimoji="0" lang="en-US" sz="2000" b="1"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r>
              <a:rPr lang="en-US" dirty="0">
                <a:solidFill>
                  <a:srgbClr val="0000FF"/>
                </a:solidFill>
                <a:latin typeface="Arial" pitchFamily="34" charset="0"/>
                <a:cs typeface="Arial" pitchFamily="34" charset="0"/>
              </a:rPr>
              <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movie </a:t>
            </a:r>
            <a:r>
              <a:rPr lang="en-US" b="1" dirty="0" smtClean="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28</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smtClean="0">
                <a:solidFill>
                  <a:srgbClr val="008000"/>
                </a:solidFill>
                <a:latin typeface="Arial" pitchFamily="34" charset="0"/>
                <a:cs typeface="Arial" pitchFamily="34" charset="0"/>
              </a:rPr>
              <a:t>Here we use Pearson correlation as similarity:</a:t>
            </a:r>
          </a:p>
          <a:p>
            <a:r>
              <a:rPr lang="en-US" sz="1300" b="1" dirty="0" smtClean="0">
                <a:solidFill>
                  <a:srgbClr val="008000"/>
                </a:solidFill>
                <a:latin typeface="Arial" pitchFamily="34" charset="0"/>
                <a:cs typeface="Arial" pitchFamily="34" charset="0"/>
              </a:rPr>
              <a:t>1)</a:t>
            </a:r>
            <a:r>
              <a:rPr lang="en-US" sz="1300" dirty="0" smtClean="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smtClean="0">
                <a:solidFill>
                  <a:srgbClr val="008000"/>
                </a:solidFill>
                <a:latin typeface="Arial" pitchFamily="34" charset="0"/>
                <a:cs typeface="Arial" pitchFamily="34" charset="0"/>
              </a:rPr>
              <a:t> from each movie </a:t>
            </a:r>
            <a:r>
              <a:rPr lang="en-US" sz="1300" b="1" i="1" dirty="0" err="1" smtClean="0">
                <a:solidFill>
                  <a:srgbClr val="008000"/>
                </a:solidFill>
                <a:latin typeface="Arial" pitchFamily="34" charset="0"/>
                <a:cs typeface="Arial" pitchFamily="34" charset="0"/>
              </a:rPr>
              <a:t>i</a:t>
            </a:r>
            <a:r>
              <a:rPr lang="en-US" sz="1300" b="1" i="1" dirty="0">
                <a:solidFill>
                  <a:srgbClr val="008000"/>
                </a:solidFill>
                <a:latin typeface="Arial" pitchFamily="34" charset="0"/>
                <a:cs typeface="Arial" pitchFamily="34" charset="0"/>
              </a:rPr>
              <a:t/>
            </a:r>
            <a:br>
              <a:rPr lang="en-US" sz="1300" b="1" i="1" dirty="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m</a:t>
            </a:r>
            <a:r>
              <a:rPr lang="en-US" sz="1300" b="1" i="1" baseline="-25000" dirty="0" smtClean="0">
                <a:solidFill>
                  <a:srgbClr val="008000"/>
                </a:solidFill>
                <a:latin typeface="Arial" pitchFamily="34" charset="0"/>
                <a:cs typeface="Arial" pitchFamily="34" charset="0"/>
              </a:rPr>
              <a:t>1</a:t>
            </a:r>
            <a:r>
              <a:rPr lang="en-US" sz="1300" i="1" baseline="-25000" dirty="0" smtClean="0">
                <a:solidFill>
                  <a:srgbClr val="008000"/>
                </a:solidFill>
                <a:latin typeface="Arial" pitchFamily="34" charset="0"/>
                <a:cs typeface="Arial" pitchFamily="34" charset="0"/>
              </a:rPr>
              <a:t> </a:t>
            </a:r>
            <a:r>
              <a:rPr lang="en-US" sz="1300" i="1" dirty="0" smtClean="0">
                <a:solidFill>
                  <a:srgbClr val="008000"/>
                </a:solidFill>
                <a:latin typeface="Arial" pitchFamily="34" charset="0"/>
                <a:cs typeface="Arial" pitchFamily="34" charset="0"/>
              </a:rPr>
              <a:t>= (1+3+5+5+4)/5 = </a:t>
            </a:r>
            <a:r>
              <a:rPr lang="en-US" sz="1300" b="1" i="1" dirty="0" smtClean="0">
                <a:solidFill>
                  <a:srgbClr val="008000"/>
                </a:solidFill>
                <a:latin typeface="Arial" pitchFamily="34" charset="0"/>
                <a:cs typeface="Arial" pitchFamily="34" charset="0"/>
              </a:rPr>
              <a:t>3.6</a:t>
            </a:r>
            <a:r>
              <a:rPr lang="en-US" sz="1300" i="1" dirty="0" smtClean="0">
                <a:solidFill>
                  <a:srgbClr val="008000"/>
                </a:solidFill>
                <a:latin typeface="Arial" pitchFamily="34" charset="0"/>
                <a:cs typeface="Arial" pitchFamily="34" charset="0"/>
              </a:rPr>
              <a:t/>
            </a:r>
            <a:br>
              <a:rPr lang="en-US" sz="1300" i="1" dirty="0" smtClean="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row 1:</a:t>
            </a:r>
            <a:r>
              <a:rPr lang="en-US" sz="1300" i="1" dirty="0" smtClean="0">
                <a:solidFill>
                  <a:srgbClr val="008000"/>
                </a:solidFill>
                <a:latin typeface="Arial" pitchFamily="34" charset="0"/>
                <a:cs typeface="Arial" pitchFamily="34" charset="0"/>
              </a:rPr>
              <a:t> [-2.6, 0, -0.6, 0, 0, 1.4, 0, 0, 1.4, 0, 0.4, 0]</a:t>
            </a:r>
          </a:p>
          <a:p>
            <a:r>
              <a:rPr lang="en-US" sz="1300" b="1" dirty="0" smtClean="0">
                <a:solidFill>
                  <a:srgbClr val="008000"/>
                </a:solidFill>
                <a:latin typeface="Arial" pitchFamily="34" charset="0"/>
                <a:cs typeface="Arial" pitchFamily="34" charset="0"/>
              </a:rPr>
              <a:t>2)</a:t>
            </a:r>
            <a:r>
              <a:rPr lang="en-US" sz="1300" dirty="0" smtClean="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gridCol w="508000"/>
                <a:gridCol w="508000"/>
                <a:gridCol w="508000"/>
                <a:gridCol w="508000"/>
                <a:gridCol w="508000"/>
                <a:gridCol w="508000"/>
                <a:gridCol w="508000"/>
                <a:gridCol w="5080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r>
              <a:rPr lang="en-US" dirty="0">
                <a:latin typeface="Arial" pitchFamily="34" charset="0"/>
                <a:cs typeface="Arial" pitchFamily="34" charset="0"/>
              </a:rPr>
              <a:t/>
            </a:r>
            <a:br>
              <a:rPr lang="en-US" dirty="0">
                <a:latin typeface="Arial" pitchFamily="34" charset="0"/>
                <a:cs typeface="Arial" pitchFamily="34" charset="0"/>
              </a:rPr>
            </a:br>
            <a:r>
              <a:rPr lang="en-US" sz="2000" b="1" dirty="0" smtClean="0">
                <a:solidFill>
                  <a:srgbClr val="0000FF"/>
                </a:solidFill>
                <a:latin typeface="Arial" pitchFamily="34" charset="0"/>
                <a:cs typeface="Arial" pitchFamily="34" charset="0"/>
              </a:rPr>
              <a:t>s</a:t>
            </a:r>
            <a:r>
              <a:rPr lang="en-US" sz="2000" b="1" baseline="-25000" dirty="0" smtClean="0">
                <a:solidFill>
                  <a:srgbClr val="0000FF"/>
                </a:solidFill>
                <a:latin typeface="Arial" pitchFamily="34" charset="0"/>
                <a:cs typeface="Arial" pitchFamily="34" charset="0"/>
              </a:rPr>
              <a:t>1,3</a:t>
            </a:r>
            <a:r>
              <a:rPr lang="en-US" sz="2000" b="1" dirty="0" smtClean="0">
                <a:solidFill>
                  <a:srgbClr val="0000FF"/>
                </a:solidFill>
                <a:latin typeface="Arial" pitchFamily="34" charset="0"/>
                <a:cs typeface="Arial" pitchFamily="34" charset="0"/>
              </a:rPr>
              <a:t>=0.41, s</a:t>
            </a:r>
            <a:r>
              <a:rPr lang="en-US" sz="2000" b="1" baseline="-25000" dirty="0" smtClean="0">
                <a:solidFill>
                  <a:srgbClr val="0000FF"/>
                </a:solidFill>
                <a:latin typeface="Arial" pitchFamily="34" charset="0"/>
                <a:cs typeface="Arial" pitchFamily="34" charset="0"/>
              </a:rPr>
              <a:t>1,6</a:t>
            </a:r>
            <a:r>
              <a:rPr lang="en-US" sz="2000" b="1" dirty="0" smtClean="0">
                <a:solidFill>
                  <a:srgbClr val="0000FF"/>
                </a:solidFill>
                <a:latin typeface="Arial" pitchFamily="34" charset="0"/>
                <a:cs typeface="Arial" pitchFamily="34" charset="0"/>
              </a:rPr>
              <a:t>=0.59</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29</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smtClean="0"/>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r>
              <a:rPr lang="en-US" sz="2000" dirty="0" smtClean="0">
                <a:effectLst/>
                <a:latin typeface="Arial" pitchFamily="34" charset="0"/>
                <a:cs typeface="Arial" pitchFamily="34" charset="0"/>
              </a:rPr>
              <a:t/>
            </a:r>
            <a:br>
              <a:rPr lang="en-US" sz="2000" dirty="0" smtClean="0">
                <a:effectLst/>
                <a:latin typeface="Arial" pitchFamily="34" charset="0"/>
                <a:cs typeface="Arial" pitchFamily="34" charset="0"/>
              </a:rPr>
            </a:br>
            <a:r>
              <a:rPr lang="en-US" sz="2000" dirty="0" smtClean="0">
                <a:effectLst/>
                <a:latin typeface="Arial" pitchFamily="34" charset="0"/>
                <a:cs typeface="Arial" pitchFamily="34" charset="0"/>
              </a:rPr>
              <a:t>blogs</a:t>
            </a:r>
            <a:r>
              <a:rPr lang="en-US" sz="2000" dirty="0">
                <a:effectLst/>
                <a:latin typeface="Arial" pitchFamily="34" charset="0"/>
                <a:cs typeface="Arial" pitchFamily="34" charset="0"/>
              </a:rPr>
              <a:t>,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smtClean="0">
                <a:solidFill>
                  <a:srgbClr val="0000FF"/>
                </a:solidFill>
              </a:rPr>
              <a:t>Examples:</a:t>
            </a:r>
            <a:endParaRPr lang="en-US" sz="2800" b="1" u="sng" dirty="0">
              <a:solidFill>
                <a:srgbClr val="0000FF"/>
              </a:solidFill>
            </a:endParaRP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gridCol w="508000"/>
                <a:gridCol w="508000"/>
                <a:gridCol w="508000"/>
                <a:gridCol w="508000"/>
                <a:gridCol w="508000"/>
                <a:gridCol w="508000"/>
                <a:gridCol w="533400"/>
                <a:gridCol w="482600"/>
                <a:gridCol w="508000"/>
                <a:gridCol w="508000"/>
                <a:gridCol w="508000"/>
                <a:gridCol w="508000"/>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r>
              <a:rPr lang="en-US" b="1" dirty="0" smtClean="0">
                <a:latin typeface="Arial" pitchFamily="34" charset="0"/>
                <a:cs typeface="Arial" pitchFamily="34" charset="0"/>
              </a:rPr>
              <a:t>:</a:t>
            </a:r>
          </a:p>
          <a:p>
            <a:pPr>
              <a:spcBef>
                <a:spcPct val="50000"/>
              </a:spcBef>
            </a:pPr>
            <a:r>
              <a:rPr lang="en-US" b="1" dirty="0" smtClean="0">
                <a:latin typeface="Arial" pitchFamily="34" charset="0"/>
                <a:cs typeface="Arial" pitchFamily="34" charset="0"/>
              </a:rPr>
              <a:t>r</a:t>
            </a:r>
            <a:r>
              <a:rPr lang="en-US" b="1" baseline="-25000" dirty="0" smtClean="0">
                <a:latin typeface="Arial" pitchFamily="34" charset="0"/>
                <a:cs typeface="Arial" pitchFamily="34" charset="0"/>
              </a:rPr>
              <a:t>1.5 </a:t>
            </a:r>
            <a:r>
              <a:rPr lang="en-US" b="1" dirty="0" smtClean="0">
                <a:latin typeface="Arial" pitchFamily="34" charset="0"/>
                <a:cs typeface="Arial" pitchFamily="34" charset="0"/>
              </a:rPr>
              <a:t>= </a:t>
            </a:r>
            <a:r>
              <a:rPr lang="en-US" sz="2000" b="1" dirty="0" smtClean="0">
                <a:solidFill>
                  <a:srgbClr val="0000FF"/>
                </a:solidFill>
                <a:latin typeface="Arial" pitchFamily="34" charset="0"/>
                <a:cs typeface="Arial" pitchFamily="34" charset="0"/>
              </a:rPr>
              <a:t>(0.41*2 + 0.59*3) / (0.41+0.59) = 2.6</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a:cs typeface="Arial" pitchFamily="34" charset="0"/>
                            </a:rPr>
                          </m:ctrlPr>
                        </m:fPr>
                        <m:num>
                          <m:nary>
                            <m:naryPr>
                              <m:chr m:val="∑"/>
                              <m:supHide m:val="on"/>
                              <m:ctrlPr>
                                <a:rPr lang="en-US" sz="2000" b="1" i="1" smtClean="0">
                                  <a:latin typeface="Cambria Math"/>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smtClean="0"/>
              <a:t>CF: </a:t>
            </a:r>
            <a:r>
              <a:rPr lang="en-US" dirty="0" smtClean="0"/>
              <a:t>Common Practice</a:t>
            </a:r>
            <a:endParaRPr lang="en-US" dirty="0"/>
          </a:p>
        </p:txBody>
      </p:sp>
      <p:sp>
        <p:nvSpPr>
          <p:cNvPr id="124931" name="Rectangle 3"/>
          <p:cNvSpPr>
            <a:spLocks noGrp="1" noChangeArrowheads="1"/>
          </p:cNvSpPr>
          <p:nvPr>
            <p:ph idx="1"/>
          </p:nvPr>
        </p:nvSpPr>
        <p:spPr>
          <a:xfrm>
            <a:off x="457200" y="1295401"/>
            <a:ext cx="8610600" cy="3581400"/>
          </a:xfrm>
        </p:spPr>
        <p:txBody>
          <a:bodyPr/>
          <a:lstStyle/>
          <a:p>
            <a:r>
              <a:rPr lang="en-US" dirty="0" smtClean="0"/>
              <a:t>Define </a:t>
            </a:r>
            <a:r>
              <a:rPr lang="en-US" b="1" dirty="0" smtClean="0">
                <a:solidFill>
                  <a:srgbClr val="FF0066"/>
                </a:solidFill>
              </a:rPr>
              <a:t>similarity </a:t>
            </a:r>
            <a:r>
              <a:rPr lang="en-US" b="1" i="1" dirty="0" err="1" smtClean="0">
                <a:solidFill>
                  <a:srgbClr val="0000FF"/>
                </a:solidFill>
              </a:rPr>
              <a:t>s</a:t>
            </a:r>
            <a:r>
              <a:rPr lang="en-US" b="1" i="1" baseline="-25000" dirty="0" err="1" smtClean="0">
                <a:solidFill>
                  <a:srgbClr val="0000FF"/>
                </a:solidFill>
              </a:rPr>
              <a:t>ij</a:t>
            </a:r>
            <a:r>
              <a:rPr lang="en-US" dirty="0" smtClean="0"/>
              <a:t> of items </a:t>
            </a:r>
            <a:r>
              <a:rPr lang="en-US" b="1" i="1" dirty="0" err="1" smtClean="0"/>
              <a:t>i</a:t>
            </a:r>
            <a:r>
              <a:rPr lang="en-US" dirty="0" smtClean="0"/>
              <a:t> and </a:t>
            </a:r>
            <a:r>
              <a:rPr lang="en-US" b="1" i="1" dirty="0" smtClean="0"/>
              <a:t>j</a:t>
            </a:r>
          </a:p>
          <a:p>
            <a:r>
              <a:rPr lang="en-US" dirty="0" smtClean="0"/>
              <a:t>Select </a:t>
            </a:r>
            <a:r>
              <a:rPr lang="en-US" b="1" i="1" dirty="0" smtClean="0"/>
              <a:t>k</a:t>
            </a:r>
            <a:r>
              <a:rPr lang="en-US" dirty="0" smtClean="0"/>
              <a:t> nearest neighbors </a:t>
            </a:r>
            <a:r>
              <a:rPr lang="en-US" b="1" i="1" dirty="0" smtClean="0">
                <a:solidFill>
                  <a:srgbClr val="0000FF"/>
                </a:solidFill>
              </a:rPr>
              <a:t>N(</a:t>
            </a:r>
            <a:r>
              <a:rPr lang="en-US" b="1" i="1" dirty="0" err="1" smtClean="0">
                <a:solidFill>
                  <a:srgbClr val="0000FF"/>
                </a:solidFill>
              </a:rPr>
              <a:t>i</a:t>
            </a:r>
            <a:r>
              <a:rPr lang="en-US" b="1" i="1" dirty="0" smtClean="0">
                <a:solidFill>
                  <a:srgbClr val="0000FF"/>
                </a:solidFill>
              </a:rPr>
              <a:t>; x)</a:t>
            </a:r>
          </a:p>
          <a:p>
            <a:pPr lvl="1"/>
            <a:r>
              <a:rPr lang="en-US" dirty="0" smtClean="0"/>
              <a:t>Items most similar to </a:t>
            </a:r>
            <a:r>
              <a:rPr lang="en-US" b="1" i="1" dirty="0" err="1" smtClean="0"/>
              <a:t>i</a:t>
            </a:r>
            <a:r>
              <a:rPr lang="en-US" dirty="0" smtClean="0"/>
              <a:t>, that were rated by </a:t>
            </a:r>
            <a:r>
              <a:rPr lang="en-US" b="1" i="1" dirty="0" smtClean="0"/>
              <a:t>x</a:t>
            </a:r>
          </a:p>
          <a:p>
            <a:r>
              <a:rPr lang="en-US" dirty="0" smtClean="0"/>
              <a:t>Estimate rating </a:t>
            </a:r>
            <a:r>
              <a:rPr lang="en-US" b="1" i="1" dirty="0" err="1" smtClean="0">
                <a:solidFill>
                  <a:srgbClr val="0000FF"/>
                </a:solidFill>
              </a:rPr>
              <a:t>r</a:t>
            </a:r>
            <a:r>
              <a:rPr lang="en-US" b="1" i="1" baseline="-25000" dirty="0" err="1" smtClean="0">
                <a:solidFill>
                  <a:srgbClr val="0000FF"/>
                </a:solidFill>
              </a:rPr>
              <a:t>xi</a:t>
            </a:r>
            <a:r>
              <a:rPr lang="en-US" dirty="0" smtClean="0"/>
              <a:t> as the weighted average: </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2982" name="Equation" r:id="rId3" imgW="114120" imgH="177480" progId="">
                  <p:embed/>
                </p:oleObj>
              </mc:Choice>
              <mc:Fallback>
                <p:oleObj name="Equation" r:id="rId3" imgW="1141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smtClean="0">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smtClean="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dirty="0" smtClean="0">
                <a:solidFill>
                  <a:srgbClr val="008000"/>
                </a:solidFill>
                <a:latin typeface="Calibri" pitchFamily="34" charset="0"/>
                <a:cs typeface="Calibri" pitchFamily="34" charset="0"/>
              </a:rPr>
              <a:t>(</a:t>
            </a:r>
            <a:r>
              <a:rPr lang="en-US" sz="2000" i="1" dirty="0" smtClean="0">
                <a:solidFill>
                  <a:srgbClr val="008000"/>
                </a:solidFill>
                <a:latin typeface="Calibri" pitchFamily="34" charset="0"/>
                <a:cs typeface="Calibri" pitchFamily="34" charset="0"/>
              </a:rPr>
              <a:t>avg</a:t>
            </a:r>
            <a:r>
              <a:rPr lang="en-US" sz="2000" i="1" dirty="0">
                <a:solidFill>
                  <a:srgbClr val="008000"/>
                </a:solidFill>
                <a:latin typeface="Calibri" pitchFamily="34" charset="0"/>
                <a:cs typeface="Calibri" pitchFamily="34" charset="0"/>
              </a:rPr>
              <a:t>. rating of user </a:t>
            </a:r>
            <a:r>
              <a:rPr lang="en-US" sz="2000" b="1" i="1" dirty="0" smtClean="0">
                <a:solidFill>
                  <a:srgbClr val="008000"/>
                </a:solidFill>
                <a:latin typeface="Calibri" pitchFamily="34" charset="0"/>
                <a:cs typeface="Calibri" pitchFamily="34" charset="0"/>
              </a:rPr>
              <a:t>x</a:t>
            </a:r>
            <a:r>
              <a:rPr lang="en-US" sz="2000" i="1" dirty="0" smtClean="0">
                <a:solidFill>
                  <a:srgbClr val="008000"/>
                </a:solidFill>
                <a:latin typeface="Calibri" pitchFamily="34" charset="0"/>
                <a:cs typeface="Calibri" pitchFamily="34" charset="0"/>
              </a:rPr>
              <a:t>)</a:t>
            </a:r>
            <a:r>
              <a:rPr lang="en-US" sz="2000" b="1" i="1" dirty="0" smtClean="0">
                <a:solidFill>
                  <a:srgbClr val="008000"/>
                </a:solidFill>
                <a:latin typeface="Calibri" pitchFamily="34" charset="0"/>
                <a:cs typeface="Calibri" pitchFamily="34" charset="0"/>
              </a:rPr>
              <a:t> – </a:t>
            </a:r>
            <a:r>
              <a:rPr lang="el-GR" sz="2000" b="1" i="1" dirty="0" smtClean="0">
                <a:solidFill>
                  <a:srgbClr val="008000"/>
                </a:solidFill>
                <a:latin typeface="Calibri" pitchFamily="34" charset="0"/>
                <a:cs typeface="Calibri" pitchFamily="34" charset="0"/>
              </a:rPr>
              <a:t>μ</a:t>
            </a:r>
            <a:r>
              <a:rPr lang="en-US" sz="2000" i="1" dirty="0" smtClean="0">
                <a:solidFill>
                  <a:srgbClr val="008000"/>
                </a:solidFill>
                <a:latin typeface="Calibri" pitchFamily="34" charset="0"/>
                <a:cs typeface="Calibri" pitchFamily="34" charset="0"/>
              </a:rPr>
              <a:t> </a:t>
            </a:r>
            <a:endParaRPr kumimoji="0" lang="en-CA" sz="2000" b="0" i="1" u="none" strike="noStrike" kern="1200" cap="none" spc="0" normalizeH="0" baseline="0" noProof="0" dirty="0" smtClean="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smtClean="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2983" name="Equation" r:id="rId5" imgW="1155600" imgH="545760" progId="Equation.3">
                  <p:embed/>
                </p:oleObj>
              </mc:Choice>
              <mc:Fallback>
                <p:oleObj name="Equation" r:id="rId5" imgW="1155600" imgH="545760" progId="Equation.3">
                  <p:embed/>
                  <p:pic>
                    <p:nvPicPr>
                      <p:cNvPr id="0" name="Object 4"/>
                      <p:cNvPicPr>
                        <a:picLocks noChangeAspect="1" noChangeArrowheads="1"/>
                      </p:cNvPicPr>
                      <p:nvPr/>
                    </p:nvPicPr>
                    <p:blipFill>
                      <a:blip r:embed="rId6"/>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Before</a:t>
            </a:r>
            <a:r>
              <a:rPr lang="en-US" dirty="0" smtClean="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2984" name="Equation" r:id="rId7" imgW="1930320" imgH="545760" progId="Equation.3">
                  <p:embed/>
                </p:oleObj>
              </mc:Choice>
              <mc:Fallback>
                <p:oleObj name="Equation" r:id="rId7" imgW="1930320" imgH="545760" progId="Equation.3">
                  <p:embed/>
                  <p:pic>
                    <p:nvPicPr>
                      <p:cNvPr id="0" name="Object 1"/>
                      <p:cNvPicPr>
                        <a:picLocks noChangeAspect="1" noChangeArrowheads="1"/>
                      </p:cNvPicPr>
                      <p:nvPr/>
                    </p:nvPicPr>
                    <p:blipFill>
                      <a:blip r:embed="rId8"/>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36" name="Equation" r:id="rId4" imgW="1218960" imgH="888840" progId="Equation.3">
                  <p:embed/>
                </p:oleObj>
              </mc:Choice>
              <mc:Fallback>
                <p:oleObj name="Equation" r:id="rId4" imgW="1218960" imgH="888840" progId="Equation.3">
                  <p:embed/>
                  <p:pic>
                    <p:nvPicPr>
                      <p:cNvPr id="0" name=""/>
                      <p:cNvPicPr>
                        <a:picLocks noChangeAspect="1" noChangeArrowheads="1"/>
                      </p:cNvPicPr>
                      <p:nvPr/>
                    </p:nvPicPr>
                    <p:blipFill>
                      <a:blip r:embed="rId5"/>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32</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smtClean="0">
                <a:latin typeface="Calibri" pitchFamily="34" charset="0"/>
                <a:cs typeface="Calibri" pitchFamily="34" charset="0"/>
              </a:rPr>
              <a:t>Items </a:t>
            </a:r>
            <a:r>
              <a:rPr lang="en-US" sz="3000" dirty="0">
                <a:latin typeface="Calibri" pitchFamily="34" charset="0"/>
                <a:cs typeface="Calibri" pitchFamily="34" charset="0"/>
              </a:rPr>
              <a:t>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smtClean="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smtClean="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smtClean="0">
                <a:solidFill>
                  <a:srgbClr val="008000"/>
                </a:solidFill>
              </a:rPr>
              <a:t>+ Works for any kind of item</a:t>
            </a:r>
          </a:p>
          <a:p>
            <a:pPr lvl="1" eaLnBrk="1" hangingPunct="1"/>
            <a:r>
              <a:rPr lang="en-US" dirty="0" smtClean="0"/>
              <a:t>No feature selection needed</a:t>
            </a:r>
          </a:p>
          <a:p>
            <a:pPr>
              <a:lnSpc>
                <a:spcPct val="90000"/>
              </a:lnSpc>
            </a:pPr>
            <a:r>
              <a:rPr lang="en-US" b="1" dirty="0" smtClean="0">
                <a:solidFill>
                  <a:srgbClr val="D60093"/>
                </a:solidFill>
              </a:rPr>
              <a:t>- Cold Start:</a:t>
            </a:r>
          </a:p>
          <a:p>
            <a:pPr lvl="1">
              <a:lnSpc>
                <a:spcPct val="90000"/>
              </a:lnSpc>
            </a:pPr>
            <a:r>
              <a:rPr lang="en-US" dirty="0" smtClean="0"/>
              <a:t>Need enough users in the system to find a match</a:t>
            </a:r>
          </a:p>
          <a:p>
            <a:pPr>
              <a:lnSpc>
                <a:spcPct val="90000"/>
              </a:lnSpc>
            </a:pPr>
            <a:r>
              <a:rPr lang="en-US" b="1" dirty="0" smtClean="0">
                <a:solidFill>
                  <a:srgbClr val="D60093"/>
                </a:solidFill>
              </a:rPr>
              <a:t>- </a:t>
            </a:r>
            <a:r>
              <a:rPr lang="en-US" b="1" dirty="0" err="1" smtClean="0">
                <a:solidFill>
                  <a:srgbClr val="D60093"/>
                </a:solidFill>
              </a:rPr>
              <a:t>Sparsity</a:t>
            </a:r>
            <a:r>
              <a:rPr lang="en-US" b="1" dirty="0" smtClean="0">
                <a:solidFill>
                  <a:srgbClr val="D60093"/>
                </a:solidFill>
              </a:rPr>
              <a:t>: </a:t>
            </a:r>
          </a:p>
          <a:p>
            <a:pPr lvl="1">
              <a:lnSpc>
                <a:spcPct val="90000"/>
              </a:lnSpc>
            </a:pPr>
            <a:r>
              <a:rPr lang="en-US" dirty="0" smtClean="0"/>
              <a:t>The user/ratings matrix is sparse</a:t>
            </a:r>
          </a:p>
          <a:p>
            <a:pPr lvl="1">
              <a:lnSpc>
                <a:spcPct val="90000"/>
              </a:lnSpc>
            </a:pPr>
            <a:r>
              <a:rPr lang="en-US" dirty="0" smtClean="0"/>
              <a:t>Hard to find users that have rated the same items</a:t>
            </a:r>
          </a:p>
          <a:p>
            <a:pPr>
              <a:lnSpc>
                <a:spcPct val="90000"/>
              </a:lnSpc>
            </a:pPr>
            <a:r>
              <a:rPr lang="en-US" b="1" dirty="0" smtClean="0">
                <a:solidFill>
                  <a:srgbClr val="D60093"/>
                </a:solidFill>
              </a:rPr>
              <a:t>- First rater: </a:t>
            </a:r>
          </a:p>
          <a:p>
            <a:pPr lvl="1">
              <a:lnSpc>
                <a:spcPct val="90000"/>
              </a:lnSpc>
            </a:pPr>
            <a:r>
              <a:rPr lang="en-US" dirty="0" smtClean="0"/>
              <a:t>Cannot recommend an item that has not been </a:t>
            </a:r>
            <a:br>
              <a:rPr lang="en-US" dirty="0" smtClean="0"/>
            </a:br>
            <a:r>
              <a:rPr lang="en-US" dirty="0" smtClean="0"/>
              <a:t>previously rated</a:t>
            </a:r>
          </a:p>
          <a:p>
            <a:pPr lvl="1">
              <a:lnSpc>
                <a:spcPct val="90000"/>
              </a:lnSpc>
            </a:pPr>
            <a:r>
              <a:rPr lang="en-US" dirty="0" smtClean="0"/>
              <a:t>New items, Esoteric items</a:t>
            </a:r>
          </a:p>
          <a:p>
            <a:pPr>
              <a:lnSpc>
                <a:spcPct val="90000"/>
              </a:lnSpc>
            </a:pPr>
            <a:r>
              <a:rPr lang="en-US" b="1" dirty="0" smtClean="0">
                <a:solidFill>
                  <a:srgbClr val="D60093"/>
                </a:solidFill>
              </a:rPr>
              <a:t>- Popularity bias: </a:t>
            </a:r>
          </a:p>
          <a:p>
            <a:pPr lvl="1">
              <a:lnSpc>
                <a:spcPct val="90000"/>
              </a:lnSpc>
            </a:pPr>
            <a:r>
              <a:rPr lang="en-US" dirty="0" smtClean="0"/>
              <a:t>Cannot recommend items to someone with </a:t>
            </a:r>
            <a:br>
              <a:rPr lang="en-US" dirty="0" smtClean="0"/>
            </a:br>
            <a:r>
              <a:rPr lang="en-US" dirty="0" smtClean="0"/>
              <a:t>unique taste </a:t>
            </a:r>
          </a:p>
          <a:p>
            <a:pPr lvl="1">
              <a:lnSpc>
                <a:spcPct val="90000"/>
              </a:lnSpc>
            </a:pPr>
            <a:r>
              <a:rPr lang="en-US" dirty="0" smtClean="0"/>
              <a:t>Tends to recommend popular items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33</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Hybrid Methods</a:t>
            </a:r>
          </a:p>
        </p:txBody>
      </p:sp>
      <p:sp>
        <p:nvSpPr>
          <p:cNvPr id="41987" name="Rectangle 3"/>
          <p:cNvSpPr>
            <a:spLocks noGrp="1" noChangeArrowheads="1"/>
          </p:cNvSpPr>
          <p:nvPr>
            <p:ph type="body" idx="1"/>
          </p:nvPr>
        </p:nvSpPr>
        <p:spPr/>
        <p:txBody>
          <a:bodyPr/>
          <a:lstStyle/>
          <a:p>
            <a:pPr eaLnBrk="1" hangingPunct="1"/>
            <a:r>
              <a:rPr lang="en-US" b="1" dirty="0" smtClean="0">
                <a:solidFill>
                  <a:srgbClr val="0000FF"/>
                </a:solidFill>
              </a:rPr>
              <a:t>Implement two or more different recommenders and combine predictions</a:t>
            </a:r>
          </a:p>
          <a:p>
            <a:pPr lvl="1" eaLnBrk="1" hangingPunct="1"/>
            <a:r>
              <a:rPr lang="en-US" dirty="0" smtClean="0"/>
              <a:t>Perhaps using a linear model</a:t>
            </a:r>
          </a:p>
          <a:p>
            <a:pPr lvl="8"/>
            <a:endParaRPr lang="en-US" dirty="0" smtClean="0"/>
          </a:p>
          <a:p>
            <a:pPr eaLnBrk="1" hangingPunct="1"/>
            <a:r>
              <a:rPr lang="en-US" b="1" dirty="0" smtClean="0">
                <a:solidFill>
                  <a:srgbClr val="FF0066"/>
                </a:solidFill>
              </a:rPr>
              <a:t>Add content-based methods to </a:t>
            </a:r>
            <a:br>
              <a:rPr lang="en-US" b="1" dirty="0" smtClean="0">
                <a:solidFill>
                  <a:srgbClr val="FF0066"/>
                </a:solidFill>
              </a:rPr>
            </a:br>
            <a:r>
              <a:rPr lang="en-US" b="1" dirty="0" smtClean="0">
                <a:solidFill>
                  <a:srgbClr val="FF0066"/>
                </a:solidFill>
              </a:rPr>
              <a:t>collaborative filtering</a:t>
            </a:r>
          </a:p>
          <a:p>
            <a:pPr lvl="1" eaLnBrk="1" hangingPunct="1"/>
            <a:r>
              <a:rPr lang="en-US" dirty="0" smtClean="0"/>
              <a:t>Item profiles for new item problem</a:t>
            </a:r>
          </a:p>
          <a:p>
            <a:pPr lvl="1" eaLnBrk="1" hangingPunct="1"/>
            <a:r>
              <a:rPr lang="en-US" dirty="0" smtClean="0"/>
              <a:t>Demographics to deal with new user problem</a:t>
            </a:r>
          </a:p>
          <a:p>
            <a:pPr lvl="1" eaLnBrk="1" hangingPunct="1">
              <a:buFont typeface="Wingdings" charset="2"/>
              <a:buNone/>
            </a:pPr>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2842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&amp; Practical Tips</a:t>
            </a:r>
            <a:endParaRPr lang="en-US" dirty="0"/>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smtClean="0"/>
              <a:t>- Evaluation</a:t>
            </a:r>
          </a:p>
          <a:p>
            <a:pPr marL="621792" indent="-457200"/>
            <a:r>
              <a:rPr lang="en-US" b="1" dirty="0" smtClean="0"/>
              <a:t>- Error metrics</a:t>
            </a:r>
          </a:p>
          <a:p>
            <a:pPr marL="621792" indent="-457200"/>
            <a:r>
              <a:rPr lang="en-US" b="1" dirty="0" smtClean="0"/>
              <a:t>- Complexity / Speed</a:t>
            </a:r>
          </a:p>
          <a:p>
            <a:pPr marL="621792" indent="-457200"/>
            <a:endParaRPr lang="en-US" dirty="0" smtClean="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4151129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gridCol w="577850"/>
                <a:gridCol w="5524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36</a:t>
            </a:fld>
            <a:endParaRPr lang="en-US"/>
          </a:p>
        </p:txBody>
      </p:sp>
    </p:spTree>
    <p:extLst>
      <p:ext uri="{BB962C8B-B14F-4D97-AF65-F5344CB8AC3E}">
        <p14:creationId xmlns:p14="http://schemas.microsoft.com/office/powerpoint/2010/main" val="485773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gridCol w="565150"/>
                <a:gridCol w="565150"/>
                <a:gridCol w="565150"/>
                <a:gridCol w="565150"/>
                <a:gridCol w="565150"/>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a:t>
            </a:r>
            <a:r>
              <a:rPr lang="en-US" altLang="ko-KR" sz="1800" b="1" dirty="0" smtClean="0">
                <a:solidFill>
                  <a:srgbClr val="0000FF"/>
                </a:solidFill>
                <a:latin typeface="Verdana" pitchFamily="34" charset="0"/>
                <a:ea typeface="굴림" charset="-127"/>
              </a:rPr>
              <a:t>Set</a:t>
            </a:r>
            <a:endParaRPr lang="en-US" altLang="ko-KR" sz="1800" b="1" dirty="0">
              <a:solidFill>
                <a:srgbClr val="0000FF"/>
              </a:solidFill>
              <a:latin typeface="Verdana" pitchFamily="34" charset="0"/>
              <a:ea typeface="굴림" charset="-127"/>
            </a:endParaRP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23981722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smtClean="0">
                    <a:solidFill>
                      <a:srgbClr val="0000FF"/>
                    </a:solidFill>
                  </a:rPr>
                  <a:t>Compare predictions with known ratings</a:t>
                </a:r>
              </a:p>
              <a:p>
                <a:pPr lvl="1" eaLnBrk="1" hangingPunct="1">
                  <a:lnSpc>
                    <a:spcPct val="90000"/>
                  </a:lnSpc>
                </a:pPr>
                <a:r>
                  <a:rPr lang="en-US" b="1" dirty="0" smtClean="0"/>
                  <a:t>Root-mean-square error</a:t>
                </a:r>
                <a:r>
                  <a:rPr lang="en-US" dirty="0" smtClean="0"/>
                  <a:t> (RMSE)</a:t>
                </a:r>
              </a:p>
              <a:p>
                <a:pPr lvl="2">
                  <a:lnSpc>
                    <a:spcPct val="90000"/>
                  </a:lnSpc>
                </a:pPr>
                <a14:m>
                  <m:oMath xmlns:m="http://schemas.openxmlformats.org/officeDocument/2006/math">
                    <m:rad>
                      <m:radPr>
                        <m:degHide m:val="on"/>
                        <m:ctrlPr>
                          <a:rPr lang="en-US" b="0" i="1" smtClean="0">
                            <a:latin typeface="Cambria Math"/>
                          </a:rPr>
                        </m:ctrlPr>
                      </m:radPr>
                      <m:deg/>
                      <m:e>
                        <m:nary>
                          <m:naryPr>
                            <m:chr m:val="∑"/>
                            <m:supHide m:val="on"/>
                            <m:ctrlPr>
                              <a:rPr lang="en-US" b="0" i="1" smtClean="0">
                                <a:latin typeface="Cambria Math"/>
                              </a:rPr>
                            </m:ctrlPr>
                          </m:naryPr>
                          <m:sub>
                            <m:r>
                              <a:rPr lang="en-US" b="0" i="1" smtClean="0">
                                <a:latin typeface="Cambria Math"/>
                              </a:rPr>
                              <m:t>𝑥𝑖</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smtClean="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smtClean="0"/>
                  <a:t> is predicted, </a:t>
                </a:r>
                <a14:m>
                  <m:oMath xmlns:m="http://schemas.openxmlformats.org/officeDocument/2006/math">
                    <m:sSubSup>
                      <m:sSubSupPr>
                        <m:ctrlPr>
                          <a:rPr lang="en-US" b="1" i="1" smtClean="0">
                            <a:latin typeface="Cambria Math"/>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smtClean="0"/>
                  <a:t> is the true rating of </a:t>
                </a:r>
                <a:r>
                  <a:rPr lang="en-US" b="1" i="1" dirty="0" smtClean="0"/>
                  <a:t>x</a:t>
                </a:r>
                <a:r>
                  <a:rPr lang="en-US" dirty="0" smtClean="0"/>
                  <a:t> on </a:t>
                </a:r>
                <a:r>
                  <a:rPr lang="en-US" b="1" i="1" dirty="0" err="1" smtClean="0"/>
                  <a:t>i</a:t>
                </a:r>
                <a:endParaRPr lang="en-US" b="1" i="1" dirty="0" smtClean="0"/>
              </a:p>
              <a:p>
                <a:pPr lvl="1"/>
                <a:r>
                  <a:rPr lang="en-US" b="1" dirty="0" smtClean="0"/>
                  <a:t>Precision at top 10</a:t>
                </a:r>
                <a:r>
                  <a:rPr lang="en-US" dirty="0" smtClean="0"/>
                  <a:t>: </a:t>
                </a:r>
              </a:p>
              <a:p>
                <a:pPr lvl="2"/>
                <a:r>
                  <a:rPr lang="en-US" dirty="0" smtClean="0"/>
                  <a:t>% of those in top 10</a:t>
                </a:r>
              </a:p>
              <a:p>
                <a:pPr lvl="1"/>
                <a:r>
                  <a:rPr lang="en-US" b="1" dirty="0" smtClean="0"/>
                  <a:t>Rank Correlation</a:t>
                </a:r>
                <a:r>
                  <a:rPr lang="en-US" dirty="0" smtClean="0"/>
                  <a:t>: </a:t>
                </a:r>
              </a:p>
              <a:p>
                <a:pPr lvl="2"/>
                <a:r>
                  <a:rPr lang="en-US" dirty="0" smtClean="0"/>
                  <a:t>Spearman’s </a:t>
                </a:r>
                <a:r>
                  <a:rPr lang="en-US" i="1" dirty="0" smtClean="0"/>
                  <a:t>correlation</a:t>
                </a:r>
                <a:r>
                  <a:rPr lang="en-US" dirty="0" smtClean="0"/>
                  <a:t> between system’s and user’s complete rankings</a:t>
                </a:r>
              </a:p>
              <a:p>
                <a:pPr lvl="8"/>
                <a:endParaRPr lang="en-US" dirty="0" smtClean="0"/>
              </a:p>
              <a:p>
                <a:pPr eaLnBrk="1" hangingPunct="1">
                  <a:lnSpc>
                    <a:spcPct val="90000"/>
                  </a:lnSpc>
                </a:pPr>
                <a:r>
                  <a:rPr lang="en-US" b="1" dirty="0" smtClean="0">
                    <a:solidFill>
                      <a:srgbClr val="FF0066"/>
                    </a:solidFill>
                  </a:rPr>
                  <a:t>Another approach: 0/1 model</a:t>
                </a:r>
              </a:p>
              <a:p>
                <a:pPr lvl="1" eaLnBrk="1" hangingPunct="1">
                  <a:lnSpc>
                    <a:spcPct val="90000"/>
                  </a:lnSpc>
                </a:pPr>
                <a:r>
                  <a:rPr lang="en-US" b="1" dirty="0" smtClean="0"/>
                  <a:t>Coverage:</a:t>
                </a:r>
              </a:p>
              <a:p>
                <a:pPr lvl="2" eaLnBrk="1" hangingPunct="1">
                  <a:lnSpc>
                    <a:spcPct val="90000"/>
                  </a:lnSpc>
                </a:pPr>
                <a:r>
                  <a:rPr lang="en-US" dirty="0" smtClean="0"/>
                  <a:t>Number of items/users for which system can make predictions </a:t>
                </a:r>
              </a:p>
              <a:p>
                <a:pPr lvl="1" eaLnBrk="1" hangingPunct="1">
                  <a:lnSpc>
                    <a:spcPct val="90000"/>
                  </a:lnSpc>
                </a:pPr>
                <a:r>
                  <a:rPr lang="en-US" b="1" dirty="0" smtClean="0"/>
                  <a:t>Precision:</a:t>
                </a:r>
              </a:p>
              <a:p>
                <a:pPr lvl="2" eaLnBrk="1" hangingPunct="1">
                  <a:lnSpc>
                    <a:spcPct val="90000"/>
                  </a:lnSpc>
                </a:pPr>
                <a:r>
                  <a:rPr lang="en-US" dirty="0" smtClean="0"/>
                  <a:t>Accuracy of predictions </a:t>
                </a:r>
              </a:p>
              <a:p>
                <a:pPr lvl="1" eaLnBrk="1" hangingPunct="1">
                  <a:lnSpc>
                    <a:spcPct val="90000"/>
                  </a:lnSpc>
                </a:pPr>
                <a:r>
                  <a:rPr lang="en-US" b="1" dirty="0" smtClean="0"/>
                  <a:t>Receiver operating characteristic</a:t>
                </a:r>
                <a:r>
                  <a:rPr lang="en-US" dirty="0" smtClean="0"/>
                  <a:t> (ROC)</a:t>
                </a:r>
              </a:p>
              <a:p>
                <a:pPr lvl="2" eaLnBrk="1" hangingPunct="1">
                  <a:lnSpc>
                    <a:spcPct val="90000"/>
                  </a:lnSpc>
                </a:pPr>
                <a:r>
                  <a:rPr lang="en-US" dirty="0" smtClean="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Problems with Error Measures</a:t>
            </a:r>
          </a:p>
        </p:txBody>
      </p:sp>
      <p:sp>
        <p:nvSpPr>
          <p:cNvPr id="63491" name="Rectangle 3"/>
          <p:cNvSpPr>
            <a:spLocks noGrp="1" noChangeArrowheads="1"/>
          </p:cNvSpPr>
          <p:nvPr>
            <p:ph type="body" idx="1"/>
          </p:nvPr>
        </p:nvSpPr>
        <p:spPr/>
        <p:txBody>
          <a:bodyPr/>
          <a:lstStyle/>
          <a:p>
            <a:pPr eaLnBrk="1" hangingPunct="1"/>
            <a:r>
              <a:rPr lang="en-US" b="1" dirty="0" smtClean="0">
                <a:solidFill>
                  <a:srgbClr val="0000FF"/>
                </a:solidFill>
              </a:rPr>
              <a:t>Narrow focus on accuracy sometimes </a:t>
            </a:r>
            <a:br>
              <a:rPr lang="en-US" b="1" dirty="0" smtClean="0">
                <a:solidFill>
                  <a:srgbClr val="0000FF"/>
                </a:solidFill>
              </a:rPr>
            </a:br>
            <a:r>
              <a:rPr lang="en-US" b="1" dirty="0" smtClean="0">
                <a:solidFill>
                  <a:srgbClr val="0000FF"/>
                </a:solidFill>
              </a:rPr>
              <a:t>misses the point</a:t>
            </a:r>
          </a:p>
          <a:p>
            <a:pPr lvl="1" eaLnBrk="1" hangingPunct="1"/>
            <a:r>
              <a:rPr lang="en-US" dirty="0" smtClean="0"/>
              <a:t>Prediction Diversity</a:t>
            </a:r>
          </a:p>
          <a:p>
            <a:pPr lvl="1" eaLnBrk="1" hangingPunct="1"/>
            <a:r>
              <a:rPr lang="en-US" dirty="0" smtClean="0"/>
              <a:t>Prediction Context</a:t>
            </a:r>
          </a:p>
          <a:p>
            <a:pPr lvl="1" eaLnBrk="1" hangingPunct="1"/>
            <a:r>
              <a:rPr lang="en-US" dirty="0" smtClean="0"/>
              <a:t>Order of predictions</a:t>
            </a:r>
          </a:p>
          <a:p>
            <a:pPr eaLnBrk="1" hangingPunct="1"/>
            <a:r>
              <a:rPr lang="en-US" b="1" dirty="0" smtClean="0">
                <a:solidFill>
                  <a:srgbClr val="D60093"/>
                </a:solidFill>
              </a:rPr>
              <a:t>In practice, we care only to predict high ratings:</a:t>
            </a:r>
          </a:p>
          <a:p>
            <a:pPr lvl="1" eaLnBrk="1" hangingPunct="1"/>
            <a:r>
              <a:rPr lang="en-US" dirty="0" smtClean="0"/>
              <a:t>RMSE might penalize a method that does well </a:t>
            </a:r>
            <a:br>
              <a:rPr lang="en-US" dirty="0" smtClean="0"/>
            </a:br>
            <a:r>
              <a:rPr lang="en-US" dirty="0" smtClean="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519297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smtClean="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smtClean="0">
                <a:solidFill>
                  <a:srgbClr val="0000FF"/>
                </a:solidFill>
              </a:rPr>
              <a:t>Shelf space is a scarce commodity for traditional retailers </a:t>
            </a:r>
          </a:p>
          <a:p>
            <a:pPr lvl="1" eaLnBrk="1" hangingPunct="1">
              <a:lnSpc>
                <a:spcPct val="90000"/>
              </a:lnSpc>
            </a:pPr>
            <a:r>
              <a:rPr lang="en-US" dirty="0" smtClean="0"/>
              <a:t>Also: TV networks, movie theaters,…</a:t>
            </a:r>
          </a:p>
          <a:p>
            <a:pPr lvl="8">
              <a:lnSpc>
                <a:spcPct val="90000"/>
              </a:lnSpc>
            </a:pPr>
            <a:endParaRPr lang="en-US" dirty="0" smtClean="0"/>
          </a:p>
          <a:p>
            <a:pPr eaLnBrk="1" hangingPunct="1">
              <a:lnSpc>
                <a:spcPct val="90000"/>
              </a:lnSpc>
            </a:pPr>
            <a:r>
              <a:rPr lang="en-US" b="1" dirty="0" smtClean="0">
                <a:solidFill>
                  <a:srgbClr val="FF0066"/>
                </a:solidFill>
              </a:rPr>
              <a:t>Web enables near-zero-cost dissemination </a:t>
            </a:r>
            <a:br>
              <a:rPr lang="en-US" b="1" dirty="0" smtClean="0">
                <a:solidFill>
                  <a:srgbClr val="FF0066"/>
                </a:solidFill>
              </a:rPr>
            </a:br>
            <a:r>
              <a:rPr lang="en-US" b="1" dirty="0" smtClean="0">
                <a:solidFill>
                  <a:srgbClr val="FF0066"/>
                </a:solidFill>
              </a:rPr>
              <a:t>of information about products</a:t>
            </a:r>
          </a:p>
          <a:p>
            <a:pPr lvl="1" eaLnBrk="1" hangingPunct="1">
              <a:lnSpc>
                <a:spcPct val="90000"/>
              </a:lnSpc>
            </a:pPr>
            <a:r>
              <a:rPr lang="en-US" dirty="0" smtClean="0"/>
              <a:t>From scarcity to abundance</a:t>
            </a:r>
          </a:p>
          <a:p>
            <a:pPr lvl="8">
              <a:lnSpc>
                <a:spcPct val="90000"/>
              </a:lnSpc>
            </a:pPr>
            <a:endParaRPr lang="en-US" dirty="0" smtClean="0"/>
          </a:p>
          <a:p>
            <a:pPr eaLnBrk="1" hangingPunct="1">
              <a:lnSpc>
                <a:spcPct val="90000"/>
              </a:lnSpc>
            </a:pPr>
            <a:r>
              <a:rPr lang="en-US" b="1" dirty="0" smtClean="0">
                <a:solidFill>
                  <a:srgbClr val="008000"/>
                </a:solidFill>
              </a:rPr>
              <a:t>More choice necessitates better filters</a:t>
            </a:r>
          </a:p>
          <a:p>
            <a:pPr lvl="1" eaLnBrk="1" hangingPunct="1">
              <a:lnSpc>
                <a:spcPct val="90000"/>
              </a:lnSpc>
            </a:pPr>
            <a:r>
              <a:rPr lang="en-US" dirty="0" smtClean="0"/>
              <a:t>Recommendation engines</a:t>
            </a:r>
          </a:p>
          <a:p>
            <a:pPr lvl="1" eaLnBrk="1" hangingPunct="1">
              <a:lnSpc>
                <a:spcPct val="90000"/>
              </a:lnSpc>
            </a:pPr>
            <a:r>
              <a:rPr lang="en-US" dirty="0" smtClean="0"/>
              <a:t>How </a:t>
            </a:r>
            <a:r>
              <a:rPr lang="en-US" b="1" dirty="0" smtClean="0">
                <a:solidFill>
                  <a:srgbClr val="0000FF"/>
                </a:solidFill>
              </a:rPr>
              <a:t>Into Thin Air </a:t>
            </a:r>
            <a:r>
              <a:rPr lang="en-US" dirty="0" smtClean="0"/>
              <a:t>made </a:t>
            </a:r>
            <a:r>
              <a:rPr lang="en-US" b="1" dirty="0" smtClean="0">
                <a:solidFill>
                  <a:srgbClr val="0000FF"/>
                </a:solidFill>
              </a:rPr>
              <a:t>Touching the Void</a:t>
            </a:r>
            <a:r>
              <a:rPr lang="en-US" dirty="0" smtClean="0">
                <a:solidFill>
                  <a:srgbClr val="0000FF"/>
                </a:solidFill>
              </a:rPr>
              <a:t> </a:t>
            </a:r>
            <a:br>
              <a:rPr lang="en-US" dirty="0" smtClean="0">
                <a:solidFill>
                  <a:srgbClr val="0000FF"/>
                </a:solidFill>
              </a:rPr>
            </a:br>
            <a:r>
              <a:rPr lang="en-US" dirty="0" smtClean="0"/>
              <a:t>a bestseller: </a:t>
            </a:r>
            <a:r>
              <a:rPr lang="en-US" sz="2000" dirty="0" smtClean="0">
                <a:hlinkClick r:id="rId3"/>
              </a:rPr>
              <a:t>http://www.wired.com/wired/archive/12.10/tail.html</a:t>
            </a:r>
            <a:endParaRPr lang="en-US" dirty="0" smtClean="0"/>
          </a:p>
          <a:p>
            <a:pPr eaLnBrk="1" hangingPunct="1">
              <a:lnSpc>
                <a:spcPct val="90000"/>
              </a:lnSpc>
              <a:buFont typeface="Wingdings" charset="2"/>
              <a:buNone/>
            </a:pPr>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smtClean="0"/>
              <a:t>Expensive step is finding </a:t>
            </a:r>
            <a:r>
              <a:rPr lang="en-US" b="1" i="1" dirty="0" smtClean="0"/>
              <a:t>k</a:t>
            </a:r>
            <a:r>
              <a:rPr lang="en-US" dirty="0" smtClean="0"/>
              <a:t> most similar customers: </a:t>
            </a:r>
            <a:r>
              <a:rPr lang="en-US" b="1" dirty="0" smtClean="0">
                <a:solidFill>
                  <a:srgbClr val="FF0066"/>
                </a:solidFill>
              </a:rPr>
              <a:t>O(|X|) </a:t>
            </a:r>
          </a:p>
          <a:p>
            <a:pPr eaLnBrk="1" hangingPunct="1"/>
            <a:r>
              <a:rPr lang="en-US" b="1" dirty="0" smtClean="0">
                <a:solidFill>
                  <a:srgbClr val="0000FF"/>
                </a:solidFill>
              </a:rPr>
              <a:t>Too expensive to do at runtime</a:t>
            </a:r>
          </a:p>
          <a:p>
            <a:pPr lvl="1" eaLnBrk="1" hangingPunct="1"/>
            <a:r>
              <a:rPr lang="en-US" dirty="0" smtClean="0"/>
              <a:t>Could pre-compute</a:t>
            </a:r>
          </a:p>
          <a:p>
            <a:pPr eaLnBrk="1" hangingPunct="1"/>
            <a:r>
              <a:rPr lang="en-US" dirty="0" smtClean="0"/>
              <a:t>Naïve pre-computation takes time </a:t>
            </a:r>
            <a:r>
              <a:rPr lang="en-US" b="1" dirty="0" smtClean="0"/>
              <a:t>O(k ·|X|)</a:t>
            </a:r>
          </a:p>
          <a:p>
            <a:pPr lvl="3"/>
            <a:r>
              <a:rPr lang="en-US" smtClean="0"/>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smtClean="0"/>
              <a:t>Clustering</a:t>
            </a:r>
          </a:p>
          <a:p>
            <a:pPr lvl="1"/>
            <a:r>
              <a:rPr lang="en-US" dirty="0" smtClean="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1861631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a:t>
            </a:r>
            <a:r>
              <a:rPr lang="en-US" dirty="0" smtClean="0"/>
              <a:t>Data</a:t>
            </a:r>
            <a:endParaRPr lang="en-US" dirty="0"/>
          </a:p>
        </p:txBody>
      </p:sp>
      <p:sp>
        <p:nvSpPr>
          <p:cNvPr id="90115" name="Rectangle 3"/>
          <p:cNvSpPr>
            <a:spLocks noGrp="1" noChangeArrowheads="1"/>
          </p:cNvSpPr>
          <p:nvPr>
            <p:ph idx="1"/>
          </p:nvPr>
        </p:nvSpPr>
        <p:spPr/>
        <p:txBody>
          <a:bodyPr/>
          <a:lstStyle/>
          <a:p>
            <a:r>
              <a:rPr lang="en-US" b="1" dirty="0">
                <a:solidFill>
                  <a:srgbClr val="FF0066"/>
                </a:solidFill>
              </a:rPr>
              <a:t>Leverage all the </a:t>
            </a:r>
            <a:r>
              <a:rPr lang="en-US" b="1" dirty="0" smtClean="0">
                <a:solidFill>
                  <a:srgbClr val="FF0066"/>
                </a:solidFill>
              </a:rPr>
              <a:t>data</a:t>
            </a:r>
            <a:endParaRPr lang="en-US" b="1" dirty="0">
              <a:solidFill>
                <a:srgbClr val="FF0066"/>
              </a:solidFill>
            </a:endParaRPr>
          </a:p>
          <a:p>
            <a:pPr lvl="1"/>
            <a:r>
              <a:rPr lang="en-US" dirty="0"/>
              <a:t>Don’t try to reduce data size in an </a:t>
            </a:r>
            <a:r>
              <a:rPr lang="en-US" dirty="0" smtClean="0"/>
              <a:t/>
            </a:r>
            <a:br>
              <a:rPr lang="en-US" dirty="0" smtClean="0"/>
            </a:br>
            <a:r>
              <a:rPr lang="en-US" dirty="0" smtClean="0"/>
              <a:t>effort </a:t>
            </a:r>
            <a:r>
              <a:rPr lang="en-US" dirty="0"/>
              <a:t>to make fancy algorithms work</a:t>
            </a:r>
          </a:p>
          <a:p>
            <a:pPr lvl="1"/>
            <a:r>
              <a:rPr lang="en-US" dirty="0"/>
              <a:t>Simple methods on large data do </a:t>
            </a:r>
            <a:r>
              <a:rPr lang="en-US" dirty="0" smtClean="0"/>
              <a:t>best</a:t>
            </a:r>
          </a:p>
          <a:p>
            <a:pPr lvl="8"/>
            <a:endParaRPr lang="en-US" dirty="0"/>
          </a:p>
          <a:p>
            <a:r>
              <a:rPr lang="en-US" b="1" dirty="0">
                <a:solidFill>
                  <a:srgbClr val="0000FF"/>
                </a:solidFill>
              </a:rPr>
              <a:t>Add more data</a:t>
            </a:r>
          </a:p>
          <a:p>
            <a:pPr lvl="1"/>
            <a:r>
              <a:rPr lang="en-US" dirty="0"/>
              <a:t>e.g., add IMDB data on </a:t>
            </a:r>
            <a:r>
              <a:rPr lang="en-US" dirty="0" smtClean="0"/>
              <a:t>genres</a:t>
            </a:r>
          </a:p>
          <a:p>
            <a:pPr lvl="8"/>
            <a:endParaRPr lang="en-US" dirty="0"/>
          </a:p>
          <a:p>
            <a:r>
              <a:rPr lang="en-US" b="1" dirty="0" smtClean="0">
                <a:solidFill>
                  <a:srgbClr val="D60093"/>
                </a:solidFill>
              </a:rPr>
              <a:t>More data beats better algorithms</a:t>
            </a:r>
            <a:endParaRPr lang="en-US" b="1" dirty="0">
              <a:solidFill>
                <a:srgbClr val="D60093"/>
              </a:solidFill>
            </a:endParaRPr>
          </a:p>
          <a:p>
            <a:pPr>
              <a:buFont typeface="Wingdings" pitchFamily="1" charset="2"/>
              <a:buNone/>
            </a:pPr>
            <a:r>
              <a:rPr lang="en-US" sz="1600" b="1" dirty="0" smtClean="0">
                <a:latin typeface="Courier New" pitchFamily="1" charset="0"/>
                <a:hlinkClick r:id="rId3"/>
              </a:rPr>
              <a:t>http://anand.typepad.com/datawocky/2008/03/more-data-usual.html</a:t>
            </a:r>
            <a:r>
              <a:rPr lang="en-US" sz="1600" b="1" dirty="0" smtClean="0">
                <a:latin typeface="Courier New" pitchFamily="1" charset="0"/>
              </a:rPr>
              <a:t> </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260264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smtClean="0"/>
              <a:t>Sidenote</a:t>
            </a:r>
            <a:r>
              <a:rPr lang="en-US" dirty="0" smtClean="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5</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Recommendations</a:t>
            </a:r>
          </a:p>
        </p:txBody>
      </p:sp>
      <p:sp>
        <p:nvSpPr>
          <p:cNvPr id="17411" name="Rectangle 3"/>
          <p:cNvSpPr>
            <a:spLocks noGrp="1" noChangeArrowheads="1"/>
          </p:cNvSpPr>
          <p:nvPr>
            <p:ph type="body" idx="1"/>
          </p:nvPr>
        </p:nvSpPr>
        <p:spPr/>
        <p:txBody>
          <a:bodyPr/>
          <a:lstStyle/>
          <a:p>
            <a:pPr eaLnBrk="1" hangingPunct="1"/>
            <a:r>
              <a:rPr lang="en-US" b="1" dirty="0" smtClean="0">
                <a:solidFill>
                  <a:srgbClr val="0000FF"/>
                </a:solidFill>
              </a:rPr>
              <a:t>Editorial and hand curated</a:t>
            </a:r>
          </a:p>
          <a:p>
            <a:pPr lvl="1"/>
            <a:r>
              <a:rPr lang="en-US" dirty="0" smtClean="0"/>
              <a:t>List of favorites</a:t>
            </a:r>
          </a:p>
          <a:p>
            <a:pPr lvl="1"/>
            <a:r>
              <a:rPr lang="en-US" dirty="0" smtClean="0"/>
              <a:t>Lists of “essential” items</a:t>
            </a:r>
            <a:endParaRPr lang="en-US" dirty="0"/>
          </a:p>
          <a:p>
            <a:pPr lvl="8"/>
            <a:endParaRPr lang="en-US" dirty="0" smtClean="0"/>
          </a:p>
          <a:p>
            <a:pPr eaLnBrk="1" hangingPunct="1"/>
            <a:r>
              <a:rPr lang="en-US" b="1" dirty="0" smtClean="0">
                <a:solidFill>
                  <a:srgbClr val="0000FF"/>
                </a:solidFill>
              </a:rPr>
              <a:t>Simple aggregates</a:t>
            </a:r>
          </a:p>
          <a:p>
            <a:pPr lvl="1" eaLnBrk="1" hangingPunct="1"/>
            <a:r>
              <a:rPr lang="en-US" dirty="0" smtClean="0"/>
              <a:t>Top 10, Most Popular, Recent Uploads</a:t>
            </a:r>
          </a:p>
          <a:p>
            <a:pPr lvl="8"/>
            <a:endParaRPr lang="en-US" dirty="0" smtClean="0">
              <a:solidFill>
                <a:srgbClr val="FF0066"/>
              </a:solidFill>
            </a:endParaRPr>
          </a:p>
          <a:p>
            <a:pPr eaLnBrk="1" hangingPunct="1"/>
            <a:r>
              <a:rPr lang="en-US" b="1" dirty="0" smtClean="0">
                <a:solidFill>
                  <a:srgbClr val="FF0066"/>
                </a:solidFill>
              </a:rPr>
              <a:t>Tailored to individual users</a:t>
            </a:r>
          </a:p>
          <a:p>
            <a:pPr lvl="1" eaLnBrk="1" hangingPunct="1"/>
            <a:r>
              <a:rPr lang="en-US" dirty="0" smtClean="0"/>
              <a:t>Amazon, Netflix, …</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21254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smtClean="0"/>
              <a:t>X</a:t>
            </a:r>
            <a:r>
              <a:rPr lang="en-US" sz="3600" dirty="0" smtClean="0"/>
              <a:t> = set of </a:t>
            </a:r>
            <a:r>
              <a:rPr lang="en-US" sz="3600" b="1" dirty="0" smtClean="0">
                <a:solidFill>
                  <a:srgbClr val="008000"/>
                </a:solidFill>
              </a:rPr>
              <a:t>Customers</a:t>
            </a:r>
          </a:p>
          <a:p>
            <a:pPr eaLnBrk="1" hangingPunct="1"/>
            <a:r>
              <a:rPr lang="en-US" sz="3600" b="1" i="1" dirty="0" smtClean="0"/>
              <a:t>S</a:t>
            </a:r>
            <a:r>
              <a:rPr lang="en-US" sz="3600" dirty="0" smtClean="0"/>
              <a:t> = set of </a:t>
            </a:r>
            <a:r>
              <a:rPr lang="en-US" sz="3600" b="1" dirty="0" smtClean="0">
                <a:solidFill>
                  <a:srgbClr val="0000FF"/>
                </a:solidFill>
              </a:rPr>
              <a:t>Items</a:t>
            </a:r>
          </a:p>
          <a:p>
            <a:pPr lvl="8"/>
            <a:endParaRPr lang="en-US" sz="2000" dirty="0" smtClean="0"/>
          </a:p>
          <a:p>
            <a:pPr eaLnBrk="1" hangingPunct="1"/>
            <a:r>
              <a:rPr lang="en-US" sz="3600" b="1" dirty="0" smtClean="0">
                <a:solidFill>
                  <a:srgbClr val="FF0066"/>
                </a:solidFill>
              </a:rPr>
              <a:t>Utility function</a:t>
            </a:r>
            <a:r>
              <a:rPr lang="en-US" sz="3600" dirty="0" smtClean="0"/>
              <a:t> </a:t>
            </a:r>
            <a:r>
              <a:rPr lang="en-US" sz="3600" b="1" i="1" dirty="0" smtClean="0"/>
              <a:t>u</a:t>
            </a:r>
            <a:r>
              <a:rPr lang="en-US" sz="3600" dirty="0" smtClean="0"/>
              <a:t>: </a:t>
            </a:r>
            <a:r>
              <a:rPr lang="en-US" sz="3600" b="1" i="1" dirty="0" smtClean="0"/>
              <a:t>X</a:t>
            </a:r>
            <a:r>
              <a:rPr lang="en-US" sz="3600" dirty="0" smtClean="0"/>
              <a:t> </a:t>
            </a:r>
            <a:r>
              <a:rPr lang="en-US" sz="3600" dirty="0" smtClean="0">
                <a:latin typeface="cmsy10" pitchFamily="1" charset="0"/>
              </a:rPr>
              <a:t>× </a:t>
            </a:r>
            <a:r>
              <a:rPr lang="en-US" sz="3600" b="1" i="1" dirty="0" smtClean="0"/>
              <a:t>S</a:t>
            </a:r>
            <a:r>
              <a:rPr lang="en-US" sz="3600" dirty="0" smtClean="0"/>
              <a:t> </a:t>
            </a:r>
            <a:r>
              <a:rPr lang="en-US" sz="3600" dirty="0" smtClean="0">
                <a:sym typeface="Wingdings" charset="2"/>
              </a:rPr>
              <a:t></a:t>
            </a:r>
            <a:r>
              <a:rPr lang="en-US" sz="3600" dirty="0" smtClean="0"/>
              <a:t> </a:t>
            </a:r>
            <a:r>
              <a:rPr lang="en-US" sz="3600" b="1" i="1" dirty="0" smtClean="0"/>
              <a:t>R</a:t>
            </a:r>
          </a:p>
          <a:p>
            <a:pPr lvl="1" eaLnBrk="1" hangingPunct="1"/>
            <a:r>
              <a:rPr lang="en-US" sz="3200" b="1" i="1" dirty="0" smtClean="0"/>
              <a:t>R</a:t>
            </a:r>
            <a:r>
              <a:rPr lang="en-US" sz="3200" i="1" dirty="0" smtClean="0"/>
              <a:t> </a:t>
            </a:r>
            <a:r>
              <a:rPr lang="en-US" sz="3200" dirty="0" smtClean="0"/>
              <a:t>= set of ratings</a:t>
            </a:r>
          </a:p>
          <a:p>
            <a:pPr lvl="1" eaLnBrk="1" hangingPunct="1"/>
            <a:r>
              <a:rPr lang="en-US" sz="3200" b="1" i="1" dirty="0" smtClean="0"/>
              <a:t>R</a:t>
            </a:r>
            <a:r>
              <a:rPr lang="en-US" sz="3200" dirty="0" smtClean="0"/>
              <a:t> is a totally ordered set</a:t>
            </a:r>
          </a:p>
          <a:p>
            <a:pPr lvl="1" eaLnBrk="1" hangingPunct="1"/>
            <a:r>
              <a:rPr lang="en-US" sz="3200" dirty="0" smtClean="0"/>
              <a:t>e.g., </a:t>
            </a:r>
            <a:r>
              <a:rPr lang="en-US" sz="3200" b="1" dirty="0" smtClean="0"/>
              <a:t>0-5</a:t>
            </a:r>
            <a:r>
              <a:rPr lang="en-US" sz="3200" dirty="0" smtClean="0"/>
              <a:t> stars, real number in </a:t>
            </a:r>
            <a:r>
              <a:rPr lang="en-US" sz="3200" b="1" dirty="0" smtClean="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48640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12"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8</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13692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smtClean="0">
                <a:solidFill>
                  <a:srgbClr val="FF0066"/>
                </a:solidFill>
              </a:rPr>
              <a:t>(1)</a:t>
            </a:r>
            <a:r>
              <a:rPr lang="en-US" b="1" dirty="0" smtClean="0">
                <a:solidFill>
                  <a:srgbClr val="0000FF"/>
                </a:solidFill>
              </a:rPr>
              <a:t> Gathering “known” ratings for matrix</a:t>
            </a:r>
          </a:p>
          <a:p>
            <a:pPr lvl="1"/>
            <a:r>
              <a:rPr lang="en-US" dirty="0"/>
              <a:t>How to </a:t>
            </a:r>
            <a:r>
              <a:rPr lang="en-US" dirty="0" smtClean="0"/>
              <a:t>collect the data in the utility matrix</a:t>
            </a:r>
            <a:endParaRPr lang="en-US" dirty="0"/>
          </a:p>
          <a:p>
            <a:pPr lvl="8"/>
            <a:endParaRPr lang="en-US" dirty="0" smtClean="0"/>
          </a:p>
          <a:p>
            <a:pPr eaLnBrk="1" hangingPunct="1"/>
            <a:r>
              <a:rPr lang="en-US" b="1" dirty="0" smtClean="0">
                <a:solidFill>
                  <a:srgbClr val="FF0066"/>
                </a:solidFill>
              </a:rPr>
              <a:t>(2)</a:t>
            </a:r>
            <a:r>
              <a:rPr lang="en-US" b="1" dirty="0" smtClean="0">
                <a:solidFill>
                  <a:srgbClr val="0000FF"/>
                </a:solidFill>
              </a:rPr>
              <a:t> Extrapolate unknown ratings from the </a:t>
            </a:r>
            <a:br>
              <a:rPr lang="en-US" b="1" dirty="0" smtClean="0">
                <a:solidFill>
                  <a:srgbClr val="0000FF"/>
                </a:solidFill>
              </a:rPr>
            </a:br>
            <a:r>
              <a:rPr lang="en-US" b="1" dirty="0" smtClean="0">
                <a:solidFill>
                  <a:srgbClr val="0000FF"/>
                </a:solidFill>
              </a:rPr>
              <a:t>known ones</a:t>
            </a:r>
          </a:p>
          <a:p>
            <a:pPr lvl="1"/>
            <a:r>
              <a:rPr lang="en-US" dirty="0" smtClean="0"/>
              <a:t>Mainly interested in high unknown ratings</a:t>
            </a:r>
          </a:p>
          <a:p>
            <a:pPr lvl="2"/>
            <a:r>
              <a:rPr lang="en-US" dirty="0" smtClean="0"/>
              <a:t>We are not interested in knowing what you don’t like </a:t>
            </a:r>
            <a:br>
              <a:rPr lang="en-US" dirty="0" smtClean="0"/>
            </a:br>
            <a:r>
              <a:rPr lang="en-US" dirty="0" smtClean="0"/>
              <a:t>but what you like</a:t>
            </a:r>
          </a:p>
          <a:p>
            <a:pPr lvl="8"/>
            <a:endParaRPr lang="en-US" dirty="0" smtClean="0"/>
          </a:p>
          <a:p>
            <a:pPr eaLnBrk="1" hangingPunct="1"/>
            <a:r>
              <a:rPr lang="en-US" b="1" dirty="0" smtClean="0">
                <a:solidFill>
                  <a:srgbClr val="FF0066"/>
                </a:solidFill>
              </a:rPr>
              <a:t>(3)</a:t>
            </a:r>
            <a:r>
              <a:rPr lang="en-US" b="1" dirty="0" smtClean="0">
                <a:solidFill>
                  <a:srgbClr val="0000FF"/>
                </a:solidFill>
              </a:rPr>
              <a:t> Evaluating extrapolation methods</a:t>
            </a:r>
          </a:p>
          <a:p>
            <a:pPr lvl="1"/>
            <a:r>
              <a:rPr lang="en-US" dirty="0" smtClean="0"/>
              <a:t>How to measure success/performance of</a:t>
            </a:r>
            <a:br>
              <a:rPr lang="en-US" dirty="0" smtClean="0"/>
            </a:br>
            <a:r>
              <a:rPr lang="en-US" dirty="0" smtClean="0"/>
              <a:t>recommendation methods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77214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29121</TotalTime>
  <Words>2972</Words>
  <Application>Microsoft Office PowerPoint</Application>
  <PresentationFormat>On-screen Show (4:3)</PresentationFormat>
  <Paragraphs>799</Paragraphs>
  <Slides>41</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Module</vt:lpstr>
      <vt:lpstr>Equation</vt:lpstr>
      <vt:lpstr>Recommender Systems: Content-based Systems &amp; Collaborative Filtering</vt:lpstr>
      <vt:lpstr>Example: Recommender Systems</vt:lpstr>
      <vt:lpstr>Recommendations </vt:lpstr>
      <vt:lpstr>From Scarcity to Abundance</vt:lpstr>
      <vt:lpstr>Sidenote: The Long Tail</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Windows User</cp:lastModifiedBy>
  <cp:revision>1517</cp:revision>
  <cp:lastPrinted>2012-01-25T16:54:23Z</cp:lastPrinted>
  <dcterms:created xsi:type="dcterms:W3CDTF">2009-06-12T17:14:38Z</dcterms:created>
  <dcterms:modified xsi:type="dcterms:W3CDTF">2019-05-10T05:41:34Z</dcterms:modified>
</cp:coreProperties>
</file>