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630"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0D2B8-CD0E-453B-BFC4-AD602488AF4E}"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117325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0D2B8-CD0E-453B-BFC4-AD602488AF4E}"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184854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0D2B8-CD0E-453B-BFC4-AD602488AF4E}"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355768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0D2B8-CD0E-453B-BFC4-AD602488AF4E}"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375255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0D2B8-CD0E-453B-BFC4-AD602488AF4E}"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107762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0D2B8-CD0E-453B-BFC4-AD602488AF4E}"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236644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0D2B8-CD0E-453B-BFC4-AD602488AF4E}"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184661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0D2B8-CD0E-453B-BFC4-AD602488AF4E}"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3761722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0D2B8-CD0E-453B-BFC4-AD602488AF4E}"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304771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0D2B8-CD0E-453B-BFC4-AD602488AF4E}"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2297422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0D2B8-CD0E-453B-BFC4-AD602488AF4E}"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2069292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0D2B8-CD0E-453B-BFC4-AD602488AF4E}" type="datetimeFigureOut">
              <a:rPr lang="en-US" smtClean="0"/>
              <a:pPr/>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DAC95-E189-421A-921A-0F93D9803CE1}" type="slidenum">
              <a:rPr lang="en-US" smtClean="0"/>
              <a:pPr/>
              <a:t>‹#›</a:t>
            </a:fld>
            <a:endParaRPr lang="en-US"/>
          </a:p>
        </p:txBody>
      </p:sp>
    </p:spTree>
    <p:extLst>
      <p:ext uri="{BB962C8B-B14F-4D97-AF65-F5344CB8AC3E}">
        <p14:creationId xmlns="" xmlns:p14="http://schemas.microsoft.com/office/powerpoint/2010/main" val="901002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ighway/gis_data/Afghanistan/afghanistan_fao_tutorial.apr" TargetMode="Externa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hyperlink" Target="../../../../Highway/gisbusinessapp/dczip.apr" TargetMode="External"/><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hyperlink" Target="../../../../Highway/gis_data/Afghanistan/afghanistan_fao_tutorial.apr" TargetMode="Externa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hyperlink" Target="../../../../Highway/gisbusinessapp/addevent.apr"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hyperlink" Target="../../../../Highway/gis_data/Afghanistan/afghanistan_fao_tutorial.apr"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hyperlink" Target="../../../../Highway/gisbusinessapp/findwithin.apr"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1.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ruslan.bobov\Desktop\i5-small.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27214"/>
            <a:ext cx="6248400" cy="675458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76200" y="27214"/>
            <a:ext cx="9067800" cy="6830786"/>
          </a:xfrm>
        </p:spPr>
        <p:txBody>
          <a:bodyPr/>
          <a:lstStyle/>
          <a:p>
            <a:endParaRPr lang="en-US" dirty="0" smtClean="0">
              <a:solidFill>
                <a:schemeClr val="tx1"/>
              </a:solidFill>
            </a:endParaRPr>
          </a:p>
          <a:p>
            <a:endParaRPr lang="en-US" dirty="0">
              <a:solidFill>
                <a:schemeClr val="tx1"/>
              </a:solidFill>
            </a:endParaRPr>
          </a:p>
          <a:p>
            <a:pPr algn="l"/>
            <a:endParaRPr lang="en-US" dirty="0">
              <a:solidFill>
                <a:schemeClr val="tx1"/>
              </a:solidFill>
            </a:endParaRPr>
          </a:p>
          <a:p>
            <a:pPr algn="l"/>
            <a:r>
              <a:rPr lang="en-US" sz="4000" b="1" dirty="0" smtClean="0">
                <a:solidFill>
                  <a:schemeClr val="tx1"/>
                </a:solidFill>
              </a:rPr>
              <a:t>Spatial data</a:t>
            </a:r>
          </a:p>
          <a:p>
            <a:pPr algn="l"/>
            <a:r>
              <a:rPr lang="en-US" b="1" dirty="0" smtClean="0">
                <a:solidFill>
                  <a:schemeClr val="tx2">
                    <a:lumMod val="60000"/>
                    <a:lumOff val="40000"/>
                  </a:schemeClr>
                </a:solidFill>
              </a:rPr>
              <a:t>Visualization spatial data</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pPr algn="r"/>
            <a:endParaRPr lang="en-US" dirty="0">
              <a:solidFill>
                <a:schemeClr val="tx1"/>
              </a:solidFill>
            </a:endParaRPr>
          </a:p>
          <a:p>
            <a:pPr algn="r"/>
            <a:r>
              <a:rPr lang="en-US" sz="2800" dirty="0" err="1" smtClean="0">
                <a:solidFill>
                  <a:schemeClr val="tx1"/>
                </a:solidFill>
              </a:rPr>
              <a:t>Ruslan</a:t>
            </a:r>
            <a:r>
              <a:rPr lang="en-US" sz="2800" dirty="0" smtClean="0">
                <a:solidFill>
                  <a:schemeClr val="tx1"/>
                </a:solidFill>
              </a:rPr>
              <a:t> </a:t>
            </a:r>
            <a:r>
              <a:rPr lang="en-US" sz="2800" dirty="0" err="1" smtClean="0">
                <a:solidFill>
                  <a:schemeClr val="tx1"/>
                </a:solidFill>
              </a:rPr>
              <a:t>Bobov</a:t>
            </a:r>
            <a:endParaRPr lang="en-US" sz="2800" dirty="0">
              <a:solidFill>
                <a:schemeClr val="tx1"/>
              </a:solidFill>
            </a:endParaRPr>
          </a:p>
        </p:txBody>
      </p:sp>
    </p:spTree>
    <p:extLst>
      <p:ext uri="{BB962C8B-B14F-4D97-AF65-F5344CB8AC3E}">
        <p14:creationId xmlns="" xmlns:p14="http://schemas.microsoft.com/office/powerpoint/2010/main" val="581676861"/>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a:t>
            </a:r>
            <a:r>
              <a:rPr lang="en-US" sz="2800" b="1" dirty="0">
                <a:solidFill>
                  <a:schemeClr val="tx1"/>
                </a:solidFill>
              </a:rPr>
              <a:t>Vector Data</a:t>
            </a:r>
          </a:p>
          <a:p>
            <a:pPr algn="l"/>
            <a:endParaRPr lang="en-US" sz="2800" dirty="0">
              <a:solidFill>
                <a:schemeClr val="tx1"/>
              </a:solidFill>
            </a:endParaRPr>
          </a:p>
          <a:p>
            <a:pPr algn="l"/>
            <a:endParaRPr lang="en-US" sz="2800" dirty="0">
              <a:solidFill>
                <a:schemeClr val="tx1"/>
              </a:solidFill>
            </a:endParaRPr>
          </a:p>
          <a:p>
            <a:pPr algn="l"/>
            <a:endParaRPr lang="en-US" dirty="0" smtClean="0">
              <a:solidFill>
                <a:schemeClr val="tx1"/>
              </a:solidFill>
            </a:endParaRPr>
          </a:p>
          <a:p>
            <a:endParaRPr lang="en-US" dirty="0" smtClean="0">
              <a:solidFill>
                <a:schemeClr val="tx1"/>
              </a:solidFill>
            </a:endParaRPr>
          </a:p>
        </p:txBody>
      </p:sp>
      <p:pic>
        <p:nvPicPr>
          <p:cNvPr id="2050" name="Picture 2" descr="C:\Users\ruslan.bobov\Desktop\vecto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040" y="1266116"/>
            <a:ext cx="8951760" cy="54394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2654935"/>
      </p:ext>
    </p:extLst>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Raster </a:t>
            </a:r>
            <a:r>
              <a:rPr lang="en-US" sz="2800" b="1" dirty="0">
                <a:solidFill>
                  <a:schemeClr val="tx1"/>
                </a:solidFill>
              </a:rPr>
              <a:t>Data</a:t>
            </a:r>
          </a:p>
          <a:p>
            <a:pPr algn="l"/>
            <a:r>
              <a:rPr lang="en-US" sz="2800" dirty="0">
                <a:solidFill>
                  <a:schemeClr val="tx1"/>
                </a:solidFill>
              </a:rPr>
              <a:t>Raster Data – cell –based data such as aerial imagery and digital elevation models. Raster data is characterized by pixel values. Basically, a raster file is a giant table, where each pixel is assigned a specific value from 0 to 255. The meaning behind these values is specified by the user – they can represent elevations, temperature, hydrology and etc.  </a:t>
            </a:r>
          </a:p>
          <a:p>
            <a:pPr algn="l"/>
            <a:endParaRPr lang="en-US" sz="2800" dirty="0">
              <a:solidFill>
                <a:schemeClr val="tx1"/>
              </a:solidFill>
            </a:endParaRPr>
          </a:p>
        </p:txBody>
      </p:sp>
      <p:pic>
        <p:nvPicPr>
          <p:cNvPr id="4" name="Picture 3" descr="http://gis.washington.edu/phurvitz/professional/SSI/images/raster.gif"/>
          <p:cNvPicPr/>
          <p:nvPr/>
        </p:nvPicPr>
        <p:blipFill>
          <a:blip r:embed="rId2">
            <a:extLst>
              <a:ext uri="{28A0092B-C50C-407E-A947-70E740481C1C}">
                <a14:useLocalDpi xmlns="" xmlns:a14="http://schemas.microsoft.com/office/drawing/2010/main" val="0"/>
              </a:ext>
            </a:extLst>
          </a:blip>
          <a:srcRect/>
          <a:stretch>
            <a:fillRect/>
          </a:stretch>
        </p:blipFill>
        <p:spPr bwMode="auto">
          <a:xfrm>
            <a:off x="2362200" y="3886200"/>
            <a:ext cx="3992245" cy="2603500"/>
          </a:xfrm>
          <a:prstGeom prst="rect">
            <a:avLst/>
          </a:prstGeom>
          <a:noFill/>
          <a:ln>
            <a:noFill/>
          </a:ln>
        </p:spPr>
      </p:pic>
    </p:spTree>
    <p:extLst>
      <p:ext uri="{BB962C8B-B14F-4D97-AF65-F5344CB8AC3E}">
        <p14:creationId xmlns="" xmlns:p14="http://schemas.microsoft.com/office/powerpoint/2010/main" val="7714921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Raster Data</a:t>
            </a:r>
            <a:endParaRPr lang="en-US" sz="2800" dirty="0" smtClean="0">
              <a:solidFill>
                <a:schemeClr val="tx1"/>
              </a:solidFill>
            </a:endParaRPr>
          </a:p>
          <a:p>
            <a:pPr algn="l"/>
            <a:r>
              <a:rPr lang="en-US" sz="2800" dirty="0">
                <a:solidFill>
                  <a:schemeClr val="tx1"/>
                </a:solidFill>
              </a:rPr>
              <a:t>Raster data are good at:</a:t>
            </a:r>
          </a:p>
          <a:p>
            <a:pPr marL="457200" lvl="0" indent="-457200" algn="l">
              <a:buFont typeface="Arial" pitchFamily="34" charset="0"/>
              <a:buChar char="•"/>
            </a:pPr>
            <a:r>
              <a:rPr lang="en-US" sz="2800" dirty="0">
                <a:solidFill>
                  <a:schemeClr val="tx1"/>
                </a:solidFill>
              </a:rPr>
              <a:t>representing continuous data (e.g., slope, </a:t>
            </a:r>
            <a:r>
              <a:rPr lang="en-US" sz="2800" dirty="0" smtClean="0">
                <a:solidFill>
                  <a:schemeClr val="tx1"/>
                </a:solidFill>
              </a:rPr>
              <a:t>elevation) </a:t>
            </a:r>
            <a:endParaRPr lang="en-US" sz="2800" dirty="0">
              <a:solidFill>
                <a:schemeClr val="tx1"/>
              </a:solidFill>
            </a:endParaRPr>
          </a:p>
          <a:p>
            <a:pPr marL="457200" lvl="0" indent="-457200" algn="l">
              <a:buFont typeface="Arial" pitchFamily="34" charset="0"/>
              <a:buChar char="•"/>
            </a:pPr>
            <a:r>
              <a:rPr lang="en-US" sz="2800" dirty="0">
                <a:solidFill>
                  <a:schemeClr val="tx1"/>
                </a:solidFill>
              </a:rPr>
              <a:t>representing multiple feature types (e.g., points, lines, and polygons) as single feature types (cells) </a:t>
            </a:r>
          </a:p>
          <a:p>
            <a:pPr marL="457200" lvl="0" indent="-457200" algn="l">
              <a:buFont typeface="Arial" pitchFamily="34" charset="0"/>
              <a:buChar char="•"/>
            </a:pPr>
            <a:r>
              <a:rPr lang="en-US" sz="2800" dirty="0">
                <a:solidFill>
                  <a:schemeClr val="tx1"/>
                </a:solidFill>
              </a:rPr>
              <a:t>rapid computations ("map algebra") in which raster layers are treated as elements in mathematical expressions </a:t>
            </a:r>
          </a:p>
          <a:p>
            <a:pPr marL="457200" lvl="0" indent="-457200" algn="l">
              <a:buFont typeface="Arial" pitchFamily="34" charset="0"/>
              <a:buChar char="•"/>
            </a:pPr>
            <a:r>
              <a:rPr lang="en-US" sz="2800" dirty="0">
                <a:solidFill>
                  <a:schemeClr val="tx1"/>
                </a:solidFill>
              </a:rPr>
              <a:t>analysis of multi-layer or multivariate data (e.g., satellite image processing and analysis) </a:t>
            </a:r>
          </a:p>
          <a:p>
            <a:pPr marL="457200" lvl="0" indent="-457200" algn="l">
              <a:buFont typeface="Arial" pitchFamily="34" charset="0"/>
              <a:buChar char="•"/>
            </a:pPr>
            <a:r>
              <a:rPr lang="en-US" sz="2800" dirty="0">
                <a:solidFill>
                  <a:schemeClr val="tx1"/>
                </a:solidFill>
              </a:rPr>
              <a:t>hogging disk space </a:t>
            </a:r>
          </a:p>
          <a:p>
            <a:pPr marL="457200" indent="-457200" algn="l">
              <a:buFont typeface="Arial" pitchFamily="34" charset="0"/>
              <a:buChar char="•"/>
            </a:pPr>
            <a:endParaRPr lang="en-US" sz="2800" dirty="0">
              <a:solidFill>
                <a:schemeClr val="tx1"/>
              </a:solidFill>
            </a:endParaRPr>
          </a:p>
          <a:p>
            <a:pPr algn="l"/>
            <a:endParaRPr lang="en-US" sz="2800" dirty="0">
              <a:solidFill>
                <a:schemeClr val="tx1"/>
              </a:solidFill>
            </a:endParaRPr>
          </a:p>
        </p:txBody>
      </p:sp>
      <p:pic>
        <p:nvPicPr>
          <p:cNvPr id="4098" name="Picture 2" descr="D:\Education\UNIGIS\Techer trening\Information for presentation\Spatial data\oahu_mar13_2003_dg.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527355" y="4572000"/>
            <a:ext cx="2426664" cy="2255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 xmlns:p14="http://schemas.microsoft.com/office/powerpoint/2010/main" val="295422131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4098"/>
                                        </p:tgtEl>
                                        <p:attrNameLst>
                                          <p:attrName>style.visibility</p:attrName>
                                        </p:attrNameLst>
                                      </p:cBhvr>
                                      <p:to>
                                        <p:strVal val="visible"/>
                                      </p:to>
                                    </p:set>
                                    <p:anim calcmode="lin" valueType="num">
                                      <p:cBhvr additive="base">
                                        <p:cTn id="56" dur="500" fill="hold"/>
                                        <p:tgtEl>
                                          <p:spTgt spid="4098"/>
                                        </p:tgtEl>
                                        <p:attrNameLst>
                                          <p:attrName>ppt_x</p:attrName>
                                        </p:attrNameLst>
                                      </p:cBhvr>
                                      <p:tavLst>
                                        <p:tav tm="0">
                                          <p:val>
                                            <p:strVal val="#ppt_x"/>
                                          </p:val>
                                        </p:tav>
                                        <p:tav tm="100000">
                                          <p:val>
                                            <p:strVal val="#ppt_x"/>
                                          </p:val>
                                        </p:tav>
                                      </p:tavLst>
                                    </p:anim>
                                    <p:anim calcmode="lin" valueType="num">
                                      <p:cBhvr additive="base">
                                        <p:cTn id="57"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Raster Data</a:t>
            </a:r>
          </a:p>
          <a:p>
            <a:pPr algn="l"/>
            <a:r>
              <a:rPr lang="en-US" sz="2800" u="sng" dirty="0">
                <a:solidFill>
                  <a:schemeClr val="tx1"/>
                </a:solidFill>
              </a:rPr>
              <a:t>Advantages :</a:t>
            </a:r>
            <a:r>
              <a:rPr lang="en-US" sz="2800" dirty="0">
                <a:solidFill>
                  <a:schemeClr val="tx1"/>
                </a:solidFill>
              </a:rPr>
              <a:t> The geographic location of each cell is implied by its position in the cell matrix. Accordingly, other than an origin point, e.g. bottom left corner, no geographic coordinates are stored. Due to the nature of the data storage technique data analysis is usually easy to program and quick to perform. The inherent nature of raster maps, e.g. one attribute maps, is ideally suited for mathematical modeling and quantitative analysis. Grid-cell systems are very compatible with raster-based output devices, e.g. electrostatic plotters, graphic terminals.</a:t>
            </a:r>
          </a:p>
          <a:p>
            <a:pPr algn="l"/>
            <a:endParaRPr lang="en-US" sz="2800" dirty="0">
              <a:solidFill>
                <a:schemeClr val="tx1"/>
              </a:solidFill>
            </a:endParaRPr>
          </a:p>
        </p:txBody>
      </p:sp>
    </p:spTree>
    <p:extLst>
      <p:ext uri="{BB962C8B-B14F-4D97-AF65-F5344CB8AC3E}">
        <p14:creationId xmlns="" xmlns:p14="http://schemas.microsoft.com/office/powerpoint/2010/main" val="178293014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Raster Data</a:t>
            </a:r>
          </a:p>
          <a:p>
            <a:pPr algn="l"/>
            <a:r>
              <a:rPr lang="en-US" sz="2800" u="sng" dirty="0" smtClean="0">
                <a:solidFill>
                  <a:schemeClr val="tx1"/>
                </a:solidFill>
              </a:rPr>
              <a:t>Disadvantages</a:t>
            </a:r>
            <a:r>
              <a:rPr lang="en-US" sz="2800" u="sng" dirty="0">
                <a:solidFill>
                  <a:schemeClr val="tx1"/>
                </a:solidFill>
              </a:rPr>
              <a:t>:</a:t>
            </a:r>
            <a:r>
              <a:rPr lang="en-US" sz="2800" dirty="0">
                <a:solidFill>
                  <a:schemeClr val="tx1"/>
                </a:solidFill>
              </a:rPr>
              <a:t> The cell size determines the resolution at which the data is represented.; It is especially difficult to adequately represent linear features depending on the cell resolution. Accordingly, network linkages are difficult to establish. Processing of associated attribute data may be cumbersome if large amounts of data exists. Raster maps inherently reflect only one attribute or characteristic for an area. Most output maps from grid-cell systems do not conform to high-quality cartographic needs.</a:t>
            </a:r>
          </a:p>
          <a:p>
            <a:pPr algn="l"/>
            <a:endParaRPr lang="en-US" sz="2800" dirty="0">
              <a:solidFill>
                <a:schemeClr val="tx1"/>
              </a:solidFill>
            </a:endParaRPr>
          </a:p>
        </p:txBody>
      </p:sp>
    </p:spTree>
    <p:extLst>
      <p:ext uri="{BB962C8B-B14F-4D97-AF65-F5344CB8AC3E}">
        <p14:creationId xmlns="" xmlns:p14="http://schemas.microsoft.com/office/powerpoint/2010/main" val="405048734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a:solidFill>
                <a:schemeClr val="tx1"/>
              </a:solidFill>
            </a:endParaRPr>
          </a:p>
          <a:p>
            <a:pPr algn="l"/>
            <a:r>
              <a:rPr lang="en-US" sz="2800" b="1" dirty="0">
                <a:solidFill>
                  <a:schemeClr val="tx1"/>
                </a:solidFill>
              </a:rPr>
              <a:t>Visualization of Spatial Data </a:t>
            </a: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pic>
        <p:nvPicPr>
          <p:cNvPr id="5122" name="Picture 2" descr="C:\Users\ruslan.bobov\Desktop\vector_raste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8600" y="1697037"/>
            <a:ext cx="4724400" cy="346233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ight Arrow 1"/>
          <p:cNvSpPr/>
          <p:nvPr/>
        </p:nvSpPr>
        <p:spPr>
          <a:xfrm>
            <a:off x="5029200" y="3352800"/>
            <a:ext cx="838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D:\Education\UNIGIS\Techer trening\Information for presentation\Spatial data\gis_layers_displayed.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867400" y="1524000"/>
            <a:ext cx="3166372" cy="34956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673594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wipe(down)">
                                      <p:cBhvr>
                                        <p:cTn id="14" dur="5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123"/>
                                        </p:tgtEl>
                                        <p:attrNameLst>
                                          <p:attrName>style.visibility</p:attrName>
                                        </p:attrNameLst>
                                      </p:cBhvr>
                                      <p:to>
                                        <p:strVal val="visible"/>
                                      </p:to>
                                    </p:set>
                                    <p:animEffect transition="in" filter="wipe(down)">
                                      <p:cBhvr>
                                        <p:cTn id="25"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a:solidFill>
                <a:schemeClr val="tx1"/>
              </a:solidFill>
            </a:endParaRPr>
          </a:p>
          <a:p>
            <a:pPr algn="l"/>
            <a:r>
              <a:rPr lang="en-US" sz="2800" b="1" dirty="0">
                <a:solidFill>
                  <a:schemeClr val="tx1"/>
                </a:solidFill>
              </a:rPr>
              <a:t>Visualization of Spatial </a:t>
            </a:r>
            <a:r>
              <a:rPr lang="en-US" sz="2800" b="1" dirty="0" smtClean="0">
                <a:solidFill>
                  <a:schemeClr val="tx1"/>
                </a:solidFill>
              </a:rPr>
              <a:t>Data (Maps) </a:t>
            </a:r>
            <a:endParaRPr lang="en-US" sz="2800" b="1" dirty="0">
              <a:solidFill>
                <a:schemeClr val="tx1"/>
              </a:solidFill>
            </a:endParaRP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pic>
        <p:nvPicPr>
          <p:cNvPr id="6146" name="Picture 2" descr="C:\Users\ruslan.bobov\Desktop\imagesCAGBEL2N.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5800" y="1143000"/>
            <a:ext cx="7696200" cy="5410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019315"/>
      </p:ext>
    </p:extLst>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a:solidFill>
                <a:schemeClr val="tx1"/>
              </a:solidFill>
            </a:endParaRPr>
          </a:p>
          <a:p>
            <a:pPr algn="l"/>
            <a:r>
              <a:rPr lang="en-US" sz="2800" b="1" dirty="0">
                <a:solidFill>
                  <a:schemeClr val="tx1"/>
                </a:solidFill>
              </a:rPr>
              <a:t>Visualization of Spatial </a:t>
            </a:r>
            <a:r>
              <a:rPr lang="en-US" sz="2800" b="1" dirty="0" smtClean="0">
                <a:solidFill>
                  <a:schemeClr val="tx1"/>
                </a:solidFill>
              </a:rPr>
              <a:t>Data (Maps) </a:t>
            </a:r>
            <a:endParaRPr lang="en-US" sz="2800" b="1" dirty="0">
              <a:solidFill>
                <a:schemeClr val="tx1"/>
              </a:solidFill>
            </a:endParaRP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pic>
        <p:nvPicPr>
          <p:cNvPr id="7171" name="Picture 3" descr="C:\Users\ruslan.bobov\Desktop\reitundwanderkartenop.bm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143000"/>
            <a:ext cx="7696200" cy="5482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79727022"/>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a:solidFill>
                <a:schemeClr val="tx1"/>
              </a:solidFill>
            </a:endParaRPr>
          </a:p>
          <a:p>
            <a:pPr algn="l"/>
            <a:r>
              <a:rPr lang="en-US" sz="2800" b="1" dirty="0">
                <a:solidFill>
                  <a:schemeClr val="tx1"/>
                </a:solidFill>
              </a:rPr>
              <a:t>Visualization of Spatial </a:t>
            </a:r>
            <a:r>
              <a:rPr lang="en-US" sz="2800" b="1" dirty="0" smtClean="0">
                <a:solidFill>
                  <a:schemeClr val="tx1"/>
                </a:solidFill>
              </a:rPr>
              <a:t>Data (Maps) </a:t>
            </a:r>
            <a:endParaRPr lang="en-US" sz="2800" b="1" dirty="0">
              <a:solidFill>
                <a:schemeClr val="tx1"/>
              </a:solidFill>
            </a:endParaRP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pic>
        <p:nvPicPr>
          <p:cNvPr id="8194" name="Picture 2" descr="C:\Users\ruslan.bobov\Desktop\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62000" y="1371600"/>
            <a:ext cx="7467600" cy="50633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09240240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a:solidFill>
                <a:schemeClr val="tx1"/>
              </a:solidFill>
            </a:endParaRPr>
          </a:p>
          <a:p>
            <a:pPr algn="l"/>
            <a:r>
              <a:rPr lang="en-US" sz="2800" b="1" dirty="0">
                <a:solidFill>
                  <a:schemeClr val="tx1"/>
                </a:solidFill>
              </a:rPr>
              <a:t>Visualization of Spatial </a:t>
            </a:r>
            <a:r>
              <a:rPr lang="en-US" sz="2800" b="1" dirty="0" smtClean="0">
                <a:solidFill>
                  <a:schemeClr val="tx1"/>
                </a:solidFill>
              </a:rPr>
              <a:t>Data (Maps) </a:t>
            </a:r>
            <a:endParaRPr lang="en-US" sz="2800" b="1" dirty="0">
              <a:solidFill>
                <a:schemeClr val="tx1"/>
              </a:solidFill>
            </a:endParaRP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pic>
        <p:nvPicPr>
          <p:cNvPr id="9218" name="Picture 2" descr="C:\Users\ruslan.bobov\Desktop\imagesCAJOOWFU.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55223" y="1162019"/>
            <a:ext cx="6183777" cy="531498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43488596"/>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7214"/>
            <a:ext cx="8991600" cy="6830786"/>
          </a:xfrm>
        </p:spPr>
        <p:txBody>
          <a:bodyPr>
            <a:normAutofit lnSpcReduction="10000"/>
          </a:bodyPr>
          <a:lstStyle/>
          <a:p>
            <a:pPr algn="l"/>
            <a:r>
              <a:rPr lang="en-US" dirty="0" smtClean="0">
                <a:solidFill>
                  <a:schemeClr val="tx1"/>
                </a:solidFill>
              </a:rPr>
              <a:t>Introduction</a:t>
            </a:r>
          </a:p>
          <a:p>
            <a:pPr algn="l"/>
            <a:endParaRPr lang="en-US" dirty="0" smtClean="0">
              <a:solidFill>
                <a:schemeClr val="tx1"/>
              </a:solidFill>
            </a:endParaRPr>
          </a:p>
          <a:p>
            <a:pPr marL="457200" indent="-457200" algn="l">
              <a:buFont typeface="Arial" pitchFamily="34" charset="0"/>
              <a:buChar char="•"/>
            </a:pPr>
            <a:r>
              <a:rPr lang="en-US" sz="2800" dirty="0" smtClean="0">
                <a:solidFill>
                  <a:schemeClr val="tx1"/>
                </a:solidFill>
              </a:rPr>
              <a:t>What is Spatial Data?</a:t>
            </a:r>
          </a:p>
          <a:p>
            <a:pPr algn="l"/>
            <a:endParaRPr lang="en-US" sz="2800" dirty="0" smtClean="0">
              <a:solidFill>
                <a:schemeClr val="tx1"/>
              </a:solidFill>
            </a:endParaRPr>
          </a:p>
          <a:p>
            <a:pPr marL="457200" indent="-457200" algn="l">
              <a:buFont typeface="Arial" pitchFamily="34" charset="0"/>
              <a:buChar char="•"/>
            </a:pPr>
            <a:r>
              <a:rPr lang="en-US" sz="2800" dirty="0">
                <a:solidFill>
                  <a:schemeClr val="tx1"/>
                </a:solidFill>
              </a:rPr>
              <a:t>Spatial Data </a:t>
            </a:r>
            <a:r>
              <a:rPr lang="en-US" sz="2800" dirty="0" smtClean="0">
                <a:solidFill>
                  <a:schemeClr val="tx1"/>
                </a:solidFill>
              </a:rPr>
              <a:t>Types</a:t>
            </a:r>
          </a:p>
          <a:p>
            <a:pPr algn="l"/>
            <a:endParaRPr lang="en-US" sz="2800" dirty="0" smtClean="0">
              <a:solidFill>
                <a:schemeClr val="tx1"/>
              </a:solidFill>
            </a:endParaRPr>
          </a:p>
          <a:p>
            <a:pPr marL="457200" indent="-457200" algn="l">
              <a:buFont typeface="Arial" pitchFamily="34" charset="0"/>
              <a:buChar char="•"/>
            </a:pPr>
            <a:r>
              <a:rPr lang="en-US" sz="2800" dirty="0">
                <a:solidFill>
                  <a:schemeClr val="tx1"/>
                </a:solidFill>
              </a:rPr>
              <a:t>Vector </a:t>
            </a:r>
            <a:r>
              <a:rPr lang="en-US" sz="2800" dirty="0" smtClean="0">
                <a:solidFill>
                  <a:schemeClr val="tx1"/>
                </a:solidFill>
              </a:rPr>
              <a:t>Data</a:t>
            </a:r>
          </a:p>
          <a:p>
            <a:pPr algn="l"/>
            <a:endParaRPr lang="en-US" sz="2800" dirty="0">
              <a:solidFill>
                <a:schemeClr val="tx1"/>
              </a:solidFill>
            </a:endParaRPr>
          </a:p>
          <a:p>
            <a:pPr marL="457200" indent="-457200" algn="l">
              <a:buFont typeface="Arial" pitchFamily="34" charset="0"/>
              <a:buChar char="•"/>
            </a:pPr>
            <a:r>
              <a:rPr lang="en-US" sz="2800" dirty="0" smtClean="0">
                <a:solidFill>
                  <a:schemeClr val="tx1"/>
                </a:solidFill>
              </a:rPr>
              <a:t>Raster Data</a:t>
            </a:r>
          </a:p>
          <a:p>
            <a:pPr algn="l"/>
            <a:endParaRPr lang="en-US" sz="2800" dirty="0" smtClean="0">
              <a:solidFill>
                <a:schemeClr val="tx1"/>
              </a:solidFill>
            </a:endParaRPr>
          </a:p>
          <a:p>
            <a:pPr marL="457200" indent="-457200" algn="l">
              <a:buFont typeface="Arial" pitchFamily="34" charset="0"/>
              <a:buChar char="•"/>
            </a:pPr>
            <a:r>
              <a:rPr lang="en-US" sz="2800" dirty="0" smtClean="0">
                <a:solidFill>
                  <a:schemeClr val="tx1"/>
                </a:solidFill>
              </a:rPr>
              <a:t>Visualization of Spatial Data </a:t>
            </a:r>
          </a:p>
          <a:p>
            <a:pPr algn="l"/>
            <a:endParaRPr lang="en-US" sz="2800" dirty="0" smtClean="0">
              <a:solidFill>
                <a:schemeClr val="tx1"/>
              </a:solidFill>
            </a:endParaRPr>
          </a:p>
          <a:p>
            <a:pPr algn="l"/>
            <a:r>
              <a:rPr lang="en-US" b="1" i="1" dirty="0" smtClean="0"/>
              <a:t> </a:t>
            </a:r>
          </a:p>
          <a:p>
            <a:pPr algn="l"/>
            <a:endParaRPr lang="en-US" dirty="0" smtClean="0">
              <a:solidFill>
                <a:schemeClr val="tx1"/>
              </a:solidFill>
            </a:endParaRPr>
          </a:p>
          <a:p>
            <a:pPr algn="l"/>
            <a:endParaRPr lang="en-US" dirty="0" smtClean="0">
              <a:solidFill>
                <a:schemeClr val="tx1"/>
              </a:solidFill>
            </a:endParaRPr>
          </a:p>
          <a:p>
            <a:endParaRPr lang="en-US" dirty="0" smtClean="0">
              <a:solidFill>
                <a:schemeClr val="tx1"/>
              </a:solidFill>
            </a:endParaRPr>
          </a:p>
        </p:txBody>
      </p:sp>
    </p:spTree>
    <p:extLst>
      <p:ext uri="{BB962C8B-B14F-4D97-AF65-F5344CB8AC3E}">
        <p14:creationId xmlns="" xmlns:p14="http://schemas.microsoft.com/office/powerpoint/2010/main" val="339346151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119063" tIns="60325" rIns="119063" bIns="60325" anchor="ctr"/>
          <a:lstStyle/>
          <a:p>
            <a:r>
              <a:rPr lang="en-US"/>
              <a:t>Q u e r y  a n d   A n a l y s i s</a:t>
            </a:r>
          </a:p>
        </p:txBody>
      </p:sp>
      <p:sp>
        <p:nvSpPr>
          <p:cNvPr id="59395" name="Rectangle 3"/>
          <p:cNvSpPr>
            <a:spLocks noGrp="1" noChangeArrowheads="1"/>
          </p:cNvSpPr>
          <p:nvPr>
            <p:ph type="body" idx="1"/>
          </p:nvPr>
        </p:nvSpPr>
        <p:spPr>
          <a:noFill/>
          <a:ln/>
        </p:spPr>
        <p:txBody>
          <a:bodyPr lIns="119063" tIns="60325" rIns="119063" bIns="60325"/>
          <a:lstStyle/>
          <a:p>
            <a:r>
              <a:rPr lang="en-US" sz="2000"/>
              <a:t>Once you have a functioning GIS containing your geographic information, you can begin to ask simple questions such as</a:t>
            </a:r>
          </a:p>
          <a:p>
            <a:pPr lvl="1"/>
            <a:r>
              <a:rPr lang="en-US" sz="1800"/>
              <a:t>Where is there stressed vegetation?</a:t>
            </a:r>
          </a:p>
          <a:p>
            <a:pPr lvl="1"/>
            <a:r>
              <a:rPr lang="en-US" sz="1800"/>
              <a:t>How far is it between a contaminant source and a potentially exposed individual?</a:t>
            </a:r>
          </a:p>
          <a:p>
            <a:pPr lvl="1"/>
            <a:r>
              <a:rPr lang="en-US" sz="1800"/>
              <a:t>Where is land zoned for industrial use?</a:t>
            </a:r>
          </a:p>
          <a:p>
            <a:r>
              <a:rPr lang="en-US" sz="2000"/>
              <a:t>And analytical questions such as</a:t>
            </a:r>
          </a:p>
          <a:p>
            <a:pPr lvl="1"/>
            <a:r>
              <a:rPr lang="en-US" sz="1800"/>
              <a:t>Where are all the residences that could be exposed to this facility’s air emissions?</a:t>
            </a:r>
          </a:p>
          <a:p>
            <a:pPr lvl="1"/>
            <a:r>
              <a:rPr lang="en-US" sz="1800"/>
              <a:t>What is the dominant soil type for oak forest?</a:t>
            </a:r>
          </a:p>
          <a:p>
            <a:pPr lvl="1"/>
            <a:r>
              <a:rPr lang="en-US" sz="1800"/>
              <a:t>If I build a new highway here, how will traffic be affected?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119063" tIns="60325" rIns="119063" bIns="60325" anchor="ctr"/>
          <a:lstStyle/>
          <a:p>
            <a:r>
              <a:rPr lang="en-US"/>
              <a:t>A Core Benefit</a:t>
            </a:r>
          </a:p>
        </p:txBody>
      </p:sp>
      <p:sp>
        <p:nvSpPr>
          <p:cNvPr id="60419" name="Rectangle 3"/>
          <p:cNvSpPr>
            <a:spLocks noGrp="1" noChangeArrowheads="1"/>
          </p:cNvSpPr>
          <p:nvPr>
            <p:ph type="body" idx="1"/>
          </p:nvPr>
        </p:nvSpPr>
        <p:spPr>
          <a:noFill/>
          <a:ln/>
        </p:spPr>
        <p:txBody>
          <a:bodyPr lIns="119063" tIns="60325" rIns="119063" bIns="60325"/>
          <a:lstStyle/>
          <a:p>
            <a:r>
              <a:rPr lang="en-US" sz="2000"/>
              <a:t>GIS provides both simple point-and-click query capabilities and sophisticated analysis tools to provide timely information to managers and analysts alike. GIS technology really comes into its own when used to analyze geographic data to look for patterns and trends, and to undertake "what if" scenarios. Modern GISs have many powerful analytical tools, but two are especially important:</a:t>
            </a:r>
          </a:p>
          <a:p>
            <a:pPr lvl="1"/>
            <a:r>
              <a:rPr lang="en-US" sz="2000" i="1"/>
              <a:t>Proximity analysis</a:t>
            </a:r>
          </a:p>
          <a:p>
            <a:pPr lvl="1"/>
            <a:r>
              <a:rPr lang="en-US" sz="2000" i="1"/>
              <a:t>Overlay analysis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lIns="119063" tIns="60325" rIns="119063" bIns="60325" anchor="ctr"/>
          <a:lstStyle/>
          <a:p>
            <a:r>
              <a:rPr lang="en-US"/>
              <a:t>Proximity Analysis</a:t>
            </a:r>
          </a:p>
        </p:txBody>
      </p:sp>
      <p:sp>
        <p:nvSpPr>
          <p:cNvPr id="61443" name="Rectangle 3"/>
          <p:cNvSpPr>
            <a:spLocks noGrp="1" noChangeArrowheads="1"/>
          </p:cNvSpPr>
          <p:nvPr>
            <p:ph type="body" idx="1"/>
          </p:nvPr>
        </p:nvSpPr>
        <p:spPr>
          <a:noFill/>
          <a:ln/>
        </p:spPr>
        <p:txBody>
          <a:bodyPr lIns="119063" tIns="60325" rIns="119063" bIns="60325"/>
          <a:lstStyle/>
          <a:p>
            <a:r>
              <a:rPr lang="en-US" sz="2400"/>
              <a:t>Typical questions:</a:t>
            </a:r>
          </a:p>
          <a:p>
            <a:pPr lvl="1"/>
            <a:r>
              <a:rPr lang="en-US" sz="1800"/>
              <a:t>How many low income households houses lie within two miles of this proposed incinerator site?</a:t>
            </a:r>
          </a:p>
          <a:p>
            <a:pPr lvl="1"/>
            <a:r>
              <a:rPr lang="en-US" sz="1800"/>
              <a:t>What is the total number of soil samples within 50 feet of this pipeline?</a:t>
            </a:r>
          </a:p>
          <a:p>
            <a:pPr lvl="1"/>
            <a:r>
              <a:rPr lang="en-US" sz="1800"/>
              <a:t>What proportion of the alfalfa crop is within 500 m of the well?</a:t>
            </a:r>
          </a:p>
          <a:p>
            <a:pPr lvl="1"/>
            <a:r>
              <a:rPr lang="en-US" sz="1800"/>
              <a:t>How much of the site is within 100 feet of environmental contamination?</a:t>
            </a:r>
            <a:endParaRPr lang="en-US" sz="2000"/>
          </a:p>
          <a:p>
            <a:r>
              <a:rPr lang="en-US" sz="2400"/>
              <a:t>To answer such questions, GIS technology uses a process called </a:t>
            </a:r>
            <a:r>
              <a:rPr lang="en-US" sz="2400" i="1"/>
              <a:t>buffering</a:t>
            </a:r>
            <a:r>
              <a:rPr lang="en-US" sz="2400"/>
              <a:t> to determine the proximity relationship between features.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119063" tIns="60325" rIns="119063" bIns="60325" anchor="ctr"/>
          <a:lstStyle/>
          <a:p>
            <a:r>
              <a:rPr lang="en-US"/>
              <a:t>Buffering Lines</a:t>
            </a:r>
          </a:p>
        </p:txBody>
      </p:sp>
      <p:pic>
        <p:nvPicPr>
          <p:cNvPr id="62467" name="Picture 3"/>
          <p:cNvPicPr>
            <a:picLocks noChangeArrowheads="1"/>
          </p:cNvPicPr>
          <p:nvPr/>
        </p:nvPicPr>
        <p:blipFill>
          <a:blip r:embed="rId2"/>
          <a:srcRect/>
          <a:stretch>
            <a:fillRect/>
          </a:stretch>
        </p:blipFill>
        <p:spPr bwMode="auto">
          <a:xfrm>
            <a:off x="762000" y="2971800"/>
            <a:ext cx="8037513" cy="3611563"/>
          </a:xfrm>
          <a:prstGeom prst="rect">
            <a:avLst/>
          </a:prstGeom>
          <a:noFill/>
          <a:ln w="9525">
            <a:noFill/>
            <a:miter lim="800000"/>
            <a:headEnd/>
            <a:tailEnd/>
          </a:ln>
          <a:effectLst/>
        </p:spPr>
      </p:pic>
      <p:sp>
        <p:nvSpPr>
          <p:cNvPr id="62468" name="Rectangle 4"/>
          <p:cNvSpPr>
            <a:spLocks noChangeArrowheads="1"/>
          </p:cNvSpPr>
          <p:nvPr/>
        </p:nvSpPr>
        <p:spPr bwMode="auto">
          <a:xfrm>
            <a:off x="1676400" y="2438400"/>
            <a:ext cx="5842000" cy="457200"/>
          </a:xfrm>
          <a:prstGeom prst="rect">
            <a:avLst/>
          </a:prstGeom>
          <a:noFill/>
          <a:ln w="9525">
            <a:noFill/>
            <a:miter lim="800000"/>
            <a:headEnd/>
            <a:tailEnd/>
          </a:ln>
          <a:effectLst/>
        </p:spPr>
        <p:txBody>
          <a:bodyPr wrap="none" lIns="92075" tIns="46038" rIns="92075" bIns="46038">
            <a:spAutoFit/>
          </a:bodyPr>
          <a:lstStyle/>
          <a:p>
            <a:pPr eaLnBrk="0" hangingPunct="0"/>
            <a:r>
              <a:rPr lang="en-US"/>
              <a:t>The blue band is a 60m buffer around the road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lIns="119063" tIns="60325" rIns="119063" bIns="60325" anchor="ctr"/>
          <a:lstStyle/>
          <a:p>
            <a:r>
              <a:rPr lang="en-US"/>
              <a:t>Buffering Points</a:t>
            </a:r>
          </a:p>
        </p:txBody>
      </p:sp>
      <p:sp>
        <p:nvSpPr>
          <p:cNvPr id="63491" name="Rectangle 3"/>
          <p:cNvSpPr>
            <a:spLocks noChangeArrowheads="1"/>
          </p:cNvSpPr>
          <p:nvPr/>
        </p:nvSpPr>
        <p:spPr bwMode="auto">
          <a:xfrm>
            <a:off x="990600" y="2514600"/>
            <a:ext cx="7931150" cy="822325"/>
          </a:xfrm>
          <a:prstGeom prst="rect">
            <a:avLst/>
          </a:prstGeom>
          <a:noFill/>
          <a:ln w="9525">
            <a:noFill/>
            <a:miter lim="800000"/>
            <a:headEnd/>
            <a:tailEnd/>
          </a:ln>
          <a:effectLst/>
        </p:spPr>
        <p:txBody>
          <a:bodyPr wrap="none" lIns="92075" tIns="46038" rIns="92075" bIns="46038">
            <a:spAutoFit/>
          </a:bodyPr>
          <a:lstStyle/>
          <a:p>
            <a:pPr eaLnBrk="0" hangingPunct="0"/>
            <a:r>
              <a:rPr lang="en-US"/>
              <a:t>The blue “balloon” is a buffer around the PCB hits (red points).</a:t>
            </a:r>
          </a:p>
          <a:p>
            <a:pPr eaLnBrk="0" hangingPunct="0"/>
            <a:r>
              <a:rPr lang="en-US"/>
              <a:t>It helps solve the problem of where to sample.  </a:t>
            </a:r>
          </a:p>
        </p:txBody>
      </p:sp>
      <p:pic>
        <p:nvPicPr>
          <p:cNvPr id="63492" name="Picture 4"/>
          <p:cNvPicPr>
            <a:picLocks noChangeArrowheads="1"/>
          </p:cNvPicPr>
          <p:nvPr/>
        </p:nvPicPr>
        <p:blipFill>
          <a:blip r:embed="rId2"/>
          <a:srcRect t="37709" r="8321" b="14500"/>
          <a:stretch>
            <a:fillRect/>
          </a:stretch>
        </p:blipFill>
        <p:spPr bwMode="auto">
          <a:xfrm>
            <a:off x="838200" y="3429000"/>
            <a:ext cx="8012113" cy="3227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7467600" y="0"/>
            <a:ext cx="1676400" cy="6858000"/>
          </a:xfrm>
          <a:prstGeom prst="rect">
            <a:avLst/>
          </a:prstGeom>
          <a:solidFill>
            <a:srgbClr val="CCCC00"/>
          </a:solidFill>
          <a:ln w="9525">
            <a:solidFill>
              <a:schemeClr val="tx1"/>
            </a:solidFill>
            <a:miter lim="800000"/>
            <a:headEnd/>
            <a:tailEnd/>
          </a:ln>
          <a:effectLst/>
        </p:spPr>
        <p:txBody>
          <a:bodyPr wrap="none" anchor="ctr"/>
          <a:lstStyle/>
          <a:p>
            <a:endParaRPr lang="en-US"/>
          </a:p>
        </p:txBody>
      </p:sp>
      <p:pic>
        <p:nvPicPr>
          <p:cNvPr id="73731" name="Picture 3"/>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73732" name="Text Box 4"/>
          <p:cNvSpPr txBox="1">
            <a:spLocks noChangeArrowheads="1"/>
          </p:cNvSpPr>
          <p:nvPr/>
        </p:nvSpPr>
        <p:spPr bwMode="auto">
          <a:xfrm>
            <a:off x="209550" y="228600"/>
            <a:ext cx="2911475" cy="457200"/>
          </a:xfrm>
          <a:prstGeom prst="rect">
            <a:avLst/>
          </a:prstGeom>
          <a:noFill/>
          <a:ln w="9525">
            <a:noFill/>
            <a:miter lim="800000"/>
            <a:headEnd/>
            <a:tailEnd/>
          </a:ln>
          <a:effectLst/>
        </p:spPr>
        <p:txBody>
          <a:bodyPr wrap="none">
            <a:spAutoFit/>
          </a:bodyPr>
          <a:lstStyle/>
          <a:p>
            <a:r>
              <a:rPr lang="en-US">
                <a:latin typeface="Verdana" pitchFamily="34" charset="0"/>
              </a:rPr>
              <a:t>Buffer Generation</a:t>
            </a:r>
          </a:p>
        </p:txBody>
      </p:sp>
      <p:sp>
        <p:nvSpPr>
          <p:cNvPr id="73733" name="Text Box 5"/>
          <p:cNvSpPr txBox="1">
            <a:spLocks noChangeArrowheads="1"/>
          </p:cNvSpPr>
          <p:nvPr/>
        </p:nvSpPr>
        <p:spPr bwMode="auto">
          <a:xfrm>
            <a:off x="292100" y="1066800"/>
            <a:ext cx="7315200" cy="701675"/>
          </a:xfrm>
          <a:prstGeom prst="rect">
            <a:avLst/>
          </a:prstGeom>
          <a:noFill/>
          <a:ln w="9525">
            <a:noFill/>
            <a:miter lim="800000"/>
            <a:headEnd/>
            <a:tailEnd/>
          </a:ln>
          <a:effectLst/>
        </p:spPr>
        <p:txBody>
          <a:bodyPr>
            <a:spAutoFit/>
          </a:bodyPr>
          <a:lstStyle/>
          <a:p>
            <a:r>
              <a:rPr lang="en-US" sz="2000">
                <a:latin typeface="Verdana" pitchFamily="34" charset="0"/>
                <a:cs typeface="Times New Roman" pitchFamily="18" charset="0"/>
              </a:rPr>
              <a:t>Creates new polygons by expanding or shrinking existing polygons or by creating polygons from points.</a:t>
            </a:r>
            <a:r>
              <a:rPr lang="en-US" sz="2000">
                <a:latin typeface="Verdana" pitchFamily="34" charset="0"/>
              </a:rPr>
              <a:t> </a:t>
            </a:r>
          </a:p>
        </p:txBody>
      </p:sp>
      <p:pic>
        <p:nvPicPr>
          <p:cNvPr id="73734" name="Picture 6"/>
          <p:cNvPicPr>
            <a:picLocks noChangeAspect="1" noChangeArrowheads="1"/>
          </p:cNvPicPr>
          <p:nvPr/>
        </p:nvPicPr>
        <p:blipFill>
          <a:blip r:embed="rId3"/>
          <a:srcRect/>
          <a:stretch>
            <a:fillRect/>
          </a:stretch>
        </p:blipFill>
        <p:spPr bwMode="auto">
          <a:xfrm>
            <a:off x="990600" y="1981200"/>
            <a:ext cx="6400800" cy="461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lIns="119063" tIns="60325" rIns="119063" bIns="60325" anchor="ctr"/>
          <a:lstStyle/>
          <a:p>
            <a:r>
              <a:rPr lang="en-US"/>
              <a:t>Overlay Analysis</a:t>
            </a:r>
          </a:p>
        </p:txBody>
      </p:sp>
      <p:sp>
        <p:nvSpPr>
          <p:cNvPr id="64515" name="Rectangle 3"/>
          <p:cNvSpPr>
            <a:spLocks noGrp="1" noChangeArrowheads="1"/>
          </p:cNvSpPr>
          <p:nvPr>
            <p:ph type="body" idx="1"/>
          </p:nvPr>
        </p:nvSpPr>
        <p:spPr>
          <a:noFill/>
          <a:ln/>
        </p:spPr>
        <p:txBody>
          <a:bodyPr lIns="119063" tIns="60325" rIns="119063" bIns="60325"/>
          <a:lstStyle/>
          <a:p>
            <a:r>
              <a:rPr lang="en-US"/>
              <a:t>The integration of different data layers involves a process called </a:t>
            </a:r>
            <a:r>
              <a:rPr lang="en-US" i="1"/>
              <a:t>overlay</a:t>
            </a:r>
            <a:r>
              <a:rPr lang="en-US"/>
              <a:t>. At its simplest, this could be a visual operation, but analytical operations require one or more data layers to be joined physically. This overlay, or </a:t>
            </a:r>
            <a:r>
              <a:rPr lang="en-US" i="1"/>
              <a:t>spatial join</a:t>
            </a:r>
            <a:r>
              <a:rPr lang="en-US"/>
              <a:t>, can integrate data on soils, slope, and vegetation, or land ownership with tax assessment.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lIns="119063" tIns="60325" rIns="119063" bIns="60325" anchor="ctr"/>
          <a:lstStyle/>
          <a:p>
            <a:r>
              <a:rPr lang="en-US" sz="3200"/>
              <a:t>Overlay Analysis</a:t>
            </a:r>
            <a:r>
              <a:rPr lang="en-US"/>
              <a:t>—</a:t>
            </a:r>
            <a:r>
              <a:rPr lang="en-US" sz="3200"/>
              <a:t>Finding Regions</a:t>
            </a:r>
          </a:p>
        </p:txBody>
      </p:sp>
      <p:pic>
        <p:nvPicPr>
          <p:cNvPr id="65539" name="Picture 3"/>
          <p:cNvPicPr>
            <a:picLocks noChangeArrowheads="1"/>
          </p:cNvPicPr>
          <p:nvPr/>
        </p:nvPicPr>
        <p:blipFill>
          <a:blip r:embed="rId2"/>
          <a:srcRect/>
          <a:stretch>
            <a:fillRect/>
          </a:stretch>
        </p:blipFill>
        <p:spPr bwMode="auto">
          <a:xfrm>
            <a:off x="914400" y="3124200"/>
            <a:ext cx="7764463" cy="3489325"/>
          </a:xfrm>
          <a:prstGeom prst="rect">
            <a:avLst/>
          </a:prstGeom>
          <a:noFill/>
          <a:ln w="9525">
            <a:noFill/>
            <a:miter lim="800000"/>
            <a:headEnd/>
            <a:tailEnd/>
          </a:ln>
          <a:effectLst/>
        </p:spPr>
      </p:pic>
      <p:sp>
        <p:nvSpPr>
          <p:cNvPr id="65540" name="Rectangle 4"/>
          <p:cNvSpPr>
            <a:spLocks noChangeArrowheads="1"/>
          </p:cNvSpPr>
          <p:nvPr/>
        </p:nvSpPr>
        <p:spPr bwMode="auto">
          <a:xfrm>
            <a:off x="990600" y="2514600"/>
            <a:ext cx="7624763" cy="457200"/>
          </a:xfrm>
          <a:prstGeom prst="rect">
            <a:avLst/>
          </a:prstGeom>
          <a:noFill/>
          <a:ln w="9525">
            <a:noFill/>
            <a:miter lim="800000"/>
            <a:headEnd/>
            <a:tailEnd/>
          </a:ln>
          <a:effectLst/>
        </p:spPr>
        <p:txBody>
          <a:bodyPr wrap="none" lIns="92075" tIns="46038" rIns="92075" bIns="46038">
            <a:spAutoFit/>
          </a:bodyPr>
          <a:lstStyle/>
          <a:p>
            <a:pPr eaLnBrk="0" hangingPunct="0"/>
            <a:r>
              <a:rPr lang="en-US"/>
              <a:t>The overlay of the buffer with the parcels solves the problem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7467600" y="0"/>
            <a:ext cx="1676400" cy="6858000"/>
          </a:xfrm>
          <a:prstGeom prst="rect">
            <a:avLst/>
          </a:prstGeom>
          <a:solidFill>
            <a:srgbClr val="CCCC00"/>
          </a:solidFill>
          <a:ln w="9525">
            <a:solidFill>
              <a:schemeClr val="tx1"/>
            </a:solidFill>
            <a:miter lim="800000"/>
            <a:headEnd/>
            <a:tailEnd/>
          </a:ln>
          <a:effectLst/>
        </p:spPr>
        <p:txBody>
          <a:bodyPr wrap="none" anchor="ctr"/>
          <a:lstStyle/>
          <a:p>
            <a:endParaRPr lang="en-US"/>
          </a:p>
        </p:txBody>
      </p:sp>
      <p:pic>
        <p:nvPicPr>
          <p:cNvPr id="74755" name="Picture 3"/>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74756" name="Text Box 4"/>
          <p:cNvSpPr txBox="1">
            <a:spLocks noChangeArrowheads="1"/>
          </p:cNvSpPr>
          <p:nvPr/>
        </p:nvSpPr>
        <p:spPr bwMode="auto">
          <a:xfrm>
            <a:off x="209550" y="228600"/>
            <a:ext cx="4727575" cy="457200"/>
          </a:xfrm>
          <a:prstGeom prst="rect">
            <a:avLst/>
          </a:prstGeom>
          <a:noFill/>
          <a:ln w="9525">
            <a:noFill/>
            <a:miter lim="800000"/>
            <a:headEnd/>
            <a:tailEnd/>
          </a:ln>
          <a:effectLst/>
        </p:spPr>
        <p:txBody>
          <a:bodyPr wrap="none">
            <a:spAutoFit/>
          </a:bodyPr>
          <a:lstStyle/>
          <a:p>
            <a:r>
              <a:rPr lang="en-US">
                <a:latin typeface="Verdana" pitchFamily="34" charset="0"/>
              </a:rPr>
              <a:t>Polygon Overlay and Dissolve</a:t>
            </a:r>
          </a:p>
        </p:txBody>
      </p:sp>
      <p:sp>
        <p:nvSpPr>
          <p:cNvPr id="74757" name="Text Box 5"/>
          <p:cNvSpPr txBox="1">
            <a:spLocks noChangeArrowheads="1"/>
          </p:cNvSpPr>
          <p:nvPr/>
        </p:nvSpPr>
        <p:spPr bwMode="auto">
          <a:xfrm>
            <a:off x="292100" y="1066800"/>
            <a:ext cx="7315200" cy="701675"/>
          </a:xfrm>
          <a:prstGeom prst="rect">
            <a:avLst/>
          </a:prstGeom>
          <a:noFill/>
          <a:ln w="9525">
            <a:noFill/>
            <a:miter lim="800000"/>
            <a:headEnd/>
            <a:tailEnd/>
          </a:ln>
          <a:effectLst/>
        </p:spPr>
        <p:txBody>
          <a:bodyPr>
            <a:spAutoFit/>
          </a:bodyPr>
          <a:lstStyle/>
          <a:p>
            <a:r>
              <a:rPr lang="en-US" sz="2000">
                <a:latin typeface="Verdana" pitchFamily="34" charset="0"/>
                <a:cs typeface="Times New Roman" pitchFamily="18" charset="0"/>
              </a:rPr>
              <a:t>Used when comparing two or more data layers.</a:t>
            </a:r>
            <a:r>
              <a:rPr lang="en-US" sz="2000">
                <a:latin typeface="Verdana" pitchFamily="34" charset="0"/>
              </a:rPr>
              <a:t> </a:t>
            </a:r>
          </a:p>
          <a:p>
            <a:endParaRPr lang="en-US" sz="2000">
              <a:latin typeface="Verdana" pitchFamily="34" charset="0"/>
            </a:endParaRPr>
          </a:p>
        </p:txBody>
      </p:sp>
      <p:pic>
        <p:nvPicPr>
          <p:cNvPr id="74758" name="Picture 6"/>
          <p:cNvPicPr>
            <a:picLocks noChangeAspect="1" noChangeArrowheads="1"/>
          </p:cNvPicPr>
          <p:nvPr/>
        </p:nvPicPr>
        <p:blipFill>
          <a:blip r:embed="rId3"/>
          <a:srcRect/>
          <a:stretch>
            <a:fillRect/>
          </a:stretch>
        </p:blipFill>
        <p:spPr bwMode="auto">
          <a:xfrm>
            <a:off x="838200" y="1905000"/>
            <a:ext cx="6553200" cy="4594225"/>
          </a:xfrm>
          <a:prstGeom prst="rect">
            <a:avLst/>
          </a:prstGeom>
          <a:noFill/>
          <a:ln w="381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lIns="119063" tIns="60325" rIns="119063" bIns="60325" anchor="ctr"/>
          <a:lstStyle/>
          <a:p>
            <a:r>
              <a:rPr lang="en-US" sz="3200"/>
              <a:t>Overlay Analysis</a:t>
            </a:r>
            <a:r>
              <a:rPr lang="en-US"/>
              <a:t>—</a:t>
            </a:r>
            <a:r>
              <a:rPr lang="en-US" sz="3200"/>
              <a:t>Selecting Points</a:t>
            </a:r>
          </a:p>
        </p:txBody>
      </p:sp>
      <p:pic>
        <p:nvPicPr>
          <p:cNvPr id="66563" name="Picture 3"/>
          <p:cNvPicPr>
            <a:picLocks noChangeArrowheads="1"/>
          </p:cNvPicPr>
          <p:nvPr/>
        </p:nvPicPr>
        <p:blipFill>
          <a:blip r:embed="rId2"/>
          <a:srcRect t="35339" r="16820" b="14890"/>
          <a:stretch>
            <a:fillRect/>
          </a:stretch>
        </p:blipFill>
        <p:spPr bwMode="auto">
          <a:xfrm>
            <a:off x="609600" y="3032125"/>
            <a:ext cx="8275638" cy="3825875"/>
          </a:xfrm>
          <a:prstGeom prst="rect">
            <a:avLst/>
          </a:prstGeom>
          <a:noFill/>
          <a:ln w="9525">
            <a:noFill/>
            <a:miter lim="800000"/>
            <a:headEnd/>
            <a:tailEnd/>
          </a:ln>
          <a:effectLst/>
        </p:spPr>
      </p:pic>
      <p:sp>
        <p:nvSpPr>
          <p:cNvPr id="66564" name="Rectangle 4"/>
          <p:cNvSpPr>
            <a:spLocks noChangeArrowheads="1"/>
          </p:cNvSpPr>
          <p:nvPr/>
        </p:nvSpPr>
        <p:spPr bwMode="auto">
          <a:xfrm>
            <a:off x="838200" y="2286000"/>
            <a:ext cx="7548563" cy="822325"/>
          </a:xfrm>
          <a:prstGeom prst="rect">
            <a:avLst/>
          </a:prstGeom>
          <a:noFill/>
          <a:ln w="9525">
            <a:noFill/>
            <a:miter lim="800000"/>
            <a:headEnd/>
            <a:tailEnd/>
          </a:ln>
          <a:effectLst/>
        </p:spPr>
        <p:txBody>
          <a:bodyPr lIns="92075" tIns="46038" rIns="92075" bIns="46038">
            <a:spAutoFit/>
          </a:bodyPr>
          <a:lstStyle/>
          <a:p>
            <a:pPr eaLnBrk="0" hangingPunct="0"/>
            <a:r>
              <a:rPr lang="en-US"/>
              <a:t>Overlaying the buffer with a sitewide sampling grid determines where and how to sample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8991600" cy="6830786"/>
          </a:xfrm>
        </p:spPr>
        <p:txBody>
          <a:bodyPr>
            <a:normAutofit/>
          </a:bodyPr>
          <a:lstStyle/>
          <a:p>
            <a:pPr algn="l"/>
            <a:endParaRPr lang="en-US" sz="2800" dirty="0" smtClean="0">
              <a:solidFill>
                <a:schemeClr val="tx1"/>
              </a:solidFill>
            </a:endParaRPr>
          </a:p>
          <a:p>
            <a:pPr algn="l"/>
            <a:r>
              <a:rPr lang="en-US" sz="2800" b="1" dirty="0" smtClean="0">
                <a:solidFill>
                  <a:schemeClr val="tx1"/>
                </a:solidFill>
              </a:rPr>
              <a:t>What is Spatial Data?</a:t>
            </a:r>
          </a:p>
          <a:p>
            <a:pPr algn="l"/>
            <a:r>
              <a:rPr lang="en-US" b="1" i="1" dirty="0" smtClean="0"/>
              <a:t> </a:t>
            </a:r>
          </a:p>
          <a:p>
            <a:pPr algn="l"/>
            <a:r>
              <a:rPr lang="en-US" sz="2800" dirty="0">
                <a:solidFill>
                  <a:schemeClr val="tx1"/>
                </a:solidFill>
              </a:rPr>
              <a:t>Spatial Data – it is the data or information that identifies the geographic location of features and boundaries on Earth , such as natural or constructed features, oceans , and more </a:t>
            </a:r>
            <a:r>
              <a:rPr lang="en-US" sz="2800" dirty="0" smtClean="0">
                <a:solidFill>
                  <a:schemeClr val="tx1"/>
                </a:solidFill>
              </a:rPr>
              <a:t>.</a:t>
            </a:r>
          </a:p>
          <a:p>
            <a:pPr algn="l"/>
            <a:endParaRPr lang="en-US" sz="2800" dirty="0">
              <a:solidFill>
                <a:schemeClr val="tx1"/>
              </a:solidFill>
            </a:endParaRPr>
          </a:p>
          <a:p>
            <a:pPr algn="l"/>
            <a:r>
              <a:rPr lang="en-US" sz="2800" dirty="0">
                <a:solidFill>
                  <a:schemeClr val="tx1"/>
                </a:solidFill>
              </a:rPr>
              <a:t>Spatial data is usually stored as coordinate and topology, and is data that can be mapped.</a:t>
            </a:r>
          </a:p>
          <a:p>
            <a:pPr algn="l"/>
            <a:endParaRPr lang="en-US" dirty="0" smtClean="0">
              <a:solidFill>
                <a:schemeClr val="tx1"/>
              </a:solidFill>
            </a:endParaRPr>
          </a:p>
          <a:p>
            <a:endParaRPr lang="en-US" dirty="0" smtClean="0">
              <a:solidFill>
                <a:schemeClr val="tx1"/>
              </a:solidFill>
            </a:endParaRPr>
          </a:p>
        </p:txBody>
      </p:sp>
    </p:spTree>
    <p:extLst>
      <p:ext uri="{BB962C8B-B14F-4D97-AF65-F5344CB8AC3E}">
        <p14:creationId xmlns="" xmlns:p14="http://schemas.microsoft.com/office/powerpoint/2010/main" val="191352134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7467600" y="0"/>
            <a:ext cx="1676400" cy="6858000"/>
          </a:xfrm>
          <a:prstGeom prst="rect">
            <a:avLst/>
          </a:prstGeom>
          <a:solidFill>
            <a:srgbClr val="CCCC00"/>
          </a:solidFill>
          <a:ln w="9525">
            <a:solidFill>
              <a:schemeClr val="tx1"/>
            </a:solidFill>
            <a:miter lim="800000"/>
            <a:headEnd/>
            <a:tailEnd/>
          </a:ln>
          <a:effectLst/>
        </p:spPr>
        <p:txBody>
          <a:bodyPr wrap="none" anchor="ctr"/>
          <a:lstStyle/>
          <a:p>
            <a:endParaRPr lang="en-US"/>
          </a:p>
        </p:txBody>
      </p:sp>
      <p:pic>
        <p:nvPicPr>
          <p:cNvPr id="75779" name="Picture 3"/>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75780" name="Text Box 4"/>
          <p:cNvSpPr txBox="1">
            <a:spLocks noChangeArrowheads="1"/>
          </p:cNvSpPr>
          <p:nvPr/>
        </p:nvSpPr>
        <p:spPr bwMode="auto">
          <a:xfrm>
            <a:off x="209550" y="228600"/>
            <a:ext cx="2819400" cy="457200"/>
          </a:xfrm>
          <a:prstGeom prst="rect">
            <a:avLst/>
          </a:prstGeom>
          <a:noFill/>
          <a:ln w="9525">
            <a:noFill/>
            <a:miter lim="800000"/>
            <a:headEnd/>
            <a:tailEnd/>
          </a:ln>
          <a:effectLst/>
        </p:spPr>
        <p:txBody>
          <a:bodyPr wrap="none">
            <a:spAutoFit/>
          </a:bodyPr>
          <a:lstStyle/>
          <a:p>
            <a:r>
              <a:rPr lang="en-US">
                <a:latin typeface="Verdana" pitchFamily="34" charset="0"/>
              </a:rPr>
              <a:t>Network Analysis</a:t>
            </a:r>
          </a:p>
        </p:txBody>
      </p:sp>
      <p:sp>
        <p:nvSpPr>
          <p:cNvPr id="75781" name="Text Box 5"/>
          <p:cNvSpPr txBox="1">
            <a:spLocks noChangeArrowheads="1"/>
          </p:cNvSpPr>
          <p:nvPr/>
        </p:nvSpPr>
        <p:spPr bwMode="auto">
          <a:xfrm>
            <a:off x="249238" y="935038"/>
            <a:ext cx="7142162" cy="1920875"/>
          </a:xfrm>
          <a:prstGeom prst="rect">
            <a:avLst/>
          </a:prstGeom>
          <a:noFill/>
          <a:ln w="9525">
            <a:noFill/>
            <a:miter lim="800000"/>
            <a:headEnd/>
            <a:tailEnd/>
          </a:ln>
          <a:effectLst/>
        </p:spPr>
        <p:txBody>
          <a:bodyPr>
            <a:spAutoFit/>
          </a:bodyPr>
          <a:lstStyle/>
          <a:p>
            <a:r>
              <a:rPr lang="en-US" sz="2000">
                <a:latin typeface="Verdana" pitchFamily="34" charset="0"/>
                <a:cs typeface="Times New Roman" pitchFamily="18" charset="0"/>
              </a:rPr>
              <a:t>Are techniques for routing resources along a set of linked linear features. Optimal path routing predicts the best route between two or more points based on distance, time</a:t>
            </a:r>
            <a:r>
              <a:rPr lang="en-US" sz="2000">
                <a:solidFill>
                  <a:srgbClr val="FF3300"/>
                </a:solidFill>
                <a:latin typeface="Verdana" pitchFamily="34" charset="0"/>
                <a:cs typeface="Times New Roman" pitchFamily="18" charset="0"/>
              </a:rPr>
              <a:t>,</a:t>
            </a:r>
            <a:r>
              <a:rPr lang="en-US" sz="2000">
                <a:latin typeface="Verdana" pitchFamily="34" charset="0"/>
                <a:cs typeface="Times New Roman" pitchFamily="18" charset="0"/>
              </a:rPr>
              <a:t> effort, or another measure. Often used for emergency response systems.</a:t>
            </a:r>
            <a:r>
              <a:rPr lang="en-US" sz="2000">
                <a:latin typeface="Verdana" pitchFamily="34" charset="0"/>
              </a:rPr>
              <a:t> </a:t>
            </a:r>
          </a:p>
          <a:p>
            <a:endParaRPr lang="en-US" sz="2000">
              <a:latin typeface="Verdana" pitchFamily="34" charset="0"/>
            </a:endParaRPr>
          </a:p>
        </p:txBody>
      </p:sp>
      <p:pic>
        <p:nvPicPr>
          <p:cNvPr id="75782" name="Picture 6"/>
          <p:cNvPicPr>
            <a:picLocks noChangeAspect="1" noChangeArrowheads="1"/>
          </p:cNvPicPr>
          <p:nvPr/>
        </p:nvPicPr>
        <p:blipFill>
          <a:blip r:embed="rId3"/>
          <a:srcRect/>
          <a:stretch>
            <a:fillRect/>
          </a:stretch>
        </p:blipFill>
        <p:spPr bwMode="auto">
          <a:xfrm>
            <a:off x="2286000" y="2667000"/>
            <a:ext cx="5114925" cy="39100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119063" tIns="60325" rIns="119063" bIns="60325" anchor="ctr"/>
          <a:lstStyle/>
          <a:p>
            <a:r>
              <a:rPr lang="en-US"/>
              <a:t>V i s u a l i z a t i o n</a:t>
            </a:r>
          </a:p>
        </p:txBody>
      </p:sp>
      <p:sp>
        <p:nvSpPr>
          <p:cNvPr id="67587" name="Rectangle 3"/>
          <p:cNvSpPr>
            <a:spLocks noGrp="1" noChangeArrowheads="1"/>
          </p:cNvSpPr>
          <p:nvPr>
            <p:ph type="body" idx="1"/>
          </p:nvPr>
        </p:nvSpPr>
        <p:spPr>
          <a:noFill/>
          <a:ln/>
        </p:spPr>
        <p:txBody>
          <a:bodyPr lIns="119063" tIns="60325" rIns="119063" bIns="60325"/>
          <a:lstStyle/>
          <a:p>
            <a:r>
              <a:rPr lang="en-US" sz="2400"/>
              <a:t>For many types of geographic operation the end result is best visualized as a map or graph. Maps are very efficient at storing and communicating geographic information. While cartographers have created maps for millennia, GIS provides new and exciting tools to extend the art and science of cartography. Map displays can be integrated with reports, three-dimensional views, photographic images, and other output, such as multimedia.</a:t>
            </a:r>
            <a:r>
              <a:rPr lang="en-US"/>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38150" y="5486400"/>
            <a:ext cx="4267200" cy="396875"/>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Topology</a:t>
            </a:r>
          </a:p>
        </p:txBody>
      </p:sp>
      <p:sp>
        <p:nvSpPr>
          <p:cNvPr id="6147" name="Text Box 3"/>
          <p:cNvSpPr txBox="1">
            <a:spLocks noChangeArrowheads="1"/>
          </p:cNvSpPr>
          <p:nvPr/>
        </p:nvSpPr>
        <p:spPr bwMode="auto">
          <a:xfrm>
            <a:off x="228600" y="228600"/>
            <a:ext cx="6161088" cy="822325"/>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Geographic Information System Data</a:t>
            </a:r>
          </a:p>
          <a:p>
            <a:endParaRPr lang="en-US">
              <a:latin typeface="Verdana" pitchFamily="34" charset="0"/>
            </a:endParaRPr>
          </a:p>
        </p:txBody>
      </p:sp>
      <p:sp>
        <p:nvSpPr>
          <p:cNvPr id="6152" name="Rectangle 8"/>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6156" name="Picture 12"/>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6148" name="Text Box 4"/>
          <p:cNvSpPr txBox="1">
            <a:spLocks noChangeArrowheads="1"/>
          </p:cNvSpPr>
          <p:nvPr/>
        </p:nvSpPr>
        <p:spPr bwMode="auto">
          <a:xfrm>
            <a:off x="457200" y="1219200"/>
            <a:ext cx="1927225" cy="762000"/>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Spatial Data</a:t>
            </a:r>
          </a:p>
          <a:p>
            <a:endParaRPr lang="en-US" b="1">
              <a:latin typeface="Verdana" pitchFamily="34" charset="0"/>
            </a:endParaRPr>
          </a:p>
        </p:txBody>
      </p:sp>
      <p:sp>
        <p:nvSpPr>
          <p:cNvPr id="6157" name="Text Box 13"/>
          <p:cNvSpPr txBox="1">
            <a:spLocks noChangeArrowheads="1"/>
          </p:cNvSpPr>
          <p:nvPr/>
        </p:nvSpPr>
        <p:spPr bwMode="auto">
          <a:xfrm>
            <a:off x="2590800" y="1219200"/>
            <a:ext cx="4572000" cy="581025"/>
          </a:xfrm>
          <a:prstGeom prst="rect">
            <a:avLst/>
          </a:prstGeom>
          <a:noFill/>
          <a:ln w="9525">
            <a:noFill/>
            <a:miter lim="800000"/>
            <a:headEnd/>
            <a:tailEnd/>
          </a:ln>
          <a:effectLst/>
        </p:spPr>
        <p:txBody>
          <a:bodyPr>
            <a:spAutoFit/>
          </a:bodyPr>
          <a:lstStyle/>
          <a:p>
            <a:r>
              <a:rPr lang="en-US" sz="1600">
                <a:latin typeface="Verdana" pitchFamily="34" charset="0"/>
              </a:rPr>
              <a:t>Represents features that have a known location on earth.</a:t>
            </a:r>
          </a:p>
        </p:txBody>
      </p:sp>
      <p:sp>
        <p:nvSpPr>
          <p:cNvPr id="6149" name="Text Box 5"/>
          <p:cNvSpPr txBox="1">
            <a:spLocks noChangeArrowheads="1"/>
          </p:cNvSpPr>
          <p:nvPr/>
        </p:nvSpPr>
        <p:spPr bwMode="auto">
          <a:xfrm>
            <a:off x="457200" y="2095500"/>
            <a:ext cx="2336800" cy="762000"/>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Attribute Data</a:t>
            </a:r>
          </a:p>
          <a:p>
            <a:endParaRPr lang="en-US" b="1">
              <a:latin typeface="Verdana" pitchFamily="34" charset="0"/>
            </a:endParaRPr>
          </a:p>
        </p:txBody>
      </p:sp>
      <p:sp>
        <p:nvSpPr>
          <p:cNvPr id="6158" name="Text Box 14"/>
          <p:cNvSpPr txBox="1">
            <a:spLocks noChangeArrowheads="1"/>
          </p:cNvSpPr>
          <p:nvPr/>
        </p:nvSpPr>
        <p:spPr bwMode="auto">
          <a:xfrm>
            <a:off x="2609850" y="2114550"/>
            <a:ext cx="4419600" cy="825500"/>
          </a:xfrm>
          <a:prstGeom prst="rect">
            <a:avLst/>
          </a:prstGeom>
          <a:noFill/>
          <a:ln w="9525">
            <a:noFill/>
            <a:miter lim="800000"/>
            <a:headEnd/>
            <a:tailEnd/>
          </a:ln>
          <a:effectLst/>
        </p:spPr>
        <p:txBody>
          <a:bodyPr>
            <a:spAutoFit/>
          </a:bodyPr>
          <a:lstStyle/>
          <a:p>
            <a:r>
              <a:rPr lang="en-US" sz="1600">
                <a:latin typeface="Verdana" pitchFamily="34" charset="0"/>
              </a:rPr>
              <a:t>The information linked to the geographic features (spatial data) that describe those features.</a:t>
            </a:r>
          </a:p>
        </p:txBody>
      </p:sp>
      <p:sp>
        <p:nvSpPr>
          <p:cNvPr id="6151" name="Text Box 7"/>
          <p:cNvSpPr txBox="1">
            <a:spLocks noChangeArrowheads="1"/>
          </p:cNvSpPr>
          <p:nvPr/>
        </p:nvSpPr>
        <p:spPr bwMode="auto">
          <a:xfrm>
            <a:off x="381000" y="3143250"/>
            <a:ext cx="4114800" cy="396875"/>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 Data Layers</a:t>
            </a:r>
            <a:endParaRPr lang="en-US">
              <a:latin typeface="Verdana" pitchFamily="34" charset="0"/>
            </a:endParaRPr>
          </a:p>
        </p:txBody>
      </p:sp>
      <p:sp>
        <p:nvSpPr>
          <p:cNvPr id="6160" name="Text Box 16"/>
          <p:cNvSpPr txBox="1">
            <a:spLocks noChangeArrowheads="1"/>
          </p:cNvSpPr>
          <p:nvPr/>
        </p:nvSpPr>
        <p:spPr bwMode="auto">
          <a:xfrm>
            <a:off x="2590800" y="3143250"/>
            <a:ext cx="4648200" cy="825500"/>
          </a:xfrm>
          <a:prstGeom prst="rect">
            <a:avLst/>
          </a:prstGeom>
          <a:noFill/>
          <a:ln w="9525">
            <a:noFill/>
            <a:miter lim="800000"/>
            <a:headEnd/>
            <a:tailEnd/>
          </a:ln>
          <a:effectLst/>
        </p:spPr>
        <p:txBody>
          <a:bodyPr>
            <a:spAutoFit/>
          </a:bodyPr>
          <a:lstStyle/>
          <a:p>
            <a:r>
              <a:rPr lang="en-US" sz="1600">
                <a:latin typeface="Verdana" pitchFamily="34" charset="0"/>
              </a:rPr>
              <a:t>Are the result of combining spatial and attribute data. Essentially adding the attribute database to the spatial location.</a:t>
            </a:r>
          </a:p>
        </p:txBody>
      </p:sp>
      <p:sp>
        <p:nvSpPr>
          <p:cNvPr id="6159" name="Text Box 15"/>
          <p:cNvSpPr txBox="1">
            <a:spLocks noChangeArrowheads="1"/>
          </p:cNvSpPr>
          <p:nvPr/>
        </p:nvSpPr>
        <p:spPr bwMode="auto">
          <a:xfrm>
            <a:off x="457200" y="4229100"/>
            <a:ext cx="1898650" cy="762000"/>
          </a:xfrm>
          <a:prstGeom prst="rect">
            <a:avLst/>
          </a:prstGeom>
          <a:noFill/>
          <a:ln w="9525">
            <a:noFill/>
            <a:miter lim="800000"/>
            <a:headEnd/>
            <a:tailEnd/>
          </a:ln>
          <a:effectLst/>
        </p:spPr>
        <p:txBody>
          <a:bodyPr wrap="none">
            <a:spAutoFit/>
          </a:bodyPr>
          <a:lstStyle/>
          <a:p>
            <a:pPr>
              <a:spcBef>
                <a:spcPct val="50000"/>
              </a:spcBef>
            </a:pPr>
            <a:r>
              <a:rPr lang="en-US" sz="2000" b="1">
                <a:latin typeface="Verdana" pitchFamily="34" charset="0"/>
              </a:rPr>
              <a:t>Layer Types</a:t>
            </a:r>
          </a:p>
          <a:p>
            <a:endParaRPr lang="en-US" b="1">
              <a:latin typeface="Verdana" pitchFamily="34" charset="0"/>
            </a:endParaRPr>
          </a:p>
        </p:txBody>
      </p:sp>
      <p:sp>
        <p:nvSpPr>
          <p:cNvPr id="6161" name="Text Box 17"/>
          <p:cNvSpPr txBox="1">
            <a:spLocks noChangeArrowheads="1"/>
          </p:cNvSpPr>
          <p:nvPr/>
        </p:nvSpPr>
        <p:spPr bwMode="auto">
          <a:xfrm>
            <a:off x="2590800" y="4248150"/>
            <a:ext cx="4419600" cy="1069975"/>
          </a:xfrm>
          <a:prstGeom prst="rect">
            <a:avLst/>
          </a:prstGeom>
          <a:noFill/>
          <a:ln w="9525">
            <a:noFill/>
            <a:miter lim="800000"/>
            <a:headEnd/>
            <a:tailEnd/>
          </a:ln>
          <a:effectLst/>
        </p:spPr>
        <p:txBody>
          <a:bodyPr>
            <a:spAutoFit/>
          </a:bodyPr>
          <a:lstStyle/>
          <a:p>
            <a:r>
              <a:rPr lang="en-US" sz="1600">
                <a:latin typeface="Verdana" pitchFamily="34" charset="0"/>
              </a:rPr>
              <a:t>A layer type refers to the way spatial and attribute information are connected. There are two major layer types, vector and raster. </a:t>
            </a:r>
          </a:p>
        </p:txBody>
      </p:sp>
      <p:sp>
        <p:nvSpPr>
          <p:cNvPr id="6162" name="Text Box 18"/>
          <p:cNvSpPr txBox="1">
            <a:spLocks noChangeArrowheads="1"/>
          </p:cNvSpPr>
          <p:nvPr/>
        </p:nvSpPr>
        <p:spPr bwMode="auto">
          <a:xfrm>
            <a:off x="2590800" y="5524500"/>
            <a:ext cx="4587875" cy="825500"/>
          </a:xfrm>
          <a:prstGeom prst="rect">
            <a:avLst/>
          </a:prstGeom>
          <a:noFill/>
          <a:ln w="9525">
            <a:noFill/>
            <a:miter lim="800000"/>
            <a:headEnd/>
            <a:tailEnd/>
          </a:ln>
          <a:effectLst/>
        </p:spPr>
        <p:txBody>
          <a:bodyPr>
            <a:spAutoFit/>
          </a:bodyPr>
          <a:lstStyle/>
          <a:p>
            <a:r>
              <a:rPr lang="en-US" sz="1600">
                <a:latin typeface="Verdana" pitchFamily="34" charset="0"/>
              </a:rPr>
              <a:t>How geographic features are related to one another and where they are in relation to one another.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1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1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utoUpdateAnimBg="0"/>
      <p:bldP spid="6157" grpId="0" autoUpdateAnimBg="0"/>
      <p:bldP spid="6149" grpId="0" autoUpdateAnimBg="0"/>
      <p:bldP spid="6158" grpId="0" autoUpdateAnimBg="0"/>
      <p:bldP spid="6151" grpId="0" autoUpdateAnimBg="0"/>
      <p:bldP spid="6160" grpId="0" autoUpdateAnimBg="0"/>
      <p:bldP spid="6159" grpId="0" autoUpdateAnimBg="0"/>
      <p:bldP spid="6161" grpId="0" autoUpdateAnimBg="0"/>
      <p:bldP spid="616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228600" y="228600"/>
            <a:ext cx="2173288" cy="457200"/>
          </a:xfrm>
          <a:prstGeom prst="rect">
            <a:avLst/>
          </a:prstGeom>
          <a:noFill/>
          <a:ln w="9525">
            <a:noFill/>
            <a:miter lim="800000"/>
            <a:headEnd/>
            <a:tailEnd/>
          </a:ln>
          <a:effectLst/>
        </p:spPr>
        <p:txBody>
          <a:bodyPr wrap="none">
            <a:spAutoFit/>
          </a:bodyPr>
          <a:lstStyle/>
          <a:p>
            <a:r>
              <a:rPr lang="en-US">
                <a:latin typeface="Verdana" pitchFamily="34" charset="0"/>
              </a:rPr>
              <a:t>Spatial Data </a:t>
            </a:r>
          </a:p>
        </p:txBody>
      </p:sp>
      <p:sp>
        <p:nvSpPr>
          <p:cNvPr id="7171" name="Rectangle 3"/>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7172" name="Picture 4"/>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7173" name="Text Box 5"/>
          <p:cNvSpPr txBox="1">
            <a:spLocks noChangeArrowheads="1"/>
          </p:cNvSpPr>
          <p:nvPr/>
        </p:nvSpPr>
        <p:spPr bwMode="auto">
          <a:xfrm>
            <a:off x="304800" y="990600"/>
            <a:ext cx="7162800" cy="701675"/>
          </a:xfrm>
          <a:prstGeom prst="rect">
            <a:avLst/>
          </a:prstGeom>
          <a:noFill/>
          <a:ln w="9525">
            <a:noFill/>
            <a:miter lim="800000"/>
            <a:headEnd/>
            <a:tailEnd/>
          </a:ln>
          <a:effectLst/>
        </p:spPr>
        <p:txBody>
          <a:bodyPr>
            <a:spAutoFit/>
          </a:bodyPr>
          <a:lstStyle/>
          <a:p>
            <a:r>
              <a:rPr lang="en-US" sz="2000">
                <a:latin typeface="Verdana" pitchFamily="34" charset="0"/>
                <a:cs typeface="Arial" charset="0"/>
              </a:rPr>
              <a:t>Spatial or coordinate data represents features that have a known location on the earth.</a:t>
            </a:r>
            <a:r>
              <a:rPr lang="en-US" sz="2000">
                <a:latin typeface="Verdana" pitchFamily="34" charset="0"/>
              </a:rPr>
              <a:t> </a:t>
            </a:r>
          </a:p>
        </p:txBody>
      </p:sp>
      <p:sp>
        <p:nvSpPr>
          <p:cNvPr id="7174" name="Text Box 6"/>
          <p:cNvSpPr txBox="1">
            <a:spLocks noChangeArrowheads="1"/>
          </p:cNvSpPr>
          <p:nvPr/>
        </p:nvSpPr>
        <p:spPr bwMode="auto">
          <a:xfrm>
            <a:off x="304800" y="1955800"/>
            <a:ext cx="2870200" cy="396875"/>
          </a:xfrm>
          <a:prstGeom prst="rect">
            <a:avLst/>
          </a:prstGeom>
          <a:noFill/>
          <a:ln w="9525">
            <a:noFill/>
            <a:miter lim="800000"/>
            <a:headEnd/>
            <a:tailEnd/>
          </a:ln>
          <a:effectLst/>
        </p:spPr>
        <p:txBody>
          <a:bodyPr wrap="none">
            <a:spAutoFit/>
          </a:bodyPr>
          <a:lstStyle/>
          <a:p>
            <a:r>
              <a:rPr lang="en-US" sz="2000" b="1">
                <a:latin typeface="Verdana" pitchFamily="34" charset="0"/>
              </a:rPr>
              <a:t>Points</a:t>
            </a:r>
            <a:r>
              <a:rPr lang="en-US" sz="2000">
                <a:latin typeface="Verdana" pitchFamily="34" charset="0"/>
              </a:rPr>
              <a:t>: </a:t>
            </a:r>
            <a:r>
              <a:rPr lang="en-US" sz="1600">
                <a:latin typeface="Verdana" pitchFamily="34" charset="0"/>
              </a:rPr>
              <a:t>X &amp; Y Locations</a:t>
            </a:r>
          </a:p>
        </p:txBody>
      </p:sp>
      <p:sp>
        <p:nvSpPr>
          <p:cNvPr id="7175" name="Text Box 7"/>
          <p:cNvSpPr txBox="1">
            <a:spLocks noChangeArrowheads="1"/>
          </p:cNvSpPr>
          <p:nvPr/>
        </p:nvSpPr>
        <p:spPr bwMode="auto">
          <a:xfrm>
            <a:off x="304800" y="3962400"/>
            <a:ext cx="2971800" cy="885825"/>
          </a:xfrm>
          <a:prstGeom prst="rect">
            <a:avLst/>
          </a:prstGeom>
          <a:noFill/>
          <a:ln w="9525">
            <a:noFill/>
            <a:miter lim="800000"/>
            <a:headEnd/>
            <a:tailEnd/>
          </a:ln>
          <a:effectLst/>
        </p:spPr>
        <p:txBody>
          <a:bodyPr>
            <a:spAutoFit/>
          </a:bodyPr>
          <a:lstStyle/>
          <a:p>
            <a:r>
              <a:rPr lang="en-US" sz="2000" b="1">
                <a:latin typeface="Verdana" pitchFamily="34" charset="0"/>
              </a:rPr>
              <a:t>Polygon:</a:t>
            </a:r>
            <a:r>
              <a:rPr lang="en-US" sz="2000">
                <a:latin typeface="Verdana" pitchFamily="34" charset="0"/>
              </a:rPr>
              <a:t> </a:t>
            </a:r>
            <a:r>
              <a:rPr lang="en-US" sz="1600">
                <a:latin typeface="Verdana" pitchFamily="34" charset="0"/>
              </a:rPr>
              <a:t>Connected X &amp; Y Locations that contain attribute information.</a:t>
            </a:r>
          </a:p>
        </p:txBody>
      </p:sp>
      <p:sp>
        <p:nvSpPr>
          <p:cNvPr id="7176" name="Text Box 8"/>
          <p:cNvSpPr txBox="1">
            <a:spLocks noChangeArrowheads="1"/>
          </p:cNvSpPr>
          <p:nvPr/>
        </p:nvSpPr>
        <p:spPr bwMode="auto">
          <a:xfrm>
            <a:off x="323850" y="2895600"/>
            <a:ext cx="5962650" cy="641350"/>
          </a:xfrm>
          <a:prstGeom prst="rect">
            <a:avLst/>
          </a:prstGeom>
          <a:noFill/>
          <a:ln w="9525">
            <a:noFill/>
            <a:miter lim="800000"/>
            <a:headEnd/>
            <a:tailEnd/>
          </a:ln>
          <a:effectLst/>
        </p:spPr>
        <p:txBody>
          <a:bodyPr>
            <a:spAutoFit/>
          </a:bodyPr>
          <a:lstStyle/>
          <a:p>
            <a:r>
              <a:rPr lang="en-US" sz="2000" b="1">
                <a:latin typeface="Verdana" pitchFamily="34" charset="0"/>
              </a:rPr>
              <a:t>Line:</a:t>
            </a:r>
            <a:r>
              <a:rPr lang="en-US" sz="2000">
                <a:latin typeface="Verdana" pitchFamily="34" charset="0"/>
              </a:rPr>
              <a:t> </a:t>
            </a:r>
            <a:r>
              <a:rPr lang="en-US" sz="1600">
                <a:latin typeface="Verdana" pitchFamily="34" charset="0"/>
              </a:rPr>
              <a:t>Connected X &amp; Y </a:t>
            </a:r>
          </a:p>
          <a:p>
            <a:r>
              <a:rPr lang="en-US" sz="1600">
                <a:latin typeface="Verdana" pitchFamily="34" charset="0"/>
              </a:rPr>
              <a:t>	Locations </a:t>
            </a:r>
          </a:p>
        </p:txBody>
      </p:sp>
      <p:sp>
        <p:nvSpPr>
          <p:cNvPr id="7177" name="Text Box 9"/>
          <p:cNvSpPr txBox="1">
            <a:spLocks noChangeArrowheads="1"/>
          </p:cNvSpPr>
          <p:nvPr/>
        </p:nvSpPr>
        <p:spPr bwMode="auto">
          <a:xfrm>
            <a:off x="381000" y="5257800"/>
            <a:ext cx="2971800" cy="885825"/>
          </a:xfrm>
          <a:prstGeom prst="rect">
            <a:avLst/>
          </a:prstGeom>
          <a:noFill/>
          <a:ln w="9525">
            <a:noFill/>
            <a:miter lim="800000"/>
            <a:headEnd/>
            <a:tailEnd/>
          </a:ln>
          <a:effectLst/>
        </p:spPr>
        <p:txBody>
          <a:bodyPr>
            <a:spAutoFit/>
          </a:bodyPr>
          <a:lstStyle/>
          <a:p>
            <a:r>
              <a:rPr lang="en-US" sz="2000" b="1">
                <a:latin typeface="Verdana" pitchFamily="34" charset="0"/>
              </a:rPr>
              <a:t>Raster:</a:t>
            </a:r>
            <a:r>
              <a:rPr lang="en-US" sz="2000">
                <a:latin typeface="Verdana" pitchFamily="34" charset="0"/>
              </a:rPr>
              <a:t> </a:t>
            </a:r>
            <a:r>
              <a:rPr lang="en-US" sz="1600">
                <a:latin typeface="Verdana" pitchFamily="34" charset="0"/>
              </a:rPr>
              <a:t>Row and column matrix represent geographic space.</a:t>
            </a:r>
          </a:p>
        </p:txBody>
      </p:sp>
      <p:pic>
        <p:nvPicPr>
          <p:cNvPr id="7181" name="Picture 13"/>
          <p:cNvPicPr>
            <a:picLocks noChangeAspect="1" noChangeArrowheads="1"/>
          </p:cNvPicPr>
          <p:nvPr/>
        </p:nvPicPr>
        <p:blipFill>
          <a:blip r:embed="rId3"/>
          <a:srcRect/>
          <a:stretch>
            <a:fillRect/>
          </a:stretch>
        </p:blipFill>
        <p:spPr bwMode="auto">
          <a:xfrm>
            <a:off x="3429000" y="1981200"/>
            <a:ext cx="3733800" cy="1371600"/>
          </a:xfrm>
          <a:prstGeom prst="rect">
            <a:avLst/>
          </a:prstGeom>
          <a:noFill/>
          <a:ln w="38100">
            <a:solidFill>
              <a:schemeClr val="tx1"/>
            </a:solidFill>
            <a:miter lim="800000"/>
            <a:headEnd/>
            <a:tailEnd/>
          </a:ln>
          <a:effectLst/>
        </p:spPr>
      </p:pic>
      <p:pic>
        <p:nvPicPr>
          <p:cNvPr id="7182" name="Picture 14"/>
          <p:cNvPicPr>
            <a:picLocks noChangeAspect="1" noChangeArrowheads="1"/>
          </p:cNvPicPr>
          <p:nvPr/>
        </p:nvPicPr>
        <p:blipFill>
          <a:blip r:embed="rId4"/>
          <a:srcRect/>
          <a:stretch>
            <a:fillRect/>
          </a:stretch>
        </p:blipFill>
        <p:spPr bwMode="auto">
          <a:xfrm>
            <a:off x="3429000" y="3568700"/>
            <a:ext cx="3733800" cy="1384300"/>
          </a:xfrm>
          <a:prstGeom prst="rect">
            <a:avLst/>
          </a:prstGeom>
          <a:noFill/>
          <a:ln w="38100">
            <a:solidFill>
              <a:schemeClr val="tx1"/>
            </a:solidFill>
            <a:miter lim="800000"/>
            <a:headEnd/>
            <a:tailEnd/>
          </a:ln>
          <a:effectLst/>
        </p:spPr>
      </p:pic>
      <p:pic>
        <p:nvPicPr>
          <p:cNvPr id="7315" name="Picture 147">
            <a:hlinkClick r:id="rId5" action="ppaction://hlinkfile"/>
          </p:cNvPr>
          <p:cNvPicPr>
            <a:picLocks noChangeAspect="1" noChangeArrowheads="1"/>
          </p:cNvPicPr>
          <p:nvPr/>
        </p:nvPicPr>
        <p:blipFill>
          <a:blip r:embed="rId6"/>
          <a:srcRect/>
          <a:stretch>
            <a:fillRect/>
          </a:stretch>
        </p:blipFill>
        <p:spPr bwMode="auto">
          <a:xfrm>
            <a:off x="3360738" y="5029200"/>
            <a:ext cx="3810000" cy="17224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1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utoUpdateAnimBg="0"/>
      <p:bldP spid="7175" grpId="0" autoUpdateAnimBg="0"/>
      <p:bldP spid="7176" grpId="0" autoUpdateAnimBg="0"/>
      <p:bldP spid="717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04800" y="209550"/>
            <a:ext cx="2362200" cy="457200"/>
          </a:xfrm>
          <a:prstGeom prst="rect">
            <a:avLst/>
          </a:prstGeom>
          <a:noFill/>
          <a:ln w="9525">
            <a:noFill/>
            <a:miter lim="800000"/>
            <a:headEnd/>
            <a:tailEnd/>
          </a:ln>
          <a:effectLst/>
        </p:spPr>
        <p:txBody>
          <a:bodyPr wrap="none">
            <a:spAutoFit/>
          </a:bodyPr>
          <a:lstStyle/>
          <a:p>
            <a:r>
              <a:rPr lang="en-US">
                <a:latin typeface="Verdana" pitchFamily="34" charset="0"/>
              </a:rPr>
              <a:t>Attribute Data</a:t>
            </a:r>
          </a:p>
        </p:txBody>
      </p:sp>
      <p:sp>
        <p:nvSpPr>
          <p:cNvPr id="8195" name="Rectangle 3"/>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8196" name="Picture 4"/>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8197" name="Text Box 5"/>
          <p:cNvSpPr txBox="1">
            <a:spLocks noChangeArrowheads="1"/>
          </p:cNvSpPr>
          <p:nvPr/>
        </p:nvSpPr>
        <p:spPr bwMode="auto">
          <a:xfrm>
            <a:off x="381000" y="990600"/>
            <a:ext cx="7086600" cy="1616075"/>
          </a:xfrm>
          <a:prstGeom prst="rect">
            <a:avLst/>
          </a:prstGeom>
          <a:noFill/>
          <a:ln w="9525">
            <a:noFill/>
            <a:miter lim="800000"/>
            <a:headEnd/>
            <a:tailEnd/>
          </a:ln>
          <a:effectLst/>
        </p:spPr>
        <p:txBody>
          <a:bodyPr>
            <a:spAutoFit/>
          </a:bodyPr>
          <a:lstStyle/>
          <a:p>
            <a:r>
              <a:rPr lang="en-US" sz="2000">
                <a:latin typeface="Verdana" pitchFamily="34" charset="0"/>
                <a:cs typeface="Arial" charset="0"/>
              </a:rPr>
              <a:t>Attribute data are the information linked to the geographic features (spatial data) that describe features. That is, attribute data are the “[n]on-graphic information associated with a point, line, or area elements in a GIS.”</a:t>
            </a:r>
            <a:endParaRPr lang="en-US" sz="2000">
              <a:latin typeface="Verdana" pitchFamily="34" charset="0"/>
            </a:endParaRPr>
          </a:p>
        </p:txBody>
      </p:sp>
      <p:pic>
        <p:nvPicPr>
          <p:cNvPr id="8207" name="Picture 15">
            <a:hlinkClick r:id="rId3" action="ppaction://hlinkfile"/>
          </p:cNvPr>
          <p:cNvPicPr>
            <a:picLocks noChangeAspect="1" noChangeArrowheads="1"/>
          </p:cNvPicPr>
          <p:nvPr/>
        </p:nvPicPr>
        <p:blipFill>
          <a:blip r:embed="rId4"/>
          <a:srcRect/>
          <a:stretch>
            <a:fillRect/>
          </a:stretch>
        </p:blipFill>
        <p:spPr bwMode="auto">
          <a:xfrm>
            <a:off x="2895600" y="2819400"/>
            <a:ext cx="4248150" cy="3654425"/>
          </a:xfrm>
          <a:prstGeom prst="rect">
            <a:avLst/>
          </a:prstGeom>
          <a:noFill/>
          <a:ln w="9525">
            <a:noFill/>
            <a:miter lim="800000"/>
            <a:headEnd/>
            <a:tailEnd/>
          </a:ln>
          <a:effectLst/>
        </p:spPr>
      </p:pic>
      <p:sp>
        <p:nvSpPr>
          <p:cNvPr id="8208" name="Line 16"/>
          <p:cNvSpPr>
            <a:spLocks noChangeShapeType="1"/>
          </p:cNvSpPr>
          <p:nvPr/>
        </p:nvSpPr>
        <p:spPr bwMode="auto">
          <a:xfrm>
            <a:off x="990600" y="3048000"/>
            <a:ext cx="0" cy="1219200"/>
          </a:xfrm>
          <a:prstGeom prst="line">
            <a:avLst/>
          </a:prstGeom>
          <a:noFill/>
          <a:ln w="9525">
            <a:solidFill>
              <a:schemeClr val="tx1"/>
            </a:solidFill>
            <a:miter lim="800000"/>
            <a:headEnd/>
            <a:tailEnd/>
          </a:ln>
          <a:effectLst/>
        </p:spPr>
        <p:txBody>
          <a:bodyPr wrap="none"/>
          <a:lstStyle/>
          <a:p>
            <a:endParaRPr lang="en-US"/>
          </a:p>
        </p:txBody>
      </p:sp>
      <p:sp>
        <p:nvSpPr>
          <p:cNvPr id="8209" name="Line 17"/>
          <p:cNvSpPr>
            <a:spLocks noChangeShapeType="1"/>
          </p:cNvSpPr>
          <p:nvPr/>
        </p:nvSpPr>
        <p:spPr bwMode="auto">
          <a:xfrm>
            <a:off x="1447800" y="3048000"/>
            <a:ext cx="0" cy="1219200"/>
          </a:xfrm>
          <a:prstGeom prst="line">
            <a:avLst/>
          </a:prstGeom>
          <a:noFill/>
          <a:ln w="9525">
            <a:solidFill>
              <a:schemeClr val="tx1"/>
            </a:solidFill>
            <a:miter lim="800000"/>
            <a:headEnd/>
            <a:tailEnd/>
          </a:ln>
          <a:effectLst/>
        </p:spPr>
        <p:txBody>
          <a:bodyPr wrap="none"/>
          <a:lstStyle/>
          <a:p>
            <a:endParaRPr lang="en-US"/>
          </a:p>
        </p:txBody>
      </p:sp>
      <p:sp>
        <p:nvSpPr>
          <p:cNvPr id="8210" name="Line 18"/>
          <p:cNvSpPr>
            <a:spLocks noChangeShapeType="1"/>
          </p:cNvSpPr>
          <p:nvPr/>
        </p:nvSpPr>
        <p:spPr bwMode="auto">
          <a:xfrm>
            <a:off x="1219200" y="3048000"/>
            <a:ext cx="0" cy="1219200"/>
          </a:xfrm>
          <a:prstGeom prst="line">
            <a:avLst/>
          </a:prstGeom>
          <a:noFill/>
          <a:ln w="9525">
            <a:solidFill>
              <a:schemeClr val="tx1"/>
            </a:solidFill>
            <a:miter lim="800000"/>
            <a:headEnd/>
            <a:tailEnd/>
          </a:ln>
          <a:effectLst/>
        </p:spPr>
        <p:txBody>
          <a:bodyPr wrap="none"/>
          <a:lstStyle/>
          <a:p>
            <a:endParaRPr lang="en-US"/>
          </a:p>
        </p:txBody>
      </p:sp>
      <p:sp>
        <p:nvSpPr>
          <p:cNvPr id="8211" name="Line 19"/>
          <p:cNvSpPr>
            <a:spLocks noChangeShapeType="1"/>
          </p:cNvSpPr>
          <p:nvPr/>
        </p:nvSpPr>
        <p:spPr bwMode="auto">
          <a:xfrm>
            <a:off x="1676400" y="3048000"/>
            <a:ext cx="0" cy="1219200"/>
          </a:xfrm>
          <a:prstGeom prst="line">
            <a:avLst/>
          </a:prstGeom>
          <a:noFill/>
          <a:ln w="9525">
            <a:solidFill>
              <a:schemeClr val="tx1"/>
            </a:solidFill>
            <a:miter lim="800000"/>
            <a:headEnd/>
            <a:tailEnd/>
          </a:ln>
          <a:effectLst/>
        </p:spPr>
        <p:txBody>
          <a:bodyPr wrap="none"/>
          <a:lstStyle/>
          <a:p>
            <a:endParaRPr lang="en-US"/>
          </a:p>
        </p:txBody>
      </p:sp>
      <p:sp>
        <p:nvSpPr>
          <p:cNvPr id="8212" name="Line 20"/>
          <p:cNvSpPr>
            <a:spLocks noChangeShapeType="1"/>
          </p:cNvSpPr>
          <p:nvPr/>
        </p:nvSpPr>
        <p:spPr bwMode="auto">
          <a:xfrm>
            <a:off x="1905000" y="3048000"/>
            <a:ext cx="0" cy="1219200"/>
          </a:xfrm>
          <a:prstGeom prst="line">
            <a:avLst/>
          </a:prstGeom>
          <a:noFill/>
          <a:ln w="9525">
            <a:solidFill>
              <a:schemeClr val="tx1"/>
            </a:solidFill>
            <a:miter lim="800000"/>
            <a:headEnd/>
            <a:tailEnd/>
          </a:ln>
          <a:effectLst/>
        </p:spPr>
        <p:txBody>
          <a:bodyPr wrap="none"/>
          <a:lstStyle/>
          <a:p>
            <a:endParaRPr lang="en-US"/>
          </a:p>
        </p:txBody>
      </p:sp>
      <p:sp>
        <p:nvSpPr>
          <p:cNvPr id="8213" name="Line 21"/>
          <p:cNvSpPr>
            <a:spLocks noChangeShapeType="1"/>
          </p:cNvSpPr>
          <p:nvPr/>
        </p:nvSpPr>
        <p:spPr bwMode="auto">
          <a:xfrm>
            <a:off x="838200" y="3352800"/>
            <a:ext cx="1219200" cy="0"/>
          </a:xfrm>
          <a:prstGeom prst="line">
            <a:avLst/>
          </a:prstGeom>
          <a:noFill/>
          <a:ln w="9525">
            <a:solidFill>
              <a:schemeClr val="tx1"/>
            </a:solidFill>
            <a:miter lim="800000"/>
            <a:headEnd/>
            <a:tailEnd/>
          </a:ln>
          <a:effectLst/>
        </p:spPr>
        <p:txBody>
          <a:bodyPr wrap="none"/>
          <a:lstStyle/>
          <a:p>
            <a:endParaRPr lang="en-US"/>
          </a:p>
        </p:txBody>
      </p:sp>
      <p:sp>
        <p:nvSpPr>
          <p:cNvPr id="8214" name="Line 22"/>
          <p:cNvSpPr>
            <a:spLocks noChangeShapeType="1"/>
          </p:cNvSpPr>
          <p:nvPr/>
        </p:nvSpPr>
        <p:spPr bwMode="auto">
          <a:xfrm>
            <a:off x="838200" y="3657600"/>
            <a:ext cx="1219200" cy="0"/>
          </a:xfrm>
          <a:prstGeom prst="line">
            <a:avLst/>
          </a:prstGeom>
          <a:noFill/>
          <a:ln w="9525">
            <a:solidFill>
              <a:schemeClr val="tx1"/>
            </a:solidFill>
            <a:miter lim="800000"/>
            <a:headEnd/>
            <a:tailEnd/>
          </a:ln>
          <a:effectLst/>
        </p:spPr>
        <p:txBody>
          <a:bodyPr wrap="none"/>
          <a:lstStyle/>
          <a:p>
            <a:endParaRPr lang="en-US"/>
          </a:p>
        </p:txBody>
      </p:sp>
      <p:sp>
        <p:nvSpPr>
          <p:cNvPr id="8215" name="Line 23"/>
          <p:cNvSpPr>
            <a:spLocks noChangeShapeType="1"/>
          </p:cNvSpPr>
          <p:nvPr/>
        </p:nvSpPr>
        <p:spPr bwMode="auto">
          <a:xfrm>
            <a:off x="838200" y="3962400"/>
            <a:ext cx="1219200" cy="0"/>
          </a:xfrm>
          <a:prstGeom prst="line">
            <a:avLst/>
          </a:prstGeom>
          <a:noFill/>
          <a:ln w="9525">
            <a:solidFill>
              <a:schemeClr val="tx1"/>
            </a:solidFill>
            <a:miter lim="800000"/>
            <a:headEnd/>
            <a:tailEnd/>
          </a:ln>
          <a:effectLst/>
        </p:spPr>
        <p:txBody>
          <a:bodyPr wrap="none"/>
          <a:lstStyle/>
          <a:p>
            <a:endParaRPr lang="en-US"/>
          </a:p>
        </p:txBody>
      </p:sp>
      <p:sp>
        <p:nvSpPr>
          <p:cNvPr id="8216" name="Line 24"/>
          <p:cNvSpPr>
            <a:spLocks noChangeShapeType="1"/>
          </p:cNvSpPr>
          <p:nvPr/>
        </p:nvSpPr>
        <p:spPr bwMode="auto">
          <a:xfrm>
            <a:off x="838200" y="4267200"/>
            <a:ext cx="1219200" cy="0"/>
          </a:xfrm>
          <a:prstGeom prst="line">
            <a:avLst/>
          </a:prstGeom>
          <a:noFill/>
          <a:ln w="9525">
            <a:solidFill>
              <a:schemeClr val="tx1"/>
            </a:solidFill>
            <a:miter lim="800000"/>
            <a:headEnd/>
            <a:tailEnd/>
          </a:ln>
          <a:effectLst/>
        </p:spPr>
        <p:txBody>
          <a:bodyPr wrap="none"/>
          <a:lstStyle/>
          <a:p>
            <a:endParaRPr lang="en-US"/>
          </a:p>
        </p:txBody>
      </p:sp>
      <p:sp>
        <p:nvSpPr>
          <p:cNvPr id="8217" name="Line 25"/>
          <p:cNvSpPr>
            <a:spLocks noChangeShapeType="1"/>
          </p:cNvSpPr>
          <p:nvPr/>
        </p:nvSpPr>
        <p:spPr bwMode="auto">
          <a:xfrm>
            <a:off x="838200" y="3048000"/>
            <a:ext cx="1219200" cy="0"/>
          </a:xfrm>
          <a:prstGeom prst="line">
            <a:avLst/>
          </a:prstGeom>
          <a:noFill/>
          <a:ln w="9525">
            <a:solidFill>
              <a:schemeClr val="tx1"/>
            </a:solidFill>
            <a:miter lim="800000"/>
            <a:headEnd/>
            <a:tailEnd/>
          </a:ln>
          <a:effectLst/>
        </p:spPr>
        <p:txBody>
          <a:bodyPr wrap="none"/>
          <a:lstStyle/>
          <a:p>
            <a:endParaRPr lang="en-US"/>
          </a:p>
        </p:txBody>
      </p:sp>
      <p:sp>
        <p:nvSpPr>
          <p:cNvPr id="8218" name="Text Box 26"/>
          <p:cNvSpPr txBox="1">
            <a:spLocks noChangeArrowheads="1"/>
          </p:cNvSpPr>
          <p:nvPr/>
        </p:nvSpPr>
        <p:spPr bwMode="auto">
          <a:xfrm>
            <a:off x="936625" y="3041650"/>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19" name="Text Box 27"/>
          <p:cNvSpPr txBox="1">
            <a:spLocks noChangeArrowheads="1"/>
          </p:cNvSpPr>
          <p:nvPr/>
        </p:nvSpPr>
        <p:spPr bwMode="auto">
          <a:xfrm>
            <a:off x="1155700" y="3340100"/>
            <a:ext cx="330200" cy="336550"/>
          </a:xfrm>
          <a:prstGeom prst="rect">
            <a:avLst/>
          </a:prstGeom>
          <a:noFill/>
          <a:ln w="9525">
            <a:noFill/>
            <a:miter lim="800000"/>
            <a:headEnd/>
            <a:tailEnd/>
          </a:ln>
          <a:effectLst/>
        </p:spPr>
        <p:txBody>
          <a:bodyPr>
            <a:spAutoFit/>
          </a:bodyPr>
          <a:lstStyle/>
          <a:p>
            <a:r>
              <a:rPr lang="en-US" sz="1600">
                <a:latin typeface="Verdana" pitchFamily="34" charset="0"/>
              </a:rPr>
              <a:t>2</a:t>
            </a:r>
          </a:p>
        </p:txBody>
      </p:sp>
      <p:sp>
        <p:nvSpPr>
          <p:cNvPr id="8220" name="Text Box 28"/>
          <p:cNvSpPr txBox="1">
            <a:spLocks noChangeArrowheads="1"/>
          </p:cNvSpPr>
          <p:nvPr/>
        </p:nvSpPr>
        <p:spPr bwMode="auto">
          <a:xfrm>
            <a:off x="939800" y="3335338"/>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21" name="Text Box 29"/>
          <p:cNvSpPr txBox="1">
            <a:spLocks noChangeArrowheads="1"/>
          </p:cNvSpPr>
          <p:nvPr/>
        </p:nvSpPr>
        <p:spPr bwMode="auto">
          <a:xfrm>
            <a:off x="939800" y="3652838"/>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22" name="Text Box 30"/>
          <p:cNvSpPr txBox="1">
            <a:spLocks noChangeArrowheads="1"/>
          </p:cNvSpPr>
          <p:nvPr/>
        </p:nvSpPr>
        <p:spPr bwMode="auto">
          <a:xfrm>
            <a:off x="1168400" y="3652838"/>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23" name="Text Box 31"/>
          <p:cNvSpPr txBox="1">
            <a:spLocks noChangeArrowheads="1"/>
          </p:cNvSpPr>
          <p:nvPr/>
        </p:nvSpPr>
        <p:spPr bwMode="auto">
          <a:xfrm>
            <a:off x="1409700" y="39449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24" name="Text Box 32"/>
          <p:cNvSpPr txBox="1">
            <a:spLocks noChangeArrowheads="1"/>
          </p:cNvSpPr>
          <p:nvPr/>
        </p:nvSpPr>
        <p:spPr bwMode="auto">
          <a:xfrm>
            <a:off x="952500" y="39449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25" name="Text Box 33"/>
          <p:cNvSpPr txBox="1">
            <a:spLocks noChangeArrowheads="1"/>
          </p:cNvSpPr>
          <p:nvPr/>
        </p:nvSpPr>
        <p:spPr bwMode="auto">
          <a:xfrm>
            <a:off x="1143000" y="39449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26" name="Text Box 34"/>
          <p:cNvSpPr txBox="1">
            <a:spLocks noChangeArrowheads="1"/>
          </p:cNvSpPr>
          <p:nvPr/>
        </p:nvSpPr>
        <p:spPr bwMode="auto">
          <a:xfrm>
            <a:off x="1143000" y="3043238"/>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27" name="Text Box 35"/>
          <p:cNvSpPr txBox="1">
            <a:spLocks noChangeArrowheads="1"/>
          </p:cNvSpPr>
          <p:nvPr/>
        </p:nvSpPr>
        <p:spPr bwMode="auto">
          <a:xfrm>
            <a:off x="1397000" y="30432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8228" name="Text Box 36"/>
          <p:cNvSpPr txBox="1">
            <a:spLocks noChangeArrowheads="1"/>
          </p:cNvSpPr>
          <p:nvPr/>
        </p:nvSpPr>
        <p:spPr bwMode="auto">
          <a:xfrm>
            <a:off x="1397000" y="33353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29" name="Text Box 37"/>
          <p:cNvSpPr txBox="1">
            <a:spLocks noChangeArrowheads="1"/>
          </p:cNvSpPr>
          <p:nvPr/>
        </p:nvSpPr>
        <p:spPr bwMode="auto">
          <a:xfrm>
            <a:off x="1397000" y="365918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8230" name="Text Box 38"/>
          <p:cNvSpPr txBox="1">
            <a:spLocks noChangeArrowheads="1"/>
          </p:cNvSpPr>
          <p:nvPr/>
        </p:nvSpPr>
        <p:spPr bwMode="auto">
          <a:xfrm>
            <a:off x="1612900" y="30432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1" name="Text Box 39"/>
          <p:cNvSpPr txBox="1">
            <a:spLocks noChangeArrowheads="1"/>
          </p:cNvSpPr>
          <p:nvPr/>
        </p:nvSpPr>
        <p:spPr bwMode="auto">
          <a:xfrm>
            <a:off x="1625600" y="33353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2" name="Text Box 40"/>
          <p:cNvSpPr txBox="1">
            <a:spLocks noChangeArrowheads="1"/>
          </p:cNvSpPr>
          <p:nvPr/>
        </p:nvSpPr>
        <p:spPr bwMode="auto">
          <a:xfrm>
            <a:off x="1625600" y="36528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3" name="Text Box 41"/>
          <p:cNvSpPr txBox="1">
            <a:spLocks noChangeArrowheads="1"/>
          </p:cNvSpPr>
          <p:nvPr/>
        </p:nvSpPr>
        <p:spPr bwMode="auto">
          <a:xfrm>
            <a:off x="1625600" y="3949700"/>
            <a:ext cx="330200" cy="336550"/>
          </a:xfrm>
          <a:prstGeom prst="rect">
            <a:avLst/>
          </a:prstGeom>
          <a:noFill/>
          <a:ln w="9525">
            <a:noFill/>
            <a:miter lim="800000"/>
            <a:headEnd/>
            <a:tailEnd/>
          </a:ln>
          <a:effectLst/>
        </p:spPr>
        <p:txBody>
          <a:bodyPr>
            <a:spAutoFit/>
          </a:bodyPr>
          <a:lstStyle/>
          <a:p>
            <a:r>
              <a:rPr lang="en-US" sz="1600">
                <a:latin typeface="Verdana" pitchFamily="34" charset="0"/>
              </a:rPr>
              <a:t>O</a:t>
            </a:r>
          </a:p>
        </p:txBody>
      </p:sp>
      <p:sp>
        <p:nvSpPr>
          <p:cNvPr id="8234" name="Text Box 42"/>
          <p:cNvSpPr txBox="1">
            <a:spLocks noChangeArrowheads="1"/>
          </p:cNvSpPr>
          <p:nvPr/>
        </p:nvSpPr>
        <p:spPr bwMode="auto">
          <a:xfrm>
            <a:off x="1828800" y="30559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5" name="Text Box 43"/>
          <p:cNvSpPr txBox="1">
            <a:spLocks noChangeArrowheads="1"/>
          </p:cNvSpPr>
          <p:nvPr/>
        </p:nvSpPr>
        <p:spPr bwMode="auto">
          <a:xfrm>
            <a:off x="1841500" y="33480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6" name="Text Box 44"/>
          <p:cNvSpPr txBox="1">
            <a:spLocks noChangeArrowheads="1"/>
          </p:cNvSpPr>
          <p:nvPr/>
        </p:nvSpPr>
        <p:spPr bwMode="auto">
          <a:xfrm>
            <a:off x="1841500" y="36655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37" name="Text Box 45"/>
          <p:cNvSpPr txBox="1">
            <a:spLocks noChangeArrowheads="1"/>
          </p:cNvSpPr>
          <p:nvPr/>
        </p:nvSpPr>
        <p:spPr bwMode="auto">
          <a:xfrm>
            <a:off x="1841500" y="3962400"/>
            <a:ext cx="330200" cy="336550"/>
          </a:xfrm>
          <a:prstGeom prst="rect">
            <a:avLst/>
          </a:prstGeom>
          <a:noFill/>
          <a:ln w="9525">
            <a:noFill/>
            <a:miter lim="800000"/>
            <a:headEnd/>
            <a:tailEnd/>
          </a:ln>
          <a:effectLst/>
        </p:spPr>
        <p:txBody>
          <a:bodyPr>
            <a:spAutoFit/>
          </a:bodyPr>
          <a:lstStyle/>
          <a:p>
            <a:r>
              <a:rPr lang="en-US" sz="1600">
                <a:latin typeface="Verdana" pitchFamily="34" charset="0"/>
              </a:rPr>
              <a:t>1</a:t>
            </a:r>
          </a:p>
        </p:txBody>
      </p:sp>
      <p:sp>
        <p:nvSpPr>
          <p:cNvPr id="8238" name="Text Box 46"/>
          <p:cNvSpPr txBox="1">
            <a:spLocks noChangeArrowheads="1"/>
          </p:cNvSpPr>
          <p:nvPr/>
        </p:nvSpPr>
        <p:spPr bwMode="auto">
          <a:xfrm>
            <a:off x="711200" y="3043238"/>
            <a:ext cx="344488" cy="336550"/>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8239" name="Text Box 47"/>
          <p:cNvSpPr txBox="1">
            <a:spLocks noChangeArrowheads="1"/>
          </p:cNvSpPr>
          <p:nvPr/>
        </p:nvSpPr>
        <p:spPr bwMode="auto">
          <a:xfrm>
            <a:off x="723900" y="33353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40" name="Text Box 48"/>
          <p:cNvSpPr txBox="1">
            <a:spLocks noChangeArrowheads="1"/>
          </p:cNvSpPr>
          <p:nvPr/>
        </p:nvSpPr>
        <p:spPr bwMode="auto">
          <a:xfrm>
            <a:off x="723900" y="3652838"/>
            <a:ext cx="312738" cy="336550"/>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8241" name="Text Box 49"/>
          <p:cNvSpPr txBox="1">
            <a:spLocks noChangeArrowheads="1"/>
          </p:cNvSpPr>
          <p:nvPr/>
        </p:nvSpPr>
        <p:spPr bwMode="auto">
          <a:xfrm>
            <a:off x="723900" y="3949700"/>
            <a:ext cx="330200" cy="336550"/>
          </a:xfrm>
          <a:prstGeom prst="rect">
            <a:avLst/>
          </a:prstGeom>
          <a:noFill/>
          <a:ln w="9525">
            <a:noFill/>
            <a:miter lim="800000"/>
            <a:headEnd/>
            <a:tailEnd/>
          </a:ln>
          <a:effectLst/>
        </p:spPr>
        <p:txBody>
          <a:bodyPr>
            <a:spAutoFit/>
          </a:bodyPr>
          <a:lstStyle/>
          <a:p>
            <a:r>
              <a:rPr lang="en-US" sz="1600">
                <a:latin typeface="Verdana" pitchFamily="34" charset="0"/>
              </a:rPr>
              <a:t>1</a:t>
            </a:r>
          </a:p>
        </p:txBody>
      </p:sp>
      <p:sp>
        <p:nvSpPr>
          <p:cNvPr id="8242" name="Text Box 50">
            <a:hlinkClick r:id="rId5" action="ppaction://hlinkfile"/>
          </p:cNvPr>
          <p:cNvSpPr txBox="1">
            <a:spLocks noChangeArrowheads="1"/>
          </p:cNvSpPr>
          <p:nvPr/>
        </p:nvSpPr>
        <p:spPr bwMode="auto">
          <a:xfrm>
            <a:off x="685800" y="5029200"/>
            <a:ext cx="1803400" cy="828675"/>
          </a:xfrm>
          <a:prstGeom prst="rect">
            <a:avLst/>
          </a:prstGeom>
          <a:noFill/>
          <a:ln w="3175">
            <a:solidFill>
              <a:schemeClr val="tx1"/>
            </a:solidFill>
            <a:miter lim="800000"/>
            <a:headEnd/>
            <a:tailEnd/>
          </a:ln>
          <a:effectLst/>
        </p:spPr>
        <p:txBody>
          <a:bodyPr wrap="none">
            <a:spAutoFit/>
          </a:bodyPr>
          <a:lstStyle/>
          <a:p>
            <a:pPr marL="457200" indent="-457200"/>
            <a:r>
              <a:rPr lang="en-US" sz="1600">
                <a:latin typeface="Verdana" pitchFamily="34" charset="0"/>
              </a:rPr>
              <a:t>0 : WATER</a:t>
            </a:r>
          </a:p>
          <a:p>
            <a:pPr marL="457200" indent="-457200"/>
            <a:r>
              <a:rPr lang="en-US" sz="1600">
                <a:latin typeface="Verdana" pitchFamily="34" charset="0"/>
              </a:rPr>
              <a:t>1 : HIGHLAND  </a:t>
            </a:r>
          </a:p>
          <a:p>
            <a:pPr marL="457200" indent="-457200"/>
            <a:r>
              <a:rPr lang="en-US" sz="1600">
                <a:latin typeface="Verdana" pitchFamily="34" charset="0"/>
              </a:rPr>
              <a:t>2 : WETLAND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28676" name="Picture 4"/>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28677" name="Rectangle 5"/>
          <p:cNvSpPr>
            <a:spLocks noChangeArrowheads="1"/>
          </p:cNvSpPr>
          <p:nvPr/>
        </p:nvSpPr>
        <p:spPr bwMode="auto">
          <a:xfrm>
            <a:off x="228600" y="228600"/>
            <a:ext cx="2016125" cy="457200"/>
          </a:xfrm>
          <a:prstGeom prst="rect">
            <a:avLst/>
          </a:prstGeom>
          <a:noFill/>
          <a:ln w="9525">
            <a:noFill/>
            <a:miter lim="800000"/>
            <a:headEnd/>
            <a:tailEnd/>
          </a:ln>
          <a:effectLst/>
        </p:spPr>
        <p:txBody>
          <a:bodyPr wrap="none">
            <a:spAutoFit/>
          </a:bodyPr>
          <a:lstStyle/>
          <a:p>
            <a:pPr>
              <a:spcBef>
                <a:spcPct val="50000"/>
              </a:spcBef>
            </a:pPr>
            <a:r>
              <a:rPr lang="en-US">
                <a:latin typeface="Verdana" pitchFamily="34" charset="0"/>
              </a:rPr>
              <a:t>Data Layers</a:t>
            </a:r>
          </a:p>
        </p:txBody>
      </p:sp>
      <p:sp>
        <p:nvSpPr>
          <p:cNvPr id="28678" name="Text Box 6"/>
          <p:cNvSpPr txBox="1">
            <a:spLocks noChangeArrowheads="1"/>
          </p:cNvSpPr>
          <p:nvPr/>
        </p:nvSpPr>
        <p:spPr bwMode="auto">
          <a:xfrm>
            <a:off x="304800" y="1009650"/>
            <a:ext cx="7239000" cy="1006475"/>
          </a:xfrm>
          <a:prstGeom prst="rect">
            <a:avLst/>
          </a:prstGeom>
          <a:noFill/>
          <a:ln w="9525">
            <a:noFill/>
            <a:miter lim="800000"/>
            <a:headEnd/>
            <a:tailEnd/>
          </a:ln>
          <a:effectLst/>
        </p:spPr>
        <p:txBody>
          <a:bodyPr>
            <a:spAutoFit/>
          </a:bodyPr>
          <a:lstStyle/>
          <a:p>
            <a:r>
              <a:rPr lang="en-US" sz="2000">
                <a:latin typeface="Verdana" pitchFamily="34" charset="0"/>
              </a:rPr>
              <a:t>Are the result of combining spatial and attribute data. Essentially adding the attribute database to the spatial location.</a:t>
            </a:r>
          </a:p>
        </p:txBody>
      </p:sp>
      <p:pic>
        <p:nvPicPr>
          <p:cNvPr id="28683" name="Picture 11">
            <a:hlinkClick r:id="rId3" action="ppaction://hlinkfile"/>
          </p:cNvPr>
          <p:cNvPicPr>
            <a:picLocks noChangeAspect="1" noChangeArrowheads="1"/>
          </p:cNvPicPr>
          <p:nvPr/>
        </p:nvPicPr>
        <p:blipFill>
          <a:blip r:embed="rId4"/>
          <a:srcRect/>
          <a:stretch>
            <a:fillRect/>
          </a:stretch>
        </p:blipFill>
        <p:spPr bwMode="auto">
          <a:xfrm>
            <a:off x="457200" y="2286000"/>
            <a:ext cx="6696075" cy="3933825"/>
          </a:xfrm>
          <a:prstGeom prst="rect">
            <a:avLst/>
          </a:prstGeom>
          <a:noFill/>
          <a:ln w="38100">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4572000"/>
            <a:ext cx="7162800" cy="885825"/>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Raster:</a:t>
            </a:r>
            <a:r>
              <a:rPr lang="en-US" sz="2000">
                <a:latin typeface="Verdana" pitchFamily="34" charset="0"/>
              </a:rPr>
              <a:t> </a:t>
            </a:r>
            <a:r>
              <a:rPr lang="en-US" sz="1600">
                <a:latin typeface="Verdana" pitchFamily="34" charset="0"/>
              </a:rPr>
              <a:t>A row and column matrix (pixels) of X &amp; Y space with attribute information associated with each pixel is considered a raster layer type.</a:t>
            </a:r>
          </a:p>
        </p:txBody>
      </p:sp>
      <p:sp>
        <p:nvSpPr>
          <p:cNvPr id="9219" name="Rectangle 3"/>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9220" name="Picture 4"/>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9221" name="Rectangle 5"/>
          <p:cNvSpPr>
            <a:spLocks noChangeArrowheads="1"/>
          </p:cNvSpPr>
          <p:nvPr/>
        </p:nvSpPr>
        <p:spPr bwMode="auto">
          <a:xfrm>
            <a:off x="228600" y="228600"/>
            <a:ext cx="2035175" cy="420688"/>
          </a:xfrm>
          <a:prstGeom prst="rect">
            <a:avLst/>
          </a:prstGeom>
          <a:noFill/>
          <a:ln w="9525">
            <a:noFill/>
            <a:miter lim="800000"/>
            <a:headEnd/>
            <a:tailEnd/>
          </a:ln>
          <a:effectLst/>
        </p:spPr>
        <p:txBody>
          <a:bodyPr wrap="none">
            <a:spAutoFit/>
          </a:bodyPr>
          <a:lstStyle/>
          <a:p>
            <a:pPr>
              <a:lnSpc>
                <a:spcPct val="90000"/>
              </a:lnSpc>
            </a:pPr>
            <a:r>
              <a:rPr lang="en-US">
                <a:latin typeface="Verdana" pitchFamily="34" charset="0"/>
              </a:rPr>
              <a:t>Layer Types</a:t>
            </a:r>
          </a:p>
        </p:txBody>
      </p:sp>
      <p:sp>
        <p:nvSpPr>
          <p:cNvPr id="9222" name="Text Box 6"/>
          <p:cNvSpPr txBox="1">
            <a:spLocks noChangeArrowheads="1"/>
          </p:cNvSpPr>
          <p:nvPr/>
        </p:nvSpPr>
        <p:spPr bwMode="auto">
          <a:xfrm>
            <a:off x="304800" y="1009650"/>
            <a:ext cx="7239000" cy="1006475"/>
          </a:xfrm>
          <a:prstGeom prst="rect">
            <a:avLst/>
          </a:prstGeom>
          <a:noFill/>
          <a:ln w="9525">
            <a:noFill/>
            <a:miter lim="800000"/>
            <a:headEnd/>
            <a:tailEnd/>
          </a:ln>
          <a:effectLst/>
        </p:spPr>
        <p:txBody>
          <a:bodyPr>
            <a:spAutoFit/>
          </a:bodyPr>
          <a:lstStyle/>
          <a:p>
            <a:r>
              <a:rPr lang="en-US" sz="2000">
                <a:latin typeface="Verdana" pitchFamily="34" charset="0"/>
              </a:rPr>
              <a:t>A layer type refers to the way spatial and attribute information are connected. There are two major layer types, vector and raster. </a:t>
            </a:r>
          </a:p>
        </p:txBody>
      </p:sp>
      <p:sp>
        <p:nvSpPr>
          <p:cNvPr id="9223" name="Text Box 7"/>
          <p:cNvSpPr txBox="1">
            <a:spLocks noChangeArrowheads="1"/>
          </p:cNvSpPr>
          <p:nvPr/>
        </p:nvSpPr>
        <p:spPr bwMode="auto">
          <a:xfrm>
            <a:off x="304800" y="2362200"/>
            <a:ext cx="7162800" cy="885825"/>
          </a:xfrm>
          <a:prstGeom prst="rect">
            <a:avLst/>
          </a:prstGeom>
          <a:noFill/>
          <a:ln w="9525">
            <a:noFill/>
            <a:miter lim="800000"/>
            <a:headEnd/>
            <a:tailEnd/>
          </a:ln>
          <a:effectLst/>
        </p:spPr>
        <p:txBody>
          <a:bodyPr>
            <a:spAutoFit/>
          </a:bodyPr>
          <a:lstStyle/>
          <a:p>
            <a:pPr>
              <a:spcBef>
                <a:spcPct val="50000"/>
              </a:spcBef>
            </a:pPr>
            <a:r>
              <a:rPr lang="en-US" sz="2000" b="1">
                <a:latin typeface="Verdana" pitchFamily="34" charset="0"/>
              </a:rPr>
              <a:t>Vector:</a:t>
            </a:r>
            <a:r>
              <a:rPr lang="en-US" sz="2000">
                <a:latin typeface="Verdana" pitchFamily="34" charset="0"/>
              </a:rPr>
              <a:t> </a:t>
            </a:r>
            <a:r>
              <a:rPr lang="en-US" sz="1600">
                <a:latin typeface="Verdana" pitchFamily="34" charset="0"/>
              </a:rPr>
              <a:t>Points, lines and polygons (spatial data) associated with databases of attributes (attribute data) are considered vector layer types.</a:t>
            </a:r>
          </a:p>
        </p:txBody>
      </p:sp>
      <p:grpSp>
        <p:nvGrpSpPr>
          <p:cNvPr id="2" name="Group 118"/>
          <p:cNvGrpSpPr>
            <a:grpSpLocks/>
          </p:cNvGrpSpPr>
          <p:nvPr/>
        </p:nvGrpSpPr>
        <p:grpSpPr bwMode="auto">
          <a:xfrm>
            <a:off x="2590800" y="5332413"/>
            <a:ext cx="1460500" cy="1270000"/>
            <a:chOff x="1632" y="3359"/>
            <a:chExt cx="920" cy="800"/>
          </a:xfrm>
        </p:grpSpPr>
        <p:sp>
          <p:nvSpPr>
            <p:cNvPr id="9317" name="Rectangle 101"/>
            <p:cNvSpPr>
              <a:spLocks noChangeArrowheads="1"/>
            </p:cNvSpPr>
            <p:nvPr/>
          </p:nvSpPr>
          <p:spPr bwMode="auto">
            <a:xfrm>
              <a:off x="1680" y="3376"/>
              <a:ext cx="432" cy="192"/>
            </a:xfrm>
            <a:prstGeom prst="rect">
              <a:avLst/>
            </a:prstGeom>
            <a:solidFill>
              <a:srgbClr val="CC9900"/>
            </a:solidFill>
            <a:ln w="9525">
              <a:noFill/>
              <a:miter lim="800000"/>
              <a:headEnd/>
              <a:tailEnd/>
            </a:ln>
            <a:effectLst/>
          </p:spPr>
          <p:txBody>
            <a:bodyPr wrap="none" anchor="ctr"/>
            <a:lstStyle/>
            <a:p>
              <a:endParaRPr lang="en-US"/>
            </a:p>
          </p:txBody>
        </p:sp>
        <p:sp>
          <p:nvSpPr>
            <p:cNvPr id="9318" name="Rectangle 102"/>
            <p:cNvSpPr>
              <a:spLocks noChangeArrowheads="1"/>
            </p:cNvSpPr>
            <p:nvPr/>
          </p:nvSpPr>
          <p:spPr bwMode="auto">
            <a:xfrm>
              <a:off x="1808" y="3560"/>
              <a:ext cx="144" cy="384"/>
            </a:xfrm>
            <a:prstGeom prst="rect">
              <a:avLst/>
            </a:prstGeom>
            <a:solidFill>
              <a:srgbClr val="CC9900"/>
            </a:solidFill>
            <a:ln w="9525">
              <a:noFill/>
              <a:miter lim="800000"/>
              <a:headEnd/>
              <a:tailEnd/>
            </a:ln>
            <a:effectLst/>
          </p:spPr>
          <p:txBody>
            <a:bodyPr wrap="none" anchor="ctr"/>
            <a:lstStyle/>
            <a:p>
              <a:endParaRPr lang="en-US"/>
            </a:p>
          </p:txBody>
        </p:sp>
        <p:sp>
          <p:nvSpPr>
            <p:cNvPr id="9319" name="Rectangle 103"/>
            <p:cNvSpPr>
              <a:spLocks noChangeArrowheads="1"/>
            </p:cNvSpPr>
            <p:nvPr/>
          </p:nvSpPr>
          <p:spPr bwMode="auto">
            <a:xfrm>
              <a:off x="1920" y="3752"/>
              <a:ext cx="192" cy="192"/>
            </a:xfrm>
            <a:prstGeom prst="rect">
              <a:avLst/>
            </a:prstGeom>
            <a:solidFill>
              <a:srgbClr val="CC9900"/>
            </a:solidFill>
            <a:ln w="9525">
              <a:noFill/>
              <a:miter lim="800000"/>
              <a:headEnd/>
              <a:tailEnd/>
            </a:ln>
            <a:effectLst/>
          </p:spPr>
          <p:txBody>
            <a:bodyPr wrap="none" anchor="ctr"/>
            <a:lstStyle/>
            <a:p>
              <a:endParaRPr lang="en-US"/>
            </a:p>
          </p:txBody>
        </p:sp>
        <p:sp>
          <p:nvSpPr>
            <p:cNvPr id="9321" name="Rectangle 105"/>
            <p:cNvSpPr>
              <a:spLocks noChangeArrowheads="1"/>
            </p:cNvSpPr>
            <p:nvPr/>
          </p:nvSpPr>
          <p:spPr bwMode="auto">
            <a:xfrm>
              <a:off x="2248" y="3952"/>
              <a:ext cx="144" cy="192"/>
            </a:xfrm>
            <a:prstGeom prst="rect">
              <a:avLst/>
            </a:prstGeom>
            <a:solidFill>
              <a:srgbClr val="CC9900"/>
            </a:solidFill>
            <a:ln w="9525">
              <a:noFill/>
              <a:miter lim="800000"/>
              <a:headEnd/>
              <a:tailEnd/>
            </a:ln>
            <a:effectLst/>
          </p:spPr>
          <p:txBody>
            <a:bodyPr wrap="none" anchor="ctr"/>
            <a:lstStyle/>
            <a:p>
              <a:endParaRPr lang="en-US"/>
            </a:p>
          </p:txBody>
        </p:sp>
        <p:sp>
          <p:nvSpPr>
            <p:cNvPr id="9322" name="Rectangle 106"/>
            <p:cNvSpPr>
              <a:spLocks noChangeArrowheads="1"/>
            </p:cNvSpPr>
            <p:nvPr/>
          </p:nvSpPr>
          <p:spPr bwMode="auto">
            <a:xfrm>
              <a:off x="1680" y="3552"/>
              <a:ext cx="144" cy="600"/>
            </a:xfrm>
            <a:prstGeom prst="rect">
              <a:avLst/>
            </a:prstGeom>
            <a:solidFill>
              <a:srgbClr val="339966"/>
            </a:solidFill>
            <a:ln w="9525">
              <a:noFill/>
              <a:miter lim="800000"/>
              <a:headEnd/>
              <a:tailEnd/>
            </a:ln>
            <a:effectLst/>
          </p:spPr>
          <p:txBody>
            <a:bodyPr wrap="none" anchor="ctr"/>
            <a:lstStyle/>
            <a:p>
              <a:endParaRPr lang="en-US"/>
            </a:p>
          </p:txBody>
        </p:sp>
        <p:sp>
          <p:nvSpPr>
            <p:cNvPr id="9323" name="Rectangle 107"/>
            <p:cNvSpPr>
              <a:spLocks noChangeArrowheads="1"/>
            </p:cNvSpPr>
            <p:nvPr/>
          </p:nvSpPr>
          <p:spPr bwMode="auto">
            <a:xfrm>
              <a:off x="1776" y="3952"/>
              <a:ext cx="480" cy="192"/>
            </a:xfrm>
            <a:prstGeom prst="rect">
              <a:avLst/>
            </a:prstGeom>
            <a:solidFill>
              <a:srgbClr val="339966"/>
            </a:solidFill>
            <a:ln w="9525">
              <a:noFill/>
              <a:miter lim="800000"/>
              <a:headEnd/>
              <a:tailEnd/>
            </a:ln>
            <a:effectLst/>
          </p:spPr>
          <p:txBody>
            <a:bodyPr wrap="none" anchor="ctr"/>
            <a:lstStyle/>
            <a:p>
              <a:endParaRPr lang="en-US"/>
            </a:p>
          </p:txBody>
        </p:sp>
        <p:sp>
          <p:nvSpPr>
            <p:cNvPr id="9324" name="Rectangle 108"/>
            <p:cNvSpPr>
              <a:spLocks noChangeArrowheads="1"/>
            </p:cNvSpPr>
            <p:nvPr/>
          </p:nvSpPr>
          <p:spPr bwMode="auto">
            <a:xfrm>
              <a:off x="2392" y="3360"/>
              <a:ext cx="104" cy="784"/>
            </a:xfrm>
            <a:prstGeom prst="rect">
              <a:avLst/>
            </a:prstGeom>
            <a:solidFill>
              <a:srgbClr val="339966"/>
            </a:solidFill>
            <a:ln w="9525">
              <a:noFill/>
              <a:miter lim="800000"/>
              <a:headEnd/>
              <a:tailEnd/>
            </a:ln>
            <a:effectLst/>
          </p:spPr>
          <p:txBody>
            <a:bodyPr wrap="none" anchor="ctr"/>
            <a:lstStyle/>
            <a:p>
              <a:pPr algn="ctr"/>
              <a:endParaRPr lang="en-US"/>
            </a:p>
          </p:txBody>
        </p:sp>
        <p:sp>
          <p:nvSpPr>
            <p:cNvPr id="9326" name="Rectangle 110"/>
            <p:cNvSpPr>
              <a:spLocks noChangeArrowheads="1"/>
            </p:cNvSpPr>
            <p:nvPr/>
          </p:nvSpPr>
          <p:spPr bwMode="auto">
            <a:xfrm>
              <a:off x="2240" y="3368"/>
              <a:ext cx="144" cy="576"/>
            </a:xfrm>
            <a:prstGeom prst="rect">
              <a:avLst/>
            </a:prstGeom>
            <a:solidFill>
              <a:srgbClr val="339966"/>
            </a:solidFill>
            <a:ln w="9525">
              <a:noFill/>
              <a:miter lim="800000"/>
              <a:headEnd/>
              <a:tailEnd/>
            </a:ln>
            <a:effectLst/>
          </p:spPr>
          <p:txBody>
            <a:bodyPr wrap="none" anchor="ctr"/>
            <a:lstStyle/>
            <a:p>
              <a:endParaRPr lang="en-US"/>
            </a:p>
          </p:txBody>
        </p:sp>
        <p:sp>
          <p:nvSpPr>
            <p:cNvPr id="9327" name="Rectangle 111"/>
            <p:cNvSpPr>
              <a:spLocks noChangeArrowheads="1"/>
            </p:cNvSpPr>
            <p:nvPr/>
          </p:nvSpPr>
          <p:spPr bwMode="auto">
            <a:xfrm>
              <a:off x="2096" y="3560"/>
              <a:ext cx="144" cy="192"/>
            </a:xfrm>
            <a:prstGeom prst="rect">
              <a:avLst/>
            </a:prstGeom>
            <a:solidFill>
              <a:srgbClr val="339966"/>
            </a:solidFill>
            <a:ln w="9525">
              <a:noFill/>
              <a:miter lim="800000"/>
              <a:headEnd/>
              <a:tailEnd/>
            </a:ln>
            <a:effectLst/>
          </p:spPr>
          <p:txBody>
            <a:bodyPr wrap="none" anchor="ctr"/>
            <a:lstStyle/>
            <a:p>
              <a:endParaRPr lang="en-US"/>
            </a:p>
          </p:txBody>
        </p:sp>
        <p:sp>
          <p:nvSpPr>
            <p:cNvPr id="9328" name="Rectangle 112"/>
            <p:cNvSpPr>
              <a:spLocks noChangeArrowheads="1"/>
            </p:cNvSpPr>
            <p:nvPr/>
          </p:nvSpPr>
          <p:spPr bwMode="auto">
            <a:xfrm>
              <a:off x="2096" y="3368"/>
              <a:ext cx="144" cy="192"/>
            </a:xfrm>
            <a:prstGeom prst="rect">
              <a:avLst/>
            </a:prstGeom>
            <a:solidFill>
              <a:srgbClr val="CCCC00"/>
            </a:solidFill>
            <a:ln w="9525">
              <a:noFill/>
              <a:miter lim="800000"/>
              <a:headEnd/>
              <a:tailEnd/>
            </a:ln>
            <a:effectLst/>
          </p:spPr>
          <p:txBody>
            <a:bodyPr wrap="none" anchor="ctr"/>
            <a:lstStyle/>
            <a:p>
              <a:endParaRPr lang="en-US"/>
            </a:p>
          </p:txBody>
        </p:sp>
        <p:sp>
          <p:nvSpPr>
            <p:cNvPr id="9329" name="Rectangle 113"/>
            <p:cNvSpPr>
              <a:spLocks noChangeArrowheads="1"/>
            </p:cNvSpPr>
            <p:nvPr/>
          </p:nvSpPr>
          <p:spPr bwMode="auto">
            <a:xfrm>
              <a:off x="1960" y="3560"/>
              <a:ext cx="144" cy="192"/>
            </a:xfrm>
            <a:prstGeom prst="rect">
              <a:avLst/>
            </a:prstGeom>
            <a:solidFill>
              <a:srgbClr val="CCCC00"/>
            </a:solidFill>
            <a:ln w="9525">
              <a:noFill/>
              <a:miter lim="800000"/>
              <a:headEnd/>
              <a:tailEnd/>
            </a:ln>
            <a:effectLst/>
          </p:spPr>
          <p:txBody>
            <a:bodyPr wrap="none" anchor="ctr"/>
            <a:lstStyle/>
            <a:p>
              <a:endParaRPr lang="en-US"/>
            </a:p>
          </p:txBody>
        </p:sp>
        <p:sp>
          <p:nvSpPr>
            <p:cNvPr id="9330" name="Rectangle 114"/>
            <p:cNvSpPr>
              <a:spLocks noChangeArrowheads="1"/>
            </p:cNvSpPr>
            <p:nvPr/>
          </p:nvSpPr>
          <p:spPr bwMode="auto">
            <a:xfrm>
              <a:off x="2112" y="3760"/>
              <a:ext cx="144" cy="192"/>
            </a:xfrm>
            <a:prstGeom prst="rect">
              <a:avLst/>
            </a:prstGeom>
            <a:solidFill>
              <a:srgbClr val="CCCC00"/>
            </a:solidFill>
            <a:ln w="9525">
              <a:noFill/>
              <a:miter lim="800000"/>
              <a:headEnd/>
              <a:tailEnd/>
            </a:ln>
            <a:effectLst/>
          </p:spPr>
          <p:txBody>
            <a:bodyPr wrap="none" anchor="ctr"/>
            <a:lstStyle/>
            <a:p>
              <a:endParaRPr lang="en-US"/>
            </a:p>
          </p:txBody>
        </p:sp>
        <p:sp>
          <p:nvSpPr>
            <p:cNvPr id="9225" name="Line 9"/>
            <p:cNvSpPr>
              <a:spLocks noChangeShapeType="1"/>
            </p:cNvSpPr>
            <p:nvPr/>
          </p:nvSpPr>
          <p:spPr bwMode="auto">
            <a:xfrm>
              <a:off x="1808" y="3371"/>
              <a:ext cx="0" cy="768"/>
            </a:xfrm>
            <a:prstGeom prst="line">
              <a:avLst/>
            </a:prstGeom>
            <a:noFill/>
            <a:ln w="9525">
              <a:solidFill>
                <a:schemeClr val="tx1"/>
              </a:solidFill>
              <a:miter lim="800000"/>
              <a:headEnd/>
              <a:tailEnd/>
            </a:ln>
            <a:effectLst/>
          </p:spPr>
          <p:txBody>
            <a:bodyPr wrap="none"/>
            <a:lstStyle/>
            <a:p>
              <a:endParaRPr lang="en-US"/>
            </a:p>
          </p:txBody>
        </p:sp>
        <p:sp>
          <p:nvSpPr>
            <p:cNvPr id="9226" name="Line 10"/>
            <p:cNvSpPr>
              <a:spLocks noChangeShapeType="1"/>
            </p:cNvSpPr>
            <p:nvPr/>
          </p:nvSpPr>
          <p:spPr bwMode="auto">
            <a:xfrm>
              <a:off x="2096" y="3371"/>
              <a:ext cx="0" cy="768"/>
            </a:xfrm>
            <a:prstGeom prst="line">
              <a:avLst/>
            </a:prstGeom>
            <a:noFill/>
            <a:ln w="9525">
              <a:solidFill>
                <a:schemeClr val="tx1"/>
              </a:solidFill>
              <a:miter lim="800000"/>
              <a:headEnd/>
              <a:tailEnd/>
            </a:ln>
            <a:effectLst/>
          </p:spPr>
          <p:txBody>
            <a:bodyPr wrap="none"/>
            <a:lstStyle/>
            <a:p>
              <a:endParaRPr lang="en-US"/>
            </a:p>
          </p:txBody>
        </p:sp>
        <p:sp>
          <p:nvSpPr>
            <p:cNvPr id="9227" name="Line 11"/>
            <p:cNvSpPr>
              <a:spLocks noChangeShapeType="1"/>
            </p:cNvSpPr>
            <p:nvPr/>
          </p:nvSpPr>
          <p:spPr bwMode="auto">
            <a:xfrm>
              <a:off x="1952" y="3371"/>
              <a:ext cx="0" cy="768"/>
            </a:xfrm>
            <a:prstGeom prst="line">
              <a:avLst/>
            </a:prstGeom>
            <a:noFill/>
            <a:ln w="9525">
              <a:solidFill>
                <a:schemeClr val="tx1"/>
              </a:solidFill>
              <a:miter lim="800000"/>
              <a:headEnd/>
              <a:tailEnd/>
            </a:ln>
            <a:effectLst/>
          </p:spPr>
          <p:txBody>
            <a:bodyPr wrap="none"/>
            <a:lstStyle/>
            <a:p>
              <a:endParaRPr lang="en-US"/>
            </a:p>
          </p:txBody>
        </p:sp>
        <p:sp>
          <p:nvSpPr>
            <p:cNvPr id="9228" name="Line 12"/>
            <p:cNvSpPr>
              <a:spLocks noChangeShapeType="1"/>
            </p:cNvSpPr>
            <p:nvPr/>
          </p:nvSpPr>
          <p:spPr bwMode="auto">
            <a:xfrm>
              <a:off x="2240" y="3371"/>
              <a:ext cx="0" cy="768"/>
            </a:xfrm>
            <a:prstGeom prst="line">
              <a:avLst/>
            </a:prstGeom>
            <a:noFill/>
            <a:ln w="9525">
              <a:solidFill>
                <a:schemeClr val="tx1"/>
              </a:solidFill>
              <a:miter lim="800000"/>
              <a:headEnd/>
              <a:tailEnd/>
            </a:ln>
            <a:effectLst/>
          </p:spPr>
          <p:txBody>
            <a:bodyPr wrap="none"/>
            <a:lstStyle/>
            <a:p>
              <a:endParaRPr lang="en-US"/>
            </a:p>
          </p:txBody>
        </p:sp>
        <p:sp>
          <p:nvSpPr>
            <p:cNvPr id="9229" name="Line 13"/>
            <p:cNvSpPr>
              <a:spLocks noChangeShapeType="1"/>
            </p:cNvSpPr>
            <p:nvPr/>
          </p:nvSpPr>
          <p:spPr bwMode="auto">
            <a:xfrm>
              <a:off x="2384" y="3371"/>
              <a:ext cx="0" cy="768"/>
            </a:xfrm>
            <a:prstGeom prst="line">
              <a:avLst/>
            </a:prstGeom>
            <a:noFill/>
            <a:ln w="9525">
              <a:solidFill>
                <a:schemeClr val="tx1"/>
              </a:solidFill>
              <a:miter lim="800000"/>
              <a:headEnd/>
              <a:tailEnd/>
            </a:ln>
            <a:effectLst/>
          </p:spPr>
          <p:txBody>
            <a:bodyPr wrap="none"/>
            <a:lstStyle/>
            <a:p>
              <a:endParaRPr lang="en-US"/>
            </a:p>
          </p:txBody>
        </p:sp>
        <p:sp>
          <p:nvSpPr>
            <p:cNvPr id="9230" name="Line 14"/>
            <p:cNvSpPr>
              <a:spLocks noChangeShapeType="1"/>
            </p:cNvSpPr>
            <p:nvPr/>
          </p:nvSpPr>
          <p:spPr bwMode="auto">
            <a:xfrm>
              <a:off x="1712" y="3563"/>
              <a:ext cx="768" cy="0"/>
            </a:xfrm>
            <a:prstGeom prst="line">
              <a:avLst/>
            </a:prstGeom>
            <a:noFill/>
            <a:ln w="9525">
              <a:solidFill>
                <a:schemeClr val="tx1"/>
              </a:solidFill>
              <a:miter lim="800000"/>
              <a:headEnd/>
              <a:tailEnd/>
            </a:ln>
            <a:effectLst/>
          </p:spPr>
          <p:txBody>
            <a:bodyPr wrap="none"/>
            <a:lstStyle/>
            <a:p>
              <a:endParaRPr lang="en-US"/>
            </a:p>
          </p:txBody>
        </p:sp>
        <p:sp>
          <p:nvSpPr>
            <p:cNvPr id="9231" name="Line 15"/>
            <p:cNvSpPr>
              <a:spLocks noChangeShapeType="1"/>
            </p:cNvSpPr>
            <p:nvPr/>
          </p:nvSpPr>
          <p:spPr bwMode="auto">
            <a:xfrm>
              <a:off x="1712" y="3755"/>
              <a:ext cx="768" cy="0"/>
            </a:xfrm>
            <a:prstGeom prst="line">
              <a:avLst/>
            </a:prstGeom>
            <a:noFill/>
            <a:ln w="9525">
              <a:solidFill>
                <a:schemeClr val="tx1"/>
              </a:solidFill>
              <a:miter lim="800000"/>
              <a:headEnd/>
              <a:tailEnd/>
            </a:ln>
            <a:effectLst/>
          </p:spPr>
          <p:txBody>
            <a:bodyPr wrap="none"/>
            <a:lstStyle/>
            <a:p>
              <a:endParaRPr lang="en-US"/>
            </a:p>
          </p:txBody>
        </p:sp>
        <p:sp>
          <p:nvSpPr>
            <p:cNvPr id="9232" name="Line 16"/>
            <p:cNvSpPr>
              <a:spLocks noChangeShapeType="1"/>
            </p:cNvSpPr>
            <p:nvPr/>
          </p:nvSpPr>
          <p:spPr bwMode="auto">
            <a:xfrm>
              <a:off x="1712" y="3947"/>
              <a:ext cx="768" cy="0"/>
            </a:xfrm>
            <a:prstGeom prst="line">
              <a:avLst/>
            </a:prstGeom>
            <a:noFill/>
            <a:ln w="9525">
              <a:solidFill>
                <a:schemeClr val="tx1"/>
              </a:solidFill>
              <a:miter lim="800000"/>
              <a:headEnd/>
              <a:tailEnd/>
            </a:ln>
            <a:effectLst/>
          </p:spPr>
          <p:txBody>
            <a:bodyPr wrap="none"/>
            <a:lstStyle/>
            <a:p>
              <a:endParaRPr lang="en-US"/>
            </a:p>
          </p:txBody>
        </p:sp>
        <p:sp>
          <p:nvSpPr>
            <p:cNvPr id="9233" name="Line 17"/>
            <p:cNvSpPr>
              <a:spLocks noChangeShapeType="1"/>
            </p:cNvSpPr>
            <p:nvPr/>
          </p:nvSpPr>
          <p:spPr bwMode="auto">
            <a:xfrm>
              <a:off x="1712" y="4139"/>
              <a:ext cx="768" cy="0"/>
            </a:xfrm>
            <a:prstGeom prst="line">
              <a:avLst/>
            </a:prstGeom>
            <a:noFill/>
            <a:ln w="9525">
              <a:solidFill>
                <a:schemeClr val="tx1"/>
              </a:solidFill>
              <a:miter lim="800000"/>
              <a:headEnd/>
              <a:tailEnd/>
            </a:ln>
            <a:effectLst/>
          </p:spPr>
          <p:txBody>
            <a:bodyPr wrap="none"/>
            <a:lstStyle/>
            <a:p>
              <a:endParaRPr lang="en-US"/>
            </a:p>
          </p:txBody>
        </p:sp>
        <p:sp>
          <p:nvSpPr>
            <p:cNvPr id="9234" name="Line 18"/>
            <p:cNvSpPr>
              <a:spLocks noChangeShapeType="1"/>
            </p:cNvSpPr>
            <p:nvPr/>
          </p:nvSpPr>
          <p:spPr bwMode="auto">
            <a:xfrm>
              <a:off x="1712" y="3371"/>
              <a:ext cx="768" cy="0"/>
            </a:xfrm>
            <a:prstGeom prst="line">
              <a:avLst/>
            </a:prstGeom>
            <a:noFill/>
            <a:ln w="9525">
              <a:solidFill>
                <a:schemeClr val="tx1"/>
              </a:solidFill>
              <a:miter lim="800000"/>
              <a:headEnd/>
              <a:tailEnd/>
            </a:ln>
            <a:effectLst/>
          </p:spPr>
          <p:txBody>
            <a:bodyPr wrap="none"/>
            <a:lstStyle/>
            <a:p>
              <a:endParaRPr lang="en-US"/>
            </a:p>
          </p:txBody>
        </p:sp>
        <p:sp>
          <p:nvSpPr>
            <p:cNvPr id="9235" name="Text Box 19"/>
            <p:cNvSpPr txBox="1">
              <a:spLocks noChangeArrowheads="1"/>
            </p:cNvSpPr>
            <p:nvPr/>
          </p:nvSpPr>
          <p:spPr bwMode="auto">
            <a:xfrm>
              <a:off x="1782" y="3359"/>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36" name="Text Box 20"/>
            <p:cNvSpPr txBox="1">
              <a:spLocks noChangeArrowheads="1"/>
            </p:cNvSpPr>
            <p:nvPr/>
          </p:nvSpPr>
          <p:spPr bwMode="auto">
            <a:xfrm>
              <a:off x="1912" y="3555"/>
              <a:ext cx="208" cy="212"/>
            </a:xfrm>
            <a:prstGeom prst="rect">
              <a:avLst/>
            </a:prstGeom>
            <a:noFill/>
            <a:ln w="9525">
              <a:noFill/>
              <a:miter lim="800000"/>
              <a:headEnd/>
              <a:tailEnd/>
            </a:ln>
            <a:effectLst/>
          </p:spPr>
          <p:txBody>
            <a:bodyPr>
              <a:spAutoFit/>
            </a:bodyPr>
            <a:lstStyle/>
            <a:p>
              <a:r>
                <a:rPr lang="en-US" sz="1600">
                  <a:latin typeface="Verdana" pitchFamily="34" charset="0"/>
                </a:rPr>
                <a:t>2</a:t>
              </a:r>
            </a:p>
          </p:txBody>
        </p:sp>
        <p:sp>
          <p:nvSpPr>
            <p:cNvPr id="9237" name="Text Box 21"/>
            <p:cNvSpPr txBox="1">
              <a:spLocks noChangeArrowheads="1"/>
            </p:cNvSpPr>
            <p:nvPr/>
          </p:nvSpPr>
          <p:spPr bwMode="auto">
            <a:xfrm>
              <a:off x="1776" y="35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38" name="Text Box 22"/>
            <p:cNvSpPr txBox="1">
              <a:spLocks noChangeArrowheads="1"/>
            </p:cNvSpPr>
            <p:nvPr/>
          </p:nvSpPr>
          <p:spPr bwMode="auto">
            <a:xfrm>
              <a:off x="1776" y="37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39" name="Text Box 23"/>
            <p:cNvSpPr txBox="1">
              <a:spLocks noChangeArrowheads="1"/>
            </p:cNvSpPr>
            <p:nvPr/>
          </p:nvSpPr>
          <p:spPr bwMode="auto">
            <a:xfrm>
              <a:off x="1920" y="37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40" name="Text Box 24"/>
            <p:cNvSpPr txBox="1">
              <a:spLocks noChangeArrowheads="1"/>
            </p:cNvSpPr>
            <p:nvPr/>
          </p:nvSpPr>
          <p:spPr bwMode="auto">
            <a:xfrm>
              <a:off x="2072" y="39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1" name="Text Box 25"/>
            <p:cNvSpPr txBox="1">
              <a:spLocks noChangeArrowheads="1"/>
            </p:cNvSpPr>
            <p:nvPr/>
          </p:nvSpPr>
          <p:spPr bwMode="auto">
            <a:xfrm>
              <a:off x="1784" y="39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2" name="Text Box 26"/>
            <p:cNvSpPr txBox="1">
              <a:spLocks noChangeArrowheads="1"/>
            </p:cNvSpPr>
            <p:nvPr/>
          </p:nvSpPr>
          <p:spPr bwMode="auto">
            <a:xfrm>
              <a:off x="1904" y="39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3" name="Text Box 27"/>
            <p:cNvSpPr txBox="1">
              <a:spLocks noChangeArrowheads="1"/>
            </p:cNvSpPr>
            <p:nvPr/>
          </p:nvSpPr>
          <p:spPr bwMode="auto">
            <a:xfrm>
              <a:off x="1904" y="3368"/>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44" name="Text Box 28"/>
            <p:cNvSpPr txBox="1">
              <a:spLocks noChangeArrowheads="1"/>
            </p:cNvSpPr>
            <p:nvPr/>
          </p:nvSpPr>
          <p:spPr bwMode="auto">
            <a:xfrm>
              <a:off x="2064" y="3368"/>
              <a:ext cx="197" cy="212"/>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9245" name="Text Box 29"/>
            <p:cNvSpPr txBox="1">
              <a:spLocks noChangeArrowheads="1"/>
            </p:cNvSpPr>
            <p:nvPr/>
          </p:nvSpPr>
          <p:spPr bwMode="auto">
            <a:xfrm>
              <a:off x="2064" y="35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6" name="Text Box 30"/>
            <p:cNvSpPr txBox="1">
              <a:spLocks noChangeArrowheads="1"/>
            </p:cNvSpPr>
            <p:nvPr/>
          </p:nvSpPr>
          <p:spPr bwMode="auto">
            <a:xfrm>
              <a:off x="2064" y="3756"/>
              <a:ext cx="197" cy="212"/>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9247" name="Text Box 31"/>
            <p:cNvSpPr txBox="1">
              <a:spLocks noChangeArrowheads="1"/>
            </p:cNvSpPr>
            <p:nvPr/>
          </p:nvSpPr>
          <p:spPr bwMode="auto">
            <a:xfrm>
              <a:off x="2200" y="3368"/>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8" name="Text Box 32"/>
            <p:cNvSpPr txBox="1">
              <a:spLocks noChangeArrowheads="1"/>
            </p:cNvSpPr>
            <p:nvPr/>
          </p:nvSpPr>
          <p:spPr bwMode="auto">
            <a:xfrm>
              <a:off x="2208" y="35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49" name="Text Box 33"/>
            <p:cNvSpPr txBox="1">
              <a:spLocks noChangeArrowheads="1"/>
            </p:cNvSpPr>
            <p:nvPr/>
          </p:nvSpPr>
          <p:spPr bwMode="auto">
            <a:xfrm>
              <a:off x="2208" y="37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0" name="Text Box 34"/>
            <p:cNvSpPr txBox="1">
              <a:spLocks noChangeArrowheads="1"/>
            </p:cNvSpPr>
            <p:nvPr/>
          </p:nvSpPr>
          <p:spPr bwMode="auto">
            <a:xfrm>
              <a:off x="2208" y="3939"/>
              <a:ext cx="208" cy="212"/>
            </a:xfrm>
            <a:prstGeom prst="rect">
              <a:avLst/>
            </a:prstGeom>
            <a:noFill/>
            <a:ln w="9525">
              <a:noFill/>
              <a:miter lim="800000"/>
              <a:headEnd/>
              <a:tailEnd/>
            </a:ln>
            <a:effectLst/>
          </p:spPr>
          <p:txBody>
            <a:bodyPr>
              <a:spAutoFit/>
            </a:bodyPr>
            <a:lstStyle/>
            <a:p>
              <a:r>
                <a:rPr lang="en-US" sz="1600">
                  <a:latin typeface="Verdana" pitchFamily="34" charset="0"/>
                </a:rPr>
                <a:t>O</a:t>
              </a:r>
            </a:p>
          </p:txBody>
        </p:sp>
        <p:sp>
          <p:nvSpPr>
            <p:cNvPr id="9251" name="Text Box 35"/>
            <p:cNvSpPr txBox="1">
              <a:spLocks noChangeArrowheads="1"/>
            </p:cNvSpPr>
            <p:nvPr/>
          </p:nvSpPr>
          <p:spPr bwMode="auto">
            <a:xfrm>
              <a:off x="2336" y="337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2" name="Text Box 36"/>
            <p:cNvSpPr txBox="1">
              <a:spLocks noChangeArrowheads="1"/>
            </p:cNvSpPr>
            <p:nvPr/>
          </p:nvSpPr>
          <p:spPr bwMode="auto">
            <a:xfrm>
              <a:off x="2344" y="3560"/>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3" name="Text Box 37"/>
            <p:cNvSpPr txBox="1">
              <a:spLocks noChangeArrowheads="1"/>
            </p:cNvSpPr>
            <p:nvPr/>
          </p:nvSpPr>
          <p:spPr bwMode="auto">
            <a:xfrm>
              <a:off x="2344" y="3760"/>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4" name="Text Box 38"/>
            <p:cNvSpPr txBox="1">
              <a:spLocks noChangeArrowheads="1"/>
            </p:cNvSpPr>
            <p:nvPr/>
          </p:nvSpPr>
          <p:spPr bwMode="auto">
            <a:xfrm>
              <a:off x="2344" y="3947"/>
              <a:ext cx="208" cy="212"/>
            </a:xfrm>
            <a:prstGeom prst="rect">
              <a:avLst/>
            </a:prstGeom>
            <a:noFill/>
            <a:ln w="9525">
              <a:noFill/>
              <a:miter lim="800000"/>
              <a:headEnd/>
              <a:tailEnd/>
            </a:ln>
            <a:effectLst/>
          </p:spPr>
          <p:txBody>
            <a:bodyPr>
              <a:spAutoFit/>
            </a:bodyPr>
            <a:lstStyle/>
            <a:p>
              <a:r>
                <a:rPr lang="en-US" sz="1600">
                  <a:latin typeface="Verdana" pitchFamily="34" charset="0"/>
                </a:rPr>
                <a:t>1</a:t>
              </a:r>
            </a:p>
          </p:txBody>
        </p:sp>
        <p:sp>
          <p:nvSpPr>
            <p:cNvPr id="9255" name="Text Box 39"/>
            <p:cNvSpPr txBox="1">
              <a:spLocks noChangeArrowheads="1"/>
            </p:cNvSpPr>
            <p:nvPr/>
          </p:nvSpPr>
          <p:spPr bwMode="auto">
            <a:xfrm>
              <a:off x="1632" y="3368"/>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56" name="Text Box 40"/>
            <p:cNvSpPr txBox="1">
              <a:spLocks noChangeArrowheads="1"/>
            </p:cNvSpPr>
            <p:nvPr/>
          </p:nvSpPr>
          <p:spPr bwMode="auto">
            <a:xfrm>
              <a:off x="1640" y="35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7" name="Text Box 41"/>
            <p:cNvSpPr txBox="1">
              <a:spLocks noChangeArrowheads="1"/>
            </p:cNvSpPr>
            <p:nvPr/>
          </p:nvSpPr>
          <p:spPr bwMode="auto">
            <a:xfrm>
              <a:off x="1640" y="37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58" name="Text Box 42"/>
            <p:cNvSpPr txBox="1">
              <a:spLocks noChangeArrowheads="1"/>
            </p:cNvSpPr>
            <p:nvPr/>
          </p:nvSpPr>
          <p:spPr bwMode="auto">
            <a:xfrm>
              <a:off x="1640" y="3939"/>
              <a:ext cx="208" cy="212"/>
            </a:xfrm>
            <a:prstGeom prst="rect">
              <a:avLst/>
            </a:prstGeom>
            <a:noFill/>
            <a:ln w="9525">
              <a:noFill/>
              <a:miter lim="800000"/>
              <a:headEnd/>
              <a:tailEnd/>
            </a:ln>
            <a:effectLst/>
          </p:spPr>
          <p:txBody>
            <a:bodyPr>
              <a:spAutoFit/>
            </a:bodyPr>
            <a:lstStyle/>
            <a:p>
              <a:r>
                <a:rPr lang="en-US" sz="1600">
                  <a:latin typeface="Verdana" pitchFamily="34" charset="0"/>
                </a:rPr>
                <a:t>1</a:t>
              </a:r>
            </a:p>
          </p:txBody>
        </p:sp>
      </p:grpSp>
      <p:sp>
        <p:nvSpPr>
          <p:cNvPr id="9259" name="Text Box 43">
            <a:hlinkClick r:id="rId3" action="ppaction://hlinkfile"/>
          </p:cNvPr>
          <p:cNvSpPr txBox="1">
            <a:spLocks noChangeArrowheads="1"/>
          </p:cNvSpPr>
          <p:nvPr/>
        </p:nvSpPr>
        <p:spPr bwMode="auto">
          <a:xfrm>
            <a:off x="4394200" y="5732463"/>
            <a:ext cx="1803400" cy="828675"/>
          </a:xfrm>
          <a:prstGeom prst="rect">
            <a:avLst/>
          </a:prstGeom>
          <a:noFill/>
          <a:ln w="3175">
            <a:solidFill>
              <a:schemeClr val="tx1"/>
            </a:solidFill>
            <a:miter lim="800000"/>
            <a:headEnd/>
            <a:tailEnd/>
          </a:ln>
          <a:effectLst/>
        </p:spPr>
        <p:txBody>
          <a:bodyPr wrap="none">
            <a:spAutoFit/>
          </a:bodyPr>
          <a:lstStyle/>
          <a:p>
            <a:pPr marL="457200" indent="-457200"/>
            <a:r>
              <a:rPr lang="en-US" sz="1600">
                <a:latin typeface="Verdana" pitchFamily="34" charset="0"/>
              </a:rPr>
              <a:t>0 : WATER</a:t>
            </a:r>
          </a:p>
          <a:p>
            <a:pPr marL="457200" indent="-457200"/>
            <a:r>
              <a:rPr lang="en-US" sz="1600">
                <a:latin typeface="Verdana" pitchFamily="34" charset="0"/>
              </a:rPr>
              <a:t>1 : HIGHLAND  </a:t>
            </a:r>
          </a:p>
          <a:p>
            <a:pPr marL="457200" indent="-457200"/>
            <a:r>
              <a:rPr lang="en-US" sz="1600">
                <a:latin typeface="Verdana" pitchFamily="34" charset="0"/>
              </a:rPr>
              <a:t>2 : WETLAND</a:t>
            </a:r>
          </a:p>
        </p:txBody>
      </p:sp>
      <p:grpSp>
        <p:nvGrpSpPr>
          <p:cNvPr id="3" name="Group 117"/>
          <p:cNvGrpSpPr>
            <a:grpSpLocks/>
          </p:cNvGrpSpPr>
          <p:nvPr/>
        </p:nvGrpSpPr>
        <p:grpSpPr bwMode="auto">
          <a:xfrm>
            <a:off x="2667000" y="2971800"/>
            <a:ext cx="1525588" cy="1465263"/>
            <a:chOff x="1680" y="1872"/>
            <a:chExt cx="961" cy="923"/>
          </a:xfrm>
        </p:grpSpPr>
        <p:sp>
          <p:nvSpPr>
            <p:cNvPr id="9271" name="Text Box 55"/>
            <p:cNvSpPr txBox="1">
              <a:spLocks noChangeArrowheads="1"/>
            </p:cNvSpPr>
            <p:nvPr/>
          </p:nvSpPr>
          <p:spPr bwMode="auto">
            <a:xfrm>
              <a:off x="1960" y="2155"/>
              <a:ext cx="208" cy="212"/>
            </a:xfrm>
            <a:prstGeom prst="rect">
              <a:avLst/>
            </a:prstGeom>
            <a:noFill/>
            <a:ln w="9525">
              <a:noFill/>
              <a:miter lim="800000"/>
              <a:headEnd/>
              <a:tailEnd/>
            </a:ln>
            <a:effectLst/>
          </p:spPr>
          <p:txBody>
            <a:bodyPr>
              <a:spAutoFit/>
            </a:bodyPr>
            <a:lstStyle/>
            <a:p>
              <a:r>
                <a:rPr lang="en-US" sz="1600">
                  <a:latin typeface="Verdana" pitchFamily="34" charset="0"/>
                </a:rPr>
                <a:t>2</a:t>
              </a:r>
            </a:p>
          </p:txBody>
        </p:sp>
        <p:sp>
          <p:nvSpPr>
            <p:cNvPr id="9260" name="Line 44"/>
            <p:cNvSpPr>
              <a:spLocks noChangeShapeType="1"/>
            </p:cNvSpPr>
            <p:nvPr/>
          </p:nvSpPr>
          <p:spPr bwMode="auto">
            <a:xfrm>
              <a:off x="1856" y="1971"/>
              <a:ext cx="1" cy="768"/>
            </a:xfrm>
            <a:prstGeom prst="line">
              <a:avLst/>
            </a:prstGeom>
            <a:noFill/>
            <a:ln w="9525">
              <a:solidFill>
                <a:schemeClr val="tx1"/>
              </a:solidFill>
              <a:miter lim="800000"/>
              <a:headEnd/>
              <a:tailEnd/>
            </a:ln>
            <a:effectLst/>
          </p:spPr>
          <p:txBody>
            <a:bodyPr wrap="none"/>
            <a:lstStyle/>
            <a:p>
              <a:endParaRPr lang="en-US"/>
            </a:p>
          </p:txBody>
        </p:sp>
        <p:sp>
          <p:nvSpPr>
            <p:cNvPr id="9261" name="Line 45"/>
            <p:cNvSpPr>
              <a:spLocks noChangeShapeType="1"/>
            </p:cNvSpPr>
            <p:nvPr/>
          </p:nvSpPr>
          <p:spPr bwMode="auto">
            <a:xfrm>
              <a:off x="2144" y="1971"/>
              <a:ext cx="1" cy="768"/>
            </a:xfrm>
            <a:prstGeom prst="line">
              <a:avLst/>
            </a:prstGeom>
            <a:noFill/>
            <a:ln w="9525">
              <a:solidFill>
                <a:schemeClr val="tx1"/>
              </a:solidFill>
              <a:miter lim="800000"/>
              <a:headEnd/>
              <a:tailEnd/>
            </a:ln>
            <a:effectLst/>
          </p:spPr>
          <p:txBody>
            <a:bodyPr wrap="none"/>
            <a:lstStyle/>
            <a:p>
              <a:endParaRPr lang="en-US"/>
            </a:p>
          </p:txBody>
        </p:sp>
        <p:sp>
          <p:nvSpPr>
            <p:cNvPr id="9262" name="Line 46"/>
            <p:cNvSpPr>
              <a:spLocks noChangeShapeType="1"/>
            </p:cNvSpPr>
            <p:nvPr/>
          </p:nvSpPr>
          <p:spPr bwMode="auto">
            <a:xfrm>
              <a:off x="2000" y="1971"/>
              <a:ext cx="1" cy="768"/>
            </a:xfrm>
            <a:prstGeom prst="line">
              <a:avLst/>
            </a:prstGeom>
            <a:noFill/>
            <a:ln w="9525">
              <a:solidFill>
                <a:schemeClr val="tx1"/>
              </a:solidFill>
              <a:miter lim="800000"/>
              <a:headEnd/>
              <a:tailEnd/>
            </a:ln>
            <a:effectLst/>
          </p:spPr>
          <p:txBody>
            <a:bodyPr wrap="none"/>
            <a:lstStyle/>
            <a:p>
              <a:endParaRPr lang="en-US"/>
            </a:p>
          </p:txBody>
        </p:sp>
        <p:sp>
          <p:nvSpPr>
            <p:cNvPr id="9263" name="Line 47"/>
            <p:cNvSpPr>
              <a:spLocks noChangeShapeType="1"/>
            </p:cNvSpPr>
            <p:nvPr/>
          </p:nvSpPr>
          <p:spPr bwMode="auto">
            <a:xfrm>
              <a:off x="2288" y="1971"/>
              <a:ext cx="1" cy="768"/>
            </a:xfrm>
            <a:prstGeom prst="line">
              <a:avLst/>
            </a:prstGeom>
            <a:noFill/>
            <a:ln w="9525">
              <a:solidFill>
                <a:schemeClr val="tx1"/>
              </a:solidFill>
              <a:miter lim="800000"/>
              <a:headEnd/>
              <a:tailEnd/>
            </a:ln>
            <a:effectLst/>
          </p:spPr>
          <p:txBody>
            <a:bodyPr wrap="none"/>
            <a:lstStyle/>
            <a:p>
              <a:endParaRPr lang="en-US"/>
            </a:p>
          </p:txBody>
        </p:sp>
        <p:sp>
          <p:nvSpPr>
            <p:cNvPr id="9264" name="Line 48"/>
            <p:cNvSpPr>
              <a:spLocks noChangeShapeType="1"/>
            </p:cNvSpPr>
            <p:nvPr/>
          </p:nvSpPr>
          <p:spPr bwMode="auto">
            <a:xfrm>
              <a:off x="2432" y="1971"/>
              <a:ext cx="1" cy="768"/>
            </a:xfrm>
            <a:prstGeom prst="line">
              <a:avLst/>
            </a:prstGeom>
            <a:noFill/>
            <a:ln w="9525">
              <a:solidFill>
                <a:schemeClr val="tx1"/>
              </a:solidFill>
              <a:miter lim="800000"/>
              <a:headEnd/>
              <a:tailEnd/>
            </a:ln>
            <a:effectLst/>
          </p:spPr>
          <p:txBody>
            <a:bodyPr wrap="none"/>
            <a:lstStyle/>
            <a:p>
              <a:endParaRPr lang="en-US"/>
            </a:p>
          </p:txBody>
        </p:sp>
        <p:sp>
          <p:nvSpPr>
            <p:cNvPr id="9265" name="Line 49"/>
            <p:cNvSpPr>
              <a:spLocks noChangeShapeType="1"/>
            </p:cNvSpPr>
            <p:nvPr/>
          </p:nvSpPr>
          <p:spPr bwMode="auto">
            <a:xfrm>
              <a:off x="1760" y="2163"/>
              <a:ext cx="768" cy="1"/>
            </a:xfrm>
            <a:prstGeom prst="line">
              <a:avLst/>
            </a:prstGeom>
            <a:noFill/>
            <a:ln w="9525">
              <a:solidFill>
                <a:schemeClr val="tx1"/>
              </a:solidFill>
              <a:miter lim="800000"/>
              <a:headEnd/>
              <a:tailEnd/>
            </a:ln>
            <a:effectLst/>
          </p:spPr>
          <p:txBody>
            <a:bodyPr wrap="none"/>
            <a:lstStyle/>
            <a:p>
              <a:endParaRPr lang="en-US"/>
            </a:p>
          </p:txBody>
        </p:sp>
        <p:sp>
          <p:nvSpPr>
            <p:cNvPr id="9266" name="Line 50"/>
            <p:cNvSpPr>
              <a:spLocks noChangeShapeType="1"/>
            </p:cNvSpPr>
            <p:nvPr/>
          </p:nvSpPr>
          <p:spPr bwMode="auto">
            <a:xfrm>
              <a:off x="1760" y="2355"/>
              <a:ext cx="768" cy="1"/>
            </a:xfrm>
            <a:prstGeom prst="line">
              <a:avLst/>
            </a:prstGeom>
            <a:noFill/>
            <a:ln w="9525">
              <a:solidFill>
                <a:schemeClr val="tx1"/>
              </a:solidFill>
              <a:miter lim="800000"/>
              <a:headEnd/>
              <a:tailEnd/>
            </a:ln>
            <a:effectLst/>
          </p:spPr>
          <p:txBody>
            <a:bodyPr wrap="none"/>
            <a:lstStyle/>
            <a:p>
              <a:endParaRPr lang="en-US"/>
            </a:p>
          </p:txBody>
        </p:sp>
        <p:sp>
          <p:nvSpPr>
            <p:cNvPr id="9267" name="Line 51"/>
            <p:cNvSpPr>
              <a:spLocks noChangeShapeType="1"/>
            </p:cNvSpPr>
            <p:nvPr/>
          </p:nvSpPr>
          <p:spPr bwMode="auto">
            <a:xfrm>
              <a:off x="1760" y="2547"/>
              <a:ext cx="768" cy="1"/>
            </a:xfrm>
            <a:prstGeom prst="line">
              <a:avLst/>
            </a:prstGeom>
            <a:noFill/>
            <a:ln w="9525">
              <a:solidFill>
                <a:schemeClr val="tx1"/>
              </a:solidFill>
              <a:miter lim="800000"/>
              <a:headEnd/>
              <a:tailEnd/>
            </a:ln>
            <a:effectLst/>
          </p:spPr>
          <p:txBody>
            <a:bodyPr wrap="none"/>
            <a:lstStyle/>
            <a:p>
              <a:endParaRPr lang="en-US"/>
            </a:p>
          </p:txBody>
        </p:sp>
        <p:sp>
          <p:nvSpPr>
            <p:cNvPr id="9268" name="Line 52"/>
            <p:cNvSpPr>
              <a:spLocks noChangeShapeType="1"/>
            </p:cNvSpPr>
            <p:nvPr/>
          </p:nvSpPr>
          <p:spPr bwMode="auto">
            <a:xfrm>
              <a:off x="1760" y="2739"/>
              <a:ext cx="768" cy="1"/>
            </a:xfrm>
            <a:prstGeom prst="line">
              <a:avLst/>
            </a:prstGeom>
            <a:noFill/>
            <a:ln w="9525">
              <a:solidFill>
                <a:schemeClr val="tx1"/>
              </a:solidFill>
              <a:miter lim="800000"/>
              <a:headEnd/>
              <a:tailEnd/>
            </a:ln>
            <a:effectLst/>
          </p:spPr>
          <p:txBody>
            <a:bodyPr wrap="none"/>
            <a:lstStyle/>
            <a:p>
              <a:endParaRPr lang="en-US"/>
            </a:p>
          </p:txBody>
        </p:sp>
        <p:sp>
          <p:nvSpPr>
            <p:cNvPr id="9269" name="Line 53"/>
            <p:cNvSpPr>
              <a:spLocks noChangeShapeType="1"/>
            </p:cNvSpPr>
            <p:nvPr/>
          </p:nvSpPr>
          <p:spPr bwMode="auto">
            <a:xfrm>
              <a:off x="1760" y="1971"/>
              <a:ext cx="768" cy="1"/>
            </a:xfrm>
            <a:prstGeom prst="line">
              <a:avLst/>
            </a:prstGeom>
            <a:noFill/>
            <a:ln w="9525">
              <a:solidFill>
                <a:schemeClr val="tx1"/>
              </a:solidFill>
              <a:miter lim="800000"/>
              <a:headEnd/>
              <a:tailEnd/>
            </a:ln>
            <a:effectLst/>
          </p:spPr>
          <p:txBody>
            <a:bodyPr wrap="none"/>
            <a:lstStyle/>
            <a:p>
              <a:endParaRPr lang="en-US"/>
            </a:p>
          </p:txBody>
        </p:sp>
        <p:sp>
          <p:nvSpPr>
            <p:cNvPr id="9270" name="Text Box 54"/>
            <p:cNvSpPr txBox="1">
              <a:spLocks noChangeArrowheads="1"/>
            </p:cNvSpPr>
            <p:nvPr/>
          </p:nvSpPr>
          <p:spPr bwMode="auto">
            <a:xfrm>
              <a:off x="1830" y="1959"/>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72" name="Text Box 56"/>
            <p:cNvSpPr txBox="1">
              <a:spLocks noChangeArrowheads="1"/>
            </p:cNvSpPr>
            <p:nvPr/>
          </p:nvSpPr>
          <p:spPr bwMode="auto">
            <a:xfrm>
              <a:off x="1824" y="21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73" name="Text Box 57"/>
            <p:cNvSpPr txBox="1">
              <a:spLocks noChangeArrowheads="1"/>
            </p:cNvSpPr>
            <p:nvPr/>
          </p:nvSpPr>
          <p:spPr bwMode="auto">
            <a:xfrm>
              <a:off x="1824" y="23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74" name="Text Box 58"/>
            <p:cNvSpPr txBox="1">
              <a:spLocks noChangeArrowheads="1"/>
            </p:cNvSpPr>
            <p:nvPr/>
          </p:nvSpPr>
          <p:spPr bwMode="auto">
            <a:xfrm>
              <a:off x="1968" y="2352"/>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75" name="Text Box 59"/>
            <p:cNvSpPr txBox="1">
              <a:spLocks noChangeArrowheads="1"/>
            </p:cNvSpPr>
            <p:nvPr/>
          </p:nvSpPr>
          <p:spPr bwMode="auto">
            <a:xfrm>
              <a:off x="2120" y="25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76" name="Text Box 60"/>
            <p:cNvSpPr txBox="1">
              <a:spLocks noChangeArrowheads="1"/>
            </p:cNvSpPr>
            <p:nvPr/>
          </p:nvSpPr>
          <p:spPr bwMode="auto">
            <a:xfrm>
              <a:off x="1832" y="25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77" name="Text Box 61"/>
            <p:cNvSpPr txBox="1">
              <a:spLocks noChangeArrowheads="1"/>
            </p:cNvSpPr>
            <p:nvPr/>
          </p:nvSpPr>
          <p:spPr bwMode="auto">
            <a:xfrm>
              <a:off x="1952" y="253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78" name="Text Box 62"/>
            <p:cNvSpPr txBox="1">
              <a:spLocks noChangeArrowheads="1"/>
            </p:cNvSpPr>
            <p:nvPr/>
          </p:nvSpPr>
          <p:spPr bwMode="auto">
            <a:xfrm>
              <a:off x="1952" y="1968"/>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79" name="Text Box 63"/>
            <p:cNvSpPr txBox="1">
              <a:spLocks noChangeArrowheads="1"/>
            </p:cNvSpPr>
            <p:nvPr/>
          </p:nvSpPr>
          <p:spPr bwMode="auto">
            <a:xfrm>
              <a:off x="2112" y="1968"/>
              <a:ext cx="197" cy="212"/>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9280" name="Text Box 64"/>
            <p:cNvSpPr txBox="1">
              <a:spLocks noChangeArrowheads="1"/>
            </p:cNvSpPr>
            <p:nvPr/>
          </p:nvSpPr>
          <p:spPr bwMode="auto">
            <a:xfrm>
              <a:off x="2112" y="21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1" name="Text Box 65"/>
            <p:cNvSpPr txBox="1">
              <a:spLocks noChangeArrowheads="1"/>
            </p:cNvSpPr>
            <p:nvPr/>
          </p:nvSpPr>
          <p:spPr bwMode="auto">
            <a:xfrm>
              <a:off x="2112" y="2356"/>
              <a:ext cx="197" cy="212"/>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9282" name="Text Box 66"/>
            <p:cNvSpPr txBox="1">
              <a:spLocks noChangeArrowheads="1"/>
            </p:cNvSpPr>
            <p:nvPr/>
          </p:nvSpPr>
          <p:spPr bwMode="auto">
            <a:xfrm>
              <a:off x="2248" y="1968"/>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3" name="Text Box 67"/>
            <p:cNvSpPr txBox="1">
              <a:spLocks noChangeArrowheads="1"/>
            </p:cNvSpPr>
            <p:nvPr/>
          </p:nvSpPr>
          <p:spPr bwMode="auto">
            <a:xfrm>
              <a:off x="2256" y="21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4" name="Text Box 68"/>
            <p:cNvSpPr txBox="1">
              <a:spLocks noChangeArrowheads="1"/>
            </p:cNvSpPr>
            <p:nvPr/>
          </p:nvSpPr>
          <p:spPr bwMode="auto">
            <a:xfrm>
              <a:off x="2256" y="23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5" name="Text Box 69"/>
            <p:cNvSpPr txBox="1">
              <a:spLocks noChangeArrowheads="1"/>
            </p:cNvSpPr>
            <p:nvPr/>
          </p:nvSpPr>
          <p:spPr bwMode="auto">
            <a:xfrm>
              <a:off x="2256" y="2539"/>
              <a:ext cx="208" cy="212"/>
            </a:xfrm>
            <a:prstGeom prst="rect">
              <a:avLst/>
            </a:prstGeom>
            <a:noFill/>
            <a:ln w="9525">
              <a:noFill/>
              <a:miter lim="800000"/>
              <a:headEnd/>
              <a:tailEnd/>
            </a:ln>
            <a:effectLst/>
          </p:spPr>
          <p:txBody>
            <a:bodyPr>
              <a:spAutoFit/>
            </a:bodyPr>
            <a:lstStyle/>
            <a:p>
              <a:r>
                <a:rPr lang="en-US" sz="1600">
                  <a:latin typeface="Verdana" pitchFamily="34" charset="0"/>
                </a:rPr>
                <a:t>O</a:t>
              </a:r>
            </a:p>
          </p:txBody>
        </p:sp>
        <p:sp>
          <p:nvSpPr>
            <p:cNvPr id="9286" name="Text Box 70"/>
            <p:cNvSpPr txBox="1">
              <a:spLocks noChangeArrowheads="1"/>
            </p:cNvSpPr>
            <p:nvPr/>
          </p:nvSpPr>
          <p:spPr bwMode="auto">
            <a:xfrm>
              <a:off x="2384" y="197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7" name="Text Box 71"/>
            <p:cNvSpPr txBox="1">
              <a:spLocks noChangeArrowheads="1"/>
            </p:cNvSpPr>
            <p:nvPr/>
          </p:nvSpPr>
          <p:spPr bwMode="auto">
            <a:xfrm>
              <a:off x="2392" y="2016"/>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8" name="Text Box 72"/>
            <p:cNvSpPr txBox="1">
              <a:spLocks noChangeArrowheads="1"/>
            </p:cNvSpPr>
            <p:nvPr/>
          </p:nvSpPr>
          <p:spPr bwMode="auto">
            <a:xfrm>
              <a:off x="2392" y="2360"/>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89" name="Text Box 73"/>
            <p:cNvSpPr txBox="1">
              <a:spLocks noChangeArrowheads="1"/>
            </p:cNvSpPr>
            <p:nvPr/>
          </p:nvSpPr>
          <p:spPr bwMode="auto">
            <a:xfrm>
              <a:off x="2392" y="2547"/>
              <a:ext cx="208" cy="212"/>
            </a:xfrm>
            <a:prstGeom prst="rect">
              <a:avLst/>
            </a:prstGeom>
            <a:noFill/>
            <a:ln w="9525">
              <a:noFill/>
              <a:miter lim="800000"/>
              <a:headEnd/>
              <a:tailEnd/>
            </a:ln>
            <a:effectLst/>
          </p:spPr>
          <p:txBody>
            <a:bodyPr>
              <a:spAutoFit/>
            </a:bodyPr>
            <a:lstStyle/>
            <a:p>
              <a:r>
                <a:rPr lang="en-US" sz="1600">
                  <a:latin typeface="Verdana" pitchFamily="34" charset="0"/>
                </a:rPr>
                <a:t>1</a:t>
              </a:r>
            </a:p>
          </p:txBody>
        </p:sp>
        <p:sp>
          <p:nvSpPr>
            <p:cNvPr id="9290" name="Text Box 74"/>
            <p:cNvSpPr txBox="1">
              <a:spLocks noChangeArrowheads="1"/>
            </p:cNvSpPr>
            <p:nvPr/>
          </p:nvSpPr>
          <p:spPr bwMode="auto">
            <a:xfrm>
              <a:off x="1680" y="1968"/>
              <a:ext cx="217" cy="212"/>
            </a:xfrm>
            <a:prstGeom prst="rect">
              <a:avLst/>
            </a:prstGeom>
            <a:noFill/>
            <a:ln w="9525">
              <a:noFill/>
              <a:miter lim="800000"/>
              <a:headEnd/>
              <a:tailEnd/>
            </a:ln>
            <a:effectLst/>
          </p:spPr>
          <p:txBody>
            <a:bodyPr wrap="none">
              <a:spAutoFit/>
            </a:bodyPr>
            <a:lstStyle/>
            <a:p>
              <a:r>
                <a:rPr lang="en-US" sz="1600">
                  <a:latin typeface="Verdana" pitchFamily="34" charset="0"/>
                </a:rPr>
                <a:t>O</a:t>
              </a:r>
            </a:p>
          </p:txBody>
        </p:sp>
        <p:sp>
          <p:nvSpPr>
            <p:cNvPr id="9291" name="Text Box 75"/>
            <p:cNvSpPr txBox="1">
              <a:spLocks noChangeArrowheads="1"/>
            </p:cNvSpPr>
            <p:nvPr/>
          </p:nvSpPr>
          <p:spPr bwMode="auto">
            <a:xfrm>
              <a:off x="1688" y="21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92" name="Text Box 76"/>
            <p:cNvSpPr txBox="1">
              <a:spLocks noChangeArrowheads="1"/>
            </p:cNvSpPr>
            <p:nvPr/>
          </p:nvSpPr>
          <p:spPr bwMode="auto">
            <a:xfrm>
              <a:off x="1688" y="235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293" name="Text Box 77"/>
            <p:cNvSpPr txBox="1">
              <a:spLocks noChangeArrowheads="1"/>
            </p:cNvSpPr>
            <p:nvPr/>
          </p:nvSpPr>
          <p:spPr bwMode="auto">
            <a:xfrm>
              <a:off x="1688" y="2539"/>
              <a:ext cx="208" cy="212"/>
            </a:xfrm>
            <a:prstGeom prst="rect">
              <a:avLst/>
            </a:prstGeom>
            <a:noFill/>
            <a:ln w="9525">
              <a:noFill/>
              <a:miter lim="800000"/>
              <a:headEnd/>
              <a:tailEnd/>
            </a:ln>
            <a:effectLst/>
          </p:spPr>
          <p:txBody>
            <a:bodyPr>
              <a:spAutoFit/>
            </a:bodyPr>
            <a:lstStyle/>
            <a:p>
              <a:r>
                <a:rPr lang="en-US" sz="1600">
                  <a:latin typeface="Verdana" pitchFamily="34" charset="0"/>
                </a:rPr>
                <a:t>1</a:t>
              </a:r>
            </a:p>
          </p:txBody>
        </p:sp>
        <p:sp>
          <p:nvSpPr>
            <p:cNvPr id="9305" name="Freeform 89"/>
            <p:cNvSpPr>
              <a:spLocks/>
            </p:cNvSpPr>
            <p:nvPr/>
          </p:nvSpPr>
          <p:spPr bwMode="auto">
            <a:xfrm>
              <a:off x="1708" y="2064"/>
              <a:ext cx="612" cy="731"/>
            </a:xfrm>
            <a:custGeom>
              <a:avLst/>
              <a:gdLst/>
              <a:ahLst/>
              <a:cxnLst>
                <a:cxn ang="0">
                  <a:pos x="36" y="44"/>
                </a:cxn>
                <a:cxn ang="0">
                  <a:pos x="12" y="131"/>
                </a:cxn>
                <a:cxn ang="0">
                  <a:pos x="4" y="154"/>
                </a:cxn>
                <a:cxn ang="0">
                  <a:pos x="36" y="604"/>
                </a:cxn>
                <a:cxn ang="0">
                  <a:pos x="44" y="636"/>
                </a:cxn>
                <a:cxn ang="0">
                  <a:pos x="91" y="651"/>
                </a:cxn>
                <a:cxn ang="0">
                  <a:pos x="178" y="628"/>
                </a:cxn>
                <a:cxn ang="0">
                  <a:pos x="202" y="620"/>
                </a:cxn>
                <a:cxn ang="0">
                  <a:pos x="281" y="628"/>
                </a:cxn>
                <a:cxn ang="0">
                  <a:pos x="360" y="628"/>
                </a:cxn>
                <a:cxn ang="0">
                  <a:pos x="431" y="651"/>
                </a:cxn>
                <a:cxn ang="0">
                  <a:pos x="478" y="667"/>
                </a:cxn>
                <a:cxn ang="0">
                  <a:pos x="557" y="628"/>
                </a:cxn>
                <a:cxn ang="0">
                  <a:pos x="604" y="509"/>
                </a:cxn>
                <a:cxn ang="0">
                  <a:pos x="478" y="423"/>
                </a:cxn>
                <a:cxn ang="0">
                  <a:pos x="146" y="407"/>
                </a:cxn>
                <a:cxn ang="0">
                  <a:pos x="131" y="383"/>
                </a:cxn>
                <a:cxn ang="0">
                  <a:pos x="162" y="312"/>
                </a:cxn>
                <a:cxn ang="0">
                  <a:pos x="170" y="288"/>
                </a:cxn>
                <a:cxn ang="0">
                  <a:pos x="194" y="281"/>
                </a:cxn>
                <a:cxn ang="0">
                  <a:pos x="146" y="162"/>
                </a:cxn>
                <a:cxn ang="0">
                  <a:pos x="146" y="68"/>
                </a:cxn>
                <a:cxn ang="0">
                  <a:pos x="139" y="44"/>
                </a:cxn>
                <a:cxn ang="0">
                  <a:pos x="91" y="12"/>
                </a:cxn>
                <a:cxn ang="0">
                  <a:pos x="68" y="4"/>
                </a:cxn>
                <a:cxn ang="0">
                  <a:pos x="36" y="44"/>
                </a:cxn>
              </a:cxnLst>
              <a:rect l="0" t="0" r="r" b="b"/>
              <a:pathLst>
                <a:path w="604" h="669">
                  <a:moveTo>
                    <a:pt x="36" y="44"/>
                  </a:moveTo>
                  <a:cubicBezTo>
                    <a:pt x="25" y="98"/>
                    <a:pt x="32" y="73"/>
                    <a:pt x="12" y="131"/>
                  </a:cubicBezTo>
                  <a:cubicBezTo>
                    <a:pt x="9" y="139"/>
                    <a:pt x="4" y="154"/>
                    <a:pt x="4" y="154"/>
                  </a:cubicBezTo>
                  <a:cubicBezTo>
                    <a:pt x="23" y="303"/>
                    <a:pt x="0" y="458"/>
                    <a:pt x="36" y="604"/>
                  </a:cubicBezTo>
                  <a:cubicBezTo>
                    <a:pt x="39" y="615"/>
                    <a:pt x="36" y="629"/>
                    <a:pt x="44" y="636"/>
                  </a:cubicBezTo>
                  <a:cubicBezTo>
                    <a:pt x="57" y="647"/>
                    <a:pt x="91" y="651"/>
                    <a:pt x="91" y="651"/>
                  </a:cubicBezTo>
                  <a:cubicBezTo>
                    <a:pt x="148" y="641"/>
                    <a:pt x="117" y="649"/>
                    <a:pt x="178" y="628"/>
                  </a:cubicBezTo>
                  <a:cubicBezTo>
                    <a:pt x="186" y="625"/>
                    <a:pt x="202" y="620"/>
                    <a:pt x="202" y="620"/>
                  </a:cubicBezTo>
                  <a:cubicBezTo>
                    <a:pt x="228" y="623"/>
                    <a:pt x="255" y="628"/>
                    <a:pt x="281" y="628"/>
                  </a:cubicBezTo>
                  <a:cubicBezTo>
                    <a:pt x="359" y="628"/>
                    <a:pt x="299" y="609"/>
                    <a:pt x="360" y="628"/>
                  </a:cubicBezTo>
                  <a:cubicBezTo>
                    <a:pt x="384" y="635"/>
                    <a:pt x="407" y="643"/>
                    <a:pt x="431" y="651"/>
                  </a:cubicBezTo>
                  <a:cubicBezTo>
                    <a:pt x="447" y="656"/>
                    <a:pt x="478" y="667"/>
                    <a:pt x="478" y="667"/>
                  </a:cubicBezTo>
                  <a:cubicBezTo>
                    <a:pt x="550" y="649"/>
                    <a:pt x="529" y="669"/>
                    <a:pt x="557" y="628"/>
                  </a:cubicBezTo>
                  <a:cubicBezTo>
                    <a:pt x="571" y="586"/>
                    <a:pt x="580" y="546"/>
                    <a:pt x="604" y="509"/>
                  </a:cubicBezTo>
                  <a:cubicBezTo>
                    <a:pt x="585" y="456"/>
                    <a:pt x="528" y="438"/>
                    <a:pt x="478" y="423"/>
                  </a:cubicBezTo>
                  <a:cubicBezTo>
                    <a:pt x="415" y="425"/>
                    <a:pt x="233" y="465"/>
                    <a:pt x="146" y="407"/>
                  </a:cubicBezTo>
                  <a:cubicBezTo>
                    <a:pt x="141" y="399"/>
                    <a:pt x="131" y="392"/>
                    <a:pt x="131" y="383"/>
                  </a:cubicBezTo>
                  <a:cubicBezTo>
                    <a:pt x="131" y="341"/>
                    <a:pt x="147" y="341"/>
                    <a:pt x="162" y="312"/>
                  </a:cubicBezTo>
                  <a:cubicBezTo>
                    <a:pt x="166" y="304"/>
                    <a:pt x="164" y="294"/>
                    <a:pt x="170" y="288"/>
                  </a:cubicBezTo>
                  <a:cubicBezTo>
                    <a:pt x="176" y="282"/>
                    <a:pt x="186" y="283"/>
                    <a:pt x="194" y="281"/>
                  </a:cubicBezTo>
                  <a:cubicBezTo>
                    <a:pt x="186" y="236"/>
                    <a:pt x="171" y="200"/>
                    <a:pt x="146" y="162"/>
                  </a:cubicBezTo>
                  <a:cubicBezTo>
                    <a:pt x="169" y="94"/>
                    <a:pt x="166" y="136"/>
                    <a:pt x="146" y="68"/>
                  </a:cubicBezTo>
                  <a:cubicBezTo>
                    <a:pt x="144" y="60"/>
                    <a:pt x="145" y="50"/>
                    <a:pt x="139" y="44"/>
                  </a:cubicBezTo>
                  <a:cubicBezTo>
                    <a:pt x="126" y="30"/>
                    <a:pt x="107" y="23"/>
                    <a:pt x="91" y="12"/>
                  </a:cubicBezTo>
                  <a:cubicBezTo>
                    <a:pt x="84" y="7"/>
                    <a:pt x="75" y="0"/>
                    <a:pt x="68" y="4"/>
                  </a:cubicBezTo>
                  <a:cubicBezTo>
                    <a:pt x="53" y="13"/>
                    <a:pt x="47" y="31"/>
                    <a:pt x="36" y="44"/>
                  </a:cubicBezTo>
                  <a:close/>
                </a:path>
              </a:pathLst>
            </a:custGeom>
            <a:solidFill>
              <a:srgbClr val="339966"/>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308" name="Freeform 92"/>
            <p:cNvSpPr>
              <a:spLocks/>
            </p:cNvSpPr>
            <p:nvPr/>
          </p:nvSpPr>
          <p:spPr bwMode="auto">
            <a:xfrm>
              <a:off x="1988" y="1906"/>
              <a:ext cx="416" cy="679"/>
            </a:xfrm>
            <a:custGeom>
              <a:avLst/>
              <a:gdLst/>
              <a:ahLst/>
              <a:cxnLst>
                <a:cxn ang="0">
                  <a:pos x="135" y="43"/>
                </a:cxn>
                <a:cxn ang="0">
                  <a:pos x="324" y="43"/>
                </a:cxn>
                <a:cxn ang="0">
                  <a:pos x="245" y="248"/>
                </a:cxn>
                <a:cxn ang="0">
                  <a:pos x="190" y="343"/>
                </a:cxn>
                <a:cxn ang="0">
                  <a:pos x="182" y="366"/>
                </a:cxn>
                <a:cxn ang="0">
                  <a:pos x="222" y="453"/>
                </a:cxn>
                <a:cxn ang="0">
                  <a:pos x="245" y="469"/>
                </a:cxn>
                <a:cxn ang="0">
                  <a:pos x="308" y="477"/>
                </a:cxn>
                <a:cxn ang="0">
                  <a:pos x="324" y="524"/>
                </a:cxn>
                <a:cxn ang="0">
                  <a:pos x="316" y="658"/>
                </a:cxn>
                <a:cxn ang="0">
                  <a:pos x="182" y="627"/>
                </a:cxn>
                <a:cxn ang="0">
                  <a:pos x="119" y="477"/>
                </a:cxn>
                <a:cxn ang="0">
                  <a:pos x="56" y="469"/>
                </a:cxn>
                <a:cxn ang="0">
                  <a:pos x="9" y="414"/>
                </a:cxn>
                <a:cxn ang="0">
                  <a:pos x="16" y="256"/>
                </a:cxn>
                <a:cxn ang="0">
                  <a:pos x="127" y="232"/>
                </a:cxn>
                <a:cxn ang="0">
                  <a:pos x="166" y="67"/>
                </a:cxn>
                <a:cxn ang="0">
                  <a:pos x="135" y="43"/>
                </a:cxn>
              </a:cxnLst>
              <a:rect l="0" t="0" r="r" b="b"/>
              <a:pathLst>
                <a:path w="416" h="679">
                  <a:moveTo>
                    <a:pt x="135" y="43"/>
                  </a:moveTo>
                  <a:cubicBezTo>
                    <a:pt x="190" y="29"/>
                    <a:pt x="287" y="0"/>
                    <a:pt x="324" y="43"/>
                  </a:cubicBezTo>
                  <a:cubicBezTo>
                    <a:pt x="416" y="150"/>
                    <a:pt x="317" y="224"/>
                    <a:pt x="245" y="248"/>
                  </a:cubicBezTo>
                  <a:cubicBezTo>
                    <a:pt x="176" y="295"/>
                    <a:pt x="206" y="257"/>
                    <a:pt x="190" y="343"/>
                  </a:cubicBezTo>
                  <a:cubicBezTo>
                    <a:pt x="189" y="351"/>
                    <a:pt x="185" y="358"/>
                    <a:pt x="182" y="366"/>
                  </a:cubicBezTo>
                  <a:cubicBezTo>
                    <a:pt x="188" y="411"/>
                    <a:pt x="180" y="439"/>
                    <a:pt x="222" y="453"/>
                  </a:cubicBezTo>
                  <a:cubicBezTo>
                    <a:pt x="230" y="458"/>
                    <a:pt x="236" y="466"/>
                    <a:pt x="245" y="469"/>
                  </a:cubicBezTo>
                  <a:cubicBezTo>
                    <a:pt x="265" y="475"/>
                    <a:pt x="291" y="465"/>
                    <a:pt x="308" y="477"/>
                  </a:cubicBezTo>
                  <a:cubicBezTo>
                    <a:pt x="322" y="486"/>
                    <a:pt x="324" y="524"/>
                    <a:pt x="324" y="524"/>
                  </a:cubicBezTo>
                  <a:cubicBezTo>
                    <a:pt x="321" y="569"/>
                    <a:pt x="340" y="620"/>
                    <a:pt x="316" y="658"/>
                  </a:cubicBezTo>
                  <a:cubicBezTo>
                    <a:pt x="303" y="679"/>
                    <a:pt x="204" y="634"/>
                    <a:pt x="182" y="627"/>
                  </a:cubicBezTo>
                  <a:cubicBezTo>
                    <a:pt x="171" y="584"/>
                    <a:pt x="170" y="496"/>
                    <a:pt x="119" y="477"/>
                  </a:cubicBezTo>
                  <a:cubicBezTo>
                    <a:pt x="99" y="470"/>
                    <a:pt x="77" y="472"/>
                    <a:pt x="56" y="469"/>
                  </a:cubicBezTo>
                  <a:cubicBezTo>
                    <a:pt x="24" y="458"/>
                    <a:pt x="19" y="445"/>
                    <a:pt x="9" y="414"/>
                  </a:cubicBezTo>
                  <a:cubicBezTo>
                    <a:pt x="11" y="361"/>
                    <a:pt x="0" y="306"/>
                    <a:pt x="16" y="256"/>
                  </a:cubicBezTo>
                  <a:cubicBezTo>
                    <a:pt x="21" y="241"/>
                    <a:pt x="127" y="232"/>
                    <a:pt x="127" y="232"/>
                  </a:cubicBezTo>
                  <a:cubicBezTo>
                    <a:pt x="148" y="173"/>
                    <a:pt x="109" y="104"/>
                    <a:pt x="166" y="67"/>
                  </a:cubicBezTo>
                  <a:cubicBezTo>
                    <a:pt x="137" y="57"/>
                    <a:pt x="147" y="66"/>
                    <a:pt x="135" y="43"/>
                  </a:cubicBezTo>
                  <a:close/>
                </a:path>
              </a:pathLst>
            </a:custGeom>
            <a:solidFill>
              <a:srgbClr val="CCCC00"/>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295" name="Freeform 79"/>
            <p:cNvSpPr>
              <a:spLocks/>
            </p:cNvSpPr>
            <p:nvPr/>
          </p:nvSpPr>
          <p:spPr bwMode="auto">
            <a:xfrm>
              <a:off x="1680" y="1872"/>
              <a:ext cx="480" cy="692"/>
            </a:xfrm>
            <a:custGeom>
              <a:avLst/>
              <a:gdLst/>
              <a:ahLst/>
              <a:cxnLst>
                <a:cxn ang="0">
                  <a:pos x="48" y="96"/>
                </a:cxn>
                <a:cxn ang="0">
                  <a:pos x="0" y="144"/>
                </a:cxn>
                <a:cxn ang="0">
                  <a:pos x="48" y="240"/>
                </a:cxn>
                <a:cxn ang="0">
                  <a:pos x="48" y="288"/>
                </a:cxn>
                <a:cxn ang="0">
                  <a:pos x="144" y="288"/>
                </a:cxn>
                <a:cxn ang="0">
                  <a:pos x="144" y="336"/>
                </a:cxn>
                <a:cxn ang="0">
                  <a:pos x="158" y="369"/>
                </a:cxn>
                <a:cxn ang="0">
                  <a:pos x="135" y="393"/>
                </a:cxn>
                <a:cxn ang="0">
                  <a:pos x="135" y="400"/>
                </a:cxn>
                <a:cxn ang="0">
                  <a:pos x="192" y="480"/>
                </a:cxn>
                <a:cxn ang="0">
                  <a:pos x="192" y="528"/>
                </a:cxn>
                <a:cxn ang="0">
                  <a:pos x="182" y="550"/>
                </a:cxn>
                <a:cxn ang="0">
                  <a:pos x="158" y="558"/>
                </a:cxn>
                <a:cxn ang="0">
                  <a:pos x="143" y="582"/>
                </a:cxn>
                <a:cxn ang="0">
                  <a:pos x="237" y="669"/>
                </a:cxn>
                <a:cxn ang="0">
                  <a:pos x="336" y="672"/>
                </a:cxn>
                <a:cxn ang="0">
                  <a:pos x="384" y="672"/>
                </a:cxn>
                <a:cxn ang="0">
                  <a:pos x="432" y="672"/>
                </a:cxn>
                <a:cxn ang="0">
                  <a:pos x="480" y="672"/>
                </a:cxn>
                <a:cxn ang="0">
                  <a:pos x="480" y="528"/>
                </a:cxn>
                <a:cxn ang="0">
                  <a:pos x="432" y="480"/>
                </a:cxn>
                <a:cxn ang="0">
                  <a:pos x="336" y="480"/>
                </a:cxn>
                <a:cxn ang="0">
                  <a:pos x="336" y="432"/>
                </a:cxn>
                <a:cxn ang="0">
                  <a:pos x="336" y="336"/>
                </a:cxn>
                <a:cxn ang="0">
                  <a:pos x="336" y="288"/>
                </a:cxn>
                <a:cxn ang="0">
                  <a:pos x="432" y="288"/>
                </a:cxn>
                <a:cxn ang="0">
                  <a:pos x="432" y="240"/>
                </a:cxn>
                <a:cxn ang="0">
                  <a:pos x="466" y="203"/>
                </a:cxn>
                <a:cxn ang="0">
                  <a:pos x="458" y="180"/>
                </a:cxn>
                <a:cxn ang="0">
                  <a:pos x="432" y="96"/>
                </a:cxn>
                <a:cxn ang="0">
                  <a:pos x="336" y="0"/>
                </a:cxn>
                <a:cxn ang="0">
                  <a:pos x="144" y="48"/>
                </a:cxn>
                <a:cxn ang="0">
                  <a:pos x="48" y="48"/>
                </a:cxn>
                <a:cxn ang="0">
                  <a:pos x="48" y="96"/>
                </a:cxn>
              </a:cxnLst>
              <a:rect l="0" t="0" r="r" b="b"/>
              <a:pathLst>
                <a:path w="480" h="692">
                  <a:moveTo>
                    <a:pt x="48" y="96"/>
                  </a:moveTo>
                  <a:lnTo>
                    <a:pt x="0" y="144"/>
                  </a:lnTo>
                  <a:lnTo>
                    <a:pt x="48" y="240"/>
                  </a:lnTo>
                  <a:lnTo>
                    <a:pt x="48" y="288"/>
                  </a:lnTo>
                  <a:lnTo>
                    <a:pt x="144" y="288"/>
                  </a:lnTo>
                  <a:lnTo>
                    <a:pt x="144" y="336"/>
                  </a:lnTo>
                  <a:cubicBezTo>
                    <a:pt x="149" y="347"/>
                    <a:pt x="160" y="357"/>
                    <a:pt x="158" y="369"/>
                  </a:cubicBezTo>
                  <a:cubicBezTo>
                    <a:pt x="156" y="380"/>
                    <a:pt x="142" y="384"/>
                    <a:pt x="135" y="393"/>
                  </a:cubicBezTo>
                  <a:cubicBezTo>
                    <a:pt x="134" y="395"/>
                    <a:pt x="135" y="398"/>
                    <a:pt x="135" y="400"/>
                  </a:cubicBezTo>
                  <a:lnTo>
                    <a:pt x="192" y="480"/>
                  </a:lnTo>
                  <a:lnTo>
                    <a:pt x="192" y="528"/>
                  </a:lnTo>
                  <a:cubicBezTo>
                    <a:pt x="189" y="535"/>
                    <a:pt x="188" y="545"/>
                    <a:pt x="182" y="550"/>
                  </a:cubicBezTo>
                  <a:cubicBezTo>
                    <a:pt x="176" y="556"/>
                    <a:pt x="164" y="552"/>
                    <a:pt x="158" y="558"/>
                  </a:cubicBezTo>
                  <a:cubicBezTo>
                    <a:pt x="132" y="585"/>
                    <a:pt x="165" y="582"/>
                    <a:pt x="143" y="582"/>
                  </a:cubicBezTo>
                  <a:cubicBezTo>
                    <a:pt x="203" y="692"/>
                    <a:pt x="162" y="669"/>
                    <a:pt x="237" y="669"/>
                  </a:cubicBezTo>
                  <a:lnTo>
                    <a:pt x="336" y="672"/>
                  </a:lnTo>
                  <a:lnTo>
                    <a:pt x="384" y="672"/>
                  </a:lnTo>
                  <a:lnTo>
                    <a:pt x="432" y="672"/>
                  </a:lnTo>
                  <a:lnTo>
                    <a:pt x="480" y="672"/>
                  </a:lnTo>
                  <a:lnTo>
                    <a:pt x="480" y="528"/>
                  </a:lnTo>
                  <a:lnTo>
                    <a:pt x="432" y="480"/>
                  </a:lnTo>
                  <a:lnTo>
                    <a:pt x="336" y="480"/>
                  </a:lnTo>
                  <a:lnTo>
                    <a:pt x="336" y="432"/>
                  </a:lnTo>
                  <a:lnTo>
                    <a:pt x="336" y="336"/>
                  </a:lnTo>
                  <a:lnTo>
                    <a:pt x="336" y="288"/>
                  </a:lnTo>
                  <a:lnTo>
                    <a:pt x="432" y="288"/>
                  </a:lnTo>
                  <a:lnTo>
                    <a:pt x="432" y="240"/>
                  </a:lnTo>
                  <a:cubicBezTo>
                    <a:pt x="453" y="230"/>
                    <a:pt x="466" y="231"/>
                    <a:pt x="466" y="203"/>
                  </a:cubicBezTo>
                  <a:cubicBezTo>
                    <a:pt x="466" y="195"/>
                    <a:pt x="458" y="180"/>
                    <a:pt x="458" y="180"/>
                  </a:cubicBezTo>
                  <a:lnTo>
                    <a:pt x="432" y="96"/>
                  </a:lnTo>
                  <a:lnTo>
                    <a:pt x="336" y="0"/>
                  </a:lnTo>
                  <a:lnTo>
                    <a:pt x="144" y="48"/>
                  </a:lnTo>
                  <a:lnTo>
                    <a:pt x="48" y="48"/>
                  </a:lnTo>
                  <a:cubicBezTo>
                    <a:pt x="48" y="64"/>
                    <a:pt x="48" y="80"/>
                    <a:pt x="48" y="96"/>
                  </a:cubicBezTo>
                  <a:close/>
                </a:path>
              </a:pathLst>
            </a:custGeom>
            <a:solidFill>
              <a:srgbClr val="CC9900"/>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309" name="Freeform 93"/>
            <p:cNvSpPr>
              <a:spLocks/>
            </p:cNvSpPr>
            <p:nvPr/>
          </p:nvSpPr>
          <p:spPr bwMode="auto">
            <a:xfrm>
              <a:off x="2116" y="1951"/>
              <a:ext cx="525" cy="817"/>
            </a:xfrm>
            <a:custGeom>
              <a:avLst/>
              <a:gdLst/>
              <a:ahLst/>
              <a:cxnLst>
                <a:cxn ang="0">
                  <a:pos x="196" y="29"/>
                </a:cxn>
                <a:cxn ang="0">
                  <a:pos x="433" y="29"/>
                </a:cxn>
                <a:cxn ang="0">
                  <a:pos x="464" y="77"/>
                </a:cxn>
                <a:cxn ang="0">
                  <a:pos x="480" y="101"/>
                </a:cxn>
                <a:cxn ang="0">
                  <a:pos x="440" y="266"/>
                </a:cxn>
                <a:cxn ang="0">
                  <a:pos x="409" y="314"/>
                </a:cxn>
                <a:cxn ang="0">
                  <a:pos x="393" y="361"/>
                </a:cxn>
                <a:cxn ang="0">
                  <a:pos x="417" y="463"/>
                </a:cxn>
                <a:cxn ang="0">
                  <a:pos x="448" y="511"/>
                </a:cxn>
                <a:cxn ang="0">
                  <a:pos x="354" y="795"/>
                </a:cxn>
                <a:cxn ang="0">
                  <a:pos x="322" y="724"/>
                </a:cxn>
                <a:cxn ang="0">
                  <a:pos x="227" y="613"/>
                </a:cxn>
                <a:cxn ang="0">
                  <a:pos x="196" y="605"/>
                </a:cxn>
                <a:cxn ang="0">
                  <a:pos x="164" y="519"/>
                </a:cxn>
                <a:cxn ang="0">
                  <a:pos x="141" y="471"/>
                </a:cxn>
                <a:cxn ang="0">
                  <a:pos x="117" y="463"/>
                </a:cxn>
                <a:cxn ang="0">
                  <a:pos x="46" y="424"/>
                </a:cxn>
                <a:cxn ang="0">
                  <a:pos x="7" y="353"/>
                </a:cxn>
                <a:cxn ang="0">
                  <a:pos x="70" y="243"/>
                </a:cxn>
                <a:cxn ang="0">
                  <a:pos x="93" y="219"/>
                </a:cxn>
                <a:cxn ang="0">
                  <a:pos x="101" y="195"/>
                </a:cxn>
                <a:cxn ang="0">
                  <a:pos x="149" y="148"/>
                </a:cxn>
                <a:cxn ang="0">
                  <a:pos x="172" y="124"/>
                </a:cxn>
                <a:cxn ang="0">
                  <a:pos x="196" y="116"/>
                </a:cxn>
                <a:cxn ang="0">
                  <a:pos x="196" y="29"/>
                </a:cxn>
              </a:cxnLst>
              <a:rect l="0" t="0" r="r" b="b"/>
              <a:pathLst>
                <a:path w="525" h="817">
                  <a:moveTo>
                    <a:pt x="196" y="29"/>
                  </a:moveTo>
                  <a:cubicBezTo>
                    <a:pt x="280" y="10"/>
                    <a:pt x="310" y="0"/>
                    <a:pt x="433" y="29"/>
                  </a:cubicBezTo>
                  <a:cubicBezTo>
                    <a:pt x="452" y="33"/>
                    <a:pt x="454" y="61"/>
                    <a:pt x="464" y="77"/>
                  </a:cubicBezTo>
                  <a:cubicBezTo>
                    <a:pt x="469" y="85"/>
                    <a:pt x="480" y="101"/>
                    <a:pt x="480" y="101"/>
                  </a:cubicBezTo>
                  <a:cubicBezTo>
                    <a:pt x="467" y="301"/>
                    <a:pt x="491" y="174"/>
                    <a:pt x="440" y="266"/>
                  </a:cubicBezTo>
                  <a:cubicBezTo>
                    <a:pt x="431" y="283"/>
                    <a:pt x="415" y="296"/>
                    <a:pt x="409" y="314"/>
                  </a:cubicBezTo>
                  <a:cubicBezTo>
                    <a:pt x="404" y="330"/>
                    <a:pt x="393" y="361"/>
                    <a:pt x="393" y="361"/>
                  </a:cubicBezTo>
                  <a:cubicBezTo>
                    <a:pt x="403" y="432"/>
                    <a:pt x="395" y="398"/>
                    <a:pt x="417" y="463"/>
                  </a:cubicBezTo>
                  <a:cubicBezTo>
                    <a:pt x="423" y="481"/>
                    <a:pt x="448" y="511"/>
                    <a:pt x="448" y="511"/>
                  </a:cubicBezTo>
                  <a:cubicBezTo>
                    <a:pt x="441" y="770"/>
                    <a:pt x="525" y="817"/>
                    <a:pt x="354" y="795"/>
                  </a:cubicBezTo>
                  <a:cubicBezTo>
                    <a:pt x="345" y="769"/>
                    <a:pt x="331" y="750"/>
                    <a:pt x="322" y="724"/>
                  </a:cubicBezTo>
                  <a:cubicBezTo>
                    <a:pt x="311" y="586"/>
                    <a:pt x="349" y="630"/>
                    <a:pt x="227" y="613"/>
                  </a:cubicBezTo>
                  <a:cubicBezTo>
                    <a:pt x="216" y="612"/>
                    <a:pt x="206" y="608"/>
                    <a:pt x="196" y="605"/>
                  </a:cubicBezTo>
                  <a:cubicBezTo>
                    <a:pt x="144" y="572"/>
                    <a:pt x="145" y="573"/>
                    <a:pt x="164" y="519"/>
                  </a:cubicBezTo>
                  <a:cubicBezTo>
                    <a:pt x="159" y="505"/>
                    <a:pt x="154" y="481"/>
                    <a:pt x="141" y="471"/>
                  </a:cubicBezTo>
                  <a:cubicBezTo>
                    <a:pt x="134" y="466"/>
                    <a:pt x="125" y="467"/>
                    <a:pt x="117" y="463"/>
                  </a:cubicBezTo>
                  <a:cubicBezTo>
                    <a:pt x="91" y="451"/>
                    <a:pt x="74" y="433"/>
                    <a:pt x="46" y="424"/>
                  </a:cubicBezTo>
                  <a:cubicBezTo>
                    <a:pt x="37" y="397"/>
                    <a:pt x="22" y="377"/>
                    <a:pt x="7" y="353"/>
                  </a:cubicBezTo>
                  <a:cubicBezTo>
                    <a:pt x="16" y="247"/>
                    <a:pt x="0" y="276"/>
                    <a:pt x="70" y="243"/>
                  </a:cubicBezTo>
                  <a:cubicBezTo>
                    <a:pt x="78" y="235"/>
                    <a:pt x="87" y="228"/>
                    <a:pt x="93" y="219"/>
                  </a:cubicBezTo>
                  <a:cubicBezTo>
                    <a:pt x="98" y="212"/>
                    <a:pt x="96" y="202"/>
                    <a:pt x="101" y="195"/>
                  </a:cubicBezTo>
                  <a:cubicBezTo>
                    <a:pt x="115" y="177"/>
                    <a:pt x="133" y="164"/>
                    <a:pt x="149" y="148"/>
                  </a:cubicBezTo>
                  <a:cubicBezTo>
                    <a:pt x="157" y="140"/>
                    <a:pt x="164" y="132"/>
                    <a:pt x="172" y="124"/>
                  </a:cubicBezTo>
                  <a:cubicBezTo>
                    <a:pt x="178" y="118"/>
                    <a:pt x="194" y="124"/>
                    <a:pt x="196" y="116"/>
                  </a:cubicBezTo>
                  <a:cubicBezTo>
                    <a:pt x="203" y="88"/>
                    <a:pt x="196" y="58"/>
                    <a:pt x="196" y="29"/>
                  </a:cubicBezTo>
                  <a:close/>
                </a:path>
              </a:pathLst>
            </a:custGeom>
            <a:solidFill>
              <a:srgbClr val="339966"/>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310" name="Freeform 94"/>
            <p:cNvSpPr>
              <a:spLocks/>
            </p:cNvSpPr>
            <p:nvPr/>
          </p:nvSpPr>
          <p:spPr bwMode="auto">
            <a:xfrm>
              <a:off x="2205" y="2521"/>
              <a:ext cx="314" cy="272"/>
            </a:xfrm>
            <a:custGeom>
              <a:avLst/>
              <a:gdLst/>
              <a:ahLst/>
              <a:cxnLst>
                <a:cxn ang="0">
                  <a:pos x="107" y="20"/>
                </a:cxn>
                <a:cxn ang="0">
                  <a:pos x="28" y="28"/>
                </a:cxn>
                <a:cxn ang="0">
                  <a:pos x="4" y="43"/>
                </a:cxn>
                <a:cxn ang="0">
                  <a:pos x="12" y="91"/>
                </a:cxn>
                <a:cxn ang="0">
                  <a:pos x="60" y="146"/>
                </a:cxn>
                <a:cxn ang="0">
                  <a:pos x="91" y="185"/>
                </a:cxn>
                <a:cxn ang="0">
                  <a:pos x="107" y="209"/>
                </a:cxn>
                <a:cxn ang="0">
                  <a:pos x="186" y="233"/>
                </a:cxn>
                <a:cxn ang="0">
                  <a:pos x="202" y="256"/>
                </a:cxn>
                <a:cxn ang="0">
                  <a:pos x="249" y="272"/>
                </a:cxn>
                <a:cxn ang="0">
                  <a:pos x="280" y="154"/>
                </a:cxn>
                <a:cxn ang="0">
                  <a:pos x="233" y="83"/>
                </a:cxn>
                <a:cxn ang="0">
                  <a:pos x="178" y="20"/>
                </a:cxn>
                <a:cxn ang="0">
                  <a:pos x="107" y="20"/>
                </a:cxn>
              </a:cxnLst>
              <a:rect l="0" t="0" r="r" b="b"/>
              <a:pathLst>
                <a:path w="314" h="272">
                  <a:moveTo>
                    <a:pt x="107" y="20"/>
                  </a:moveTo>
                  <a:cubicBezTo>
                    <a:pt x="81" y="23"/>
                    <a:pt x="54" y="22"/>
                    <a:pt x="28" y="28"/>
                  </a:cubicBezTo>
                  <a:cubicBezTo>
                    <a:pt x="19" y="30"/>
                    <a:pt x="6" y="34"/>
                    <a:pt x="4" y="43"/>
                  </a:cubicBezTo>
                  <a:cubicBezTo>
                    <a:pt x="0" y="59"/>
                    <a:pt x="8" y="75"/>
                    <a:pt x="12" y="91"/>
                  </a:cubicBezTo>
                  <a:cubicBezTo>
                    <a:pt x="26" y="147"/>
                    <a:pt x="16" y="135"/>
                    <a:pt x="60" y="146"/>
                  </a:cubicBezTo>
                  <a:cubicBezTo>
                    <a:pt x="74" y="192"/>
                    <a:pt x="56" y="150"/>
                    <a:pt x="91" y="185"/>
                  </a:cubicBezTo>
                  <a:cubicBezTo>
                    <a:pt x="98" y="192"/>
                    <a:pt x="99" y="204"/>
                    <a:pt x="107" y="209"/>
                  </a:cubicBezTo>
                  <a:cubicBezTo>
                    <a:pt x="120" y="218"/>
                    <a:pt x="167" y="228"/>
                    <a:pt x="186" y="233"/>
                  </a:cubicBezTo>
                  <a:cubicBezTo>
                    <a:pt x="191" y="241"/>
                    <a:pt x="194" y="251"/>
                    <a:pt x="202" y="256"/>
                  </a:cubicBezTo>
                  <a:cubicBezTo>
                    <a:pt x="216" y="265"/>
                    <a:pt x="249" y="272"/>
                    <a:pt x="249" y="272"/>
                  </a:cubicBezTo>
                  <a:cubicBezTo>
                    <a:pt x="314" y="255"/>
                    <a:pt x="308" y="213"/>
                    <a:pt x="280" y="154"/>
                  </a:cubicBezTo>
                  <a:cubicBezTo>
                    <a:pt x="268" y="128"/>
                    <a:pt x="233" y="83"/>
                    <a:pt x="233" y="83"/>
                  </a:cubicBezTo>
                  <a:cubicBezTo>
                    <a:pt x="225" y="45"/>
                    <a:pt x="220" y="26"/>
                    <a:pt x="178" y="20"/>
                  </a:cubicBezTo>
                  <a:cubicBezTo>
                    <a:pt x="71" y="5"/>
                    <a:pt x="68" y="0"/>
                    <a:pt x="107" y="20"/>
                  </a:cubicBezTo>
                  <a:close/>
                </a:path>
              </a:pathLst>
            </a:custGeom>
            <a:solidFill>
              <a:srgbClr val="CC9900"/>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9311" name="Rectangle 95"/>
            <p:cNvSpPr>
              <a:spLocks noChangeArrowheads="1"/>
            </p:cNvSpPr>
            <p:nvPr/>
          </p:nvSpPr>
          <p:spPr bwMode="auto">
            <a:xfrm>
              <a:off x="1824" y="1968"/>
              <a:ext cx="197" cy="212"/>
            </a:xfrm>
            <a:prstGeom prst="rect">
              <a:avLst/>
            </a:prstGeom>
            <a:noFill/>
            <a:ln w="9525">
              <a:noFill/>
              <a:miter lim="800000"/>
              <a:headEnd/>
              <a:tailEnd/>
            </a:ln>
            <a:effectLst/>
          </p:spPr>
          <p:txBody>
            <a:bodyPr wrap="none">
              <a:spAutoFit/>
            </a:bodyPr>
            <a:lstStyle/>
            <a:p>
              <a:r>
                <a:rPr lang="en-US" sz="1600">
                  <a:latin typeface="Verdana" pitchFamily="34" charset="0"/>
                </a:rPr>
                <a:t>0</a:t>
              </a:r>
            </a:p>
          </p:txBody>
        </p:sp>
        <p:sp>
          <p:nvSpPr>
            <p:cNvPr id="9312" name="Rectangle 96"/>
            <p:cNvSpPr>
              <a:spLocks noChangeArrowheads="1"/>
            </p:cNvSpPr>
            <p:nvPr/>
          </p:nvSpPr>
          <p:spPr bwMode="auto">
            <a:xfrm>
              <a:off x="2256" y="2112"/>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sp>
          <p:nvSpPr>
            <p:cNvPr id="9313" name="Rectangle 97"/>
            <p:cNvSpPr>
              <a:spLocks noChangeArrowheads="1"/>
            </p:cNvSpPr>
            <p:nvPr/>
          </p:nvSpPr>
          <p:spPr bwMode="auto">
            <a:xfrm>
              <a:off x="2112" y="1920"/>
              <a:ext cx="197" cy="212"/>
            </a:xfrm>
            <a:prstGeom prst="rect">
              <a:avLst/>
            </a:prstGeom>
            <a:noFill/>
            <a:ln w="9525">
              <a:noFill/>
              <a:miter lim="800000"/>
              <a:headEnd/>
              <a:tailEnd/>
            </a:ln>
            <a:effectLst/>
          </p:spPr>
          <p:txBody>
            <a:bodyPr wrap="none">
              <a:spAutoFit/>
            </a:bodyPr>
            <a:lstStyle/>
            <a:p>
              <a:r>
                <a:rPr lang="en-US" sz="1600">
                  <a:latin typeface="Verdana" pitchFamily="34" charset="0"/>
                </a:rPr>
                <a:t>2</a:t>
              </a:r>
            </a:p>
          </p:txBody>
        </p:sp>
        <p:sp>
          <p:nvSpPr>
            <p:cNvPr id="9331" name="Rectangle 115"/>
            <p:cNvSpPr>
              <a:spLocks noChangeArrowheads="1"/>
            </p:cNvSpPr>
            <p:nvPr/>
          </p:nvSpPr>
          <p:spPr bwMode="auto">
            <a:xfrm>
              <a:off x="1776" y="2544"/>
              <a:ext cx="197" cy="212"/>
            </a:xfrm>
            <a:prstGeom prst="rect">
              <a:avLst/>
            </a:prstGeom>
            <a:noFill/>
            <a:ln w="9525">
              <a:noFill/>
              <a:miter lim="800000"/>
              <a:headEnd/>
              <a:tailEnd/>
            </a:ln>
            <a:effectLst/>
          </p:spPr>
          <p:txBody>
            <a:bodyPr wrap="none">
              <a:spAutoFit/>
            </a:bodyPr>
            <a:lstStyle/>
            <a:p>
              <a:r>
                <a:rPr lang="en-US" sz="1600">
                  <a:latin typeface="Verdana" pitchFamily="34" charset="0"/>
                </a:rPr>
                <a:t>1</a:t>
              </a:r>
            </a:p>
          </p:txBody>
        </p:sp>
      </p:grpSp>
      <p:pic>
        <p:nvPicPr>
          <p:cNvPr id="9332" name="Picture 116"/>
          <p:cNvPicPr>
            <a:picLocks noChangeAspect="1" noChangeArrowheads="1"/>
          </p:cNvPicPr>
          <p:nvPr/>
        </p:nvPicPr>
        <p:blipFill>
          <a:blip r:embed="rId4"/>
          <a:srcRect/>
          <a:stretch>
            <a:fillRect/>
          </a:stretch>
        </p:blipFill>
        <p:spPr bwMode="auto">
          <a:xfrm>
            <a:off x="4572000" y="3454400"/>
            <a:ext cx="2390775" cy="857250"/>
          </a:xfrm>
          <a:prstGeom prst="rect">
            <a:avLst/>
          </a:prstGeom>
          <a:noFill/>
          <a:ln w="38100">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3" grpId="0" autoUpdateAnimBg="0"/>
      <p:bldP spid="9259"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 y="244475"/>
            <a:ext cx="3749675" cy="822325"/>
          </a:xfrm>
          <a:prstGeom prst="rect">
            <a:avLst/>
          </a:prstGeom>
          <a:noFill/>
          <a:ln w="9525">
            <a:noFill/>
            <a:miter lim="800000"/>
            <a:headEnd/>
            <a:tailEnd/>
          </a:ln>
          <a:effectLst/>
        </p:spPr>
        <p:txBody>
          <a:bodyPr>
            <a:spAutoFit/>
          </a:bodyPr>
          <a:lstStyle/>
          <a:p>
            <a:pPr>
              <a:spcBef>
                <a:spcPct val="50000"/>
              </a:spcBef>
            </a:pPr>
            <a:r>
              <a:rPr lang="en-US">
                <a:latin typeface="Verdana" pitchFamily="34" charset="0"/>
              </a:rPr>
              <a:t>Topology</a:t>
            </a:r>
          </a:p>
          <a:p>
            <a:endParaRPr lang="en-US">
              <a:latin typeface="Verdana" pitchFamily="34" charset="0"/>
            </a:endParaRPr>
          </a:p>
        </p:txBody>
      </p:sp>
      <p:sp>
        <p:nvSpPr>
          <p:cNvPr id="25603" name="Rectangle 3"/>
          <p:cNvSpPr>
            <a:spLocks noChangeArrowheads="1"/>
          </p:cNvSpPr>
          <p:nvPr/>
        </p:nvSpPr>
        <p:spPr bwMode="auto">
          <a:xfrm>
            <a:off x="7467600" y="0"/>
            <a:ext cx="1676400" cy="6858000"/>
          </a:xfrm>
          <a:prstGeom prst="rect">
            <a:avLst/>
          </a:prstGeom>
          <a:solidFill>
            <a:srgbClr val="FFCC00"/>
          </a:solidFill>
          <a:ln w="9525">
            <a:solidFill>
              <a:schemeClr val="tx1"/>
            </a:solidFill>
            <a:miter lim="800000"/>
            <a:headEnd/>
            <a:tailEnd/>
          </a:ln>
          <a:effectLst/>
        </p:spPr>
        <p:txBody>
          <a:bodyPr wrap="none" anchor="ctr"/>
          <a:lstStyle/>
          <a:p>
            <a:endParaRPr lang="en-US"/>
          </a:p>
        </p:txBody>
      </p:sp>
      <p:pic>
        <p:nvPicPr>
          <p:cNvPr id="25604" name="Picture 4"/>
          <p:cNvPicPr>
            <a:picLocks noChangeAspect="1" noChangeArrowheads="1"/>
          </p:cNvPicPr>
          <p:nvPr/>
        </p:nvPicPr>
        <p:blipFill>
          <a:blip r:embed="rId2"/>
          <a:srcRect/>
          <a:stretch>
            <a:fillRect/>
          </a:stretch>
        </p:blipFill>
        <p:spPr bwMode="auto">
          <a:xfrm>
            <a:off x="0" y="685800"/>
            <a:ext cx="7467600" cy="228600"/>
          </a:xfrm>
          <a:prstGeom prst="rect">
            <a:avLst/>
          </a:prstGeom>
          <a:noFill/>
          <a:ln w="9525">
            <a:noFill/>
            <a:miter lim="800000"/>
            <a:headEnd/>
            <a:tailEnd/>
          </a:ln>
          <a:effectLst/>
        </p:spPr>
      </p:pic>
      <p:sp>
        <p:nvSpPr>
          <p:cNvPr id="25605" name="Text Box 5"/>
          <p:cNvSpPr txBox="1">
            <a:spLocks noChangeArrowheads="1"/>
          </p:cNvSpPr>
          <p:nvPr/>
        </p:nvSpPr>
        <p:spPr bwMode="auto">
          <a:xfrm>
            <a:off x="228600" y="990600"/>
            <a:ext cx="7162800" cy="3749675"/>
          </a:xfrm>
          <a:prstGeom prst="rect">
            <a:avLst/>
          </a:prstGeom>
          <a:noFill/>
          <a:ln w="9525">
            <a:noFill/>
            <a:miter lim="800000"/>
            <a:headEnd/>
            <a:tailEnd/>
          </a:ln>
          <a:effectLst/>
        </p:spPr>
        <p:txBody>
          <a:bodyPr>
            <a:spAutoFit/>
          </a:bodyPr>
          <a:lstStyle/>
          <a:p>
            <a:r>
              <a:rPr lang="en-US" sz="2000">
                <a:latin typeface="Verdana" pitchFamily="34" charset="0"/>
                <a:cs typeface="Arial" charset="0"/>
              </a:rPr>
              <a:t>Topology is the “way in which geographical elements are linked together”. Topology is how geographic features are related to one another and where they are in relation to one another.</a:t>
            </a:r>
          </a:p>
          <a:p>
            <a:r>
              <a:rPr lang="en-US" sz="2000">
                <a:latin typeface="Verdana" pitchFamily="34" charset="0"/>
                <a:cs typeface="Arial" charset="0"/>
              </a:rPr>
              <a:t> </a:t>
            </a:r>
          </a:p>
          <a:p>
            <a:r>
              <a:rPr lang="en-US" sz="2000">
                <a:latin typeface="Verdana" pitchFamily="34" charset="0"/>
                <a:cs typeface="Arial" charset="0"/>
              </a:rPr>
              <a:t>Topology is the critical element that distinguishes a GIS from a graphics or automated cartography system. It is essential to the ability of a GIS to employ spatial relationships. Topology is what enables a GIS to emulate our human ability to discern and manipulate geographic relationships.</a:t>
            </a:r>
          </a:p>
          <a:p>
            <a:endParaRPr lang="en-US" sz="2000">
              <a:latin typeface="Verdana" pitchFamily="34" charset="0"/>
            </a:endParaRPr>
          </a:p>
        </p:txBody>
      </p:sp>
      <p:sp>
        <p:nvSpPr>
          <p:cNvPr id="25612" name="AutoShape 12">
            <a:hlinkClick r:id="rId3" action="ppaction://hlinkfile"/>
          </p:cNvPr>
          <p:cNvSpPr>
            <a:spLocks noChangeArrowheads="1"/>
          </p:cNvSpPr>
          <p:nvPr/>
        </p:nvSpPr>
        <p:spPr bwMode="auto">
          <a:xfrm>
            <a:off x="1111250" y="4953000"/>
            <a:ext cx="1066800" cy="1143000"/>
          </a:xfrm>
          <a:prstGeom prst="parallelogram">
            <a:avLst>
              <a:gd name="adj" fmla="val 25000"/>
            </a:avLst>
          </a:prstGeom>
          <a:solidFill>
            <a:srgbClr val="FFFF66"/>
          </a:solidFill>
          <a:ln w="9525">
            <a:solidFill>
              <a:schemeClr val="tx1"/>
            </a:solidFill>
            <a:miter lim="800000"/>
            <a:headEnd/>
            <a:tailEnd/>
          </a:ln>
          <a:effectLst/>
        </p:spPr>
        <p:txBody>
          <a:bodyPr wrap="none" anchor="ctr"/>
          <a:lstStyle/>
          <a:p>
            <a:pPr algn="ctr"/>
            <a:r>
              <a:rPr lang="en-US">
                <a:latin typeface="Verdana" pitchFamily="34" charset="0"/>
              </a:rPr>
              <a:t>B</a:t>
            </a:r>
          </a:p>
        </p:txBody>
      </p:sp>
      <p:sp>
        <p:nvSpPr>
          <p:cNvPr id="25613" name="AutoShape 13"/>
          <p:cNvSpPr>
            <a:spLocks noChangeArrowheads="1"/>
          </p:cNvSpPr>
          <p:nvPr/>
        </p:nvSpPr>
        <p:spPr bwMode="auto">
          <a:xfrm>
            <a:off x="1917700" y="4953000"/>
            <a:ext cx="1066800" cy="1143000"/>
          </a:xfrm>
          <a:prstGeom prst="parallelogram">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latin typeface="Verdana" pitchFamily="34" charset="0"/>
              </a:rPr>
              <a:t>C</a:t>
            </a:r>
          </a:p>
        </p:txBody>
      </p:sp>
      <p:sp>
        <p:nvSpPr>
          <p:cNvPr id="25614" name="AutoShape 14"/>
          <p:cNvSpPr>
            <a:spLocks noChangeArrowheads="1"/>
          </p:cNvSpPr>
          <p:nvPr/>
        </p:nvSpPr>
        <p:spPr bwMode="auto">
          <a:xfrm>
            <a:off x="304800" y="4953000"/>
            <a:ext cx="1066800" cy="1143000"/>
          </a:xfrm>
          <a:prstGeom prst="parallelogram">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latin typeface="Verdana" pitchFamily="34" charset="0"/>
              </a:rPr>
              <a:t>A</a:t>
            </a:r>
          </a:p>
        </p:txBody>
      </p:sp>
      <p:sp>
        <p:nvSpPr>
          <p:cNvPr id="25615" name="AutoShape 15"/>
          <p:cNvSpPr>
            <a:spLocks noChangeArrowheads="1"/>
          </p:cNvSpPr>
          <p:nvPr/>
        </p:nvSpPr>
        <p:spPr bwMode="auto">
          <a:xfrm>
            <a:off x="2727325" y="4953000"/>
            <a:ext cx="1066800" cy="1143000"/>
          </a:xfrm>
          <a:prstGeom prst="parallelogram">
            <a:avLst>
              <a:gd name="adj" fmla="val 25000"/>
            </a:avLst>
          </a:prstGeom>
          <a:solidFill>
            <a:schemeClr val="accent1"/>
          </a:solidFill>
          <a:ln w="9525">
            <a:solidFill>
              <a:schemeClr val="tx1"/>
            </a:solidFill>
            <a:miter lim="800000"/>
            <a:headEnd/>
            <a:tailEnd/>
          </a:ln>
          <a:effectLst/>
        </p:spPr>
        <p:txBody>
          <a:bodyPr wrap="none" anchor="ctr"/>
          <a:lstStyle/>
          <a:p>
            <a:pPr algn="ctr"/>
            <a:r>
              <a:rPr lang="en-US">
                <a:latin typeface="Verdana" pitchFamily="34" charset="0"/>
              </a:rPr>
              <a:t>D</a:t>
            </a:r>
          </a:p>
        </p:txBody>
      </p:sp>
      <p:sp>
        <p:nvSpPr>
          <p:cNvPr id="25620" name="Text Box 20"/>
          <p:cNvSpPr txBox="1">
            <a:spLocks noChangeArrowheads="1"/>
          </p:cNvSpPr>
          <p:nvPr/>
        </p:nvSpPr>
        <p:spPr bwMode="auto">
          <a:xfrm>
            <a:off x="4038600" y="5257800"/>
            <a:ext cx="3441700" cy="701675"/>
          </a:xfrm>
          <a:prstGeom prst="rect">
            <a:avLst/>
          </a:prstGeom>
          <a:noFill/>
          <a:ln w="9525">
            <a:noFill/>
            <a:miter lim="800000"/>
            <a:headEnd/>
            <a:tailEnd/>
          </a:ln>
          <a:effectLst/>
        </p:spPr>
        <p:txBody>
          <a:bodyPr wrap="none">
            <a:spAutoFit/>
          </a:bodyPr>
          <a:lstStyle/>
          <a:p>
            <a:r>
              <a:rPr lang="en-US" sz="2000">
                <a:latin typeface="Verdana" pitchFamily="34" charset="0"/>
              </a:rPr>
              <a:t>Parcel B is surrounded by</a:t>
            </a:r>
          </a:p>
          <a:p>
            <a:r>
              <a:rPr lang="en-US" sz="2000">
                <a:latin typeface="Verdana" pitchFamily="34" charset="0"/>
              </a:rPr>
              <a:t>Parcel A and Parcel 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3" name="Picture 13"/>
          <p:cNvPicPr>
            <a:picLocks noChangeAspect="1" noChangeArrowheads="1"/>
          </p:cNvPicPr>
          <p:nvPr/>
        </p:nvPicPr>
        <p:blipFill>
          <a:blip r:embed="rId2"/>
          <a:srcRect/>
          <a:stretch>
            <a:fillRect/>
          </a:stretch>
        </p:blipFill>
        <p:spPr bwMode="auto">
          <a:xfrm>
            <a:off x="4800600" y="1676400"/>
            <a:ext cx="1828800" cy="720725"/>
          </a:xfrm>
          <a:prstGeom prst="rect">
            <a:avLst/>
          </a:prstGeom>
          <a:noFill/>
          <a:ln w="9525">
            <a:noFill/>
            <a:miter lim="800000"/>
            <a:headEnd/>
            <a:tailEnd/>
          </a:ln>
          <a:effectLst/>
        </p:spPr>
      </p:pic>
      <p:sp>
        <p:nvSpPr>
          <p:cNvPr id="20482" name="Rectangle 2"/>
          <p:cNvSpPr>
            <a:spLocks noChangeArrowheads="1"/>
          </p:cNvSpPr>
          <p:nvPr/>
        </p:nvSpPr>
        <p:spPr bwMode="auto">
          <a:xfrm>
            <a:off x="7467600" y="0"/>
            <a:ext cx="1676400" cy="6858000"/>
          </a:xfrm>
          <a:prstGeom prst="rect">
            <a:avLst/>
          </a:prstGeom>
          <a:solidFill>
            <a:srgbClr val="CC9900"/>
          </a:solidFill>
          <a:ln w="9525">
            <a:solidFill>
              <a:schemeClr val="tx1"/>
            </a:solidFill>
            <a:miter lim="800000"/>
            <a:headEnd/>
            <a:tailEnd/>
          </a:ln>
          <a:effectLst/>
        </p:spPr>
        <p:txBody>
          <a:bodyPr wrap="none" anchor="ctr"/>
          <a:lstStyle/>
          <a:p>
            <a:endParaRPr lang="en-US"/>
          </a:p>
        </p:txBody>
      </p:sp>
      <p:pic>
        <p:nvPicPr>
          <p:cNvPr id="20483" name="Picture 3"/>
          <p:cNvPicPr>
            <a:picLocks noChangeAspect="1" noChangeArrowheads="1"/>
          </p:cNvPicPr>
          <p:nvPr/>
        </p:nvPicPr>
        <p:blipFill>
          <a:blip r:embed="rId3"/>
          <a:srcRect/>
          <a:stretch>
            <a:fillRect/>
          </a:stretch>
        </p:blipFill>
        <p:spPr bwMode="auto">
          <a:xfrm>
            <a:off x="0" y="685800"/>
            <a:ext cx="7467600" cy="228600"/>
          </a:xfrm>
          <a:prstGeom prst="rect">
            <a:avLst/>
          </a:prstGeom>
          <a:noFill/>
          <a:ln w="9525">
            <a:noFill/>
            <a:miter lim="800000"/>
            <a:headEnd/>
            <a:tailEnd/>
          </a:ln>
          <a:effectLst/>
        </p:spPr>
      </p:pic>
      <p:sp>
        <p:nvSpPr>
          <p:cNvPr id="20485" name="Text Box 5"/>
          <p:cNvSpPr txBox="1">
            <a:spLocks noChangeArrowheads="1"/>
          </p:cNvSpPr>
          <p:nvPr/>
        </p:nvSpPr>
        <p:spPr bwMode="auto">
          <a:xfrm>
            <a:off x="127000" y="152400"/>
            <a:ext cx="3378200" cy="457200"/>
          </a:xfrm>
          <a:prstGeom prst="rect">
            <a:avLst/>
          </a:prstGeom>
          <a:noFill/>
          <a:ln w="9525">
            <a:noFill/>
            <a:miter lim="800000"/>
            <a:headEnd/>
            <a:tailEnd/>
          </a:ln>
          <a:effectLst/>
        </p:spPr>
        <p:txBody>
          <a:bodyPr wrap="none">
            <a:spAutoFit/>
          </a:bodyPr>
          <a:lstStyle/>
          <a:p>
            <a:r>
              <a:rPr lang="en-US">
                <a:latin typeface="Verdana" pitchFamily="34" charset="0"/>
              </a:rPr>
              <a:t>Software / Hardware</a:t>
            </a:r>
          </a:p>
        </p:txBody>
      </p:sp>
      <p:sp>
        <p:nvSpPr>
          <p:cNvPr id="20486" name="Text Box 6"/>
          <p:cNvSpPr txBox="1">
            <a:spLocks noChangeArrowheads="1"/>
          </p:cNvSpPr>
          <p:nvPr/>
        </p:nvSpPr>
        <p:spPr bwMode="auto">
          <a:xfrm>
            <a:off x="200025" y="4572000"/>
            <a:ext cx="4816475" cy="396875"/>
          </a:xfrm>
          <a:prstGeom prst="rect">
            <a:avLst/>
          </a:prstGeom>
          <a:noFill/>
          <a:ln w="9525">
            <a:noFill/>
            <a:miter lim="800000"/>
            <a:headEnd/>
            <a:tailEnd/>
          </a:ln>
          <a:effectLst/>
        </p:spPr>
        <p:txBody>
          <a:bodyPr>
            <a:spAutoFit/>
          </a:bodyPr>
          <a:lstStyle/>
          <a:p>
            <a:r>
              <a:rPr lang="en-US" sz="2000" b="1">
                <a:latin typeface="Verdana" pitchFamily="34" charset="0"/>
              </a:rPr>
              <a:t>Raster Based Software</a:t>
            </a:r>
          </a:p>
        </p:txBody>
      </p:sp>
      <p:sp>
        <p:nvSpPr>
          <p:cNvPr id="20487" name="Text Box 7"/>
          <p:cNvSpPr txBox="1">
            <a:spLocks noChangeArrowheads="1"/>
          </p:cNvSpPr>
          <p:nvPr/>
        </p:nvSpPr>
        <p:spPr bwMode="auto">
          <a:xfrm>
            <a:off x="260350" y="2362200"/>
            <a:ext cx="5035550" cy="396875"/>
          </a:xfrm>
          <a:prstGeom prst="rect">
            <a:avLst/>
          </a:prstGeom>
          <a:noFill/>
          <a:ln w="9525">
            <a:noFill/>
            <a:miter lim="800000"/>
            <a:headEnd/>
            <a:tailEnd/>
          </a:ln>
          <a:effectLst/>
        </p:spPr>
        <p:txBody>
          <a:bodyPr>
            <a:spAutoFit/>
          </a:bodyPr>
          <a:lstStyle/>
          <a:p>
            <a:r>
              <a:rPr lang="en-US" sz="2000" b="1">
                <a:latin typeface="Verdana" pitchFamily="34" charset="0"/>
              </a:rPr>
              <a:t>Vector Based Software</a:t>
            </a:r>
          </a:p>
        </p:txBody>
      </p:sp>
      <p:sp>
        <p:nvSpPr>
          <p:cNvPr id="20489" name="Text Box 9"/>
          <p:cNvSpPr txBox="1">
            <a:spLocks noChangeArrowheads="1"/>
          </p:cNvSpPr>
          <p:nvPr/>
        </p:nvSpPr>
        <p:spPr bwMode="auto">
          <a:xfrm>
            <a:off x="215900" y="977900"/>
            <a:ext cx="7175500" cy="1006475"/>
          </a:xfrm>
          <a:prstGeom prst="rect">
            <a:avLst/>
          </a:prstGeom>
          <a:noFill/>
          <a:ln w="9525">
            <a:noFill/>
            <a:miter lim="800000"/>
            <a:headEnd/>
            <a:tailEnd/>
          </a:ln>
          <a:effectLst/>
        </p:spPr>
        <p:txBody>
          <a:bodyPr>
            <a:spAutoFit/>
          </a:bodyPr>
          <a:lstStyle/>
          <a:p>
            <a:r>
              <a:rPr lang="en-US" sz="2000">
                <a:latin typeface="Verdana" pitchFamily="34" charset="0"/>
              </a:rPr>
              <a:t>GIS software programs are usually either vector or</a:t>
            </a:r>
          </a:p>
          <a:p>
            <a:r>
              <a:rPr lang="en-US" sz="2000">
                <a:latin typeface="Verdana" pitchFamily="34" charset="0"/>
              </a:rPr>
              <a:t>raster based with capabilities in using both layer types.   </a:t>
            </a:r>
          </a:p>
        </p:txBody>
      </p:sp>
      <p:sp>
        <p:nvSpPr>
          <p:cNvPr id="20490" name="Text Box 10"/>
          <p:cNvSpPr txBox="1">
            <a:spLocks noChangeArrowheads="1"/>
          </p:cNvSpPr>
          <p:nvPr/>
        </p:nvSpPr>
        <p:spPr bwMode="auto">
          <a:xfrm>
            <a:off x="990600" y="2819400"/>
            <a:ext cx="1514475" cy="1616075"/>
          </a:xfrm>
          <a:prstGeom prst="rect">
            <a:avLst/>
          </a:prstGeom>
          <a:noFill/>
          <a:ln w="9525">
            <a:noFill/>
            <a:miter lim="800000"/>
            <a:headEnd/>
            <a:tailEnd/>
          </a:ln>
          <a:effectLst/>
        </p:spPr>
        <p:txBody>
          <a:bodyPr wrap="none">
            <a:spAutoFit/>
          </a:bodyPr>
          <a:lstStyle/>
          <a:p>
            <a:pPr>
              <a:buFontTx/>
              <a:buChar char="•"/>
            </a:pPr>
            <a:r>
              <a:rPr lang="en-US" sz="2000">
                <a:latin typeface="Verdana" pitchFamily="34" charset="0"/>
              </a:rPr>
              <a:t> ArcView </a:t>
            </a:r>
          </a:p>
          <a:p>
            <a:pPr>
              <a:buFontTx/>
              <a:buChar char="•"/>
            </a:pPr>
            <a:endParaRPr lang="en-US" sz="2000">
              <a:latin typeface="Verdana" pitchFamily="34" charset="0"/>
            </a:endParaRPr>
          </a:p>
          <a:p>
            <a:pPr>
              <a:buFontTx/>
              <a:buChar char="•"/>
            </a:pPr>
            <a:r>
              <a:rPr lang="en-US" sz="2000">
                <a:latin typeface="Verdana" pitchFamily="34" charset="0"/>
              </a:rPr>
              <a:t> ArcMap</a:t>
            </a:r>
          </a:p>
          <a:p>
            <a:pPr>
              <a:buFontTx/>
              <a:buChar char="•"/>
            </a:pPr>
            <a:endParaRPr lang="en-US" sz="2000">
              <a:latin typeface="Verdana" pitchFamily="34" charset="0"/>
            </a:endParaRPr>
          </a:p>
          <a:p>
            <a:pPr>
              <a:buFontTx/>
              <a:buChar char="•"/>
            </a:pPr>
            <a:r>
              <a:rPr lang="en-US" sz="2000">
                <a:latin typeface="Verdana" pitchFamily="34" charset="0"/>
              </a:rPr>
              <a:t> MapInfo</a:t>
            </a:r>
          </a:p>
        </p:txBody>
      </p:sp>
      <p:sp>
        <p:nvSpPr>
          <p:cNvPr id="20491" name="Text Box 11"/>
          <p:cNvSpPr txBox="1">
            <a:spLocks noChangeArrowheads="1"/>
          </p:cNvSpPr>
          <p:nvPr/>
        </p:nvSpPr>
        <p:spPr bwMode="auto">
          <a:xfrm>
            <a:off x="1143000" y="5181600"/>
            <a:ext cx="4038600" cy="1187450"/>
          </a:xfrm>
          <a:prstGeom prst="rect">
            <a:avLst/>
          </a:prstGeom>
          <a:noFill/>
          <a:ln w="9525">
            <a:noFill/>
            <a:miter lim="800000"/>
            <a:headEnd/>
            <a:tailEnd/>
          </a:ln>
          <a:effectLst/>
        </p:spPr>
        <p:txBody>
          <a:bodyPr>
            <a:spAutoFit/>
          </a:bodyPr>
          <a:lstStyle/>
          <a:p>
            <a:pPr>
              <a:buFontTx/>
              <a:buChar char="•"/>
            </a:pPr>
            <a:r>
              <a:rPr lang="en-US"/>
              <a:t> </a:t>
            </a:r>
            <a:r>
              <a:rPr lang="en-US">
                <a:latin typeface="Verdana" pitchFamily="34" charset="0"/>
              </a:rPr>
              <a:t>Erdas Imagine</a:t>
            </a:r>
          </a:p>
          <a:p>
            <a:endParaRPr lang="en-US"/>
          </a:p>
          <a:p>
            <a:pPr>
              <a:buFontTx/>
              <a:buChar char="•"/>
            </a:pPr>
            <a:r>
              <a:rPr lang="en-US">
                <a:latin typeface="Verdana" pitchFamily="34" charset="0"/>
              </a:rPr>
              <a:t>IDRISI</a:t>
            </a:r>
          </a:p>
        </p:txBody>
      </p:sp>
      <p:pic>
        <p:nvPicPr>
          <p:cNvPr id="20492" name="Picture 12"/>
          <p:cNvPicPr>
            <a:picLocks noChangeAspect="1" noChangeArrowheads="1"/>
          </p:cNvPicPr>
          <p:nvPr/>
        </p:nvPicPr>
        <p:blipFill>
          <a:blip r:embed="rId4"/>
          <a:srcRect/>
          <a:stretch>
            <a:fillRect/>
          </a:stretch>
        </p:blipFill>
        <p:spPr bwMode="auto">
          <a:xfrm>
            <a:off x="3048000" y="2971800"/>
            <a:ext cx="1809750" cy="719138"/>
          </a:xfrm>
          <a:prstGeom prst="rect">
            <a:avLst/>
          </a:prstGeom>
          <a:noFill/>
          <a:ln w="6350">
            <a:solidFill>
              <a:schemeClr val="tx1"/>
            </a:solidFill>
            <a:miter lim="800000"/>
            <a:headEnd/>
            <a:tailEnd/>
          </a:ln>
          <a:effectLst/>
        </p:spPr>
      </p:pic>
      <p:pic>
        <p:nvPicPr>
          <p:cNvPr id="20494" name="Picture 14" descr="satellite2"/>
          <p:cNvPicPr>
            <a:picLocks noChangeAspect="1" noChangeArrowheads="1"/>
          </p:cNvPicPr>
          <p:nvPr/>
        </p:nvPicPr>
        <p:blipFill>
          <a:blip r:embed="rId5"/>
          <a:srcRect/>
          <a:stretch>
            <a:fillRect/>
          </a:stretch>
        </p:blipFill>
        <p:spPr bwMode="auto">
          <a:xfrm>
            <a:off x="4038600" y="4267200"/>
            <a:ext cx="3200400" cy="24701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04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utoUpdateAnimBg="0"/>
      <p:bldP spid="20490" grpId="0" autoUpdateAnimBg="0"/>
      <p:bldP spid="2049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p:spPr>
        <p:txBody>
          <a:bodyPr lIns="119063" tIns="60325" rIns="119063" bIns="60325" anchor="ctr"/>
          <a:lstStyle/>
          <a:p>
            <a:r>
              <a:rPr lang="en-US"/>
              <a:t>Conclusions</a:t>
            </a:r>
          </a:p>
        </p:txBody>
      </p:sp>
      <p:sp>
        <p:nvSpPr>
          <p:cNvPr id="76803" name="Rectangle 3"/>
          <p:cNvSpPr>
            <a:spLocks noGrp="1" noChangeArrowheads="1"/>
          </p:cNvSpPr>
          <p:nvPr>
            <p:ph type="body" idx="1"/>
          </p:nvPr>
        </p:nvSpPr>
        <p:spPr>
          <a:noFill/>
          <a:ln/>
        </p:spPr>
        <p:txBody>
          <a:bodyPr lIns="119063" tIns="60325" rIns="119063" bIns="60325"/>
          <a:lstStyle/>
          <a:p>
            <a:r>
              <a:rPr lang="en-US" sz="2400"/>
              <a:t>GIS is rapidly becoming a key technology to support decision making at all scales</a:t>
            </a:r>
          </a:p>
          <a:p>
            <a:r>
              <a:rPr lang="en-US" sz="2400"/>
              <a:t>The near future will continue to see accelerating growth in data availability and computing power to support GIS</a:t>
            </a:r>
          </a:p>
          <a:p>
            <a:r>
              <a:rPr lang="en-US" sz="2400"/>
              <a:t>The strategic decision to make now is not whether, but when and how to use GIS to support environmental studies and decisions</a:t>
            </a:r>
          </a:p>
        </p:txBody>
      </p:sp>
      <p:pic>
        <p:nvPicPr>
          <p:cNvPr id="76804" name="Picture 4"/>
          <p:cNvPicPr>
            <a:picLocks noChangeArrowheads="1"/>
          </p:cNvPicPr>
          <p:nvPr/>
        </p:nvPicPr>
        <p:blipFill>
          <a:blip r:embed="rId2"/>
          <a:srcRect/>
          <a:stretch>
            <a:fillRect/>
          </a:stretch>
        </p:blipFill>
        <p:spPr bwMode="auto">
          <a:xfrm>
            <a:off x="6172200" y="30163"/>
            <a:ext cx="2579688" cy="1504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27214"/>
            <a:ext cx="8991600" cy="6830786"/>
          </a:xfrm>
        </p:spPr>
        <p:txBody>
          <a:bodyPr>
            <a:normAutofit/>
          </a:bodyPr>
          <a:lstStyle/>
          <a:p>
            <a:pPr algn="l"/>
            <a:endParaRPr lang="en-US" sz="2800" dirty="0" smtClean="0">
              <a:solidFill>
                <a:schemeClr val="tx1"/>
              </a:solidFill>
            </a:endParaRPr>
          </a:p>
          <a:p>
            <a:pPr algn="l"/>
            <a:r>
              <a:rPr lang="en-US" sz="2800" dirty="0" smtClean="0">
                <a:solidFill>
                  <a:schemeClr val="tx1"/>
                </a:solidFill>
              </a:rPr>
              <a:t>Spatial </a:t>
            </a:r>
            <a:r>
              <a:rPr lang="en-US" sz="2800" dirty="0">
                <a:solidFill>
                  <a:schemeClr val="tx1"/>
                </a:solidFill>
              </a:rPr>
              <a:t>Data </a:t>
            </a:r>
            <a:r>
              <a:rPr lang="en-US" sz="2800" dirty="0" smtClean="0">
                <a:solidFill>
                  <a:schemeClr val="tx1"/>
                </a:solidFill>
              </a:rPr>
              <a:t>Types</a:t>
            </a:r>
          </a:p>
          <a:p>
            <a:pPr algn="l"/>
            <a:endParaRPr lang="en-US" sz="2800" dirty="0" smtClean="0">
              <a:solidFill>
                <a:schemeClr val="tx1"/>
              </a:solidFill>
            </a:endParaRPr>
          </a:p>
          <a:p>
            <a:pPr algn="l"/>
            <a:r>
              <a:rPr lang="en-US" b="1" i="1" dirty="0" smtClean="0"/>
              <a:t> </a:t>
            </a:r>
          </a:p>
          <a:p>
            <a:pPr algn="l"/>
            <a:endParaRPr lang="en-US" dirty="0" smtClean="0">
              <a:solidFill>
                <a:schemeClr val="tx1"/>
              </a:solidFill>
            </a:endParaRPr>
          </a:p>
          <a:p>
            <a:pPr algn="l"/>
            <a:endParaRPr lang="en-US" dirty="0" smtClean="0">
              <a:solidFill>
                <a:schemeClr val="tx1"/>
              </a:solidFill>
            </a:endParaRPr>
          </a:p>
          <a:p>
            <a:endParaRPr lang="en-US" dirty="0" smtClean="0">
              <a:solidFill>
                <a:schemeClr val="tx1"/>
              </a:solidFill>
            </a:endParaRPr>
          </a:p>
        </p:txBody>
      </p:sp>
      <p:sp>
        <p:nvSpPr>
          <p:cNvPr id="2" name="Rounded Rectangle 1"/>
          <p:cNvSpPr/>
          <p:nvPr/>
        </p:nvSpPr>
        <p:spPr>
          <a:xfrm>
            <a:off x="1447800" y="1295400"/>
            <a:ext cx="6477000" cy="1752600"/>
          </a:xfrm>
          <a:prstGeom prst="roundRect">
            <a:avLst/>
          </a:prstGeom>
          <a:solidFill>
            <a:schemeClr val="bg1"/>
          </a:solidFill>
          <a:ln>
            <a:solidFill>
              <a:schemeClr val="tx1"/>
            </a:solid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 GIS, there are 2 basic spatial data types </a:t>
            </a:r>
          </a:p>
          <a:p>
            <a:pPr algn="ctr"/>
            <a:endParaRPr lang="en-US" sz="2400" dirty="0">
              <a:solidFill>
                <a:schemeClr val="tx1"/>
              </a:solidFill>
            </a:endParaRPr>
          </a:p>
        </p:txBody>
      </p:sp>
      <p:sp>
        <p:nvSpPr>
          <p:cNvPr id="4" name="Oval 3"/>
          <p:cNvSpPr/>
          <p:nvPr/>
        </p:nvSpPr>
        <p:spPr>
          <a:xfrm>
            <a:off x="465909" y="3962400"/>
            <a:ext cx="2819400" cy="2667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Raster</a:t>
            </a:r>
            <a:endParaRPr lang="en-US" sz="3600" dirty="0">
              <a:solidFill>
                <a:schemeClr val="tx1"/>
              </a:solidFill>
            </a:endParaRPr>
          </a:p>
        </p:txBody>
      </p:sp>
      <p:sp>
        <p:nvSpPr>
          <p:cNvPr id="5" name="Oval 4"/>
          <p:cNvSpPr/>
          <p:nvPr/>
        </p:nvSpPr>
        <p:spPr>
          <a:xfrm>
            <a:off x="6096000" y="3962400"/>
            <a:ext cx="2819400" cy="2667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Vector</a:t>
            </a:r>
          </a:p>
        </p:txBody>
      </p:sp>
      <p:sp>
        <p:nvSpPr>
          <p:cNvPr id="6" name="Down Arrow 5"/>
          <p:cNvSpPr/>
          <p:nvPr/>
        </p:nvSpPr>
        <p:spPr>
          <a:xfrm>
            <a:off x="1875609" y="3124200"/>
            <a:ext cx="715191"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6858000" y="3124200"/>
            <a:ext cx="715191"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15339277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endParaRPr lang="en-US" sz="2800" b="1" dirty="0" smtClean="0">
              <a:solidFill>
                <a:schemeClr val="tx1"/>
              </a:solidFill>
            </a:endParaRPr>
          </a:p>
          <a:p>
            <a:endParaRPr lang="en-US" sz="2800" b="1" dirty="0" smtClean="0">
              <a:solidFill>
                <a:schemeClr val="tx1"/>
              </a:solidFill>
            </a:endParaRPr>
          </a:p>
          <a:p>
            <a:endParaRPr lang="en-US" sz="2800" b="1" dirty="0">
              <a:solidFill>
                <a:schemeClr val="tx1"/>
              </a:solidFill>
            </a:endParaRPr>
          </a:p>
          <a:p>
            <a:endParaRPr lang="en-US" sz="2800" b="1" dirty="0" smtClean="0">
              <a:solidFill>
                <a:schemeClr val="tx1"/>
              </a:solidFill>
            </a:endParaRPr>
          </a:p>
          <a:p>
            <a:endParaRPr lang="en-US" sz="2800" b="1" dirty="0">
              <a:solidFill>
                <a:schemeClr val="tx1"/>
              </a:solidFill>
            </a:endParaRPr>
          </a:p>
          <a:p>
            <a:r>
              <a:rPr lang="en-US" sz="2800" b="1" dirty="0" smtClean="0">
                <a:solidFill>
                  <a:schemeClr val="tx1"/>
                </a:solidFill>
              </a:rPr>
              <a:t> </a:t>
            </a:r>
            <a:r>
              <a:rPr lang="en-US" b="1" dirty="0">
                <a:solidFill>
                  <a:schemeClr val="tx1"/>
                </a:solidFill>
              </a:rPr>
              <a:t>Thank you for your attention!</a:t>
            </a:r>
          </a:p>
          <a:p>
            <a:pPr algn="l"/>
            <a:endParaRPr lang="en-US" sz="2800" dirty="0">
              <a:solidFill>
                <a:schemeClr val="tx1"/>
              </a:solidFill>
            </a:endParaRPr>
          </a:p>
          <a:p>
            <a:pPr marL="514350" indent="-514350" algn="l">
              <a:buFont typeface="+mj-lt"/>
              <a:buAutoNum type="alphaLcParenR"/>
            </a:pPr>
            <a:endParaRPr lang="en-US" sz="2800" dirty="0">
              <a:solidFill>
                <a:schemeClr val="tx1"/>
              </a:solidFill>
            </a:endParaRPr>
          </a:p>
          <a:p>
            <a:pPr algn="l"/>
            <a:r>
              <a:rPr lang="en-US" sz="2800" dirty="0" smtClean="0">
                <a:solidFill>
                  <a:schemeClr val="tx1"/>
                </a:solidFill>
              </a:rPr>
              <a:t> </a:t>
            </a:r>
            <a:endParaRPr lang="en-US" sz="2800" dirty="0">
              <a:solidFill>
                <a:schemeClr val="tx1"/>
              </a:solidFill>
            </a:endParaRPr>
          </a:p>
          <a:p>
            <a:pPr algn="l"/>
            <a:endParaRPr lang="en-US" sz="2800" dirty="0">
              <a:solidFill>
                <a:schemeClr val="tx1"/>
              </a:solidFill>
            </a:endParaRPr>
          </a:p>
        </p:txBody>
      </p:sp>
    </p:spTree>
    <p:extLst>
      <p:ext uri="{BB962C8B-B14F-4D97-AF65-F5344CB8AC3E}">
        <p14:creationId xmlns="" xmlns:p14="http://schemas.microsoft.com/office/powerpoint/2010/main" val="2455511146"/>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a:solidFill>
                  <a:schemeClr val="tx1"/>
                </a:solidFill>
              </a:rPr>
              <a:t>Vector </a:t>
            </a:r>
            <a:r>
              <a:rPr lang="en-US" sz="2800" b="1" dirty="0" smtClean="0">
                <a:solidFill>
                  <a:schemeClr val="tx1"/>
                </a:solidFill>
              </a:rPr>
              <a:t>Data</a:t>
            </a:r>
          </a:p>
          <a:p>
            <a:pPr algn="l"/>
            <a:r>
              <a:rPr lang="en-US" sz="2800" dirty="0">
                <a:solidFill>
                  <a:schemeClr val="tx1"/>
                </a:solidFill>
              </a:rPr>
              <a:t>Vector data provide a way to represent real world features within the GIS environment. A vector feature has its shape represented using geometry. The geometry is made up of one or more interconnected vertices. A vertex describe a position in space using an x, y and optionally z </a:t>
            </a:r>
            <a:r>
              <a:rPr lang="en-US" sz="2800" dirty="0" smtClean="0">
                <a:solidFill>
                  <a:schemeClr val="tx1"/>
                </a:solidFill>
              </a:rPr>
              <a:t>axis. In </a:t>
            </a:r>
            <a:r>
              <a:rPr lang="en-US" sz="2800" dirty="0">
                <a:solidFill>
                  <a:schemeClr val="tx1"/>
                </a:solidFill>
              </a:rPr>
              <a:t>the vector data model, features on the earth are represented </a:t>
            </a:r>
            <a:r>
              <a:rPr lang="en-US" sz="2800" dirty="0" smtClean="0">
                <a:solidFill>
                  <a:schemeClr val="tx1"/>
                </a:solidFill>
              </a:rPr>
              <a:t>as:</a:t>
            </a:r>
          </a:p>
          <a:p>
            <a:pPr algn="l"/>
            <a:endParaRPr lang="en-US" sz="2800" dirty="0">
              <a:solidFill>
                <a:schemeClr val="tx1"/>
              </a:solidFill>
            </a:endParaRPr>
          </a:p>
          <a:p>
            <a:pPr marL="457200" lvl="0" indent="-457200" algn="l">
              <a:buFont typeface="Arial" pitchFamily="34" charset="0"/>
              <a:buChar char="•"/>
            </a:pPr>
            <a:r>
              <a:rPr lang="en-US" sz="2800" dirty="0">
                <a:solidFill>
                  <a:schemeClr val="tx1"/>
                </a:solidFill>
              </a:rPr>
              <a:t>points </a:t>
            </a:r>
          </a:p>
          <a:p>
            <a:pPr marL="457200" lvl="0" indent="-457200" algn="l">
              <a:buFont typeface="Arial" pitchFamily="34" charset="0"/>
              <a:buChar char="•"/>
            </a:pPr>
            <a:r>
              <a:rPr lang="en-US" sz="2800" dirty="0">
                <a:solidFill>
                  <a:schemeClr val="tx1"/>
                </a:solidFill>
              </a:rPr>
              <a:t>lines / routes </a:t>
            </a:r>
          </a:p>
          <a:p>
            <a:pPr marL="457200" lvl="0" indent="-457200" algn="l">
              <a:buFont typeface="Arial" pitchFamily="34" charset="0"/>
              <a:buChar char="•"/>
            </a:pPr>
            <a:r>
              <a:rPr lang="en-US" sz="2800" dirty="0">
                <a:solidFill>
                  <a:schemeClr val="tx1"/>
                </a:solidFill>
              </a:rPr>
              <a:t>polygons / regions </a:t>
            </a:r>
          </a:p>
          <a:p>
            <a:pPr marL="457200" lvl="0" indent="-457200" algn="l">
              <a:buFont typeface="Arial" pitchFamily="34" charset="0"/>
              <a:buChar char="•"/>
            </a:pPr>
            <a:r>
              <a:rPr lang="en-US" sz="2800" dirty="0">
                <a:solidFill>
                  <a:schemeClr val="tx1"/>
                </a:solidFill>
              </a:rPr>
              <a:t>TINs (triangulated irregular networks) </a:t>
            </a:r>
          </a:p>
          <a:p>
            <a:pPr algn="l"/>
            <a:endParaRPr lang="en-US" sz="2800" dirty="0">
              <a:solidFill>
                <a:schemeClr val="tx1"/>
              </a:solidFill>
            </a:endParaRPr>
          </a:p>
          <a:p>
            <a:pPr algn="l"/>
            <a:endParaRPr lang="en-US" dirty="0" smtClean="0">
              <a:solidFill>
                <a:schemeClr val="tx1"/>
              </a:solidFill>
            </a:endParaRPr>
          </a:p>
          <a:p>
            <a:endParaRPr lang="en-US" dirty="0" smtClean="0">
              <a:solidFill>
                <a:schemeClr val="tx1"/>
              </a:solidFill>
            </a:endParaRPr>
          </a:p>
        </p:txBody>
      </p:sp>
      <p:pic>
        <p:nvPicPr>
          <p:cNvPr id="4" name="Picture 3" descr="http://gis.washington.edu/phurvitz/professional/SSI/images/vector.gif"/>
          <p:cNvPicPr/>
          <p:nvPr/>
        </p:nvPicPr>
        <p:blipFill>
          <a:blip r:embed="rId3">
            <a:extLst>
              <a:ext uri="{28A0092B-C50C-407E-A947-70E740481C1C}">
                <a14:useLocalDpi xmlns="" xmlns:a14="http://schemas.microsoft.com/office/drawing/2010/main" val="0"/>
              </a:ext>
            </a:extLst>
          </a:blip>
          <a:srcRect/>
          <a:stretch>
            <a:fillRect/>
          </a:stretch>
        </p:blipFill>
        <p:spPr bwMode="auto">
          <a:xfrm>
            <a:off x="5029200" y="3810000"/>
            <a:ext cx="3962400" cy="2743200"/>
          </a:xfrm>
          <a:prstGeom prst="rect">
            <a:avLst/>
          </a:prstGeom>
          <a:noFill/>
          <a:ln>
            <a:noFill/>
          </a:ln>
        </p:spPr>
      </p:pic>
    </p:spTree>
    <p:extLst>
      <p:ext uri="{BB962C8B-B14F-4D97-AF65-F5344CB8AC3E}">
        <p14:creationId xmlns="" xmlns:p14="http://schemas.microsoft.com/office/powerpoint/2010/main" val="3196850129"/>
      </p:ext>
    </p:extLst>
  </p:cSld>
  <p:clrMapOvr>
    <a:overrideClrMapping bg1="lt1" tx1="dk1" bg2="lt2" tx2="dk2" accent1="accent1" accent2="accent2" accent3="accent3" accent4="accent4" accent5="accent5" accent6="accent6" hlink="hlink" folHlink="folHlink"/>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7214"/>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a:t>
            </a:r>
            <a:r>
              <a:rPr lang="en-US" sz="2800" b="1" dirty="0">
                <a:solidFill>
                  <a:schemeClr val="tx1"/>
                </a:solidFill>
              </a:rPr>
              <a:t>Vector Data</a:t>
            </a:r>
          </a:p>
          <a:p>
            <a:pPr algn="l"/>
            <a:r>
              <a:rPr lang="en-US" sz="2800" dirty="0" smtClean="0">
                <a:solidFill>
                  <a:schemeClr val="tx1"/>
                </a:solidFill>
              </a:rPr>
              <a:t>This </a:t>
            </a:r>
            <a:r>
              <a:rPr lang="en-US" sz="2800" dirty="0">
                <a:solidFill>
                  <a:schemeClr val="tx1"/>
                </a:solidFill>
              </a:rPr>
              <a:t>system of recording features is based on the interaction between arcs and nodes, represented by points, lines and polygons. A </a:t>
            </a:r>
            <a:r>
              <a:rPr lang="en-US" sz="2800" b="1" u="sng" dirty="0">
                <a:solidFill>
                  <a:schemeClr val="tx1"/>
                </a:solidFill>
              </a:rPr>
              <a:t>point</a:t>
            </a:r>
            <a:r>
              <a:rPr lang="en-US" sz="2800" dirty="0">
                <a:solidFill>
                  <a:schemeClr val="tx1"/>
                </a:solidFill>
              </a:rPr>
              <a:t> is a single node, a </a:t>
            </a:r>
            <a:r>
              <a:rPr lang="en-US" sz="2800" b="1" u="sng" dirty="0">
                <a:solidFill>
                  <a:schemeClr val="tx1"/>
                </a:solidFill>
              </a:rPr>
              <a:t>line</a:t>
            </a:r>
            <a:r>
              <a:rPr lang="en-US" sz="2800" dirty="0">
                <a:solidFill>
                  <a:schemeClr val="tx1"/>
                </a:solidFill>
              </a:rPr>
              <a:t> is two nodes with an arc between them, and a </a:t>
            </a:r>
            <a:r>
              <a:rPr lang="en-US" sz="2800" b="1" u="sng" dirty="0">
                <a:solidFill>
                  <a:schemeClr val="tx1"/>
                </a:solidFill>
              </a:rPr>
              <a:t>polygon</a:t>
            </a:r>
            <a:r>
              <a:rPr lang="en-US" sz="2800" dirty="0">
                <a:solidFill>
                  <a:schemeClr val="tx1"/>
                </a:solidFill>
              </a:rPr>
              <a:t> is a closed group of three or more arcs. With these three elements , it is possible to record most all necessary information.</a:t>
            </a:r>
          </a:p>
          <a:p>
            <a:pPr algn="l"/>
            <a:r>
              <a:rPr lang="en-US" sz="2800" dirty="0" smtClean="0">
                <a:solidFill>
                  <a:schemeClr val="tx1"/>
                </a:solidFill>
              </a:rPr>
              <a:t>           </a:t>
            </a:r>
            <a:r>
              <a:rPr lang="en-US" sz="2800" b="1" dirty="0" smtClean="0">
                <a:solidFill>
                  <a:schemeClr val="tx1"/>
                </a:solidFill>
              </a:rPr>
              <a:t>Points                         Lines                       Polygons</a:t>
            </a:r>
            <a:endParaRPr lang="en-US" sz="2800" b="1" dirty="0">
              <a:solidFill>
                <a:schemeClr val="tx1"/>
              </a:solidFill>
            </a:endParaRPr>
          </a:p>
          <a:p>
            <a:pPr algn="l"/>
            <a:endParaRPr lang="en-US" dirty="0" smtClean="0">
              <a:solidFill>
                <a:schemeClr val="tx1"/>
              </a:solidFill>
            </a:endParaRPr>
          </a:p>
          <a:p>
            <a:endParaRPr lang="en-US" dirty="0" smtClean="0">
              <a:solidFill>
                <a:schemeClr val="tx1"/>
              </a:solidFill>
            </a:endParaRPr>
          </a:p>
        </p:txBody>
      </p:sp>
      <p:pic>
        <p:nvPicPr>
          <p:cNvPr id="3074" name="Picture 2" descr="C:\Users\ruslan.bobov\Desktop\1.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326946" y="4495800"/>
            <a:ext cx="2388054" cy="2057400"/>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C:\Users\ruslan.bobov\Desktop\2.gif"/>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000" y="4419600"/>
            <a:ext cx="2362200" cy="2089639"/>
          </a:xfrm>
          <a:prstGeom prst="rect">
            <a:avLst/>
          </a:prstGeom>
          <a:noFill/>
          <a:extLst>
            <a:ext uri="{909E8E84-426E-40DD-AFC4-6F175D3DCCD1}">
              <a14:hiddenFill xmlns="" xmlns:a14="http://schemas.microsoft.com/office/drawing/2010/main">
                <a:solidFill>
                  <a:srgbClr val="FFFFFF"/>
                </a:solidFill>
              </a14:hiddenFill>
            </a:ext>
          </a:extLst>
        </p:spPr>
      </p:pic>
      <p:pic>
        <p:nvPicPr>
          <p:cNvPr id="3076" name="Picture 4" descr="C:\Users\ruslan.bobov\Desktop\3.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988756" y="4572000"/>
            <a:ext cx="2469444" cy="1905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4999827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animEffect transition="in" filter="fade">
                                      <p:cBhvr>
                                        <p:cTn id="22" dur="1000"/>
                                        <p:tgtEl>
                                          <p:spTgt spid="3075"/>
                                        </p:tgtEl>
                                      </p:cBhvr>
                                    </p:animEffect>
                                    <p:anim calcmode="lin" valueType="num">
                                      <p:cBhvr>
                                        <p:cTn id="23" dur="1000" fill="hold"/>
                                        <p:tgtEl>
                                          <p:spTgt spid="3075"/>
                                        </p:tgtEl>
                                        <p:attrNameLst>
                                          <p:attrName>ppt_x</p:attrName>
                                        </p:attrNameLst>
                                      </p:cBhvr>
                                      <p:tavLst>
                                        <p:tav tm="0">
                                          <p:val>
                                            <p:strVal val="#ppt_x"/>
                                          </p:val>
                                        </p:tav>
                                        <p:tav tm="100000">
                                          <p:val>
                                            <p:strVal val="#ppt_x"/>
                                          </p:val>
                                        </p:tav>
                                      </p:tavLst>
                                    </p:anim>
                                    <p:anim calcmode="lin" valueType="num">
                                      <p:cBhvr>
                                        <p:cTn id="24"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1000"/>
                                        <p:tgtEl>
                                          <p:spTgt spid="3074"/>
                                        </p:tgtEl>
                                      </p:cBhvr>
                                    </p:animEffect>
                                    <p:anim calcmode="lin" valueType="num">
                                      <p:cBhvr>
                                        <p:cTn id="30" dur="1000" fill="hold"/>
                                        <p:tgtEl>
                                          <p:spTgt spid="3074"/>
                                        </p:tgtEl>
                                        <p:attrNameLst>
                                          <p:attrName>ppt_x</p:attrName>
                                        </p:attrNameLst>
                                      </p:cBhvr>
                                      <p:tavLst>
                                        <p:tav tm="0">
                                          <p:val>
                                            <p:strVal val="#ppt_x"/>
                                          </p:val>
                                        </p:tav>
                                        <p:tav tm="100000">
                                          <p:val>
                                            <p:strVal val="#ppt_x"/>
                                          </p:val>
                                        </p:tav>
                                      </p:tavLst>
                                    </p:anim>
                                    <p:anim calcmode="lin" valueType="num">
                                      <p:cBhvr>
                                        <p:cTn id="31"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076"/>
                                        </p:tgtEl>
                                        <p:attrNameLst>
                                          <p:attrName>style.visibility</p:attrName>
                                        </p:attrNameLst>
                                      </p:cBhvr>
                                      <p:to>
                                        <p:strVal val="visible"/>
                                      </p:to>
                                    </p:set>
                                    <p:animEffect transition="in" filter="fade">
                                      <p:cBhvr>
                                        <p:cTn id="36" dur="1000"/>
                                        <p:tgtEl>
                                          <p:spTgt spid="3076"/>
                                        </p:tgtEl>
                                      </p:cBhvr>
                                    </p:animEffect>
                                    <p:anim calcmode="lin" valueType="num">
                                      <p:cBhvr>
                                        <p:cTn id="37" dur="1000" fill="hold"/>
                                        <p:tgtEl>
                                          <p:spTgt spid="3076"/>
                                        </p:tgtEl>
                                        <p:attrNameLst>
                                          <p:attrName>ppt_x</p:attrName>
                                        </p:attrNameLst>
                                      </p:cBhvr>
                                      <p:tavLst>
                                        <p:tav tm="0">
                                          <p:val>
                                            <p:strVal val="#ppt_x"/>
                                          </p:val>
                                        </p:tav>
                                        <p:tav tm="100000">
                                          <p:val>
                                            <p:strVal val="#ppt_x"/>
                                          </p:val>
                                        </p:tav>
                                      </p:tavLst>
                                    </p:anim>
                                    <p:anim calcmode="lin" valueType="num">
                                      <p:cBhvr>
                                        <p:cTn id="38"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ducation\UNIGIS\Techer trening\Information for presentation\Spatial data\image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638800" y="3276600"/>
            <a:ext cx="3429000" cy="34290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a:t>
            </a:r>
            <a:r>
              <a:rPr lang="en-US" sz="2800" b="1" dirty="0">
                <a:solidFill>
                  <a:schemeClr val="tx1"/>
                </a:solidFill>
              </a:rPr>
              <a:t>Vector Data</a:t>
            </a:r>
          </a:p>
          <a:p>
            <a:pPr algn="l"/>
            <a:endParaRPr lang="en-US" sz="2800" dirty="0">
              <a:solidFill>
                <a:schemeClr val="tx1"/>
              </a:solidFill>
            </a:endParaRPr>
          </a:p>
          <a:p>
            <a:pPr algn="l"/>
            <a:r>
              <a:rPr lang="en-US" sz="2800" dirty="0" smtClean="0">
                <a:solidFill>
                  <a:schemeClr val="tx1"/>
                </a:solidFill>
              </a:rPr>
              <a:t>Vector </a:t>
            </a:r>
            <a:r>
              <a:rPr lang="en-US" sz="2800" dirty="0">
                <a:solidFill>
                  <a:schemeClr val="tx1"/>
                </a:solidFill>
              </a:rPr>
              <a:t>data are good at</a:t>
            </a:r>
          </a:p>
          <a:p>
            <a:pPr marL="457200" lvl="0" indent="-457200" algn="l">
              <a:buFont typeface="Arial" pitchFamily="34" charset="0"/>
              <a:buChar char="•"/>
            </a:pPr>
            <a:r>
              <a:rPr lang="en-US" sz="2800" dirty="0">
                <a:solidFill>
                  <a:schemeClr val="tx1"/>
                </a:solidFill>
              </a:rPr>
              <a:t>accurately representing true shape and size </a:t>
            </a:r>
          </a:p>
          <a:p>
            <a:pPr marL="457200" lvl="0" indent="-457200" algn="l">
              <a:buFont typeface="Arial" pitchFamily="34" charset="0"/>
              <a:buChar char="•"/>
            </a:pPr>
            <a:r>
              <a:rPr lang="en-US" sz="2800" dirty="0">
                <a:solidFill>
                  <a:schemeClr val="tx1"/>
                </a:solidFill>
              </a:rPr>
              <a:t>representing non-continuous data (e.g., rivers, political boundaries, road lines, mountain peaks) </a:t>
            </a:r>
          </a:p>
          <a:p>
            <a:pPr marL="457200" lvl="0" indent="-457200" algn="l">
              <a:buFont typeface="Arial" pitchFamily="34" charset="0"/>
              <a:buChar char="•"/>
            </a:pPr>
            <a:r>
              <a:rPr lang="en-US" sz="2800" dirty="0">
                <a:solidFill>
                  <a:schemeClr val="tx1"/>
                </a:solidFill>
              </a:rPr>
              <a:t>creating aesthetically pleasing maps </a:t>
            </a:r>
          </a:p>
          <a:p>
            <a:pPr marL="457200" lvl="0" indent="-457200" algn="l">
              <a:buFont typeface="Arial" pitchFamily="34" charset="0"/>
              <a:buChar char="•"/>
            </a:pPr>
            <a:r>
              <a:rPr lang="en-US" sz="2800" dirty="0">
                <a:solidFill>
                  <a:schemeClr val="tx1"/>
                </a:solidFill>
              </a:rPr>
              <a:t>conserving disk space </a:t>
            </a:r>
          </a:p>
          <a:p>
            <a:pPr marL="457200" indent="-457200">
              <a:buFont typeface="Arial" pitchFamily="34" charset="0"/>
              <a:buChar char="•"/>
            </a:pPr>
            <a:endParaRPr lang="en-US" sz="2800" dirty="0">
              <a:solidFill>
                <a:schemeClr val="tx1"/>
              </a:solidFill>
            </a:endParaRPr>
          </a:p>
        </p:txBody>
      </p:sp>
    </p:spTree>
    <p:extLst>
      <p:ext uri="{BB962C8B-B14F-4D97-AF65-F5344CB8AC3E}">
        <p14:creationId xmlns="" xmlns:p14="http://schemas.microsoft.com/office/powerpoint/2010/main" val="11909001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6"/>
                                        </p:tgtEl>
                                        <p:attrNameLst>
                                          <p:attrName>style.visibility</p:attrName>
                                        </p:attrNameLst>
                                      </p:cBhvr>
                                      <p:to>
                                        <p:strVal val="visible"/>
                                      </p:to>
                                    </p:set>
                                    <p:anim calcmode="lin" valueType="num">
                                      <p:cBhvr additive="base">
                                        <p:cTn id="49" dur="500" fill="hold"/>
                                        <p:tgtEl>
                                          <p:spTgt spid="1026"/>
                                        </p:tgtEl>
                                        <p:attrNameLst>
                                          <p:attrName>ppt_x</p:attrName>
                                        </p:attrNameLst>
                                      </p:cBhvr>
                                      <p:tavLst>
                                        <p:tav tm="0">
                                          <p:val>
                                            <p:strVal val="#ppt_x"/>
                                          </p:val>
                                        </p:tav>
                                        <p:tav tm="100000">
                                          <p:val>
                                            <p:strVal val="#ppt_x"/>
                                          </p:val>
                                        </p:tav>
                                      </p:tavLst>
                                    </p:anim>
                                    <p:anim calcmode="lin" valueType="num">
                                      <p:cBhvr additive="base">
                                        <p:cTn id="5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lnSpcReduction="10000"/>
          </a:bodyPr>
          <a:lstStyle/>
          <a:p>
            <a:pPr algn="l"/>
            <a:endParaRPr lang="en-US" sz="2800" b="1" dirty="0" smtClean="0">
              <a:solidFill>
                <a:schemeClr val="tx1"/>
              </a:solidFill>
            </a:endParaRPr>
          </a:p>
          <a:p>
            <a:pPr algn="l"/>
            <a:r>
              <a:rPr lang="en-US" sz="2800" b="1" dirty="0" smtClean="0">
                <a:solidFill>
                  <a:schemeClr val="tx1"/>
                </a:solidFill>
              </a:rPr>
              <a:t> </a:t>
            </a:r>
            <a:r>
              <a:rPr lang="en-US" sz="2800" b="1" dirty="0">
                <a:solidFill>
                  <a:schemeClr val="tx1"/>
                </a:solidFill>
              </a:rPr>
              <a:t>Vector Data</a:t>
            </a:r>
          </a:p>
          <a:p>
            <a:pPr algn="l"/>
            <a:r>
              <a:rPr lang="en-US" sz="2800" u="sng" dirty="0">
                <a:solidFill>
                  <a:schemeClr val="tx1"/>
                </a:solidFill>
              </a:rPr>
              <a:t>Advantages :</a:t>
            </a:r>
            <a:r>
              <a:rPr lang="en-US" sz="2800" dirty="0">
                <a:solidFill>
                  <a:schemeClr val="tx1"/>
                </a:solidFill>
              </a:rPr>
              <a:t> Data can be represented at its original resolution and form without generalization. Graphic output is usually more aesthetically pleasing (traditional cartographic representation); Since most data, e.g. hard copy maps, is in vector form no data conversion is required. Accurate geographic location of data is maintained</a:t>
            </a:r>
            <a:r>
              <a:rPr lang="en-US" sz="2800" dirty="0" smtClean="0"/>
              <a:t>.</a:t>
            </a:r>
          </a:p>
          <a:p>
            <a:pPr algn="l"/>
            <a:endParaRPr lang="en-US" sz="2800" dirty="0">
              <a:solidFill>
                <a:schemeClr val="tx1"/>
              </a:solidFill>
            </a:endParaRPr>
          </a:p>
          <a:p>
            <a:pPr algn="l"/>
            <a:r>
              <a:rPr lang="en-US" sz="2800" u="sng" dirty="0">
                <a:solidFill>
                  <a:schemeClr val="tx1"/>
                </a:solidFill>
              </a:rPr>
              <a:t>Disadvantages: </a:t>
            </a:r>
            <a:r>
              <a:rPr lang="en-US" sz="2800" dirty="0">
                <a:solidFill>
                  <a:schemeClr val="tx1"/>
                </a:solidFill>
              </a:rPr>
              <a:t>The location of each vertex needs to be stored explicitly. For effective analysis, vector data must be converted into a topological structure. This is often processing intensive and usually requires extensive data cleaning. As well, topology is static, and any updating or editing of the vector data requires re-building of the topology. </a:t>
            </a:r>
          </a:p>
        </p:txBody>
      </p:sp>
    </p:spTree>
    <p:extLst>
      <p:ext uri="{BB962C8B-B14F-4D97-AF65-F5344CB8AC3E}">
        <p14:creationId xmlns="" xmlns:p14="http://schemas.microsoft.com/office/powerpoint/2010/main" val="235598048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8985"/>
            <a:ext cx="9144000" cy="6830786"/>
          </a:xfrm>
        </p:spPr>
        <p:txBody>
          <a:bodyPr>
            <a:normAutofit/>
          </a:bodyPr>
          <a:lstStyle/>
          <a:p>
            <a:pPr algn="l"/>
            <a:endParaRPr lang="en-US" sz="2800" b="1" dirty="0" smtClean="0">
              <a:solidFill>
                <a:schemeClr val="tx1"/>
              </a:solidFill>
            </a:endParaRPr>
          </a:p>
          <a:p>
            <a:pPr algn="l"/>
            <a:r>
              <a:rPr lang="en-US" sz="2800" b="1" dirty="0" smtClean="0">
                <a:solidFill>
                  <a:schemeClr val="tx1"/>
                </a:solidFill>
              </a:rPr>
              <a:t> </a:t>
            </a:r>
            <a:r>
              <a:rPr lang="en-US" sz="2800" b="1" dirty="0">
                <a:solidFill>
                  <a:schemeClr val="tx1"/>
                </a:solidFill>
              </a:rPr>
              <a:t>Vector Data</a:t>
            </a:r>
          </a:p>
          <a:p>
            <a:pPr algn="l"/>
            <a:endParaRPr lang="en-US" sz="2800" dirty="0">
              <a:solidFill>
                <a:schemeClr val="tx1"/>
              </a:solidFill>
            </a:endParaRPr>
          </a:p>
          <a:p>
            <a:pPr algn="l"/>
            <a:endParaRPr lang="en-US" sz="2800" dirty="0">
              <a:solidFill>
                <a:schemeClr val="tx1"/>
              </a:solidFill>
            </a:endParaRPr>
          </a:p>
          <a:p>
            <a:pPr algn="l"/>
            <a:endParaRPr lang="en-US" dirty="0" smtClean="0">
              <a:solidFill>
                <a:schemeClr val="tx1"/>
              </a:solidFill>
            </a:endParaRPr>
          </a:p>
          <a:p>
            <a:endParaRPr lang="en-US" dirty="0" smtClean="0">
              <a:solidFill>
                <a:schemeClr val="tx1"/>
              </a:solidFill>
            </a:endParaRPr>
          </a:p>
        </p:txBody>
      </p:sp>
      <p:pic>
        <p:nvPicPr>
          <p:cNvPr id="2050" name="Picture 2" descr="C:\Users\ruslan.bobov\Desktop\vecto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6040" y="1266116"/>
            <a:ext cx="8951760" cy="5439484"/>
          </a:xfrm>
          <a:prstGeom prst="rect">
            <a:avLst/>
          </a:prstGeom>
          <a:noFill/>
          <a:extLst>
            <a:ext uri="{909E8E84-426E-40DD-AFC4-6F175D3DCCD1}">
              <a14:hiddenFill xmlns="" xmlns:a14="http://schemas.microsoft.com/office/drawing/2010/main">
                <a:solidFill>
                  <a:srgbClr val="FFFFFF"/>
                </a:solidFill>
              </a14:hiddenFill>
            </a:ext>
          </a:extLst>
        </p:spPr>
      </p:pic>
      <p:pic>
        <p:nvPicPr>
          <p:cNvPr id="2051" name="Picture 3" descr="C:\Users\ruslan.bobov\Desktop\vector 2.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6040" y="1266116"/>
            <a:ext cx="8967000" cy="54394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55980484"/>
      </p:ext>
    </p:extLst>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641</TotalTime>
  <Words>1886</Words>
  <Application>Microsoft Office PowerPoint</Application>
  <PresentationFormat>On-screen Show (4:3)</PresentationFormat>
  <Paragraphs>287</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Q u e r y  a n d   A n a l y s i s</vt:lpstr>
      <vt:lpstr>A Core Benefit</vt:lpstr>
      <vt:lpstr>Proximity Analysis</vt:lpstr>
      <vt:lpstr>Buffering Lines</vt:lpstr>
      <vt:lpstr>Buffering Points</vt:lpstr>
      <vt:lpstr>Slide 25</vt:lpstr>
      <vt:lpstr>Overlay Analysis</vt:lpstr>
      <vt:lpstr>Overlay Analysis—Finding Regions</vt:lpstr>
      <vt:lpstr>Slide 28</vt:lpstr>
      <vt:lpstr>Overlay Analysis—Selecting Points</vt:lpstr>
      <vt:lpstr>Slide 30</vt:lpstr>
      <vt:lpstr>V i s u a l i z a t i o n</vt:lpstr>
      <vt:lpstr>Slide 32</vt:lpstr>
      <vt:lpstr>Slide 33</vt:lpstr>
      <vt:lpstr>Slide 34</vt:lpstr>
      <vt:lpstr>Slide 35</vt:lpstr>
      <vt:lpstr>Slide 36</vt:lpstr>
      <vt:lpstr>Slide 37</vt:lpstr>
      <vt:lpstr>Slide 38</vt:lpstr>
      <vt:lpstr>Conclusions</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Ruslan Bobov</dc:creator>
  <cp:lastModifiedBy>admin</cp:lastModifiedBy>
  <cp:revision>37</cp:revision>
  <dcterms:created xsi:type="dcterms:W3CDTF">2012-08-13T21:01:32Z</dcterms:created>
  <dcterms:modified xsi:type="dcterms:W3CDTF">2019-01-11T06:13:52Z</dcterms:modified>
</cp:coreProperties>
</file>