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555"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785000-76A3-4659-B634-5778AD630AD5}" type="datetimeFigureOut">
              <a:rPr lang="en-IN" smtClean="0"/>
              <a:t>08-06-2020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A678E4-F2BD-4148-98D3-CFD87E4ACF28}" type="slidenum">
              <a:rPr lang="en-IN" smtClean="0"/>
              <a:t>‹#›</a:t>
            </a:fld>
            <a:endParaRPr lang="en-IN"/>
          </a:p>
        </p:txBody>
      </p:sp>
    </p:spTree>
    <p:extLst>
      <p:ext uri="{BB962C8B-B14F-4D97-AF65-F5344CB8AC3E}">
        <p14:creationId xmlns:p14="http://schemas.microsoft.com/office/powerpoint/2010/main" val="383167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6FFA847-A8F5-43FB-843D-545AB38CCD5F}"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298693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FFA847-A8F5-43FB-843D-545AB38CCD5F}"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333076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FFA847-A8F5-43FB-843D-545AB38CCD5F}"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150653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FFA847-A8F5-43FB-843D-545AB38CCD5F}"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284394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FFA847-A8F5-43FB-843D-545AB38CCD5F}"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163746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6FFA847-A8F5-43FB-843D-545AB38CCD5F}"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79035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6FFA847-A8F5-43FB-843D-545AB38CCD5F}" type="datetimeFigureOut">
              <a:rPr lang="en-IN" smtClean="0"/>
              <a:t>08-06-2020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206645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FFA847-A8F5-43FB-843D-545AB38CCD5F}" type="datetimeFigureOut">
              <a:rPr lang="en-IN" smtClean="0"/>
              <a:t>08-06-2020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202879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FA847-A8F5-43FB-843D-545AB38CCD5F}" type="datetimeFigureOut">
              <a:rPr lang="en-IN" smtClean="0"/>
              <a:t>08-06-2020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74564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FA847-A8F5-43FB-843D-545AB38CCD5F}"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63573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FA847-A8F5-43FB-843D-545AB38CCD5F}"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C2A20-2210-45BB-9D2D-DCFF22E1A0E4}" type="slidenum">
              <a:rPr lang="en-IN" smtClean="0"/>
              <a:t>‹#›</a:t>
            </a:fld>
            <a:endParaRPr lang="en-IN"/>
          </a:p>
        </p:txBody>
      </p:sp>
    </p:spTree>
    <p:extLst>
      <p:ext uri="{BB962C8B-B14F-4D97-AF65-F5344CB8AC3E}">
        <p14:creationId xmlns:p14="http://schemas.microsoft.com/office/powerpoint/2010/main" val="21294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FA847-A8F5-43FB-843D-545AB38CCD5F}" type="datetimeFigureOut">
              <a:rPr lang="en-IN" smtClean="0"/>
              <a:t>08-06-2020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C2A20-2210-45BB-9D2D-DCFF22E1A0E4}" type="slidenum">
              <a:rPr lang="en-IN" smtClean="0"/>
              <a:t>‹#›</a:t>
            </a:fld>
            <a:endParaRPr lang="en-IN"/>
          </a:p>
        </p:txBody>
      </p:sp>
    </p:spTree>
    <p:extLst>
      <p:ext uri="{BB962C8B-B14F-4D97-AF65-F5344CB8AC3E}">
        <p14:creationId xmlns:p14="http://schemas.microsoft.com/office/powerpoint/2010/main" val="4172344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Neo4J</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11715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Here</a:t>
            </a:r>
            <a:r>
              <a:rPr lang="en-GB" dirty="0"/>
              <a:t>, we have represented Nodes using Circles. Relationships are represented using Arrows. Relationships are directional. We can represent Node's data in terms of Properties (key-value pairs). In this example, we have represented each Node's Id property within the Node's Circle.</a:t>
            </a:r>
            <a:endParaRPr lang="en-IN" dirty="0"/>
          </a:p>
        </p:txBody>
      </p:sp>
      <p:pic>
        <p:nvPicPr>
          <p:cNvPr id="3074" name="Picture 2" descr="Property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28800"/>
            <a:ext cx="337185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359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Neo4j Graph Database has the following building blocks −</a:t>
            </a:r>
          </a:p>
          <a:p>
            <a:r>
              <a:rPr lang="en-GB" dirty="0"/>
              <a:t>Nodes</a:t>
            </a:r>
          </a:p>
          <a:p>
            <a:r>
              <a:rPr lang="en-GB" dirty="0"/>
              <a:t>Properties</a:t>
            </a:r>
          </a:p>
          <a:p>
            <a:r>
              <a:rPr lang="en-GB" dirty="0"/>
              <a:t>Relationships</a:t>
            </a:r>
          </a:p>
          <a:p>
            <a:r>
              <a:rPr lang="en-GB" dirty="0"/>
              <a:t>Labels</a:t>
            </a:r>
          </a:p>
          <a:p>
            <a:r>
              <a:rPr lang="en-GB" dirty="0"/>
              <a:t>Data Browser</a:t>
            </a:r>
          </a:p>
          <a:p>
            <a:endParaRPr lang="en-IN" dirty="0"/>
          </a:p>
        </p:txBody>
      </p:sp>
    </p:spTree>
    <p:extLst>
      <p:ext uri="{BB962C8B-B14F-4D97-AF65-F5344CB8AC3E}">
        <p14:creationId xmlns:p14="http://schemas.microsoft.com/office/powerpoint/2010/main" val="2908188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Arial" panose="020B0604020202020204" pitchFamily="34" charset="0"/>
                <a:cs typeface="Arial" panose="020B0604020202020204" pitchFamily="34" charset="0"/>
              </a:rPr>
              <a:t>Node</a:t>
            </a:r>
            <a:endParaRPr lang="en-IN" dirty="0"/>
          </a:p>
        </p:txBody>
      </p:sp>
      <p:sp>
        <p:nvSpPr>
          <p:cNvPr id="3" name="Content Placeholder 2"/>
          <p:cNvSpPr>
            <a:spLocks noGrp="1"/>
          </p:cNvSpPr>
          <p:nvPr>
            <p:ph idx="1"/>
          </p:nvPr>
        </p:nvSpPr>
        <p:spPr/>
        <p:txBody>
          <a:bodyPr>
            <a:normAutofit fontScale="47500" lnSpcReduction="20000"/>
          </a:bodyPr>
          <a:lstStyle/>
          <a:p>
            <a:pPr marL="0" lvl="0" indent="0" algn="just" eaLnBrk="0" fontAlgn="base" hangingPunct="0">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Node is a fundamental unit of a Graph. It contains properties with key-value pairs as shown in the following image.</a:t>
            </a:r>
            <a:endParaRPr lang="en-US" altLang="en-US" sz="800" dirty="0"/>
          </a:p>
          <a:p>
            <a:pPr marL="0" lvl="0" indent="0" algn="just" eaLnBrk="0" fontAlgn="base" hangingPunct="0">
              <a:spcBef>
                <a:spcPct val="0"/>
              </a:spcBef>
              <a:spcAft>
                <a:spcPct val="0"/>
              </a:spcAft>
              <a:buNone/>
            </a:pPr>
            <a:r>
              <a:rPr lang="en-US" altLang="en-US" sz="4800" dirty="0">
                <a:latin typeface="Arial" panose="020B0604020202020204" pitchFamily="34" charset="0"/>
              </a:rPr>
              <a:t>  </a:t>
            </a:r>
            <a:endParaRPr lang="en-US" altLang="en-US" sz="4800" dirty="0" smtClean="0">
              <a:latin typeface="Arial" panose="020B0604020202020204" pitchFamily="34" charset="0"/>
            </a:endParaRPr>
          </a:p>
          <a:p>
            <a:pPr marL="0" lvl="0" indent="0" algn="just" eaLnBrk="0" fontAlgn="base" hangingPunct="0">
              <a:spcBef>
                <a:spcPct val="0"/>
              </a:spcBef>
              <a:spcAft>
                <a:spcPct val="0"/>
              </a:spcAft>
              <a:buNone/>
            </a:pPr>
            <a:endParaRPr lang="en-US" altLang="en-US" sz="4800" dirty="0">
              <a:latin typeface="Arial" panose="020B0604020202020204" pitchFamily="34" charset="0"/>
            </a:endParaRPr>
          </a:p>
          <a:p>
            <a:pPr marL="0" lvl="0" indent="0" algn="just" eaLnBrk="0" fontAlgn="base" hangingPunct="0">
              <a:spcBef>
                <a:spcPct val="0"/>
              </a:spcBef>
              <a:spcAft>
                <a:spcPct val="0"/>
              </a:spcAft>
              <a:buNone/>
            </a:pPr>
            <a:endParaRPr lang="en-US" altLang="en-US" sz="43900" dirty="0">
              <a:latin typeface="Arial" panose="020B0604020202020204" pitchFamily="34" charset="0"/>
            </a:endParaRPr>
          </a:p>
          <a:p>
            <a:pPr marL="0" lvl="0" indent="0" algn="just" eaLnBrk="0" fontAlgn="base" hangingPunct="0">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Here, Node Name = "Employee" and it contains a set of properties as key-value pairs.</a:t>
            </a:r>
            <a:endParaRPr lang="en-US" altLang="en-US" sz="4800" dirty="0">
              <a:latin typeface="Arial" panose="020B0604020202020204" pitchFamily="34" charset="0"/>
            </a:endParaRPr>
          </a:p>
          <a:p>
            <a:endParaRPr lang="en-IN" dirty="0"/>
          </a:p>
        </p:txBody>
      </p:sp>
      <p:pic>
        <p:nvPicPr>
          <p:cNvPr id="4100" name="Picture 4" descr="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135788"/>
            <a:ext cx="22002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276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Properties</a:t>
            </a:r>
            <a:endParaRPr lang="en-IN" dirty="0"/>
          </a:p>
        </p:txBody>
      </p:sp>
      <p:sp>
        <p:nvSpPr>
          <p:cNvPr id="3" name="Content Placeholder 2"/>
          <p:cNvSpPr>
            <a:spLocks noGrp="1"/>
          </p:cNvSpPr>
          <p:nvPr>
            <p:ph idx="1"/>
          </p:nvPr>
        </p:nvSpPr>
        <p:spPr/>
        <p:txBody>
          <a:bodyPr/>
          <a:lstStyle/>
          <a:p>
            <a:r>
              <a:rPr lang="en-GB" dirty="0" smtClean="0"/>
              <a:t>Property </a:t>
            </a:r>
            <a:r>
              <a:rPr lang="en-GB" dirty="0"/>
              <a:t>is a key-value pair to describe Graph Nodes and Relationships.</a:t>
            </a:r>
          </a:p>
          <a:p>
            <a:pPr lvl="3"/>
            <a:r>
              <a:rPr lang="en-US" dirty="0" smtClean="0"/>
              <a:t>Key=value</a:t>
            </a:r>
          </a:p>
          <a:p>
            <a:r>
              <a:rPr lang="en-GB" dirty="0"/>
              <a:t>Where Key is a String and Value may be represented using any Neo4j Data types.</a:t>
            </a:r>
            <a:endParaRPr lang="en-IN" dirty="0"/>
          </a:p>
        </p:txBody>
      </p:sp>
    </p:spTree>
    <p:extLst>
      <p:ext uri="{BB962C8B-B14F-4D97-AF65-F5344CB8AC3E}">
        <p14:creationId xmlns:p14="http://schemas.microsoft.com/office/powerpoint/2010/main" val="1159155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Relationships</a:t>
            </a:r>
            <a:endParaRPr lang="en-IN" dirty="0"/>
          </a:p>
        </p:txBody>
      </p:sp>
      <p:sp>
        <p:nvSpPr>
          <p:cNvPr id="3" name="Content Placeholder 2"/>
          <p:cNvSpPr>
            <a:spLocks noGrp="1"/>
          </p:cNvSpPr>
          <p:nvPr>
            <p:ph idx="1"/>
          </p:nvPr>
        </p:nvSpPr>
        <p:spPr/>
        <p:txBody>
          <a:bodyPr>
            <a:normAutofit fontScale="70000" lnSpcReduction="20000"/>
          </a:bodyPr>
          <a:lstStyle/>
          <a:p>
            <a:r>
              <a:rPr lang="en-GB" dirty="0" smtClean="0"/>
              <a:t>Relationships </a:t>
            </a:r>
            <a:r>
              <a:rPr lang="en-GB" dirty="0"/>
              <a:t>are another major building block of a Graph Database. It connects two nodes as depicted in the following figure</a:t>
            </a:r>
            <a:r>
              <a:rPr lang="en-GB" dirty="0" smtClean="0"/>
              <a:t>.</a:t>
            </a:r>
          </a:p>
          <a:p>
            <a:endParaRPr lang="en-GB" dirty="0"/>
          </a:p>
          <a:p>
            <a:endParaRPr lang="en-GB" dirty="0" smtClean="0"/>
          </a:p>
          <a:p>
            <a:endParaRPr lang="en-GB" dirty="0"/>
          </a:p>
          <a:p>
            <a:endParaRPr lang="en-GB" dirty="0" smtClean="0"/>
          </a:p>
          <a:p>
            <a:endParaRPr lang="en-GB" dirty="0"/>
          </a:p>
          <a:p>
            <a:endParaRPr lang="en-GB" dirty="0"/>
          </a:p>
          <a:p>
            <a:r>
              <a:rPr lang="en-GB" dirty="0"/>
              <a:t>Here, </a:t>
            </a:r>
            <a:r>
              <a:rPr lang="en-GB" dirty="0" err="1"/>
              <a:t>Emp</a:t>
            </a:r>
            <a:r>
              <a:rPr lang="en-GB" dirty="0"/>
              <a:t> and </a:t>
            </a:r>
            <a:r>
              <a:rPr lang="en-GB" dirty="0" err="1"/>
              <a:t>Dept</a:t>
            </a:r>
            <a:r>
              <a:rPr lang="en-GB" dirty="0"/>
              <a:t> are two different nodes. "WORKS_FOR" is a relationship between </a:t>
            </a:r>
            <a:r>
              <a:rPr lang="en-GB" dirty="0" err="1"/>
              <a:t>Emp</a:t>
            </a:r>
            <a:r>
              <a:rPr lang="en-GB" dirty="0"/>
              <a:t> and </a:t>
            </a:r>
            <a:r>
              <a:rPr lang="en-GB" dirty="0" err="1"/>
              <a:t>Dept</a:t>
            </a:r>
            <a:r>
              <a:rPr lang="en-GB" dirty="0"/>
              <a:t> nodes.</a:t>
            </a:r>
          </a:p>
          <a:p>
            <a:r>
              <a:rPr lang="en-GB" dirty="0"/>
              <a:t>As it denotes, the arrow mark from </a:t>
            </a:r>
            <a:r>
              <a:rPr lang="en-GB" dirty="0" err="1"/>
              <a:t>Emp</a:t>
            </a:r>
            <a:r>
              <a:rPr lang="en-GB" dirty="0"/>
              <a:t> to </a:t>
            </a:r>
            <a:r>
              <a:rPr lang="en-GB" dirty="0" err="1"/>
              <a:t>Dept</a:t>
            </a:r>
            <a:r>
              <a:rPr lang="en-GB" dirty="0"/>
              <a:t>, this relationship describes </a:t>
            </a:r>
            <a:r>
              <a:rPr lang="en-GB" dirty="0" err="1" smtClean="0"/>
              <a:t>Emp</a:t>
            </a:r>
            <a:r>
              <a:rPr lang="en-GB" dirty="0" smtClean="0"/>
              <a:t> works-for Dept. </a:t>
            </a:r>
            <a:endParaRPr lang="en-GB" dirty="0"/>
          </a:p>
          <a:p>
            <a:pPr marL="0" indent="0">
              <a:buNone/>
            </a:pPr>
            <a:endParaRPr lang="en-IN" dirty="0"/>
          </a:p>
        </p:txBody>
      </p:sp>
      <p:pic>
        <p:nvPicPr>
          <p:cNvPr id="6148" name="Picture 4" descr="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92896"/>
            <a:ext cx="539115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802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39552" y="1556792"/>
            <a:ext cx="8229600" cy="4525963"/>
          </a:xfrm>
        </p:spPr>
        <p:txBody>
          <a:bodyPr>
            <a:noAutofit/>
          </a:bodyPr>
          <a:lstStyle/>
          <a:p>
            <a:r>
              <a:rPr lang="en-GB" sz="2000" dirty="0"/>
              <a:t>Each relationship contains one start node and one end node.</a:t>
            </a:r>
          </a:p>
          <a:p>
            <a:r>
              <a:rPr lang="en-GB" sz="2000" dirty="0"/>
              <a:t>Here, "</a:t>
            </a:r>
            <a:r>
              <a:rPr lang="en-GB" sz="2000" dirty="0" err="1"/>
              <a:t>Emp</a:t>
            </a:r>
            <a:r>
              <a:rPr lang="en-GB" sz="2000" dirty="0"/>
              <a:t>" is a start node, and "</a:t>
            </a:r>
            <a:r>
              <a:rPr lang="en-GB" sz="2000" dirty="0" err="1"/>
              <a:t>Dept</a:t>
            </a:r>
            <a:r>
              <a:rPr lang="en-GB" sz="2000" dirty="0"/>
              <a:t>" is an end node.</a:t>
            </a:r>
          </a:p>
          <a:p>
            <a:r>
              <a:rPr lang="en-GB" sz="2000" dirty="0"/>
              <a:t>As this relationship arrow mark represents a relationship from "</a:t>
            </a:r>
            <a:r>
              <a:rPr lang="en-GB" sz="2000" dirty="0" err="1"/>
              <a:t>Emp</a:t>
            </a:r>
            <a:r>
              <a:rPr lang="en-GB" sz="2000" dirty="0"/>
              <a:t>" node to "</a:t>
            </a:r>
            <a:r>
              <a:rPr lang="en-GB" sz="2000" dirty="0" err="1"/>
              <a:t>Dept</a:t>
            </a:r>
            <a:r>
              <a:rPr lang="en-GB" sz="2000" dirty="0"/>
              <a:t>" node, this relationship is known as an "Incoming Relationship" to "</a:t>
            </a:r>
            <a:r>
              <a:rPr lang="en-GB" sz="2000" dirty="0" err="1"/>
              <a:t>Dept</a:t>
            </a:r>
            <a:r>
              <a:rPr lang="en-GB" sz="2000" dirty="0"/>
              <a:t>" Node and "Outgoing Relationship" to "</a:t>
            </a:r>
            <a:r>
              <a:rPr lang="en-GB" sz="2000" dirty="0" err="1"/>
              <a:t>Emp</a:t>
            </a:r>
            <a:r>
              <a:rPr lang="en-GB" sz="2000" dirty="0"/>
              <a:t>" node.</a:t>
            </a:r>
          </a:p>
          <a:p>
            <a:r>
              <a:rPr lang="en-GB" sz="2000" dirty="0"/>
              <a:t>Like nodes, relationships also can contain properties as key-value pairs</a:t>
            </a:r>
            <a:r>
              <a:rPr lang="en-GB" sz="2000" dirty="0" smtClean="0"/>
              <a:t>.</a:t>
            </a:r>
          </a:p>
          <a:p>
            <a:endParaRPr lang="en-GB" sz="2000" dirty="0" smtClean="0"/>
          </a:p>
          <a:p>
            <a:endParaRPr lang="en-GB" dirty="0"/>
          </a:p>
          <a:p>
            <a:endParaRPr lang="en-GB" dirty="0" smtClean="0"/>
          </a:p>
          <a:p>
            <a:endParaRPr lang="en-GB" sz="2000" dirty="0" smtClean="0"/>
          </a:p>
          <a:p>
            <a:r>
              <a:rPr lang="en-GB" sz="2000" dirty="0" smtClean="0"/>
              <a:t>Here</a:t>
            </a:r>
            <a:r>
              <a:rPr lang="en-GB" sz="2000" dirty="0"/>
              <a:t>, "WORKS_FOR" relationship has one property as key-value pair</a:t>
            </a:r>
            <a:r>
              <a:rPr lang="en-GB" sz="2000" dirty="0" smtClean="0"/>
              <a:t>.</a:t>
            </a:r>
            <a:r>
              <a:rPr lang="en-GB" sz="2000" dirty="0"/>
              <a:t> It represents an Id of this relationship.</a:t>
            </a:r>
            <a:endParaRPr lang="en-IN" sz="1400" dirty="0"/>
          </a:p>
        </p:txBody>
      </p:sp>
      <p:pic>
        <p:nvPicPr>
          <p:cNvPr id="7174" name="Picture 6" descr="Proper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645024"/>
            <a:ext cx="4981575"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27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Labels</a:t>
            </a:r>
            <a:endParaRPr lang="en-IN" dirty="0"/>
          </a:p>
        </p:txBody>
      </p:sp>
      <p:sp>
        <p:nvSpPr>
          <p:cNvPr id="3" name="Content Placeholder 2"/>
          <p:cNvSpPr>
            <a:spLocks noGrp="1"/>
          </p:cNvSpPr>
          <p:nvPr>
            <p:ph idx="1"/>
          </p:nvPr>
        </p:nvSpPr>
        <p:spPr/>
        <p:txBody>
          <a:bodyPr>
            <a:normAutofit fontScale="77500" lnSpcReduction="20000"/>
          </a:bodyPr>
          <a:lstStyle/>
          <a:p>
            <a:r>
              <a:rPr lang="en-GB" dirty="0" smtClean="0"/>
              <a:t>Label </a:t>
            </a:r>
            <a:r>
              <a:rPr lang="en-GB" dirty="0"/>
              <a:t>associates a common name to a set of nodes or relationships. A node or relationship can contain one or more labels. We can create new labels to existing nodes or relationships. We can remove the existing labels from the existing nodes or relationships.</a:t>
            </a:r>
          </a:p>
          <a:p>
            <a:r>
              <a:rPr lang="en-GB" dirty="0"/>
              <a:t>From the previous diagram, we can observe that there are two nodes.</a:t>
            </a:r>
          </a:p>
          <a:p>
            <a:r>
              <a:rPr lang="en-GB" dirty="0"/>
              <a:t>Left side node has a Label: "</a:t>
            </a:r>
            <a:r>
              <a:rPr lang="en-GB" dirty="0" err="1"/>
              <a:t>Emp</a:t>
            </a:r>
            <a:r>
              <a:rPr lang="en-GB" dirty="0"/>
              <a:t>" and the right side node has a Label: "</a:t>
            </a:r>
            <a:r>
              <a:rPr lang="en-GB" dirty="0" err="1"/>
              <a:t>Dept</a:t>
            </a:r>
            <a:r>
              <a:rPr lang="en-GB" dirty="0"/>
              <a:t>".</a:t>
            </a:r>
          </a:p>
          <a:p>
            <a:r>
              <a:rPr lang="en-GB" dirty="0"/>
              <a:t>Relationship between those two nodes also has a Label: "WORKS_FOR".</a:t>
            </a:r>
          </a:p>
          <a:p>
            <a:r>
              <a:rPr lang="en-GB" b="1" dirty="0"/>
              <a:t>Note</a:t>
            </a:r>
            <a:r>
              <a:rPr lang="en-GB" dirty="0"/>
              <a:t> − Neo4j stores data in Properties of Nodes or Relationships.</a:t>
            </a:r>
          </a:p>
          <a:p>
            <a:endParaRPr lang="en-IN" dirty="0"/>
          </a:p>
        </p:txBody>
      </p:sp>
    </p:spTree>
    <p:extLst>
      <p:ext uri="{BB962C8B-B14F-4D97-AF65-F5344CB8AC3E}">
        <p14:creationId xmlns:p14="http://schemas.microsoft.com/office/powerpoint/2010/main" val="993399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CQL stands for Cypher Query Language. Like Oracle Database has query language SQL, Neo4j has CQL as query language.</a:t>
            </a:r>
          </a:p>
          <a:p>
            <a:r>
              <a:rPr lang="en-IN" dirty="0"/>
              <a:t>Neo4j CQL</a:t>
            </a:r>
          </a:p>
          <a:p>
            <a:pPr lvl="1"/>
            <a:r>
              <a:rPr lang="en-IN" dirty="0"/>
              <a:t>Is a query language for Neo4j Graph Database.</a:t>
            </a:r>
          </a:p>
          <a:p>
            <a:pPr lvl="1"/>
            <a:r>
              <a:rPr lang="en-IN" dirty="0"/>
              <a:t>Is a declarative pattern-matching language.</a:t>
            </a:r>
          </a:p>
          <a:p>
            <a:pPr lvl="1"/>
            <a:r>
              <a:rPr lang="en-IN" dirty="0"/>
              <a:t>Follows SQL like syntax.</a:t>
            </a:r>
          </a:p>
          <a:p>
            <a:pPr lvl="1"/>
            <a:r>
              <a:rPr lang="en-IN" dirty="0"/>
              <a:t>Syntax is very simple and in human readable format.</a:t>
            </a:r>
          </a:p>
          <a:p>
            <a:r>
              <a:rPr lang="en-IN" dirty="0"/>
              <a:t>Like Oracle SQL</a:t>
            </a:r>
          </a:p>
          <a:p>
            <a:pPr lvl="1"/>
            <a:r>
              <a:rPr lang="en-IN" dirty="0"/>
              <a:t>Neo4j CQL has commands to perform Database operations.</a:t>
            </a:r>
          </a:p>
          <a:p>
            <a:pPr lvl="1"/>
            <a:r>
              <a:rPr lang="en-IN" dirty="0"/>
              <a:t>Neo4j CQL supports many clauses such as WHERE, ORDER BY, etc., to write very complex queries in an easy manner.</a:t>
            </a:r>
          </a:p>
          <a:p>
            <a:pPr lvl="1"/>
            <a:r>
              <a:rPr lang="en-IN" dirty="0"/>
              <a:t>Neo4j CQL supports some functions such as String, Aggregation. In addition to them, it also supports some Relationship Functions.</a:t>
            </a:r>
          </a:p>
          <a:p>
            <a:endParaRPr lang="en-IN" dirty="0"/>
          </a:p>
        </p:txBody>
      </p:sp>
    </p:spTree>
    <p:extLst>
      <p:ext uri="{BB962C8B-B14F-4D97-AF65-F5344CB8AC3E}">
        <p14:creationId xmlns:p14="http://schemas.microsoft.com/office/powerpoint/2010/main" val="1148968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Neo4j CQL Clauses</a:t>
            </a:r>
            <a:br>
              <a:rPr lang="en-GB" dirty="0"/>
            </a:br>
            <a:r>
              <a:rPr lang="en-GB" dirty="0"/>
              <a:t>Following are the read clauses of Neo4j </a:t>
            </a:r>
            <a:r>
              <a:rPr lang="en-GB" b="1" dirty="0"/>
              <a:t>C</a:t>
            </a:r>
            <a:r>
              <a:rPr lang="en-GB" dirty="0"/>
              <a:t>ypher </a:t>
            </a:r>
            <a:r>
              <a:rPr lang="en-GB" b="1" dirty="0"/>
              <a:t>Q</a:t>
            </a:r>
            <a:r>
              <a:rPr lang="en-GB" dirty="0"/>
              <a:t>uery </a:t>
            </a:r>
            <a:r>
              <a:rPr lang="en-GB" b="1" dirty="0"/>
              <a:t>L</a:t>
            </a:r>
            <a:r>
              <a:rPr lang="en-GB" dirty="0"/>
              <a:t>anguage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3488229"/>
              </p:ext>
            </p:extLst>
          </p:nvPr>
        </p:nvGraphicFramePr>
        <p:xfrm>
          <a:off x="457201" y="2060847"/>
          <a:ext cx="7931224" cy="4129255"/>
        </p:xfrm>
        <a:graphic>
          <a:graphicData uri="http://schemas.openxmlformats.org/drawingml/2006/table">
            <a:tbl>
              <a:tblPr/>
              <a:tblGrid>
                <a:gridCol w="647446">
                  <a:extLst>
                    <a:ext uri="{9D8B030D-6E8A-4147-A177-3AD203B41FA5}">
                      <a16:colId xmlns:a16="http://schemas.microsoft.com/office/drawing/2014/main" val="4219196836"/>
                    </a:ext>
                  </a:extLst>
                </a:gridCol>
                <a:gridCol w="2185133">
                  <a:extLst>
                    <a:ext uri="{9D8B030D-6E8A-4147-A177-3AD203B41FA5}">
                      <a16:colId xmlns:a16="http://schemas.microsoft.com/office/drawing/2014/main" val="510758254"/>
                    </a:ext>
                  </a:extLst>
                </a:gridCol>
                <a:gridCol w="5098645">
                  <a:extLst>
                    <a:ext uri="{9D8B030D-6E8A-4147-A177-3AD203B41FA5}">
                      <a16:colId xmlns:a16="http://schemas.microsoft.com/office/drawing/2014/main" val="3812041718"/>
                    </a:ext>
                  </a:extLst>
                </a:gridCol>
              </a:tblGrid>
              <a:tr h="325374">
                <a:tc>
                  <a:txBody>
                    <a:bodyPr/>
                    <a:lstStyle/>
                    <a:p>
                      <a:pPr algn="ctr" fontAlgn="t"/>
                      <a:r>
                        <a:rPr lang="en-IN" sz="2000">
                          <a:effectLst/>
                        </a:rPr>
                        <a:t>Sr.No</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dirty="0">
                          <a:effectLst/>
                        </a:rPr>
                        <a:t>Read Clauses</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rPr>
                        <a:t>Usage</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50783624"/>
                  </a:ext>
                </a:extLst>
              </a:tr>
              <a:tr h="623173">
                <a:tc>
                  <a:txBody>
                    <a:bodyPr/>
                    <a:lstStyle/>
                    <a:p>
                      <a:pPr fontAlgn="t"/>
                      <a:r>
                        <a:rPr lang="en-IN" sz="2000" dirty="0">
                          <a:effectLst/>
                        </a:rPr>
                        <a:t>1</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MATCH</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This clause is used to search the data with a specified pattern.</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6731754"/>
                  </a:ext>
                </a:extLst>
              </a:tr>
              <a:tr h="1119506">
                <a:tc>
                  <a:txBody>
                    <a:bodyPr/>
                    <a:lstStyle/>
                    <a:p>
                      <a:pPr fontAlgn="t"/>
                      <a:r>
                        <a:rPr lang="en-IN" sz="2000">
                          <a:effectLst/>
                        </a:rPr>
                        <a:t>2</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OPTIONAL MATCH</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This is the same as match, the only difference being it can use nulls in case of missing parts of the pattern.</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08671585"/>
                  </a:ext>
                </a:extLst>
              </a:tr>
              <a:tr h="623173">
                <a:tc>
                  <a:txBody>
                    <a:bodyPr/>
                    <a:lstStyle/>
                    <a:p>
                      <a:pPr fontAlgn="t"/>
                      <a:r>
                        <a:rPr lang="en-IN" sz="2000">
                          <a:effectLst/>
                        </a:rPr>
                        <a:t>3</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WHERE</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This clause id is used to add contents to the CQL queries.</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97932249"/>
                  </a:ext>
                </a:extLst>
              </a:tr>
              <a:tr h="821706">
                <a:tc>
                  <a:txBody>
                    <a:bodyPr/>
                    <a:lstStyle/>
                    <a:p>
                      <a:pPr fontAlgn="t"/>
                      <a:r>
                        <a:rPr lang="en-IN" sz="2000">
                          <a:effectLst/>
                        </a:rPr>
                        <a:t>4</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START</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This clause is used to find the starting points through the legacy indexes.</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1919596"/>
                  </a:ext>
                </a:extLst>
              </a:tr>
              <a:tr h="571295">
                <a:tc>
                  <a:txBody>
                    <a:bodyPr/>
                    <a:lstStyle/>
                    <a:p>
                      <a:pPr fontAlgn="t"/>
                      <a:r>
                        <a:rPr lang="en-IN" sz="2000">
                          <a:effectLst/>
                        </a:rPr>
                        <a:t>5</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LOAD CSV</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dirty="0">
                          <a:effectLst/>
                        </a:rPr>
                        <a:t>This clause is used to import data from CSV files.</a:t>
                      </a:r>
                    </a:p>
                  </a:txBody>
                  <a:tcPr marL="15458" marR="15458" marT="15458" marB="154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5201446"/>
                  </a:ext>
                </a:extLst>
              </a:tr>
            </a:tbl>
          </a:graphicData>
        </a:graphic>
      </p:graphicFrame>
    </p:spTree>
    <p:extLst>
      <p:ext uri="{BB962C8B-B14F-4D97-AF65-F5344CB8AC3E}">
        <p14:creationId xmlns:p14="http://schemas.microsoft.com/office/powerpoint/2010/main" val="2978691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3" y="268222"/>
            <a:ext cx="8229600" cy="1143000"/>
          </a:xfrm>
        </p:spPr>
        <p:txBody>
          <a:bodyPr>
            <a:normAutofit fontScale="90000"/>
          </a:bodyPr>
          <a:lstStyle/>
          <a:p>
            <a:r>
              <a:rPr lang="en-GB" dirty="0"/>
              <a:t>W</a:t>
            </a:r>
            <a:r>
              <a:rPr lang="en-GB" dirty="0" smtClean="0"/>
              <a:t>rite </a:t>
            </a:r>
            <a:r>
              <a:rPr lang="en-GB" dirty="0"/>
              <a:t>clauses of Neo4j </a:t>
            </a:r>
            <a:r>
              <a:rPr lang="en-GB" b="1" dirty="0"/>
              <a:t>C</a:t>
            </a:r>
            <a:r>
              <a:rPr lang="en-GB" dirty="0"/>
              <a:t>ypher </a:t>
            </a:r>
            <a:r>
              <a:rPr lang="en-GB" b="1" dirty="0"/>
              <a:t>Q</a:t>
            </a:r>
            <a:r>
              <a:rPr lang="en-GB" dirty="0"/>
              <a:t>uery </a:t>
            </a:r>
            <a:r>
              <a:rPr lang="en-GB" b="1" dirty="0"/>
              <a:t>L</a:t>
            </a:r>
            <a:r>
              <a:rPr lang="en-GB" dirty="0"/>
              <a:t>anguage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2607273"/>
              </p:ext>
            </p:extLst>
          </p:nvPr>
        </p:nvGraphicFramePr>
        <p:xfrm>
          <a:off x="467544" y="1556792"/>
          <a:ext cx="8291264" cy="5196448"/>
        </p:xfrm>
        <a:graphic>
          <a:graphicData uri="http://schemas.openxmlformats.org/drawingml/2006/table">
            <a:tbl>
              <a:tblPr/>
              <a:tblGrid>
                <a:gridCol w="792088">
                  <a:extLst>
                    <a:ext uri="{9D8B030D-6E8A-4147-A177-3AD203B41FA5}">
                      <a16:colId xmlns:a16="http://schemas.microsoft.com/office/drawing/2014/main" val="1409467083"/>
                    </a:ext>
                  </a:extLst>
                </a:gridCol>
                <a:gridCol w="1224136">
                  <a:extLst>
                    <a:ext uri="{9D8B030D-6E8A-4147-A177-3AD203B41FA5}">
                      <a16:colId xmlns:a16="http://schemas.microsoft.com/office/drawing/2014/main" val="4033476652"/>
                    </a:ext>
                  </a:extLst>
                </a:gridCol>
                <a:gridCol w="6275040">
                  <a:extLst>
                    <a:ext uri="{9D8B030D-6E8A-4147-A177-3AD203B41FA5}">
                      <a16:colId xmlns:a16="http://schemas.microsoft.com/office/drawing/2014/main" val="2259793357"/>
                    </a:ext>
                  </a:extLst>
                </a:gridCol>
              </a:tblGrid>
              <a:tr h="136545">
                <a:tc>
                  <a:txBody>
                    <a:bodyPr/>
                    <a:lstStyle/>
                    <a:p>
                      <a:pPr algn="ctr" fontAlgn="t"/>
                      <a:r>
                        <a:rPr lang="en-IN" sz="1800">
                          <a:effectLst/>
                        </a:rPr>
                        <a:t>Sr.No</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Write Clause</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Usage</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04334049"/>
                  </a:ext>
                </a:extLst>
              </a:tr>
              <a:tr h="436278">
                <a:tc>
                  <a:txBody>
                    <a:bodyPr/>
                    <a:lstStyle/>
                    <a:p>
                      <a:pPr fontAlgn="t"/>
                      <a:r>
                        <a:rPr lang="en-IN" sz="1800" dirty="0">
                          <a:effectLst/>
                        </a:rPr>
                        <a:t>1</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dirty="0">
                          <a:effectLst/>
                        </a:rPr>
                        <a:t>CREATE</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This clause is used to create nodes, relationships, and properties.</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0510923"/>
                  </a:ext>
                </a:extLst>
              </a:tr>
              <a:tr h="676064">
                <a:tc>
                  <a:txBody>
                    <a:bodyPr/>
                    <a:lstStyle/>
                    <a:p>
                      <a:pPr fontAlgn="t"/>
                      <a:r>
                        <a:rPr lang="en-IN" sz="1800" dirty="0">
                          <a:effectLst/>
                        </a:rPr>
                        <a:t>2</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MERGE</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This clause verifies whether the specified pattern exists in the graph. If not, it creates the pattern.</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33234811"/>
                  </a:ext>
                </a:extLst>
              </a:tr>
              <a:tr h="616117">
                <a:tc>
                  <a:txBody>
                    <a:bodyPr/>
                    <a:lstStyle/>
                    <a:p>
                      <a:pPr fontAlgn="t"/>
                      <a:r>
                        <a:rPr lang="en-IN" sz="1800" dirty="0">
                          <a:effectLst/>
                        </a:rPr>
                        <a:t>3</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dirty="0">
                          <a:effectLst/>
                        </a:rPr>
                        <a:t>SET</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This clause is used to update labels on nodes, properties on nodes and relationships.</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44390765"/>
                  </a:ext>
                </a:extLst>
              </a:tr>
              <a:tr h="496224">
                <a:tc>
                  <a:txBody>
                    <a:bodyPr/>
                    <a:lstStyle/>
                    <a:p>
                      <a:pPr fontAlgn="t"/>
                      <a:r>
                        <a:rPr lang="en-IN" sz="1800">
                          <a:effectLst/>
                        </a:rPr>
                        <a:t>4</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dirty="0">
                          <a:effectLst/>
                        </a:rPr>
                        <a:t>DELETE</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This clause is used to delete nodes and relationships or paths etc. from the graph.</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4508432"/>
                  </a:ext>
                </a:extLst>
              </a:tr>
              <a:tr h="616117">
                <a:tc>
                  <a:txBody>
                    <a:bodyPr/>
                    <a:lstStyle/>
                    <a:p>
                      <a:pPr fontAlgn="t"/>
                      <a:r>
                        <a:rPr lang="en-IN" sz="1800">
                          <a:effectLst/>
                        </a:rPr>
                        <a:t>5</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REMOVE</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This clause is used to remove properties and elements from nodes and relationships.</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22396314"/>
                  </a:ext>
                </a:extLst>
              </a:tr>
              <a:tr h="316384">
                <a:tc>
                  <a:txBody>
                    <a:bodyPr/>
                    <a:lstStyle/>
                    <a:p>
                      <a:pPr fontAlgn="t"/>
                      <a:r>
                        <a:rPr lang="en-IN" sz="1800">
                          <a:effectLst/>
                        </a:rPr>
                        <a:t>6</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FOREACH</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This class is used to update the data within a list.</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1742886"/>
                  </a:ext>
                </a:extLst>
              </a:tr>
              <a:tr h="795957">
                <a:tc>
                  <a:txBody>
                    <a:bodyPr/>
                    <a:lstStyle/>
                    <a:p>
                      <a:pPr fontAlgn="t"/>
                      <a:r>
                        <a:rPr lang="en-IN" sz="1800">
                          <a:effectLst/>
                        </a:rPr>
                        <a:t>7</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CREATE UNIQUE</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Using the clauses CREATE and MATCH, you can get a unique pattern by matching the existing pattern and creating the missing one.</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34488862"/>
                  </a:ext>
                </a:extLst>
              </a:tr>
              <a:tr h="436278">
                <a:tc>
                  <a:txBody>
                    <a:bodyPr/>
                    <a:lstStyle/>
                    <a:p>
                      <a:pPr fontAlgn="t"/>
                      <a:r>
                        <a:rPr lang="en-IN" sz="1800">
                          <a:effectLst/>
                        </a:rPr>
                        <a:t>8</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Importing CSV files with Cypher</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Using Load CSV you can import data from .csv files.</a:t>
                      </a:r>
                    </a:p>
                  </a:txBody>
                  <a:tcPr marL="8326" marR="8326" marT="8326" marB="8326">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0107525"/>
                  </a:ext>
                </a:extLst>
              </a:tr>
            </a:tbl>
          </a:graphicData>
        </a:graphic>
      </p:graphicFrame>
    </p:spTree>
    <p:extLst>
      <p:ext uri="{BB962C8B-B14F-4D97-AF65-F5344CB8AC3E}">
        <p14:creationId xmlns:p14="http://schemas.microsoft.com/office/powerpoint/2010/main" val="2738744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is a Graph Database</a:t>
            </a:r>
            <a:r>
              <a:rPr lang="en-GB" dirty="0" smtClean="0"/>
              <a:t>?</a:t>
            </a:r>
            <a:endParaRPr lang="en-IN" dirty="0"/>
          </a:p>
        </p:txBody>
      </p:sp>
      <p:sp>
        <p:nvSpPr>
          <p:cNvPr id="3" name="Content Placeholder 2"/>
          <p:cNvSpPr>
            <a:spLocks noGrp="1"/>
          </p:cNvSpPr>
          <p:nvPr>
            <p:ph idx="1"/>
          </p:nvPr>
        </p:nvSpPr>
        <p:spPr/>
        <p:txBody>
          <a:bodyPr>
            <a:normAutofit fontScale="92500"/>
          </a:bodyPr>
          <a:lstStyle/>
          <a:p>
            <a:r>
              <a:rPr lang="en-GB" dirty="0" smtClean="0"/>
              <a:t>A </a:t>
            </a:r>
            <a:r>
              <a:rPr lang="en-GB" dirty="0"/>
              <a:t>graph is a pictorial representation of a set of objects where some pairs of objects are connected by links. It is composed of two elements - nodes (vertices) and relationships (edges).</a:t>
            </a:r>
          </a:p>
          <a:p>
            <a:r>
              <a:rPr lang="en-GB" dirty="0"/>
              <a:t>Graph database is a database used to model the data in the form of graph. In here, the nodes of a graph depict the entities while the relationships depict the association of these nodes.</a:t>
            </a:r>
          </a:p>
          <a:p>
            <a:endParaRPr lang="en-IN" dirty="0"/>
          </a:p>
        </p:txBody>
      </p:sp>
    </p:spTree>
    <p:extLst>
      <p:ext uri="{BB962C8B-B14F-4D97-AF65-F5344CB8AC3E}">
        <p14:creationId xmlns:p14="http://schemas.microsoft.com/office/powerpoint/2010/main" val="2966946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General </a:t>
            </a:r>
            <a:r>
              <a:rPr lang="en-GB" dirty="0"/>
              <a:t>clauses of Neo4j </a:t>
            </a:r>
            <a:r>
              <a:rPr lang="en-GB" b="1" dirty="0"/>
              <a:t>C</a:t>
            </a:r>
            <a:r>
              <a:rPr lang="en-GB" dirty="0"/>
              <a:t>ypher </a:t>
            </a:r>
            <a:r>
              <a:rPr lang="en-GB" b="1" dirty="0"/>
              <a:t>Q</a:t>
            </a:r>
            <a:r>
              <a:rPr lang="en-GB" dirty="0"/>
              <a:t>uery </a:t>
            </a:r>
            <a:r>
              <a:rPr lang="en-GB" b="1" dirty="0"/>
              <a:t>L</a:t>
            </a:r>
            <a:r>
              <a:rPr lang="en-GB" dirty="0"/>
              <a:t>anguage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692606"/>
              </p:ext>
            </p:extLst>
          </p:nvPr>
        </p:nvGraphicFramePr>
        <p:xfrm>
          <a:off x="611559" y="1465401"/>
          <a:ext cx="7632848" cy="5203962"/>
        </p:xfrm>
        <a:graphic>
          <a:graphicData uri="http://schemas.openxmlformats.org/drawingml/2006/table">
            <a:tbl>
              <a:tblPr/>
              <a:tblGrid>
                <a:gridCol w="648073">
                  <a:extLst>
                    <a:ext uri="{9D8B030D-6E8A-4147-A177-3AD203B41FA5}">
                      <a16:colId xmlns:a16="http://schemas.microsoft.com/office/drawing/2014/main" val="702233572"/>
                    </a:ext>
                  </a:extLst>
                </a:gridCol>
                <a:gridCol w="1152128">
                  <a:extLst>
                    <a:ext uri="{9D8B030D-6E8A-4147-A177-3AD203B41FA5}">
                      <a16:colId xmlns:a16="http://schemas.microsoft.com/office/drawing/2014/main" val="1078404550"/>
                    </a:ext>
                  </a:extLst>
                </a:gridCol>
                <a:gridCol w="5832647">
                  <a:extLst>
                    <a:ext uri="{9D8B030D-6E8A-4147-A177-3AD203B41FA5}">
                      <a16:colId xmlns:a16="http://schemas.microsoft.com/office/drawing/2014/main" val="2561392036"/>
                    </a:ext>
                  </a:extLst>
                </a:gridCol>
              </a:tblGrid>
              <a:tr h="574122">
                <a:tc>
                  <a:txBody>
                    <a:bodyPr/>
                    <a:lstStyle/>
                    <a:p>
                      <a:pPr algn="ctr" fontAlgn="t"/>
                      <a:r>
                        <a:rPr lang="en-IN" sz="1800" dirty="0" err="1">
                          <a:effectLst/>
                        </a:rPr>
                        <a:t>Sr.No</a:t>
                      </a:r>
                      <a:endParaRPr lang="en-IN" sz="1800" dirty="0">
                        <a:effectLst/>
                      </a:endParaRP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General Clauses</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Usage</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250453015"/>
                  </a:ext>
                </a:extLst>
              </a:tr>
              <a:tr h="574122">
                <a:tc>
                  <a:txBody>
                    <a:bodyPr/>
                    <a:lstStyle/>
                    <a:p>
                      <a:pPr fontAlgn="t"/>
                      <a:r>
                        <a:rPr lang="en-IN" sz="1800">
                          <a:effectLst/>
                        </a:rPr>
                        <a:t>1</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dirty="0">
                          <a:effectLst/>
                        </a:rPr>
                        <a:t>RETURN</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This clause is used to define what to include in the query result set.</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6618039"/>
                  </a:ext>
                </a:extLst>
              </a:tr>
              <a:tr h="852012">
                <a:tc>
                  <a:txBody>
                    <a:bodyPr/>
                    <a:lstStyle/>
                    <a:p>
                      <a:pPr fontAlgn="t"/>
                      <a:r>
                        <a:rPr lang="en-IN" sz="1800">
                          <a:effectLst/>
                        </a:rPr>
                        <a:t>2</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ORDER BY</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This clause is used to arrange the output of a query in order. It is used along with the clauses </a:t>
                      </a:r>
                      <a:r>
                        <a:rPr lang="en-GB" sz="1800" b="1" dirty="0">
                          <a:effectLst/>
                        </a:rPr>
                        <a:t>RETURN</a:t>
                      </a:r>
                      <a:r>
                        <a:rPr lang="en-GB" sz="1800" dirty="0">
                          <a:effectLst/>
                        </a:rPr>
                        <a:t> or </a:t>
                      </a:r>
                      <a:r>
                        <a:rPr lang="en-GB" sz="1800" b="1" dirty="0" err="1" smtClean="0">
                          <a:effectLst/>
                        </a:rPr>
                        <a:t>WITH</a:t>
                      </a:r>
                      <a:r>
                        <a:rPr lang="en-GB" sz="1800" dirty="0" err="1" smtClean="0">
                          <a:effectLst/>
                        </a:rPr>
                        <a:t>.a</a:t>
                      </a:r>
                      <a:endParaRPr lang="en-GB" sz="1800" dirty="0">
                        <a:effectLst/>
                      </a:endParaRP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59087753"/>
                  </a:ext>
                </a:extLst>
              </a:tr>
              <a:tr h="574122">
                <a:tc>
                  <a:txBody>
                    <a:bodyPr/>
                    <a:lstStyle/>
                    <a:p>
                      <a:pPr fontAlgn="t"/>
                      <a:r>
                        <a:rPr lang="en-IN" sz="1800">
                          <a:effectLst/>
                        </a:rPr>
                        <a:t>3</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LIMIT</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This clause is used to limit the rows in the result to a specific value.</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09703025"/>
                  </a:ext>
                </a:extLst>
              </a:tr>
              <a:tr h="574122">
                <a:tc>
                  <a:txBody>
                    <a:bodyPr/>
                    <a:lstStyle/>
                    <a:p>
                      <a:pPr fontAlgn="t"/>
                      <a:r>
                        <a:rPr lang="en-IN" sz="1800">
                          <a:effectLst/>
                        </a:rPr>
                        <a:t>4</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SKIP</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This clause is used to define from which row to start including the rows in the output.</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47843"/>
                  </a:ext>
                </a:extLst>
              </a:tr>
              <a:tr h="333096">
                <a:tc>
                  <a:txBody>
                    <a:bodyPr/>
                    <a:lstStyle/>
                    <a:p>
                      <a:pPr fontAlgn="t"/>
                      <a:r>
                        <a:rPr lang="en-IN" sz="1800">
                          <a:effectLst/>
                        </a:rPr>
                        <a:t>5</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WITH</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This clause is used to chain the query parts together.</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0311760"/>
                  </a:ext>
                </a:extLst>
              </a:tr>
              <a:tr h="574122">
                <a:tc>
                  <a:txBody>
                    <a:bodyPr/>
                    <a:lstStyle/>
                    <a:p>
                      <a:pPr fontAlgn="t"/>
                      <a:r>
                        <a:rPr lang="en-IN" sz="1800">
                          <a:effectLst/>
                        </a:rPr>
                        <a:t>6</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UNWIND</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This clause is used to expand a list into a sequence of rows.</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52693810"/>
                  </a:ext>
                </a:extLst>
              </a:tr>
              <a:tr h="574122">
                <a:tc>
                  <a:txBody>
                    <a:bodyPr/>
                    <a:lstStyle/>
                    <a:p>
                      <a:pPr fontAlgn="t"/>
                      <a:r>
                        <a:rPr lang="en-IN" sz="1800">
                          <a:effectLst/>
                        </a:rPr>
                        <a:t>7</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UNION</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This clause is used to combine the result of multiple queries.</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89628223"/>
                  </a:ext>
                </a:extLst>
              </a:tr>
              <a:tr h="574122">
                <a:tc>
                  <a:txBody>
                    <a:bodyPr/>
                    <a:lstStyle/>
                    <a:p>
                      <a:pPr fontAlgn="t"/>
                      <a:r>
                        <a:rPr lang="en-IN" sz="1800">
                          <a:effectLst/>
                        </a:rPr>
                        <a:t>8</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800">
                          <a:effectLst/>
                        </a:rPr>
                        <a:t>CALL</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This clause is used to invoke a procedure deployed in the database.</a:t>
                      </a:r>
                    </a:p>
                  </a:txBody>
                  <a:tcPr marL="10058" marR="10058" marT="10058" marB="10058">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7072029"/>
                  </a:ext>
                </a:extLst>
              </a:tr>
            </a:tbl>
          </a:graphicData>
        </a:graphic>
      </p:graphicFrame>
    </p:spTree>
    <p:extLst>
      <p:ext uri="{BB962C8B-B14F-4D97-AF65-F5344CB8AC3E}">
        <p14:creationId xmlns:p14="http://schemas.microsoft.com/office/powerpoint/2010/main" val="3517220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Neo4j CQL Functions</a:t>
            </a:r>
            <a:br>
              <a:rPr lang="en-GB" dirty="0"/>
            </a:br>
            <a:r>
              <a:rPr lang="en-GB" dirty="0"/>
              <a:t>Following are the frequently used Neo4j CQL </a:t>
            </a:r>
            <a:r>
              <a:rPr lang="en-GB" dirty="0" smtClean="0"/>
              <a:t>Functions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886560"/>
              </p:ext>
            </p:extLst>
          </p:nvPr>
        </p:nvGraphicFramePr>
        <p:xfrm>
          <a:off x="755577" y="1916832"/>
          <a:ext cx="7848871" cy="4525963"/>
        </p:xfrm>
        <a:graphic>
          <a:graphicData uri="http://schemas.openxmlformats.org/drawingml/2006/table">
            <a:tbl>
              <a:tblPr/>
              <a:tblGrid>
                <a:gridCol w="1216022">
                  <a:extLst>
                    <a:ext uri="{9D8B030D-6E8A-4147-A177-3AD203B41FA5}">
                      <a16:colId xmlns:a16="http://schemas.microsoft.com/office/drawing/2014/main" val="2955973163"/>
                    </a:ext>
                  </a:extLst>
                </a:gridCol>
                <a:gridCol w="1658212">
                  <a:extLst>
                    <a:ext uri="{9D8B030D-6E8A-4147-A177-3AD203B41FA5}">
                      <a16:colId xmlns:a16="http://schemas.microsoft.com/office/drawing/2014/main" val="2262029863"/>
                    </a:ext>
                  </a:extLst>
                </a:gridCol>
                <a:gridCol w="4974637">
                  <a:extLst>
                    <a:ext uri="{9D8B030D-6E8A-4147-A177-3AD203B41FA5}">
                      <a16:colId xmlns:a16="http://schemas.microsoft.com/office/drawing/2014/main" val="862808492"/>
                    </a:ext>
                  </a:extLst>
                </a:gridCol>
              </a:tblGrid>
              <a:tr h="568153">
                <a:tc>
                  <a:txBody>
                    <a:bodyPr/>
                    <a:lstStyle/>
                    <a:p>
                      <a:pPr algn="ctr" fontAlgn="t"/>
                      <a:r>
                        <a:rPr lang="en-IN" sz="2000" dirty="0" err="1">
                          <a:effectLst/>
                        </a:rPr>
                        <a:t>Sr.No</a:t>
                      </a:r>
                      <a:endParaRPr lang="en-IN" sz="2000" dirty="0">
                        <a:effectLst/>
                      </a:endParaRP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dirty="0">
                          <a:effectLst/>
                        </a:rPr>
                        <a:t>CQL Functions</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rPr>
                        <a:t>Usage</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930233261"/>
                  </a:ext>
                </a:extLst>
              </a:tr>
              <a:tr h="914822">
                <a:tc>
                  <a:txBody>
                    <a:bodyPr/>
                    <a:lstStyle/>
                    <a:p>
                      <a:pPr fontAlgn="t"/>
                      <a:r>
                        <a:rPr lang="en-IN" sz="2000">
                          <a:effectLst/>
                        </a:rPr>
                        <a:t>1</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String</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They are used to work with String literals.</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75030409"/>
                  </a:ext>
                </a:extLst>
              </a:tr>
              <a:tr h="1608161">
                <a:tc>
                  <a:txBody>
                    <a:bodyPr/>
                    <a:lstStyle/>
                    <a:p>
                      <a:pPr fontAlgn="t"/>
                      <a:r>
                        <a:rPr lang="en-IN" sz="2000">
                          <a:effectLst/>
                        </a:rPr>
                        <a:t>2</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Aggregation</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They are used to perform some aggregation operations on CQL Query results.</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796934"/>
                  </a:ext>
                </a:extLst>
              </a:tr>
              <a:tr h="1434827">
                <a:tc>
                  <a:txBody>
                    <a:bodyPr/>
                    <a:lstStyle/>
                    <a:p>
                      <a:pPr fontAlgn="t"/>
                      <a:r>
                        <a:rPr lang="en-IN" sz="2000">
                          <a:effectLst/>
                        </a:rPr>
                        <a:t>3</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Relationship</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dirty="0">
                          <a:effectLst/>
                        </a:rPr>
                        <a:t>They are used to get details of relationships such as </a:t>
                      </a:r>
                      <a:r>
                        <a:rPr lang="en-GB" sz="2000" dirty="0" err="1">
                          <a:effectLst/>
                        </a:rPr>
                        <a:t>startnode</a:t>
                      </a:r>
                      <a:r>
                        <a:rPr lang="en-GB" sz="2000" dirty="0">
                          <a:effectLst/>
                        </a:rPr>
                        <a:t>, </a:t>
                      </a:r>
                      <a:r>
                        <a:rPr lang="en-GB" sz="2000" dirty="0" err="1">
                          <a:effectLst/>
                        </a:rPr>
                        <a:t>endnode</a:t>
                      </a:r>
                      <a:r>
                        <a:rPr lang="en-GB" sz="2000" dirty="0">
                          <a:effectLst/>
                        </a:rPr>
                        <a:t>, etc.</a:t>
                      </a:r>
                    </a:p>
                  </a:txBody>
                  <a:tcPr marL="24074" marR="24074" marT="24074" marB="24074">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82933574"/>
                  </a:ext>
                </a:extLst>
              </a:tr>
            </a:tbl>
          </a:graphicData>
        </a:graphic>
      </p:graphicFrame>
    </p:spTree>
    <p:extLst>
      <p:ext uri="{BB962C8B-B14F-4D97-AF65-F5344CB8AC3E}">
        <p14:creationId xmlns:p14="http://schemas.microsoft.com/office/powerpoint/2010/main" val="3093330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Neo4j </a:t>
            </a:r>
            <a:r>
              <a:rPr lang="en-GB" dirty="0"/>
              <a:t>CQL Data Types</a:t>
            </a:r>
            <a:br>
              <a:rPr lang="en-GB"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9430346"/>
              </p:ext>
            </p:extLst>
          </p:nvPr>
        </p:nvGraphicFramePr>
        <p:xfrm>
          <a:off x="755576" y="2060848"/>
          <a:ext cx="8064894" cy="4637996"/>
        </p:xfrm>
        <a:graphic>
          <a:graphicData uri="http://schemas.openxmlformats.org/drawingml/2006/table">
            <a:tbl>
              <a:tblPr/>
              <a:tblGrid>
                <a:gridCol w="792087">
                  <a:extLst>
                    <a:ext uri="{9D8B030D-6E8A-4147-A177-3AD203B41FA5}">
                      <a16:colId xmlns:a16="http://schemas.microsoft.com/office/drawing/2014/main" val="3994214526"/>
                    </a:ext>
                  </a:extLst>
                </a:gridCol>
                <a:gridCol w="1440160">
                  <a:extLst>
                    <a:ext uri="{9D8B030D-6E8A-4147-A177-3AD203B41FA5}">
                      <a16:colId xmlns:a16="http://schemas.microsoft.com/office/drawing/2014/main" val="525696332"/>
                    </a:ext>
                  </a:extLst>
                </a:gridCol>
                <a:gridCol w="5832647">
                  <a:extLst>
                    <a:ext uri="{9D8B030D-6E8A-4147-A177-3AD203B41FA5}">
                      <a16:colId xmlns:a16="http://schemas.microsoft.com/office/drawing/2014/main" val="1486935623"/>
                    </a:ext>
                  </a:extLst>
                </a:gridCol>
              </a:tblGrid>
              <a:tr h="52237">
                <a:tc>
                  <a:txBody>
                    <a:bodyPr/>
                    <a:lstStyle/>
                    <a:p>
                      <a:pPr algn="ctr" fontAlgn="t"/>
                      <a:r>
                        <a:rPr lang="en-IN" sz="1800">
                          <a:effectLst/>
                        </a:rPr>
                        <a:t>Sr.No</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CQL Data Type</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effectLst/>
                        </a:rPr>
                        <a:t>Usage</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08180672"/>
                  </a:ext>
                </a:extLst>
              </a:tr>
              <a:tr h="590539">
                <a:tc>
                  <a:txBody>
                    <a:bodyPr/>
                    <a:lstStyle/>
                    <a:p>
                      <a:pPr algn="ctr" fontAlgn="t"/>
                      <a:r>
                        <a:rPr lang="en-IN" sz="1800">
                          <a:effectLst/>
                        </a:rPr>
                        <a:t>1</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800">
                          <a:effectLst/>
                        </a:rPr>
                        <a:t>Boolean</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It is used to represent Boolean literals: true, false.</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52280668"/>
                  </a:ext>
                </a:extLst>
              </a:tr>
              <a:tr h="428253">
                <a:tc>
                  <a:txBody>
                    <a:bodyPr/>
                    <a:lstStyle/>
                    <a:p>
                      <a:pPr algn="ctr" fontAlgn="t"/>
                      <a:r>
                        <a:rPr lang="en-IN" sz="1800">
                          <a:effectLst/>
                        </a:rPr>
                        <a:t>2</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800">
                          <a:effectLst/>
                        </a:rPr>
                        <a:t>byte</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It is used to represent 8-bit integers.</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56726994"/>
                  </a:ext>
                </a:extLst>
              </a:tr>
              <a:tr h="428253">
                <a:tc>
                  <a:txBody>
                    <a:bodyPr/>
                    <a:lstStyle/>
                    <a:p>
                      <a:pPr algn="ctr" fontAlgn="t"/>
                      <a:r>
                        <a:rPr lang="en-IN" sz="1800">
                          <a:effectLst/>
                        </a:rPr>
                        <a:t>3</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800">
                          <a:effectLst/>
                        </a:rPr>
                        <a:t>short</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It is used to represent 16-bit integers.</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4523333"/>
                  </a:ext>
                </a:extLst>
              </a:tr>
              <a:tr h="428253">
                <a:tc>
                  <a:txBody>
                    <a:bodyPr/>
                    <a:lstStyle/>
                    <a:p>
                      <a:pPr algn="ctr" fontAlgn="t"/>
                      <a:r>
                        <a:rPr lang="en-IN" sz="1800" dirty="0">
                          <a:effectLst/>
                        </a:rPr>
                        <a:t>4</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800">
                          <a:effectLst/>
                        </a:rPr>
                        <a:t>int</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It is used to represent 32-bit integers.</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0100421"/>
                  </a:ext>
                </a:extLst>
              </a:tr>
              <a:tr h="428253">
                <a:tc>
                  <a:txBody>
                    <a:bodyPr/>
                    <a:lstStyle/>
                    <a:p>
                      <a:pPr algn="ctr" fontAlgn="t"/>
                      <a:r>
                        <a:rPr lang="en-IN" sz="1800">
                          <a:effectLst/>
                        </a:rPr>
                        <a:t>5</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800">
                          <a:effectLst/>
                        </a:rPr>
                        <a:t>long</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It is used to represent 64-bit integers.</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32478372"/>
                  </a:ext>
                </a:extLst>
              </a:tr>
              <a:tr h="590539">
                <a:tc>
                  <a:txBody>
                    <a:bodyPr/>
                    <a:lstStyle/>
                    <a:p>
                      <a:pPr algn="ctr" fontAlgn="t"/>
                      <a:r>
                        <a:rPr lang="en-IN" sz="1800">
                          <a:effectLst/>
                        </a:rPr>
                        <a:t>6</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800">
                          <a:effectLst/>
                        </a:rPr>
                        <a:t>float</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It is used to represent 32-bit floating-point numbers.</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2882232"/>
                  </a:ext>
                </a:extLst>
              </a:tr>
              <a:tr h="590539">
                <a:tc>
                  <a:txBody>
                    <a:bodyPr/>
                    <a:lstStyle/>
                    <a:p>
                      <a:pPr algn="ctr" fontAlgn="t"/>
                      <a:r>
                        <a:rPr lang="en-IN" sz="1800">
                          <a:effectLst/>
                        </a:rPr>
                        <a:t>7</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800">
                          <a:effectLst/>
                        </a:rPr>
                        <a:t>double</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It is used to represent 64-bit floating-point numbers.</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47780981"/>
                  </a:ext>
                </a:extLst>
              </a:tr>
              <a:tr h="509396">
                <a:tc>
                  <a:txBody>
                    <a:bodyPr/>
                    <a:lstStyle/>
                    <a:p>
                      <a:pPr algn="ctr" fontAlgn="t"/>
                      <a:r>
                        <a:rPr lang="en-IN" sz="1800">
                          <a:effectLst/>
                        </a:rPr>
                        <a:t>8</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800">
                          <a:effectLst/>
                        </a:rPr>
                        <a:t>char</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a:effectLst/>
                        </a:rPr>
                        <a:t>It is used to represent 16-bit characters.</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97169876"/>
                  </a:ext>
                </a:extLst>
              </a:tr>
              <a:tr h="347111">
                <a:tc>
                  <a:txBody>
                    <a:bodyPr/>
                    <a:lstStyle/>
                    <a:p>
                      <a:pPr algn="ctr" fontAlgn="t"/>
                      <a:r>
                        <a:rPr lang="en-IN" sz="1800">
                          <a:effectLst/>
                        </a:rPr>
                        <a:t>9</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800">
                          <a:effectLst/>
                        </a:rPr>
                        <a:t>String</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800" dirty="0">
                          <a:effectLst/>
                        </a:rPr>
                        <a:t>It is used to represent Strings.</a:t>
                      </a:r>
                    </a:p>
                  </a:txBody>
                  <a:tcPr marL="11270" marR="11270" marT="11270" marB="1127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31796401"/>
                  </a:ext>
                </a:extLst>
              </a:tr>
            </a:tbl>
          </a:graphicData>
        </a:graphic>
      </p:graphicFrame>
      <p:sp>
        <p:nvSpPr>
          <p:cNvPr id="5" name="Rectangle 4"/>
          <p:cNvSpPr/>
          <p:nvPr/>
        </p:nvSpPr>
        <p:spPr>
          <a:xfrm>
            <a:off x="323528" y="1268760"/>
            <a:ext cx="8712968" cy="646331"/>
          </a:xfrm>
          <a:prstGeom prst="rect">
            <a:avLst/>
          </a:prstGeom>
        </p:spPr>
        <p:txBody>
          <a:bodyPr wrap="square">
            <a:spAutoFit/>
          </a:bodyPr>
          <a:lstStyle/>
          <a:p>
            <a:r>
              <a:rPr lang="en-GB" dirty="0"/>
              <a:t>These data types are similar to Java language. They are used to define properties of a node or a relationship.</a:t>
            </a:r>
            <a:endParaRPr lang="en-IN" dirty="0"/>
          </a:p>
        </p:txBody>
      </p:sp>
    </p:spTree>
    <p:extLst>
      <p:ext uri="{BB962C8B-B14F-4D97-AF65-F5344CB8AC3E}">
        <p14:creationId xmlns:p14="http://schemas.microsoft.com/office/powerpoint/2010/main" val="1037483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CQL </a:t>
            </a:r>
            <a:r>
              <a:rPr lang="en-GB" dirty="0" smtClean="0"/>
              <a:t>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7819873"/>
              </p:ext>
            </p:extLst>
          </p:nvPr>
        </p:nvGraphicFramePr>
        <p:xfrm>
          <a:off x="827583" y="1599302"/>
          <a:ext cx="7560840" cy="4526152"/>
        </p:xfrm>
        <a:graphic>
          <a:graphicData uri="http://schemas.openxmlformats.org/drawingml/2006/table">
            <a:tbl>
              <a:tblPr/>
              <a:tblGrid>
                <a:gridCol w="2520280">
                  <a:extLst>
                    <a:ext uri="{9D8B030D-6E8A-4147-A177-3AD203B41FA5}">
                      <a16:colId xmlns:a16="http://schemas.microsoft.com/office/drawing/2014/main" val="2129630659"/>
                    </a:ext>
                  </a:extLst>
                </a:gridCol>
                <a:gridCol w="2520280">
                  <a:extLst>
                    <a:ext uri="{9D8B030D-6E8A-4147-A177-3AD203B41FA5}">
                      <a16:colId xmlns:a16="http://schemas.microsoft.com/office/drawing/2014/main" val="2715329085"/>
                    </a:ext>
                  </a:extLst>
                </a:gridCol>
                <a:gridCol w="2520280">
                  <a:extLst>
                    <a:ext uri="{9D8B030D-6E8A-4147-A177-3AD203B41FA5}">
                      <a16:colId xmlns:a16="http://schemas.microsoft.com/office/drawing/2014/main" val="4288602502"/>
                    </a:ext>
                  </a:extLst>
                </a:gridCol>
              </a:tblGrid>
              <a:tr h="272506">
                <a:tc>
                  <a:txBody>
                    <a:bodyPr/>
                    <a:lstStyle/>
                    <a:p>
                      <a:pPr algn="ctr" fontAlgn="t"/>
                      <a:r>
                        <a:rPr lang="en-IN" sz="1400">
                          <a:effectLst/>
                        </a:rPr>
                        <a:t>Sr.No</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Type</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Operators</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944969520"/>
                  </a:ext>
                </a:extLst>
              </a:tr>
              <a:tr h="485771">
                <a:tc>
                  <a:txBody>
                    <a:bodyPr/>
                    <a:lstStyle/>
                    <a:p>
                      <a:pPr algn="ctr" fontAlgn="t"/>
                      <a:r>
                        <a:rPr lang="en-IN" sz="1400">
                          <a:effectLst/>
                        </a:rPr>
                        <a:t>1</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400">
                          <a:effectLst/>
                        </a:rPr>
                        <a:t>Mathematical</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400">
                          <a:effectLst/>
                        </a:rPr>
                        <a:t>+, -, *, /, %, ^</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30823"/>
                  </a:ext>
                </a:extLst>
              </a:tr>
              <a:tr h="485771">
                <a:tc>
                  <a:txBody>
                    <a:bodyPr/>
                    <a:lstStyle/>
                    <a:p>
                      <a:pPr algn="ctr" fontAlgn="t"/>
                      <a:r>
                        <a:rPr lang="en-IN" sz="1400">
                          <a:effectLst/>
                        </a:rPr>
                        <a:t>2</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400">
                          <a:effectLst/>
                        </a:rPr>
                        <a:t>Comparison</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400">
                          <a:effectLst/>
                        </a:rPr>
                        <a:t>+, &lt;&gt;, &lt;, &gt;, &lt;=, &gt;=</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01252914"/>
                  </a:ext>
                </a:extLst>
              </a:tr>
              <a:tr h="485771">
                <a:tc>
                  <a:txBody>
                    <a:bodyPr/>
                    <a:lstStyle/>
                    <a:p>
                      <a:pPr algn="ctr" fontAlgn="t"/>
                      <a:r>
                        <a:rPr lang="en-IN" sz="1400">
                          <a:effectLst/>
                        </a:rPr>
                        <a:t>3</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400">
                          <a:effectLst/>
                        </a:rPr>
                        <a:t>Boolean</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400">
                          <a:effectLst/>
                        </a:rPr>
                        <a:t>AND, OR, XOR, NOT</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1348818"/>
                  </a:ext>
                </a:extLst>
              </a:tr>
              <a:tr h="272506">
                <a:tc>
                  <a:txBody>
                    <a:bodyPr/>
                    <a:lstStyle/>
                    <a:p>
                      <a:pPr algn="ctr" fontAlgn="t"/>
                      <a:r>
                        <a:rPr lang="en-IN" sz="1400">
                          <a:effectLst/>
                        </a:rPr>
                        <a:t>4</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400">
                          <a:effectLst/>
                        </a:rPr>
                        <a:t>String</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400">
                          <a:effectLst/>
                        </a:rPr>
                        <a:t>+</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2470437"/>
                  </a:ext>
                </a:extLst>
              </a:tr>
              <a:tr h="485771">
                <a:tc>
                  <a:txBody>
                    <a:bodyPr/>
                    <a:lstStyle/>
                    <a:p>
                      <a:pPr algn="ctr" fontAlgn="t"/>
                      <a:r>
                        <a:rPr lang="en-IN" sz="1400">
                          <a:effectLst/>
                        </a:rPr>
                        <a:t>5</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400">
                          <a:effectLst/>
                        </a:rPr>
                        <a:t>List</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400">
                          <a:effectLst/>
                        </a:rPr>
                        <a:t>+, IN, [X], [X…..Y]</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92937396"/>
                  </a:ext>
                </a:extLst>
              </a:tr>
              <a:tr h="699036">
                <a:tc>
                  <a:txBody>
                    <a:bodyPr/>
                    <a:lstStyle/>
                    <a:p>
                      <a:pPr algn="ctr" fontAlgn="t"/>
                      <a:r>
                        <a:rPr lang="en-IN" sz="1400">
                          <a:effectLst/>
                        </a:rPr>
                        <a:t>6</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400">
                          <a:effectLst/>
                        </a:rPr>
                        <a:t>Regular Expression</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1400">
                          <a:effectLst/>
                        </a:rPr>
                        <a:t>=-</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29338730"/>
                  </a:ext>
                </a:extLst>
              </a:tr>
              <a:tr h="1338832">
                <a:tc>
                  <a:txBody>
                    <a:bodyPr/>
                    <a:lstStyle/>
                    <a:p>
                      <a:pPr algn="ctr" fontAlgn="t"/>
                      <a:r>
                        <a:rPr lang="en-IN" sz="1400">
                          <a:effectLst/>
                        </a:rPr>
                        <a:t>7</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1400">
                          <a:effectLst/>
                        </a:rPr>
                        <a:t>String matching</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dirty="0">
                          <a:effectLst/>
                        </a:rPr>
                        <a:t>STARTS WITH, ENDS WITH, CONSTRAINTS</a:t>
                      </a:r>
                    </a:p>
                  </a:txBody>
                  <a:tcPr marL="29620" marR="29620" marT="29620" marB="2962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75278877"/>
                  </a:ext>
                </a:extLst>
              </a:tr>
            </a:tbl>
          </a:graphicData>
        </a:graphic>
      </p:graphicFrame>
    </p:spTree>
    <p:extLst>
      <p:ext uri="{BB962C8B-B14F-4D97-AF65-F5344CB8AC3E}">
        <p14:creationId xmlns:p14="http://schemas.microsoft.com/office/powerpoint/2010/main" val="4220296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Boolean Operators in Neo4j CQL</a:t>
            </a:r>
            <a:br>
              <a:rPr lang="en-GB" dirty="0"/>
            </a:br>
            <a:r>
              <a:rPr lang="en-GB" dirty="0" smtClean="0"/>
              <a:t>Boolean operators</a:t>
            </a:r>
            <a:r>
              <a:rPr lang="en-GB" dirty="0"/>
              <a:t/>
            </a:r>
            <a:br>
              <a:rPr lang="en-GB"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7271451"/>
              </p:ext>
            </p:extLst>
          </p:nvPr>
        </p:nvGraphicFramePr>
        <p:xfrm>
          <a:off x="179511" y="1038107"/>
          <a:ext cx="8856984" cy="4899768"/>
        </p:xfrm>
        <a:graphic>
          <a:graphicData uri="http://schemas.openxmlformats.org/drawingml/2006/table">
            <a:tbl>
              <a:tblPr/>
              <a:tblGrid>
                <a:gridCol w="648073">
                  <a:extLst>
                    <a:ext uri="{9D8B030D-6E8A-4147-A177-3AD203B41FA5}">
                      <a16:colId xmlns:a16="http://schemas.microsoft.com/office/drawing/2014/main" val="729059013"/>
                    </a:ext>
                  </a:extLst>
                </a:gridCol>
                <a:gridCol w="1584176">
                  <a:extLst>
                    <a:ext uri="{9D8B030D-6E8A-4147-A177-3AD203B41FA5}">
                      <a16:colId xmlns:a16="http://schemas.microsoft.com/office/drawing/2014/main" val="1809220723"/>
                    </a:ext>
                  </a:extLst>
                </a:gridCol>
                <a:gridCol w="6624735">
                  <a:extLst>
                    <a:ext uri="{9D8B030D-6E8A-4147-A177-3AD203B41FA5}">
                      <a16:colId xmlns:a16="http://schemas.microsoft.com/office/drawing/2014/main" val="3318763783"/>
                    </a:ext>
                  </a:extLst>
                </a:gridCol>
              </a:tblGrid>
              <a:tr h="268545">
                <a:tc>
                  <a:txBody>
                    <a:bodyPr/>
                    <a:lstStyle/>
                    <a:p>
                      <a:pPr algn="ctr" fontAlgn="t"/>
                      <a:r>
                        <a:rPr lang="en-IN" sz="2000">
                          <a:effectLst/>
                        </a:rPr>
                        <a:t>Sr.No</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rPr>
                        <a:t>Boolean Operators</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rPr>
                        <a:t>Description</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861196110"/>
                  </a:ext>
                </a:extLst>
              </a:tr>
              <a:tr h="1093829">
                <a:tc>
                  <a:txBody>
                    <a:bodyPr/>
                    <a:lstStyle/>
                    <a:p>
                      <a:pPr fontAlgn="t"/>
                      <a:r>
                        <a:rPr lang="en-IN" sz="2000">
                          <a:effectLst/>
                        </a:rPr>
                        <a:t>1</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AND</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It is a Neo4j CQL keyword to support AND operation. It is like SQL AND operator.</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14577391"/>
                  </a:ext>
                </a:extLst>
              </a:tr>
              <a:tr h="1093829">
                <a:tc>
                  <a:txBody>
                    <a:bodyPr/>
                    <a:lstStyle/>
                    <a:p>
                      <a:pPr fontAlgn="t"/>
                      <a:r>
                        <a:rPr lang="en-IN" sz="2000">
                          <a:effectLst/>
                        </a:rPr>
                        <a:t>2</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dirty="0">
                          <a:effectLst/>
                        </a:rPr>
                        <a:t>OR</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dirty="0">
                          <a:effectLst/>
                        </a:rPr>
                        <a:t>It is a Neo4j CQL keyword to support OR operation. It is like SQL AND operator.</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78199662"/>
                  </a:ext>
                </a:extLst>
              </a:tr>
              <a:tr h="1093829">
                <a:tc>
                  <a:txBody>
                    <a:bodyPr/>
                    <a:lstStyle/>
                    <a:p>
                      <a:pPr fontAlgn="t"/>
                      <a:r>
                        <a:rPr lang="en-IN" sz="2000">
                          <a:effectLst/>
                        </a:rPr>
                        <a:t>3</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NOT</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It is a Neo4j CQL keyword to support NOT operation. It is like SQL AND operator.</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45068766"/>
                  </a:ext>
                </a:extLst>
              </a:tr>
              <a:tr h="975931">
                <a:tc>
                  <a:txBody>
                    <a:bodyPr/>
                    <a:lstStyle/>
                    <a:p>
                      <a:pPr fontAlgn="t"/>
                      <a:r>
                        <a:rPr lang="en-IN" sz="2000">
                          <a:effectLst/>
                        </a:rPr>
                        <a:t>4</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sz="2000">
                          <a:effectLst/>
                        </a:rPr>
                        <a:t>XOR</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dirty="0">
                          <a:effectLst/>
                        </a:rPr>
                        <a:t>It is a Neo4j CQL keyword to support XOR operation. It is like SQL AND</a:t>
                      </a:r>
                    </a:p>
                  </a:txBody>
                  <a:tcPr marL="16375" marR="16375" marT="16375" marB="163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0300430"/>
                  </a:ext>
                </a:extLst>
              </a:tr>
            </a:tbl>
          </a:graphicData>
        </a:graphic>
      </p:graphicFrame>
    </p:spTree>
    <p:extLst>
      <p:ext uri="{BB962C8B-B14F-4D97-AF65-F5344CB8AC3E}">
        <p14:creationId xmlns:p14="http://schemas.microsoft.com/office/powerpoint/2010/main" val="3768046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Comparison </a:t>
            </a:r>
            <a:r>
              <a:rPr lang="en-GB" dirty="0" smtClean="0"/>
              <a:t>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9105061"/>
              </p:ext>
            </p:extLst>
          </p:nvPr>
        </p:nvGraphicFramePr>
        <p:xfrm>
          <a:off x="457201" y="1600201"/>
          <a:ext cx="7643190" cy="4571724"/>
        </p:xfrm>
        <a:graphic>
          <a:graphicData uri="http://schemas.openxmlformats.org/drawingml/2006/table">
            <a:tbl>
              <a:tblPr/>
              <a:tblGrid>
                <a:gridCol w="1594519">
                  <a:extLst>
                    <a:ext uri="{9D8B030D-6E8A-4147-A177-3AD203B41FA5}">
                      <a16:colId xmlns:a16="http://schemas.microsoft.com/office/drawing/2014/main" val="3455709529"/>
                    </a:ext>
                  </a:extLst>
                </a:gridCol>
                <a:gridCol w="2016224">
                  <a:extLst>
                    <a:ext uri="{9D8B030D-6E8A-4147-A177-3AD203B41FA5}">
                      <a16:colId xmlns:a16="http://schemas.microsoft.com/office/drawing/2014/main" val="338044084"/>
                    </a:ext>
                  </a:extLst>
                </a:gridCol>
                <a:gridCol w="4032447">
                  <a:extLst>
                    <a:ext uri="{9D8B030D-6E8A-4147-A177-3AD203B41FA5}">
                      <a16:colId xmlns:a16="http://schemas.microsoft.com/office/drawing/2014/main" val="1794984352"/>
                    </a:ext>
                  </a:extLst>
                </a:gridCol>
              </a:tblGrid>
              <a:tr h="295015">
                <a:tc>
                  <a:txBody>
                    <a:bodyPr/>
                    <a:lstStyle/>
                    <a:p>
                      <a:pPr algn="ctr" fontAlgn="t"/>
                      <a:r>
                        <a:rPr lang="en-IN" sz="2000" dirty="0" err="1">
                          <a:effectLst/>
                        </a:rPr>
                        <a:t>Sr.No</a:t>
                      </a:r>
                      <a:endParaRPr lang="en-IN" sz="2000" dirty="0">
                        <a:effectLst/>
                      </a:endParaRP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rPr>
                        <a:t>Boolean Operators</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rPr>
                        <a:t>Description</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756037842"/>
                  </a:ext>
                </a:extLst>
              </a:tr>
              <a:tr h="554053">
                <a:tc>
                  <a:txBody>
                    <a:bodyPr/>
                    <a:lstStyle/>
                    <a:p>
                      <a:pPr algn="ctr" fontAlgn="t"/>
                      <a:r>
                        <a:rPr lang="en-IN" sz="2000" dirty="0">
                          <a:effectLst/>
                        </a:rPr>
                        <a:t>1</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2000" dirty="0">
                          <a:effectLst/>
                        </a:rPr>
                        <a:t>=</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It is a Neo4j CQL "Equal To" operator.</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24456639"/>
                  </a:ext>
                </a:extLst>
              </a:tr>
              <a:tr h="683571">
                <a:tc>
                  <a:txBody>
                    <a:bodyPr/>
                    <a:lstStyle/>
                    <a:p>
                      <a:pPr algn="ctr" fontAlgn="t"/>
                      <a:r>
                        <a:rPr lang="en-IN" sz="2000">
                          <a:effectLst/>
                        </a:rPr>
                        <a:t>2</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2000" dirty="0">
                          <a:effectLst/>
                        </a:rPr>
                        <a:t>&lt; &gt;</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It is a Neo4j CQL "Not Equal To" operator.</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1493697"/>
                  </a:ext>
                </a:extLst>
              </a:tr>
              <a:tr h="683571">
                <a:tc>
                  <a:txBody>
                    <a:bodyPr/>
                    <a:lstStyle/>
                    <a:p>
                      <a:pPr algn="ctr" fontAlgn="t"/>
                      <a:r>
                        <a:rPr lang="en-IN" sz="2000">
                          <a:effectLst/>
                        </a:rPr>
                        <a:t>3</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2000" dirty="0">
                          <a:effectLst/>
                        </a:rPr>
                        <a:t>&lt;</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It is a Neo4j CQL "Less Than" operator.</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7197276"/>
                  </a:ext>
                </a:extLst>
              </a:tr>
              <a:tr h="683571">
                <a:tc>
                  <a:txBody>
                    <a:bodyPr/>
                    <a:lstStyle/>
                    <a:p>
                      <a:pPr algn="ctr" fontAlgn="t"/>
                      <a:r>
                        <a:rPr lang="en-IN" sz="2000">
                          <a:effectLst/>
                        </a:rPr>
                        <a:t>4</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2000" dirty="0">
                          <a:effectLst/>
                        </a:rPr>
                        <a:t>&gt;</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a:effectLst/>
                        </a:rPr>
                        <a:t>It is a Neo4j CQL "Greater Than" operator.</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45177124"/>
                  </a:ext>
                </a:extLst>
              </a:tr>
              <a:tr h="813090">
                <a:tc>
                  <a:txBody>
                    <a:bodyPr/>
                    <a:lstStyle/>
                    <a:p>
                      <a:pPr algn="ctr" fontAlgn="t"/>
                      <a:r>
                        <a:rPr lang="en-IN" sz="2000">
                          <a:effectLst/>
                        </a:rPr>
                        <a:t>5</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2000" dirty="0">
                          <a:effectLst/>
                        </a:rPr>
                        <a:t>&lt;=</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dirty="0">
                          <a:effectLst/>
                        </a:rPr>
                        <a:t>It is a Neo4j CQL "Less Than Or Equal To" operator.</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667761"/>
                  </a:ext>
                </a:extLst>
              </a:tr>
              <a:tr h="813090">
                <a:tc>
                  <a:txBody>
                    <a:bodyPr/>
                    <a:lstStyle/>
                    <a:p>
                      <a:pPr algn="ctr" fontAlgn="t"/>
                      <a:r>
                        <a:rPr lang="en-IN" sz="2000">
                          <a:effectLst/>
                        </a:rPr>
                        <a:t>6</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IN" sz="2000">
                          <a:effectLst/>
                        </a:rPr>
                        <a:t>&gt; =</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2000" dirty="0">
                          <a:effectLst/>
                        </a:rPr>
                        <a:t>It is a Neo4j CQL "Greater Than Or Equal To" operator.</a:t>
                      </a:r>
                    </a:p>
                  </a:txBody>
                  <a:tcPr marL="17989" marR="17989" marT="17989" marB="17989">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4597123"/>
                  </a:ext>
                </a:extLst>
              </a:tr>
            </a:tbl>
          </a:graphicData>
        </a:graphic>
      </p:graphicFrame>
    </p:spTree>
    <p:extLst>
      <p:ext uri="{BB962C8B-B14F-4D97-AF65-F5344CB8AC3E}">
        <p14:creationId xmlns:p14="http://schemas.microsoft.com/office/powerpoint/2010/main" val="620065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CREATE</a:t>
            </a:r>
            <a:r>
              <a:rPr lang="en-IN" dirty="0"/>
              <a:t> clause</a:t>
            </a:r>
          </a:p>
        </p:txBody>
      </p:sp>
      <p:sp>
        <p:nvSpPr>
          <p:cNvPr id="3" name="Content Placeholder 2"/>
          <p:cNvSpPr>
            <a:spLocks noGrp="1"/>
          </p:cNvSpPr>
          <p:nvPr>
            <p:ph idx="1"/>
          </p:nvPr>
        </p:nvSpPr>
        <p:spPr/>
        <p:txBody>
          <a:bodyPr/>
          <a:lstStyle/>
          <a:p>
            <a:r>
              <a:rPr lang="en-GB" dirty="0"/>
              <a:t>Create a single node</a:t>
            </a:r>
          </a:p>
          <a:p>
            <a:r>
              <a:rPr lang="en-GB" dirty="0"/>
              <a:t>Create multiple nodes</a:t>
            </a:r>
          </a:p>
          <a:p>
            <a:r>
              <a:rPr lang="en-GB" dirty="0"/>
              <a:t>Create a node with a label</a:t>
            </a:r>
          </a:p>
          <a:p>
            <a:r>
              <a:rPr lang="en-GB" dirty="0"/>
              <a:t>Create a node with multiple labels</a:t>
            </a:r>
          </a:p>
          <a:p>
            <a:r>
              <a:rPr lang="en-GB" dirty="0"/>
              <a:t>Create a node with properties</a:t>
            </a:r>
          </a:p>
          <a:p>
            <a:r>
              <a:rPr lang="en-GB" dirty="0"/>
              <a:t>Returning the created node</a:t>
            </a:r>
          </a:p>
          <a:p>
            <a:endParaRPr lang="en-IN" dirty="0"/>
          </a:p>
        </p:txBody>
      </p:sp>
    </p:spTree>
    <p:extLst>
      <p:ext uri="{BB962C8B-B14F-4D97-AF65-F5344CB8AC3E}">
        <p14:creationId xmlns:p14="http://schemas.microsoft.com/office/powerpoint/2010/main" val="438595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Creating a Single </a:t>
            </a:r>
            <a:r>
              <a:rPr lang="en-GB" dirty="0" smtClean="0"/>
              <a:t>node</a:t>
            </a:r>
            <a:endParaRPr lang="en-IN" dirty="0"/>
          </a:p>
        </p:txBody>
      </p:sp>
      <p:sp>
        <p:nvSpPr>
          <p:cNvPr id="3" name="Content Placeholder 2"/>
          <p:cNvSpPr>
            <a:spLocks noGrp="1"/>
          </p:cNvSpPr>
          <p:nvPr>
            <p:ph idx="1"/>
          </p:nvPr>
        </p:nvSpPr>
        <p:spPr/>
        <p:txBody>
          <a:bodyPr/>
          <a:lstStyle/>
          <a:p>
            <a:r>
              <a:rPr lang="en-GB" dirty="0" smtClean="0"/>
              <a:t>You </a:t>
            </a:r>
            <a:r>
              <a:rPr lang="en-GB" dirty="0"/>
              <a:t>can create a node in Neo4j by simply specifying the name of the node that is to be created along with the CREATE clause.</a:t>
            </a:r>
          </a:p>
          <a:p>
            <a:pPr lvl="1"/>
            <a:r>
              <a:rPr lang="en-GB" dirty="0" smtClean="0"/>
              <a:t>Syntax : CREATE (</a:t>
            </a:r>
            <a:r>
              <a:rPr lang="en-GB" dirty="0" err="1" smtClean="0"/>
              <a:t>node_name</a:t>
            </a:r>
            <a:r>
              <a:rPr lang="en-GB" dirty="0" smtClean="0"/>
              <a:t>);</a:t>
            </a:r>
          </a:p>
          <a:p>
            <a:pPr lvl="1"/>
            <a:r>
              <a:rPr lang="en-GB" dirty="0" smtClean="0"/>
              <a:t>; is optional </a:t>
            </a:r>
            <a:endParaRPr lang="en-GB" dirty="0"/>
          </a:p>
          <a:p>
            <a:r>
              <a:rPr lang="en-GB" dirty="0"/>
              <a:t>Following is the syntax for creating a node using Cypher Query Language.</a:t>
            </a:r>
          </a:p>
          <a:p>
            <a:pPr lvl="1"/>
            <a:r>
              <a:rPr lang="en-US" dirty="0" smtClean="0"/>
              <a:t>CREATE(sample)</a:t>
            </a:r>
            <a:endParaRPr lang="en-IN" dirty="0"/>
          </a:p>
        </p:txBody>
      </p:sp>
    </p:spTree>
    <p:extLst>
      <p:ext uri="{BB962C8B-B14F-4D97-AF65-F5344CB8AC3E}">
        <p14:creationId xmlns:p14="http://schemas.microsoft.com/office/powerpoint/2010/main" val="2245905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Verification</a:t>
            </a:r>
            <a:endParaRPr lang="en-IN" dirty="0"/>
          </a:p>
        </p:txBody>
      </p:sp>
      <p:sp>
        <p:nvSpPr>
          <p:cNvPr id="3" name="Content Placeholder 2"/>
          <p:cNvSpPr>
            <a:spLocks noGrp="1"/>
          </p:cNvSpPr>
          <p:nvPr>
            <p:ph idx="1"/>
          </p:nvPr>
        </p:nvSpPr>
        <p:spPr/>
        <p:txBody>
          <a:bodyPr/>
          <a:lstStyle/>
          <a:p>
            <a:r>
              <a:rPr lang="en-US" dirty="0" smtClean="0"/>
              <a:t>MATCH(n) RETURN n</a:t>
            </a:r>
          </a:p>
          <a:p>
            <a:r>
              <a:rPr lang="en-US" dirty="0" smtClean="0"/>
              <a:t>CREATE(n) RETURN n</a:t>
            </a:r>
            <a:endParaRPr lang="en-IN" dirty="0"/>
          </a:p>
        </p:txBody>
      </p:sp>
    </p:spTree>
    <p:extLst>
      <p:ext uri="{BB962C8B-B14F-4D97-AF65-F5344CB8AC3E}">
        <p14:creationId xmlns:p14="http://schemas.microsoft.com/office/powerpoint/2010/main" val="407549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Creating Multiple </a:t>
            </a:r>
            <a:r>
              <a:rPr lang="en-IN" dirty="0" smtClean="0"/>
              <a:t>Nodes</a:t>
            </a:r>
            <a:endParaRPr lang="en-IN" dirty="0"/>
          </a:p>
        </p:txBody>
      </p:sp>
      <p:sp>
        <p:nvSpPr>
          <p:cNvPr id="3" name="Content Placeholder 2"/>
          <p:cNvSpPr>
            <a:spLocks noGrp="1"/>
          </p:cNvSpPr>
          <p:nvPr>
            <p:ph idx="1"/>
          </p:nvPr>
        </p:nvSpPr>
        <p:spPr/>
        <p:txBody>
          <a:bodyPr/>
          <a:lstStyle/>
          <a:p>
            <a:r>
              <a:rPr lang="en-US" dirty="0" smtClean="0"/>
              <a:t>CREATE (node1), (node2)</a:t>
            </a:r>
            <a:endParaRPr lang="en-IN" dirty="0"/>
          </a:p>
        </p:txBody>
      </p:sp>
    </p:spTree>
    <p:extLst>
      <p:ext uri="{BB962C8B-B14F-4D97-AF65-F5344CB8AC3E}">
        <p14:creationId xmlns:p14="http://schemas.microsoft.com/office/powerpoint/2010/main" val="284777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Popular Graph </a:t>
            </a:r>
            <a:r>
              <a:rPr lang="en-IN" dirty="0" smtClean="0"/>
              <a:t>Databases</a:t>
            </a:r>
            <a:endParaRPr lang="en-IN" dirty="0"/>
          </a:p>
        </p:txBody>
      </p:sp>
      <p:sp>
        <p:nvSpPr>
          <p:cNvPr id="3" name="Content Placeholder 2"/>
          <p:cNvSpPr>
            <a:spLocks noGrp="1"/>
          </p:cNvSpPr>
          <p:nvPr>
            <p:ph idx="1"/>
          </p:nvPr>
        </p:nvSpPr>
        <p:spPr/>
        <p:txBody>
          <a:bodyPr>
            <a:normAutofit lnSpcReduction="10000"/>
          </a:bodyPr>
          <a:lstStyle/>
          <a:p>
            <a:r>
              <a:rPr lang="en-IN" dirty="0" smtClean="0"/>
              <a:t>Neo4j </a:t>
            </a:r>
            <a:r>
              <a:rPr lang="en-IN" dirty="0"/>
              <a:t>is a popular Graph Database. Other Graph Databases are Oracle NoSQL Database, </a:t>
            </a:r>
            <a:r>
              <a:rPr lang="en-IN" dirty="0" err="1"/>
              <a:t>OrientDB</a:t>
            </a:r>
            <a:r>
              <a:rPr lang="en-IN" dirty="0"/>
              <a:t>, </a:t>
            </a:r>
            <a:r>
              <a:rPr lang="en-IN" dirty="0" err="1"/>
              <a:t>HypherGraphDB</a:t>
            </a:r>
            <a:r>
              <a:rPr lang="en-IN" dirty="0"/>
              <a:t>, </a:t>
            </a:r>
            <a:r>
              <a:rPr lang="en-IN" dirty="0" err="1"/>
              <a:t>GraphBase</a:t>
            </a:r>
            <a:r>
              <a:rPr lang="en-IN" dirty="0"/>
              <a:t>, </a:t>
            </a:r>
            <a:r>
              <a:rPr lang="en-IN" dirty="0" err="1"/>
              <a:t>InfiniteGraph</a:t>
            </a:r>
            <a:r>
              <a:rPr lang="en-IN" dirty="0"/>
              <a:t>, and </a:t>
            </a:r>
            <a:r>
              <a:rPr lang="en-IN" dirty="0" err="1"/>
              <a:t>AllegroGraph</a:t>
            </a:r>
            <a:r>
              <a:rPr lang="en-IN" dirty="0" smtClean="0"/>
              <a:t>.</a:t>
            </a:r>
          </a:p>
          <a:p>
            <a:endParaRPr lang="en-US" dirty="0"/>
          </a:p>
          <a:p>
            <a:r>
              <a:rPr lang="en-GB" dirty="0"/>
              <a:t>Neo4j is the world's leading open source Graph Database which is developed using Java technology. It is highly scalable and schema free (NoSQL).</a:t>
            </a:r>
            <a:endParaRPr lang="en-IN" dirty="0"/>
          </a:p>
          <a:p>
            <a:endParaRPr lang="en-IN" dirty="0"/>
          </a:p>
        </p:txBody>
      </p:sp>
    </p:spTree>
    <p:extLst>
      <p:ext uri="{BB962C8B-B14F-4D97-AF65-F5344CB8AC3E}">
        <p14:creationId xmlns:p14="http://schemas.microsoft.com/office/powerpoint/2010/main" val="66116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Creating a Node with a </a:t>
            </a:r>
            <a:r>
              <a:rPr lang="en-GB" dirty="0" smtClean="0"/>
              <a:t>Label</a:t>
            </a:r>
            <a:endParaRPr lang="en-IN" dirty="0"/>
          </a:p>
        </p:txBody>
      </p:sp>
      <p:sp>
        <p:nvSpPr>
          <p:cNvPr id="3" name="Content Placeholder 2"/>
          <p:cNvSpPr>
            <a:spLocks noGrp="1"/>
          </p:cNvSpPr>
          <p:nvPr>
            <p:ph idx="1"/>
          </p:nvPr>
        </p:nvSpPr>
        <p:spPr/>
        <p:txBody>
          <a:bodyPr/>
          <a:lstStyle/>
          <a:p>
            <a:r>
              <a:rPr lang="en-US" dirty="0"/>
              <a:t>CREATE (</a:t>
            </a:r>
            <a:r>
              <a:rPr lang="en-US" dirty="0" err="1" smtClean="0"/>
              <a:t>node:Label</a:t>
            </a:r>
            <a:r>
              <a:rPr lang="en-US" dirty="0" smtClean="0"/>
              <a:t>)</a:t>
            </a:r>
          </a:p>
          <a:p>
            <a:endParaRPr lang="en-US" dirty="0"/>
          </a:p>
          <a:p>
            <a:pPr lvl="1"/>
            <a:r>
              <a:rPr lang="en-US" dirty="0" smtClean="0"/>
              <a:t>CREATE(</a:t>
            </a:r>
            <a:r>
              <a:rPr lang="en-US" dirty="0" err="1" smtClean="0"/>
              <a:t>sample:player</a:t>
            </a:r>
            <a:r>
              <a:rPr lang="en-US" dirty="0" smtClean="0"/>
              <a:t>)</a:t>
            </a:r>
          </a:p>
          <a:p>
            <a:pPr lvl="1"/>
            <a:endParaRPr lang="en-US" dirty="0"/>
          </a:p>
          <a:p>
            <a:r>
              <a:rPr lang="en-US" dirty="0" smtClean="0"/>
              <a:t>Multiple Label </a:t>
            </a:r>
          </a:p>
          <a:p>
            <a:pPr lvl="1"/>
            <a:r>
              <a:rPr lang="en-US" dirty="0" smtClean="0"/>
              <a:t>CREATE(node:Label1:Label2:…:</a:t>
            </a:r>
            <a:r>
              <a:rPr lang="en-US" dirty="0" err="1" smtClean="0"/>
              <a:t>Labeln</a:t>
            </a:r>
            <a:r>
              <a:rPr lang="en-US" dirty="0" smtClean="0"/>
              <a:t>)</a:t>
            </a:r>
            <a:endParaRPr lang="en-IN" dirty="0"/>
          </a:p>
        </p:txBody>
      </p:sp>
    </p:spTree>
    <p:extLst>
      <p:ext uri="{BB962C8B-B14F-4D97-AF65-F5344CB8AC3E}">
        <p14:creationId xmlns:p14="http://schemas.microsoft.com/office/powerpoint/2010/main" val="347518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Create Node with </a:t>
            </a:r>
            <a:r>
              <a:rPr lang="en-IN" dirty="0" smtClean="0"/>
              <a:t>Properties</a:t>
            </a:r>
            <a:endParaRPr lang="en-IN" dirty="0"/>
          </a:p>
        </p:txBody>
      </p:sp>
      <p:sp>
        <p:nvSpPr>
          <p:cNvPr id="3" name="Content Placeholder 2"/>
          <p:cNvSpPr>
            <a:spLocks noGrp="1"/>
          </p:cNvSpPr>
          <p:nvPr>
            <p:ph idx="1"/>
          </p:nvPr>
        </p:nvSpPr>
        <p:spPr/>
        <p:txBody>
          <a:bodyPr/>
          <a:lstStyle/>
          <a:p>
            <a:r>
              <a:rPr lang="en-US" dirty="0" smtClean="0"/>
              <a:t>CREATE(node1:label1{key1: value, key2: value, ….})</a:t>
            </a:r>
          </a:p>
          <a:p>
            <a:endParaRPr lang="en-US" dirty="0"/>
          </a:p>
          <a:p>
            <a:r>
              <a:rPr lang="en-US" dirty="0" smtClean="0"/>
              <a:t>CREATE(RR: student(name: “R </a:t>
            </a:r>
            <a:r>
              <a:rPr lang="en-US" dirty="0" err="1" smtClean="0"/>
              <a:t>Rohith</a:t>
            </a:r>
            <a:r>
              <a:rPr lang="en-US" dirty="0" smtClean="0"/>
              <a:t>”, YOB: 1990, </a:t>
            </a:r>
            <a:r>
              <a:rPr lang="en-US" dirty="0" err="1" smtClean="0"/>
              <a:t>POB:”Chennai</a:t>
            </a:r>
            <a:r>
              <a:rPr lang="en-US" dirty="0" smtClean="0"/>
              <a:t>”})</a:t>
            </a:r>
            <a:endParaRPr lang="en-IN" dirty="0"/>
          </a:p>
        </p:txBody>
      </p:sp>
    </p:spTree>
    <p:extLst>
      <p:ext uri="{BB962C8B-B14F-4D97-AF65-F5344CB8AC3E}">
        <p14:creationId xmlns:p14="http://schemas.microsoft.com/office/powerpoint/2010/main" val="1088899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Creating </a:t>
            </a:r>
            <a:r>
              <a:rPr lang="en-IN" dirty="0" smtClean="0"/>
              <a:t>Relationships</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GB" dirty="0"/>
              <a:t>We can create a relationship using the CREATE clause. We will specify relationship within the square braces “[ ]” depending on the direction of the relationship it is placed between hyphen “ - ” and arrow “ → ” as shown in the following syntax</a:t>
            </a:r>
            <a:r>
              <a:rPr lang="en-GB" dirty="0" smtClean="0"/>
              <a:t>.</a:t>
            </a:r>
          </a:p>
          <a:p>
            <a:r>
              <a:rPr lang="en-GB" dirty="0" smtClean="0"/>
              <a:t>CREATE(node1)-[:</a:t>
            </a:r>
            <a:r>
              <a:rPr lang="en-GB" dirty="0" err="1" smtClean="0"/>
              <a:t>RelationshipType</a:t>
            </a:r>
            <a:r>
              <a:rPr lang="en-GB" dirty="0" smtClean="0"/>
              <a:t>]-&gt;(node2)</a:t>
            </a:r>
          </a:p>
        </p:txBody>
      </p:sp>
      <p:pic>
        <p:nvPicPr>
          <p:cNvPr id="4" name="Picture 3"/>
          <p:cNvPicPr>
            <a:picLocks noChangeAspect="1"/>
          </p:cNvPicPr>
          <p:nvPr/>
        </p:nvPicPr>
        <p:blipFill>
          <a:blip r:embed="rId2"/>
          <a:stretch>
            <a:fillRect/>
          </a:stretch>
        </p:blipFill>
        <p:spPr>
          <a:xfrm>
            <a:off x="791580" y="4638385"/>
            <a:ext cx="7848872" cy="986223"/>
          </a:xfrm>
          <a:prstGeom prst="rect">
            <a:avLst/>
          </a:prstGeom>
        </p:spPr>
      </p:pic>
      <p:pic>
        <p:nvPicPr>
          <p:cNvPr id="5" name="Picture 4"/>
          <p:cNvPicPr>
            <a:picLocks noChangeAspect="1"/>
          </p:cNvPicPr>
          <p:nvPr/>
        </p:nvPicPr>
        <p:blipFill>
          <a:blip r:embed="rId3"/>
          <a:stretch>
            <a:fillRect/>
          </a:stretch>
        </p:blipFill>
        <p:spPr>
          <a:xfrm>
            <a:off x="899592" y="5485315"/>
            <a:ext cx="7632848" cy="474260"/>
          </a:xfrm>
          <a:prstGeom prst="rect">
            <a:avLst/>
          </a:prstGeom>
        </p:spPr>
      </p:pic>
      <p:pic>
        <p:nvPicPr>
          <p:cNvPr id="6" name="Picture 5"/>
          <p:cNvPicPr>
            <a:picLocks noChangeAspect="1"/>
          </p:cNvPicPr>
          <p:nvPr/>
        </p:nvPicPr>
        <p:blipFill>
          <a:blip r:embed="rId4"/>
          <a:stretch>
            <a:fillRect/>
          </a:stretch>
        </p:blipFill>
        <p:spPr>
          <a:xfrm>
            <a:off x="817138" y="6076220"/>
            <a:ext cx="3682854" cy="501555"/>
          </a:xfrm>
          <a:prstGeom prst="rect">
            <a:avLst/>
          </a:prstGeom>
        </p:spPr>
      </p:pic>
    </p:spTree>
    <p:extLst>
      <p:ext uri="{BB962C8B-B14F-4D97-AF65-F5344CB8AC3E}">
        <p14:creationId xmlns:p14="http://schemas.microsoft.com/office/powerpoint/2010/main" val="3955110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Relationship between the existing nodes</a:t>
            </a:r>
            <a:endParaRPr lang="en-IN" dirty="0"/>
          </a:p>
        </p:txBody>
      </p:sp>
      <p:pic>
        <p:nvPicPr>
          <p:cNvPr id="6" name="Content Placeholder 5"/>
          <p:cNvPicPr>
            <a:picLocks noGrp="1" noChangeAspect="1"/>
          </p:cNvPicPr>
          <p:nvPr>
            <p:ph idx="1"/>
          </p:nvPr>
        </p:nvPicPr>
        <p:blipFill>
          <a:blip r:embed="rId2"/>
          <a:stretch>
            <a:fillRect/>
          </a:stretch>
        </p:blipFill>
        <p:spPr>
          <a:xfrm>
            <a:off x="1835696" y="1628800"/>
            <a:ext cx="6480720" cy="1584176"/>
          </a:xfrm>
          <a:prstGeom prst="rect">
            <a:avLst/>
          </a:prstGeom>
        </p:spPr>
      </p:pic>
      <p:pic>
        <p:nvPicPr>
          <p:cNvPr id="7" name="Picture 6"/>
          <p:cNvPicPr>
            <a:picLocks noChangeAspect="1"/>
          </p:cNvPicPr>
          <p:nvPr/>
        </p:nvPicPr>
        <p:blipFill>
          <a:blip r:embed="rId3"/>
          <a:stretch>
            <a:fillRect/>
          </a:stretch>
        </p:blipFill>
        <p:spPr>
          <a:xfrm>
            <a:off x="1619672" y="3717032"/>
            <a:ext cx="6696744" cy="1584176"/>
          </a:xfrm>
          <a:prstGeom prst="rect">
            <a:avLst/>
          </a:prstGeom>
        </p:spPr>
      </p:pic>
    </p:spTree>
    <p:extLst>
      <p:ext uri="{BB962C8B-B14F-4D97-AF65-F5344CB8AC3E}">
        <p14:creationId xmlns:p14="http://schemas.microsoft.com/office/powerpoint/2010/main" val="2187707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relationship with Label and Properties</a:t>
            </a:r>
            <a:endParaRPr lang="en-IN" dirty="0"/>
          </a:p>
        </p:txBody>
      </p:sp>
      <p:pic>
        <p:nvPicPr>
          <p:cNvPr id="4" name="Content Placeholder 3"/>
          <p:cNvPicPr>
            <a:picLocks noGrp="1" noChangeAspect="1"/>
          </p:cNvPicPr>
          <p:nvPr>
            <p:ph idx="1"/>
          </p:nvPr>
        </p:nvPicPr>
        <p:blipFill>
          <a:blip r:embed="rId2"/>
          <a:stretch>
            <a:fillRect/>
          </a:stretch>
        </p:blipFill>
        <p:spPr>
          <a:xfrm>
            <a:off x="755576" y="1988840"/>
            <a:ext cx="7931224" cy="1080120"/>
          </a:xfrm>
          <a:prstGeom prst="rect">
            <a:avLst/>
          </a:prstGeom>
        </p:spPr>
      </p:pic>
      <p:pic>
        <p:nvPicPr>
          <p:cNvPr id="5" name="Picture 4"/>
          <p:cNvPicPr>
            <a:picLocks noChangeAspect="1"/>
          </p:cNvPicPr>
          <p:nvPr/>
        </p:nvPicPr>
        <p:blipFill>
          <a:blip r:embed="rId3"/>
          <a:stretch>
            <a:fillRect/>
          </a:stretch>
        </p:blipFill>
        <p:spPr>
          <a:xfrm>
            <a:off x="755576" y="3094630"/>
            <a:ext cx="7931224" cy="1342482"/>
          </a:xfrm>
          <a:prstGeom prst="rect">
            <a:avLst/>
          </a:prstGeom>
        </p:spPr>
      </p:pic>
    </p:spTree>
    <p:extLst>
      <p:ext uri="{BB962C8B-B14F-4D97-AF65-F5344CB8AC3E}">
        <p14:creationId xmlns:p14="http://schemas.microsoft.com/office/powerpoint/2010/main" val="80552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Why Graph Databases</a:t>
            </a:r>
            <a:r>
              <a:rPr lang="en-GB" dirty="0" smtClean="0"/>
              <a:t>?</a:t>
            </a:r>
            <a:endParaRPr lang="en-IN" dirty="0"/>
          </a:p>
        </p:txBody>
      </p:sp>
      <p:sp>
        <p:nvSpPr>
          <p:cNvPr id="3" name="Content Placeholder 2"/>
          <p:cNvSpPr>
            <a:spLocks noGrp="1"/>
          </p:cNvSpPr>
          <p:nvPr>
            <p:ph idx="1"/>
          </p:nvPr>
        </p:nvSpPr>
        <p:spPr/>
        <p:txBody>
          <a:bodyPr>
            <a:normAutofit fontScale="70000" lnSpcReduction="20000"/>
          </a:bodyPr>
          <a:lstStyle/>
          <a:p>
            <a:r>
              <a:rPr lang="en-GB" dirty="0" smtClean="0"/>
              <a:t>Nowadays</a:t>
            </a:r>
            <a:r>
              <a:rPr lang="en-GB" dirty="0"/>
              <a:t>, most of the data exists in the form of the relationship between different objects and more often, the relationship between the data is more valuable than the data itself.</a:t>
            </a:r>
          </a:p>
          <a:p>
            <a:r>
              <a:rPr lang="en-GB" dirty="0"/>
              <a:t>Relational databases store highly structured data which have several records storing the same type of data so they can be used to store structured data and, they do not store the relationships between the data.</a:t>
            </a:r>
          </a:p>
          <a:p>
            <a:r>
              <a:rPr lang="en-GB" dirty="0"/>
              <a:t>Unlike other databases, graph databases store relationships and connections as first-class entities.</a:t>
            </a:r>
          </a:p>
          <a:p>
            <a:r>
              <a:rPr lang="en-GB" dirty="0"/>
              <a:t>The data model for graph databases is simpler compared to other databases and, they can be used with OLTP systems. They provide features like transactional integrity and operational availability.</a:t>
            </a:r>
          </a:p>
          <a:p>
            <a:endParaRPr lang="en-IN" dirty="0"/>
          </a:p>
        </p:txBody>
      </p:sp>
    </p:spTree>
    <p:extLst>
      <p:ext uri="{BB962C8B-B14F-4D97-AF65-F5344CB8AC3E}">
        <p14:creationId xmlns:p14="http://schemas.microsoft.com/office/powerpoint/2010/main" val="1541928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RDBMS Vs Graph </a:t>
            </a:r>
            <a:r>
              <a:rPr lang="en-IN" dirty="0" smtClean="0"/>
              <a:t>Database</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79914496"/>
              </p:ext>
            </p:extLst>
          </p:nvPr>
        </p:nvGraphicFramePr>
        <p:xfrm>
          <a:off x="1979712" y="2262981"/>
          <a:ext cx="4172247" cy="2651760"/>
        </p:xfrm>
        <a:graphic>
          <a:graphicData uri="http://schemas.openxmlformats.org/drawingml/2006/table">
            <a:tbl>
              <a:tblPr/>
              <a:tblGrid>
                <a:gridCol w="1390749">
                  <a:extLst>
                    <a:ext uri="{9D8B030D-6E8A-4147-A177-3AD203B41FA5}">
                      <a16:colId xmlns:a16="http://schemas.microsoft.com/office/drawing/2014/main" val="4202550004"/>
                    </a:ext>
                  </a:extLst>
                </a:gridCol>
                <a:gridCol w="1390749">
                  <a:extLst>
                    <a:ext uri="{9D8B030D-6E8A-4147-A177-3AD203B41FA5}">
                      <a16:colId xmlns:a16="http://schemas.microsoft.com/office/drawing/2014/main" val="4196403710"/>
                    </a:ext>
                  </a:extLst>
                </a:gridCol>
                <a:gridCol w="1390749">
                  <a:extLst>
                    <a:ext uri="{9D8B030D-6E8A-4147-A177-3AD203B41FA5}">
                      <a16:colId xmlns:a16="http://schemas.microsoft.com/office/drawing/2014/main" val="3838869464"/>
                    </a:ext>
                  </a:extLst>
                </a:gridCol>
              </a:tblGrid>
              <a:tr h="0">
                <a:tc>
                  <a:txBody>
                    <a:bodyPr/>
                    <a:lstStyle/>
                    <a:p>
                      <a:pPr algn="ctr" fontAlgn="t"/>
                      <a:r>
                        <a:rPr lang="en-IN">
                          <a:effectLst/>
                        </a:rPr>
                        <a:t>Sr.No</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RDBMS</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Graph Database</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09739272"/>
                  </a:ext>
                </a:extLst>
              </a:tr>
              <a:tr h="0">
                <a:tc>
                  <a:txBody>
                    <a:bodyPr/>
                    <a:lstStyle/>
                    <a:p>
                      <a:pPr fontAlgn="t"/>
                      <a:r>
                        <a:rPr lang="en-IN" dirty="0">
                          <a:effectLst/>
                        </a:rPr>
                        <a:t>1</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a:effectLst/>
                        </a:rPr>
                        <a:t>Tables</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a:effectLst/>
                        </a:rPr>
                        <a:t>Graphs</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3607265"/>
                  </a:ext>
                </a:extLst>
              </a:tr>
              <a:tr h="0">
                <a:tc>
                  <a:txBody>
                    <a:bodyPr/>
                    <a:lstStyle/>
                    <a:p>
                      <a:pPr fontAlgn="t"/>
                      <a:r>
                        <a:rPr lang="en-IN">
                          <a:effectLst/>
                        </a:rPr>
                        <a:t>2</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a:effectLst/>
                        </a:rPr>
                        <a:t>Rows</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a:effectLst/>
                        </a:rPr>
                        <a:t>Nodes</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06367533"/>
                  </a:ext>
                </a:extLst>
              </a:tr>
              <a:tr h="0">
                <a:tc>
                  <a:txBody>
                    <a:bodyPr/>
                    <a:lstStyle/>
                    <a:p>
                      <a:pPr fontAlgn="t"/>
                      <a:r>
                        <a:rPr lang="en-IN">
                          <a:effectLst/>
                        </a:rPr>
                        <a:t>3</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a:effectLst/>
                        </a:rPr>
                        <a:t>Columns and Data</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a:effectLst/>
                        </a:rPr>
                        <a:t>Properties and its values</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7000151"/>
                  </a:ext>
                </a:extLst>
              </a:tr>
              <a:tr h="0">
                <a:tc>
                  <a:txBody>
                    <a:bodyPr/>
                    <a:lstStyle/>
                    <a:p>
                      <a:pPr fontAlgn="t"/>
                      <a:r>
                        <a:rPr lang="en-IN">
                          <a:effectLst/>
                        </a:rPr>
                        <a:t>4</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a:effectLst/>
                        </a:rPr>
                        <a:t>Constraints</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a:effectLst/>
                        </a:rPr>
                        <a:t>Relationships</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31700005"/>
                  </a:ext>
                </a:extLst>
              </a:tr>
              <a:tr h="0">
                <a:tc>
                  <a:txBody>
                    <a:bodyPr/>
                    <a:lstStyle/>
                    <a:p>
                      <a:pPr fontAlgn="t"/>
                      <a:r>
                        <a:rPr lang="en-IN">
                          <a:effectLst/>
                        </a:rPr>
                        <a:t>5</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dirty="0">
                          <a:effectLst/>
                        </a:rPr>
                        <a:t>Joins</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IN" dirty="0">
                          <a:effectLst/>
                        </a:rPr>
                        <a:t>Traversal</a:t>
                      </a:r>
                    </a:p>
                  </a:txBody>
                  <a:tcPr marL="38100" marR="38100" marT="38100" marB="38100">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1277841"/>
                  </a:ext>
                </a:extLst>
              </a:tr>
            </a:tbl>
          </a:graphicData>
        </a:graphic>
      </p:graphicFrame>
    </p:spTree>
    <p:extLst>
      <p:ext uri="{BB962C8B-B14F-4D97-AF65-F5344CB8AC3E}">
        <p14:creationId xmlns:p14="http://schemas.microsoft.com/office/powerpoint/2010/main" val="2379855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Advantages of </a:t>
            </a:r>
            <a:r>
              <a:rPr lang="en-GB" dirty="0" smtClean="0"/>
              <a:t>Neo4j</a:t>
            </a:r>
            <a:endParaRPr lang="en-IN" dirty="0"/>
          </a:p>
        </p:txBody>
      </p:sp>
      <p:sp>
        <p:nvSpPr>
          <p:cNvPr id="3" name="Content Placeholder 2"/>
          <p:cNvSpPr>
            <a:spLocks noGrp="1"/>
          </p:cNvSpPr>
          <p:nvPr>
            <p:ph idx="1"/>
          </p:nvPr>
        </p:nvSpPr>
        <p:spPr/>
        <p:txBody>
          <a:bodyPr>
            <a:normAutofit fontScale="55000" lnSpcReduction="20000"/>
          </a:bodyPr>
          <a:lstStyle/>
          <a:p>
            <a:r>
              <a:rPr lang="en-GB" b="1" dirty="0" smtClean="0"/>
              <a:t>Flexible </a:t>
            </a:r>
            <a:r>
              <a:rPr lang="en-GB" b="1" dirty="0"/>
              <a:t>data model</a:t>
            </a:r>
            <a:r>
              <a:rPr lang="en-GB" dirty="0"/>
              <a:t> − Neo4j provides a flexible simple and yet powerful data model, which can be easily changed according to the applications and industries.</a:t>
            </a:r>
          </a:p>
          <a:p>
            <a:r>
              <a:rPr lang="en-GB" b="1" dirty="0"/>
              <a:t>Real-time insights</a:t>
            </a:r>
            <a:r>
              <a:rPr lang="en-GB" dirty="0"/>
              <a:t> − Neo4j provides results based on real-time data.</a:t>
            </a:r>
          </a:p>
          <a:p>
            <a:r>
              <a:rPr lang="en-GB" b="1" dirty="0"/>
              <a:t>High availability</a:t>
            </a:r>
            <a:r>
              <a:rPr lang="en-GB" dirty="0"/>
              <a:t> − Neo4j is highly available for large enterprise real-time applications with transactional guarantees.</a:t>
            </a:r>
          </a:p>
          <a:p>
            <a:r>
              <a:rPr lang="en-GB" b="1" dirty="0"/>
              <a:t>Connected and semi structures data</a:t>
            </a:r>
            <a:r>
              <a:rPr lang="en-GB" dirty="0"/>
              <a:t> − Using Neo4j, you can easily represent connected and semi-structured data.</a:t>
            </a:r>
          </a:p>
          <a:p>
            <a:r>
              <a:rPr lang="en-GB" b="1" dirty="0"/>
              <a:t>Easy retrieval</a:t>
            </a:r>
            <a:r>
              <a:rPr lang="en-GB" dirty="0"/>
              <a:t> − Using Neo4j, you can not only represent but also easily retrieve (traverse/navigate) connected data faster when compared to other databases.</a:t>
            </a:r>
          </a:p>
          <a:p>
            <a:r>
              <a:rPr lang="en-GB" b="1" dirty="0"/>
              <a:t>Cypher query language</a:t>
            </a:r>
            <a:r>
              <a:rPr lang="en-GB" dirty="0"/>
              <a:t> − Neo4j provides a declarative query language to represent the graph visually, using an </a:t>
            </a:r>
            <a:r>
              <a:rPr lang="en-GB" dirty="0" err="1"/>
              <a:t>ascii</a:t>
            </a:r>
            <a:r>
              <a:rPr lang="en-GB" dirty="0"/>
              <a:t>-art syntax. The commands of this language are in human readable format and very easy to learn.</a:t>
            </a:r>
          </a:p>
          <a:p>
            <a:r>
              <a:rPr lang="en-GB" b="1" dirty="0"/>
              <a:t>No joins</a:t>
            </a:r>
            <a:r>
              <a:rPr lang="en-GB" dirty="0"/>
              <a:t> − Using Neo4j, it does NOT require complex joins to retrieve connected/related data as it is very easy to retrieve its adjacent node or relationship details without joins or indexes.</a:t>
            </a:r>
          </a:p>
          <a:p>
            <a:endParaRPr lang="en-IN" dirty="0"/>
          </a:p>
        </p:txBody>
      </p:sp>
    </p:spTree>
    <p:extLst>
      <p:ext uri="{BB962C8B-B14F-4D97-AF65-F5344CB8AC3E}">
        <p14:creationId xmlns:p14="http://schemas.microsoft.com/office/powerpoint/2010/main" val="3294207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Features of </a:t>
            </a:r>
            <a:r>
              <a:rPr lang="en-GB" dirty="0" smtClean="0"/>
              <a:t>Neo4j</a:t>
            </a:r>
            <a:endParaRPr lang="en-IN" dirty="0"/>
          </a:p>
        </p:txBody>
      </p:sp>
      <p:sp>
        <p:nvSpPr>
          <p:cNvPr id="3" name="Content Placeholder 2"/>
          <p:cNvSpPr>
            <a:spLocks noGrp="1"/>
          </p:cNvSpPr>
          <p:nvPr>
            <p:ph idx="1"/>
          </p:nvPr>
        </p:nvSpPr>
        <p:spPr/>
        <p:txBody>
          <a:bodyPr>
            <a:normAutofit fontScale="47500" lnSpcReduction="20000"/>
          </a:bodyPr>
          <a:lstStyle/>
          <a:p>
            <a:r>
              <a:rPr lang="en-GB" b="1" dirty="0" smtClean="0"/>
              <a:t>Data </a:t>
            </a:r>
            <a:r>
              <a:rPr lang="en-GB" b="1" dirty="0"/>
              <a:t>model (flexible schema)</a:t>
            </a:r>
            <a:r>
              <a:rPr lang="en-GB" dirty="0"/>
              <a:t> − Neo4j follows a data model named native property graph model. Here, the graph contains nodes (entities) and these nodes are connected with each other (depicted by relationships). Nodes and relationships store data in key-value pairs known as properties.</a:t>
            </a:r>
          </a:p>
          <a:p>
            <a:r>
              <a:rPr lang="en-GB" dirty="0"/>
              <a:t>In Neo4j, there is no need to follow a fixed schema. You can add or remove properties as per requirement. It also provides schema constraints.</a:t>
            </a:r>
          </a:p>
          <a:p>
            <a:r>
              <a:rPr lang="en-GB" b="1" dirty="0"/>
              <a:t>ACID properties</a:t>
            </a:r>
            <a:r>
              <a:rPr lang="en-GB" dirty="0"/>
              <a:t> − Neo4j supports full ACID (Atomicity, Consistency, Isolation, and Durability) rules.</a:t>
            </a:r>
          </a:p>
          <a:p>
            <a:r>
              <a:rPr lang="en-GB" b="1" dirty="0"/>
              <a:t>Scalability and reliability</a:t>
            </a:r>
            <a:r>
              <a:rPr lang="en-GB" dirty="0"/>
              <a:t> − You can scale the database by increasing the number of reads/writes, and the volume without effecting the query processing speed and data integrity. Neo4j also provides support for </a:t>
            </a:r>
            <a:r>
              <a:rPr lang="en-GB" b="1" dirty="0"/>
              <a:t>replication</a:t>
            </a:r>
            <a:r>
              <a:rPr lang="en-GB" dirty="0"/>
              <a:t> for data safety and reliability.</a:t>
            </a:r>
          </a:p>
          <a:p>
            <a:r>
              <a:rPr lang="en-GB" b="1" dirty="0"/>
              <a:t>Cypher Query Language</a:t>
            </a:r>
            <a:r>
              <a:rPr lang="en-GB" dirty="0"/>
              <a:t> − Neo4j provides a powerful declarative query language known as Cypher. It uses ASCII-art for depicting graphs. Cypher is easy to learn and can be used to create and retrieve relations between data without using the complex queries like Joins.</a:t>
            </a:r>
          </a:p>
          <a:p>
            <a:r>
              <a:rPr lang="en-GB" b="1" dirty="0"/>
              <a:t>Built-in web application</a:t>
            </a:r>
            <a:r>
              <a:rPr lang="en-GB" dirty="0"/>
              <a:t> − Neo4j provides a built-in </a:t>
            </a:r>
            <a:r>
              <a:rPr lang="en-GB" b="1" dirty="0"/>
              <a:t>Neo4j Browser</a:t>
            </a:r>
            <a:r>
              <a:rPr lang="en-GB" dirty="0"/>
              <a:t> web application. Using this, you can create and query your graph data.</a:t>
            </a:r>
          </a:p>
          <a:p>
            <a:r>
              <a:rPr lang="en-GB" b="1" dirty="0"/>
              <a:t>Drivers</a:t>
            </a:r>
            <a:r>
              <a:rPr lang="en-GB" dirty="0"/>
              <a:t> − Neo4j can work with −</a:t>
            </a:r>
          </a:p>
          <a:p>
            <a:pPr lvl="1"/>
            <a:r>
              <a:rPr lang="en-GB" dirty="0"/>
              <a:t>REST API to work with programming languages such as Java, Spring, Scala etc.</a:t>
            </a:r>
          </a:p>
          <a:p>
            <a:pPr lvl="1"/>
            <a:r>
              <a:rPr lang="en-GB" dirty="0"/>
              <a:t>Java Script to work with UI MVC frameworks such as Node JS.</a:t>
            </a:r>
          </a:p>
          <a:p>
            <a:pPr lvl="1"/>
            <a:r>
              <a:rPr lang="en-GB" dirty="0"/>
              <a:t>It supports two kinds of Java API: Cypher API and Native Java API to develop Java applications. In addition to these, you can also work with other databases such as MongoDB, Cassandra, etc.</a:t>
            </a:r>
          </a:p>
          <a:p>
            <a:r>
              <a:rPr lang="en-GB" b="1" dirty="0"/>
              <a:t>Indexing</a:t>
            </a:r>
            <a:r>
              <a:rPr lang="en-GB" dirty="0"/>
              <a:t> − Neo4j supports Indexes by using Apache Lucence.</a:t>
            </a:r>
          </a:p>
          <a:p>
            <a:endParaRPr lang="en-IN" dirty="0"/>
          </a:p>
        </p:txBody>
      </p:sp>
    </p:spTree>
    <p:extLst>
      <p:ext uri="{BB962C8B-B14F-4D97-AF65-F5344CB8AC3E}">
        <p14:creationId xmlns:p14="http://schemas.microsoft.com/office/powerpoint/2010/main" val="1728420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Neo4j Property Graph Data </a:t>
            </a:r>
            <a:r>
              <a:rPr lang="en-GB" dirty="0" smtClean="0"/>
              <a:t>Model</a:t>
            </a:r>
            <a:endParaRPr lang="en-IN" dirty="0"/>
          </a:p>
        </p:txBody>
      </p:sp>
      <p:sp>
        <p:nvSpPr>
          <p:cNvPr id="3" name="Content Placeholder 2"/>
          <p:cNvSpPr>
            <a:spLocks noGrp="1"/>
          </p:cNvSpPr>
          <p:nvPr>
            <p:ph idx="1"/>
          </p:nvPr>
        </p:nvSpPr>
        <p:spPr>
          <a:xfrm>
            <a:off x="457200" y="1600200"/>
            <a:ext cx="8229600" cy="5257800"/>
          </a:xfrm>
        </p:spPr>
        <p:txBody>
          <a:bodyPr>
            <a:normAutofit fontScale="40000" lnSpcReduction="20000"/>
          </a:bodyPr>
          <a:lstStyle/>
          <a:p>
            <a:r>
              <a:rPr lang="en-GB" sz="4500" dirty="0" smtClean="0"/>
              <a:t>Neo4j Graph Database follows the Property Graph Model to store and manage its data.</a:t>
            </a:r>
          </a:p>
          <a:p>
            <a:r>
              <a:rPr lang="en-GB" sz="4500" dirty="0" smtClean="0"/>
              <a:t>Following are the key features of Property Graph Model −</a:t>
            </a:r>
          </a:p>
          <a:p>
            <a:pPr lvl="1"/>
            <a:r>
              <a:rPr lang="en-GB" sz="4500" dirty="0" smtClean="0"/>
              <a:t>The model represents data in Nodes, Relationships and Properties</a:t>
            </a:r>
          </a:p>
          <a:p>
            <a:r>
              <a:rPr lang="en-GB" sz="4500" dirty="0" smtClean="0"/>
              <a:t>Properties are key-value pairs</a:t>
            </a:r>
          </a:p>
          <a:p>
            <a:r>
              <a:rPr lang="en-GB" sz="4500" dirty="0" smtClean="0"/>
              <a:t>Nodes are represented using circle and Relationships are represented using arrow keys</a:t>
            </a:r>
          </a:p>
          <a:p>
            <a:r>
              <a:rPr lang="en-GB" sz="4500" dirty="0" smtClean="0"/>
              <a:t>Relationships have directions: Unidirectional and Bidirectional</a:t>
            </a:r>
          </a:p>
          <a:p>
            <a:r>
              <a:rPr lang="en-GB" sz="4500" dirty="0" smtClean="0"/>
              <a:t>Each Relationship contains "Start Node" or "From Node" and "To Node" or "End Node"</a:t>
            </a:r>
          </a:p>
          <a:p>
            <a:r>
              <a:rPr lang="en-GB" sz="4500" dirty="0" smtClean="0"/>
              <a:t>Both Nodes and Relationships contain properties</a:t>
            </a:r>
          </a:p>
          <a:p>
            <a:r>
              <a:rPr lang="en-GB" sz="4500" dirty="0" smtClean="0"/>
              <a:t>Relationships connects nodes</a:t>
            </a:r>
          </a:p>
          <a:p>
            <a:r>
              <a:rPr lang="en-GB" sz="4500" dirty="0" smtClean="0"/>
              <a:t>In Property Graph Data Model, relationships should be directional. If we try to create relationships without direction, then it will throw an error message.</a:t>
            </a:r>
          </a:p>
          <a:p>
            <a:r>
              <a:rPr lang="en-GB" sz="4500" dirty="0" smtClean="0"/>
              <a:t>In Neo4j too, relationships should be directional. If we try to create relationships without direction, then Neo4j will throw an error message saying that "Relationships should be directional".</a:t>
            </a:r>
          </a:p>
          <a:p>
            <a:r>
              <a:rPr lang="en-GB" sz="4500" dirty="0" smtClean="0"/>
              <a:t>Neo4j Graph Database stores all of its data in Nodes and Relationships. We neither need any additional RRBMS Database nor any SQL database to store Neo4j database data. It stores its data in terms of Graphs in its native format.</a:t>
            </a:r>
            <a:endParaRPr lang="en-IN" dirty="0"/>
          </a:p>
        </p:txBody>
      </p:sp>
    </p:spTree>
    <p:extLst>
      <p:ext uri="{BB962C8B-B14F-4D97-AF65-F5344CB8AC3E}">
        <p14:creationId xmlns:p14="http://schemas.microsoft.com/office/powerpoint/2010/main" val="2321184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GB" dirty="0"/>
              <a:t>Neo4j uses Native GPE (Graph Processing Engine) to work with its Native graph storage format.</a:t>
            </a:r>
          </a:p>
          <a:p>
            <a:r>
              <a:rPr lang="en-GB" dirty="0"/>
              <a:t>The main building blocks of Graph DB Data Model are −</a:t>
            </a:r>
          </a:p>
          <a:p>
            <a:r>
              <a:rPr lang="en-GB" dirty="0"/>
              <a:t>Nodes</a:t>
            </a:r>
          </a:p>
          <a:p>
            <a:r>
              <a:rPr lang="en-GB" dirty="0"/>
              <a:t>Relationships</a:t>
            </a:r>
          </a:p>
          <a:p>
            <a:r>
              <a:rPr lang="en-GB" dirty="0"/>
              <a:t>Properties</a:t>
            </a:r>
          </a:p>
          <a:p>
            <a:r>
              <a:rPr lang="en-GB" dirty="0"/>
              <a:t>Following is a simple example of a Property Graph.</a:t>
            </a:r>
          </a:p>
          <a:p>
            <a:endParaRPr lang="en-IN" dirty="0"/>
          </a:p>
        </p:txBody>
      </p:sp>
    </p:spTree>
    <p:extLst>
      <p:ext uri="{BB962C8B-B14F-4D97-AF65-F5344CB8AC3E}">
        <p14:creationId xmlns:p14="http://schemas.microsoft.com/office/powerpoint/2010/main" val="3941195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A17E44C523DB42A279F8A752D80E3B" ma:contentTypeVersion="2" ma:contentTypeDescription="Create a new document." ma:contentTypeScope="" ma:versionID="bf28bd7a3f4e1bbc547ee55917522590">
  <xsd:schema xmlns:xsd="http://www.w3.org/2001/XMLSchema" xmlns:xs="http://www.w3.org/2001/XMLSchema" xmlns:p="http://schemas.microsoft.com/office/2006/metadata/properties" xmlns:ns2="1fc5be27-4f5e-4a11-bf29-d7d7538038df" targetNamespace="http://schemas.microsoft.com/office/2006/metadata/properties" ma:root="true" ma:fieldsID="c62cfe4a73ebfc3782d3911e921bdfaa" ns2:_="">
    <xsd:import namespace="1fc5be27-4f5e-4a11-bf29-d7d7538038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c5be27-4f5e-4a11-bf29-d7d7538038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059E70-DCF5-422D-8750-82EA4E1FBFB3}"/>
</file>

<file path=customXml/itemProps2.xml><?xml version="1.0" encoding="utf-8"?>
<ds:datastoreItem xmlns:ds="http://schemas.openxmlformats.org/officeDocument/2006/customXml" ds:itemID="{44DBC3D8-C495-4969-9F87-F3F6A6D57979}"/>
</file>

<file path=customXml/itemProps3.xml><?xml version="1.0" encoding="utf-8"?>
<ds:datastoreItem xmlns:ds="http://schemas.openxmlformats.org/officeDocument/2006/customXml" ds:itemID="{90EB3E94-1E00-4AF9-BE2D-4B5B24447744}"/>
</file>

<file path=docProps/app.xml><?xml version="1.0" encoding="utf-8"?>
<Properties xmlns="http://schemas.openxmlformats.org/officeDocument/2006/extended-properties" xmlns:vt="http://schemas.openxmlformats.org/officeDocument/2006/docPropsVTypes">
  <TotalTime>96</TotalTime>
  <Words>2627</Words>
  <Application>Microsoft Office PowerPoint</Application>
  <PresentationFormat>On-screen Show (4:3)</PresentationFormat>
  <Paragraphs>348</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Neo4J</vt:lpstr>
      <vt:lpstr>What is a Graph Database?</vt:lpstr>
      <vt:lpstr>Popular Graph Databases</vt:lpstr>
      <vt:lpstr>Why Graph Databases?</vt:lpstr>
      <vt:lpstr>RDBMS Vs Graph Database</vt:lpstr>
      <vt:lpstr>Advantages of Neo4j</vt:lpstr>
      <vt:lpstr>Features of Neo4j</vt:lpstr>
      <vt:lpstr>Neo4j Property Graph Data Model</vt:lpstr>
      <vt:lpstr>PowerPoint Presentation</vt:lpstr>
      <vt:lpstr>PowerPoint Presentation</vt:lpstr>
      <vt:lpstr>PowerPoint Presentation</vt:lpstr>
      <vt:lpstr>Node</vt:lpstr>
      <vt:lpstr>Properties</vt:lpstr>
      <vt:lpstr>Relationships</vt:lpstr>
      <vt:lpstr>PowerPoint Presentation</vt:lpstr>
      <vt:lpstr>Labels</vt:lpstr>
      <vt:lpstr>PowerPoint Presentation</vt:lpstr>
      <vt:lpstr>Neo4j CQL Clauses Following are the read clauses of Neo4j Cypher Query Language </vt:lpstr>
      <vt:lpstr>Write clauses of Neo4j Cypher Query Language</vt:lpstr>
      <vt:lpstr>General clauses of Neo4j Cypher Query Language</vt:lpstr>
      <vt:lpstr>Neo4j CQL Functions Following are the frequently used Neo4j CQL Functions</vt:lpstr>
      <vt:lpstr> Neo4j CQL Data Types </vt:lpstr>
      <vt:lpstr>CQL Operators</vt:lpstr>
      <vt:lpstr>Boolean Operators in Neo4j CQL Boolean operators </vt:lpstr>
      <vt:lpstr>Comparison Operators</vt:lpstr>
      <vt:lpstr>CREATE clause</vt:lpstr>
      <vt:lpstr>Creating a Single node</vt:lpstr>
      <vt:lpstr>Verification</vt:lpstr>
      <vt:lpstr>Creating Multiple Nodes</vt:lpstr>
      <vt:lpstr>Creating a Node with a Label</vt:lpstr>
      <vt:lpstr>Create Node with Properties</vt:lpstr>
      <vt:lpstr>Creating Relationships</vt:lpstr>
      <vt:lpstr>Creating a Relationship between the existing nodes</vt:lpstr>
      <vt:lpstr>Creating a relationship with Label and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Framework</dc:title>
  <dc:creator>Windows User</dc:creator>
  <cp:lastModifiedBy>syed ibrahim</cp:lastModifiedBy>
  <cp:revision>13</cp:revision>
  <dcterms:created xsi:type="dcterms:W3CDTF">2020-05-22T08:36:14Z</dcterms:created>
  <dcterms:modified xsi:type="dcterms:W3CDTF">2020-06-08T04:46:34Z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0x01010042A17E44C523DB42A279F8A752D80E3B</vt:lpwstr>
  </property>
</Properties>
</file>