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5139" r:id="rId1"/>
  </p:sldMasterIdLst>
  <p:notesMasterIdLst>
    <p:notesMasterId r:id="rId30"/>
  </p:notesMasterIdLst>
  <p:handoutMasterIdLst>
    <p:handoutMasterId r:id="rId31"/>
  </p:handoutMasterIdLst>
  <p:sldIdLst>
    <p:sldId id="371" r:id="rId2"/>
    <p:sldId id="1985" r:id="rId3"/>
    <p:sldId id="1986" r:id="rId4"/>
    <p:sldId id="1952" r:id="rId5"/>
    <p:sldId id="1953" r:id="rId6"/>
    <p:sldId id="1954" r:id="rId7"/>
    <p:sldId id="1955" r:id="rId8"/>
    <p:sldId id="1956" r:id="rId9"/>
    <p:sldId id="1987" r:id="rId10"/>
    <p:sldId id="1957" r:id="rId11"/>
    <p:sldId id="1958" r:id="rId12"/>
    <p:sldId id="1959" r:id="rId13"/>
    <p:sldId id="1960" r:id="rId14"/>
    <p:sldId id="1980" r:id="rId15"/>
    <p:sldId id="1981" r:id="rId16"/>
    <p:sldId id="1961" r:id="rId17"/>
    <p:sldId id="1962" r:id="rId18"/>
    <p:sldId id="1963" r:id="rId19"/>
    <p:sldId id="1964" r:id="rId20"/>
    <p:sldId id="1965" r:id="rId21"/>
    <p:sldId id="1966" r:id="rId22"/>
    <p:sldId id="1979" r:id="rId23"/>
    <p:sldId id="1968" r:id="rId24"/>
    <p:sldId id="1969" r:id="rId25"/>
    <p:sldId id="1970" r:id="rId26"/>
    <p:sldId id="1971" r:id="rId27"/>
    <p:sldId id="1973" r:id="rId28"/>
    <p:sldId id="1974" r:id="rId29"/>
  </p:sldIdLst>
  <p:sldSz cx="9144000" cy="6858000" type="screen4x3"/>
  <p:notesSz cx="6778625" cy="94789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u="sng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800" u="sng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800" u="sng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800" u="sng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800" u="sng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7D"/>
    <a:srgbClr val="000000"/>
    <a:srgbClr val="F79646"/>
    <a:srgbClr val="4F81BD"/>
    <a:srgbClr val="E7E7EA"/>
    <a:srgbClr val="FEFFFF"/>
    <a:srgbClr val="C0504D"/>
    <a:srgbClr val="806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2" autoAdjust="0"/>
    <p:restoredTop sz="94383" autoAdjust="0"/>
  </p:normalViewPr>
  <p:slideViewPr>
    <p:cSldViewPr>
      <p:cViewPr>
        <p:scale>
          <a:sx n="100" d="100"/>
          <a:sy n="100" d="100"/>
        </p:scale>
        <p:origin x="-2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2" y="1101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3348" y="-18"/>
      </p:cViewPr>
      <p:guideLst>
        <p:guide orient="horz" pos="2986"/>
        <p:guide pos="21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91" tIns="46446" rIns="92891" bIns="46446" numCol="1" anchor="t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 u="none">
                <a:latin typeface="Times New Roman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Faloutsos/Pavlo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3846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91" tIns="46446" rIns="92891" bIns="46446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u="none">
                <a:latin typeface="Times New Roman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05888"/>
            <a:ext cx="29384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91" tIns="46446" rIns="92891" bIns="46446" numCol="1" anchor="b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 u="none">
                <a:latin typeface="Times New Roman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005888"/>
            <a:ext cx="293846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91" tIns="46446" rIns="92891" bIns="46446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u="none">
                <a:latin typeface="Times New Roman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3DD6768D-7786-4DC3-BFEA-4F0C5244D7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915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91" tIns="46446" rIns="92891" bIns="46446" numCol="1" anchor="t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 u="none">
                <a:latin typeface="Times New Roman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Faloutsos/Pavlo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3846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91" tIns="46446" rIns="92891" bIns="46446" numCol="1" anchor="t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u="none">
                <a:latin typeface="Times New Roman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9175" y="711200"/>
            <a:ext cx="4738688" cy="35544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502150"/>
            <a:ext cx="4972050" cy="426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91" tIns="46446" rIns="92891" bIns="46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5888"/>
            <a:ext cx="29384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91" tIns="46446" rIns="92891" bIns="46446" numCol="1" anchor="b" anchorCtr="0" compatLnSpc="1">
            <a:prstTxWarp prst="textNoShape">
              <a:avLst/>
            </a:prstTxWarp>
          </a:bodyPr>
          <a:lstStyle>
            <a:lvl1pPr algn="l" defTabSz="928688" eaLnBrk="0" hangingPunct="0">
              <a:defRPr sz="1200" u="none">
                <a:latin typeface="Times New Roman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005888"/>
            <a:ext cx="293846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91" tIns="46446" rIns="92891" bIns="46446" numCol="1" anchor="b" anchorCtr="0" compatLnSpc="1">
            <a:prstTxWarp prst="textNoShape">
              <a:avLst/>
            </a:prstTxWarp>
          </a:bodyPr>
          <a:lstStyle>
            <a:lvl1pPr algn="r" defTabSz="928688" eaLnBrk="0" hangingPunct="0">
              <a:defRPr sz="1200" u="none">
                <a:latin typeface="Times New Roman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fld id="{8323A266-0F6E-4C12-95B7-5CBB3C6E08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3573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defTabSz="9286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A0070D1-6DBA-42B6-9F7E-24181D7B3472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43ACB7E7-0C82-4DD9-BF84-B54E855F4BB7}" type="slidenum">
              <a:rPr lang="en-US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3174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020763" y="711200"/>
            <a:ext cx="4732337" cy="3549650"/>
          </a:xfrm>
          <a:ln/>
        </p:spPr>
      </p:sp>
      <p:sp>
        <p:nvSpPr>
          <p:cNvPr id="31748" name="Rectangle 2"/>
          <p:cNvSpPr>
            <a:spLocks noChangeArrowheads="1"/>
          </p:cNvSpPr>
          <p:nvPr>
            <p:ph type="body" idx="1"/>
          </p:nvPr>
        </p:nvSpPr>
        <p:spPr>
          <a:xfrm>
            <a:off x="903288" y="4502150"/>
            <a:ext cx="4967287" cy="4262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F9A2A2-DFFB-47C5-898D-47215B259CE1}" type="slidenum">
              <a:rPr lang="en-US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3277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020763" y="711200"/>
            <a:ext cx="4732337" cy="3549650"/>
          </a:xfrm>
          <a:ln/>
        </p:spPr>
      </p:sp>
      <p:sp>
        <p:nvSpPr>
          <p:cNvPr id="32772" name="Rectangle 2"/>
          <p:cNvSpPr>
            <a:spLocks noChangeArrowheads="1"/>
          </p:cNvSpPr>
          <p:nvPr>
            <p:ph type="body" idx="1"/>
          </p:nvPr>
        </p:nvSpPr>
        <p:spPr>
          <a:xfrm>
            <a:off x="903288" y="4502150"/>
            <a:ext cx="4967287" cy="4262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DDE2853-EB63-4ECC-A8C3-E38DFEA13948}" type="slidenum">
              <a:rPr lang="en-US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33795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020763" y="711200"/>
            <a:ext cx="4732337" cy="3549650"/>
          </a:xfrm>
          <a:ln/>
        </p:spPr>
      </p:sp>
      <p:sp>
        <p:nvSpPr>
          <p:cNvPr id="33796" name="Rectangle 2"/>
          <p:cNvSpPr>
            <a:spLocks noChangeArrowheads="1"/>
          </p:cNvSpPr>
          <p:nvPr>
            <p:ph type="body" idx="1"/>
          </p:nvPr>
        </p:nvSpPr>
        <p:spPr>
          <a:xfrm>
            <a:off x="903288" y="4502150"/>
            <a:ext cx="4967287" cy="4262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54DBDE07-75EE-4E61-84D6-15D3D51AAD71}" type="slidenum">
              <a:rPr lang="en-US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34819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020763" y="711200"/>
            <a:ext cx="4732337" cy="3549650"/>
          </a:xfrm>
          <a:ln/>
        </p:spPr>
      </p:sp>
      <p:sp>
        <p:nvSpPr>
          <p:cNvPr id="34820" name="Rectangle 2"/>
          <p:cNvSpPr>
            <a:spLocks noChangeArrowheads="1"/>
          </p:cNvSpPr>
          <p:nvPr>
            <p:ph type="body" idx="1"/>
          </p:nvPr>
        </p:nvSpPr>
        <p:spPr>
          <a:xfrm>
            <a:off x="903288" y="4502150"/>
            <a:ext cx="4967287" cy="4262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EB1C932-C47A-4D4A-9A95-7E15A0D44971}" type="slidenum">
              <a:rPr lang="en-US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35843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020763" y="711200"/>
            <a:ext cx="4732337" cy="3549650"/>
          </a:xfrm>
          <a:ln/>
        </p:spPr>
      </p:sp>
      <p:sp>
        <p:nvSpPr>
          <p:cNvPr id="35844" name="Rectangle 2"/>
          <p:cNvSpPr>
            <a:spLocks noChangeArrowheads="1"/>
          </p:cNvSpPr>
          <p:nvPr>
            <p:ph type="body" idx="1"/>
          </p:nvPr>
        </p:nvSpPr>
        <p:spPr>
          <a:xfrm>
            <a:off x="903288" y="4502150"/>
            <a:ext cx="4967287" cy="4262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1E0845F4-A5A1-452F-9ACA-3B95F3AFFA87}" type="slidenum">
              <a:rPr lang="en-US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36867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020763" y="711200"/>
            <a:ext cx="4732337" cy="3549650"/>
          </a:xfrm>
          <a:ln/>
        </p:spPr>
      </p:sp>
      <p:sp>
        <p:nvSpPr>
          <p:cNvPr id="36868" name="Rectangle 2"/>
          <p:cNvSpPr>
            <a:spLocks noChangeArrowheads="1"/>
          </p:cNvSpPr>
          <p:nvPr>
            <p:ph type="body" idx="1"/>
          </p:nvPr>
        </p:nvSpPr>
        <p:spPr>
          <a:xfrm>
            <a:off x="903288" y="4502150"/>
            <a:ext cx="4967287" cy="4262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defTabSz="92868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E3B5F1C-0317-40B2-9EF5-FE64429DC80B}" type="slidenum">
              <a:rPr lang="en-US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37891" name="Rectangle 1"/>
          <p:cNvSpPr>
            <a:spLocks noChangeArrowheads="1" noTextEdit="1"/>
          </p:cNvSpPr>
          <p:nvPr>
            <p:ph type="sldImg"/>
          </p:nvPr>
        </p:nvSpPr>
        <p:spPr>
          <a:xfrm>
            <a:off x="1020763" y="711200"/>
            <a:ext cx="4732337" cy="3549650"/>
          </a:xfrm>
          <a:ln/>
        </p:spPr>
      </p:sp>
      <p:sp>
        <p:nvSpPr>
          <p:cNvPr id="37892" name="Rectangle 2"/>
          <p:cNvSpPr>
            <a:spLocks noChangeArrowheads="1"/>
          </p:cNvSpPr>
          <p:nvPr>
            <p:ph type="body" idx="1"/>
          </p:nvPr>
        </p:nvSpPr>
        <p:spPr>
          <a:xfrm>
            <a:off x="903288" y="4502150"/>
            <a:ext cx="4967287" cy="4262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29E87-96D0-4007-9B76-DE384589AE9A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CMU SCS 15-415/615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0A7BD-99A0-4E96-9EDE-A6FFF6C884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2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1FAF6-5427-43E7-8F17-E21095B2ACB5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CMU SCS 15-415/615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1BFDE-C7E8-49E6-835D-FE88DF84B0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3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71006-9E4A-4654-BC11-7D06DB3E4440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CMU SCS 15-415/615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1A36E-2050-4B54-98A6-C1CFB52D7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8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7F5A5-6D0E-4932-B190-9C8F41C86CBC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CMU SCS 15-415/615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222EB-070C-40ED-BA59-BD73DDEEB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8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2F895-BFFB-4DB5-AAE1-8DBD72CAEE9F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CMU SCS 15-415/615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22FF5-BAEE-42F9-BE8A-8346A8F42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2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00F-B8DD-48D9-AE0C-FFE5FD17D627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CMU SCS 15-415/615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813F2-5AFE-4928-9C90-9218E49DF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9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F1AB9-F9A6-4895-826D-E8CD0D23278C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CMU SCS 15-415/615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E6C02-DFDE-4EEC-89CE-9738C0A400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C8682-C84A-457A-98BE-ACD36417F3C8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CMU SCS 15-415/615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A378F-4CCE-424A-AEF7-2D1D097F6A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ADF44-3E39-4DB5-8701-12B073C7122E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CMU SCS 15-415/615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00DA2-AA49-45CD-A276-916E6CB0CF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9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8161D-2E62-4775-96E9-4463DFD6A9CF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CMU SCS 15-415/615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3CC9B-CC96-425C-8A55-E82E01F8A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A5D91-131B-4C7E-9FE3-561A84E6B758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CMU SCS 15-415/615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B5658-3A75-4766-B633-9B12B1850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2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54BAC0-3718-4F44-B930-67AB5ECC9CD2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CMU SCS 15-415/615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9B8BC89-71D0-45A0-B54C-8C0EED14D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40" r:id="rId1"/>
    <p:sldLayoutId id="2147485141" r:id="rId2"/>
    <p:sldLayoutId id="2147485142" r:id="rId3"/>
    <p:sldLayoutId id="2147485143" r:id="rId4"/>
    <p:sldLayoutId id="2147485144" r:id="rId5"/>
    <p:sldLayoutId id="2147485145" r:id="rId6"/>
    <p:sldLayoutId id="2147485146" r:id="rId7"/>
    <p:sldLayoutId id="2147485147" r:id="rId8"/>
    <p:sldLayoutId id="2147485148" r:id="rId9"/>
    <p:sldLayoutId id="2147485149" r:id="rId10"/>
    <p:sldLayoutId id="2147485150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jpe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tagged/database" TargetMode="External"/><Relationship Id="rId2" Type="http://schemas.openxmlformats.org/officeDocument/2006/relationships/hyperlink" Target="https://hackernoon.com/tagged/genera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database-scaling-horizontal-and-vertical-scaling-85edd2fd994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8077200" cy="2057400"/>
          </a:xfrm>
        </p:spPr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How to Scale a Database System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962400"/>
            <a:ext cx="7391400" cy="16002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dirty="0" smtClean="0">
              <a:ea typeface="ＭＳ Ｐゴシック" charset="-128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50EDC5-EA11-40FB-8EDA-315F61699D84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128FF-DF05-4E9C-93EA-1E74DE489719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11188" y="2171700"/>
            <a:ext cx="7810500" cy="274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7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500" u="none" dirty="0">
                <a:latin typeface="Yanone Kaffeesatz Bold" charset="0"/>
                <a:ea typeface="+mn-ea"/>
              </a:rPr>
              <a:t>Buy a faster machine.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49288" y="685800"/>
            <a:ext cx="7848600" cy="142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7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500" u="none" dirty="0">
                <a:solidFill>
                  <a:srgbClr val="C00000"/>
                </a:solidFill>
                <a:latin typeface="Yanone Kaffeesatz Bold" pitchFamily="2" charset="0"/>
                <a:ea typeface="+mn-ea"/>
              </a:rPr>
              <a:t>Idea #1: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A98E3A-4D10-4139-A8EF-CC2C309157DF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750672-0EB1-4C8B-BD93-5A9BAF4FB83E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Scaling Up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D4AE87-4635-4D09-B5FA-5D53B2DE421F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F892D-6F0E-4271-9ED5-9E4EB46EA71F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Data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67313" y="2252663"/>
            <a:ext cx="1482725" cy="12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ServerCabin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13" y="1981200"/>
            <a:ext cx="1066800" cy="18399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271" name="Straight Arrow Connector 8"/>
          <p:cNvCxnSpPr>
            <a:cxnSpLocks noChangeShapeType="1"/>
          </p:cNvCxnSpPr>
          <p:nvPr/>
        </p:nvCxnSpPr>
        <p:spPr bwMode="auto">
          <a:xfrm>
            <a:off x="3363913" y="2900363"/>
            <a:ext cx="1803400" cy="1587"/>
          </a:xfrm>
          <a:prstGeom prst="straightConnector1">
            <a:avLst/>
          </a:prstGeom>
          <a:noFill/>
          <a:ln w="793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2" name="TextBox 9"/>
          <p:cNvSpPr txBox="1">
            <a:spLocks noChangeArrowheads="1"/>
          </p:cNvSpPr>
          <p:nvPr/>
        </p:nvSpPr>
        <p:spPr bwMode="auto">
          <a:xfrm>
            <a:off x="1603375" y="3738563"/>
            <a:ext cx="3067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u="none">
                <a:latin typeface="Yanone Kaffeesatz Regular" pitchFamily="2" charset="0"/>
              </a:rPr>
              <a:t>Application Server</a:t>
            </a:r>
          </a:p>
        </p:txBody>
      </p:sp>
      <p:sp>
        <p:nvSpPr>
          <p:cNvPr id="11273" name="TextBox 10"/>
          <p:cNvSpPr txBox="1">
            <a:spLocks noChangeArrowheads="1"/>
          </p:cNvSpPr>
          <p:nvPr/>
        </p:nvSpPr>
        <p:spPr bwMode="auto">
          <a:xfrm>
            <a:off x="4803775" y="3738563"/>
            <a:ext cx="2900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u="none">
                <a:latin typeface="Yanone Kaffeesatz Regular" pitchFamily="2" charset="0"/>
              </a:rPr>
              <a:t>Database</a:t>
            </a:r>
            <a:r>
              <a:rPr lang="en-US" altLang="en-US" u="none">
                <a:latin typeface="Yanone Kaffeesatz Regular" pitchFamily="2" charset="0"/>
              </a:rPr>
              <a:t> Server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38138" y="4892675"/>
            <a:ext cx="45831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002060"/>
                </a:solidFill>
                <a:latin typeface="Yanone Kaffeesatz Bold" pitchFamily="2" charset="0"/>
              </a:rPr>
              <a:t>(+)  Requires no change to application.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002060"/>
                </a:solidFill>
                <a:latin typeface="Yanone Kaffeesatz Bold" pitchFamily="2" charset="0"/>
              </a:rPr>
              <a:t>(+) Improvements are immediate.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84738" y="4892675"/>
            <a:ext cx="4173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C00000"/>
                </a:solidFill>
                <a:latin typeface="Yanone Kaffeesatz Bold" pitchFamily="2" charset="0"/>
              </a:rPr>
              <a:t>(-)  Expensive! Diminishing Returns.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C00000"/>
                </a:solidFill>
                <a:latin typeface="Yanone Kaffeesatz Bold" pitchFamily="2" charset="0"/>
              </a:rPr>
              <a:t>(-)  Single Point of Failure.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884988" y="1752600"/>
            <a:ext cx="18478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en-US" sz="2000" u="none">
                <a:latin typeface="Yanone Kaffeesatz Bold" pitchFamily="2" charset="0"/>
              </a:rPr>
              <a:t> More disks.</a:t>
            </a:r>
          </a:p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en-US" sz="2000" u="none">
                <a:latin typeface="Yanone Kaffeesatz Bold" pitchFamily="2" charset="0"/>
              </a:rPr>
              <a:t> More RAM.</a:t>
            </a:r>
          </a:p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en-US" sz="2000" u="none">
                <a:latin typeface="Yanone Kaffeesatz Bold" pitchFamily="2" charset="0"/>
              </a:rPr>
              <a:t> Faster CPUs.</a:t>
            </a:r>
          </a:p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en-US" altLang="en-US" sz="2000" u="none">
                <a:latin typeface="Yanone Kaffeesatz Bold" pitchFamily="2" charset="0"/>
              </a:rPr>
              <a:t>Use SSDs.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11188" y="2171700"/>
            <a:ext cx="7810500" cy="4159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7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8800" u="none" dirty="0">
                <a:latin typeface="Yanone Kaffeesatz Bold" charset="0"/>
                <a:ea typeface="+mn-ea"/>
              </a:rPr>
              <a:t>Replicate database on multiple servers.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49288" y="685800"/>
            <a:ext cx="7848600" cy="142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7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500" u="none" dirty="0">
                <a:solidFill>
                  <a:srgbClr val="C00000"/>
                </a:solidFill>
                <a:latin typeface="Yanone Kaffeesatz Bold" pitchFamily="2" charset="0"/>
                <a:ea typeface="+mn-ea"/>
              </a:rPr>
              <a:t>Idea #2: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60B8387-E3A2-4642-B7A0-B3D5BAEABB24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57E81-49CB-4957-9281-895CA9D31F62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Replication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033889-FE48-4AFA-8CD6-A6DF9354D69D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C0A6F3-8E7A-4F6E-8C6D-FEBEB59237F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 descr="ServerCabin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13" y="1981200"/>
            <a:ext cx="1066800" cy="18399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318" name="Straight Arrow Connector 8"/>
          <p:cNvCxnSpPr>
            <a:cxnSpLocks noChangeShapeType="1"/>
          </p:cNvCxnSpPr>
          <p:nvPr/>
        </p:nvCxnSpPr>
        <p:spPr bwMode="auto">
          <a:xfrm>
            <a:off x="3363913" y="2900363"/>
            <a:ext cx="1803400" cy="1587"/>
          </a:xfrm>
          <a:prstGeom prst="straightConnector1">
            <a:avLst/>
          </a:prstGeom>
          <a:noFill/>
          <a:ln w="793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9" name="TextBox 9"/>
          <p:cNvSpPr txBox="1">
            <a:spLocks noChangeArrowheads="1"/>
          </p:cNvSpPr>
          <p:nvPr/>
        </p:nvSpPr>
        <p:spPr bwMode="auto">
          <a:xfrm>
            <a:off x="1603375" y="3738563"/>
            <a:ext cx="3067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u="none">
                <a:latin typeface="Yanone Kaffeesatz Regular" pitchFamily="2" charset="0"/>
              </a:rPr>
              <a:t>Application Server</a:t>
            </a:r>
          </a:p>
        </p:txBody>
      </p:sp>
      <p:sp>
        <p:nvSpPr>
          <p:cNvPr id="13320" name="TextBox 10"/>
          <p:cNvSpPr txBox="1">
            <a:spLocks noChangeArrowheads="1"/>
          </p:cNvSpPr>
          <p:nvPr/>
        </p:nvSpPr>
        <p:spPr bwMode="auto">
          <a:xfrm>
            <a:off x="4803775" y="3738563"/>
            <a:ext cx="2379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none">
                <a:latin typeface="Yanone Kaffeesatz Regular" pitchFamily="2" charset="0"/>
              </a:rPr>
              <a:t>Database Server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38138" y="4889500"/>
            <a:ext cx="458311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002060"/>
                </a:solidFill>
                <a:latin typeface="Yanone Kaffeesatz Bold" pitchFamily="2" charset="0"/>
              </a:rPr>
              <a:t>(+)  Requires no change to application.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002060"/>
                </a:solidFill>
                <a:latin typeface="Yanone Kaffeesatz Bold" pitchFamily="2" charset="0"/>
              </a:rPr>
              <a:t>(+)  Parallelize read operations.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002060"/>
                </a:solidFill>
                <a:latin typeface="Yanone Kaffeesatz Bold" pitchFamily="2" charset="0"/>
              </a:rPr>
              <a:t>(+)  Improved fault tolerance.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u="none">
              <a:solidFill>
                <a:srgbClr val="002060"/>
              </a:solidFill>
              <a:latin typeface="Yanone Kaffeesatz Bold" pitchFamily="2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84738" y="4889500"/>
            <a:ext cx="4173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C00000"/>
                </a:solidFill>
                <a:latin typeface="Yanone Kaffeesatz Bold" pitchFamily="2" charset="0"/>
              </a:rPr>
              <a:t>(-)  Expensive! Diminishing Returns.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C00000"/>
                </a:solidFill>
                <a:latin typeface="Yanone Kaffeesatz Bold" pitchFamily="2" charset="0"/>
              </a:rPr>
              <a:t>(-)  Writes limited to slowest node.</a:t>
            </a:r>
          </a:p>
        </p:txBody>
      </p:sp>
      <p:pic>
        <p:nvPicPr>
          <p:cNvPr id="14" name="Picture 13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04075" y="1371600"/>
            <a:ext cx="1482725" cy="12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04075" y="2819400"/>
            <a:ext cx="1482725" cy="12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325" name="TextBox 15"/>
          <p:cNvSpPr txBox="1">
            <a:spLocks noChangeArrowheads="1"/>
          </p:cNvSpPr>
          <p:nvPr/>
        </p:nvSpPr>
        <p:spPr bwMode="auto">
          <a:xfrm>
            <a:off x="7334250" y="4064000"/>
            <a:ext cx="1290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none">
                <a:latin typeface="Yanone Kaffeesatz Regular" pitchFamily="2" charset="0"/>
              </a:rPr>
              <a:t>Replicas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5400000" flipH="1" flipV="1">
            <a:off x="6362700" y="1943100"/>
            <a:ext cx="1066800" cy="990600"/>
          </a:xfrm>
          <a:prstGeom prst="straightConnector1">
            <a:avLst/>
          </a:prstGeom>
          <a:solidFill>
            <a:srgbClr val="00B8FF"/>
          </a:solidFill>
          <a:ln w="79375" cap="flat" cmpd="dbl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6400800" y="2895600"/>
            <a:ext cx="990600" cy="762000"/>
          </a:xfrm>
          <a:prstGeom prst="straightConnector1">
            <a:avLst/>
          </a:prstGeom>
          <a:solidFill>
            <a:srgbClr val="00B8FF"/>
          </a:solidFill>
          <a:ln w="79375" cap="flat" cmpd="dbl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rot="5400000" flipH="1" flipV="1">
            <a:off x="6361906" y="1527969"/>
            <a:ext cx="271463" cy="1177925"/>
          </a:xfrm>
          <a:prstGeom prst="bentConnector2">
            <a:avLst/>
          </a:prstGeom>
          <a:noFill/>
          <a:ln w="76200" cap="sq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Arrow Connector 25"/>
          <p:cNvCxnSpPr>
            <a:cxnSpLocks noChangeShapeType="1"/>
          </p:cNvCxnSpPr>
          <p:nvPr/>
        </p:nvCxnSpPr>
        <p:spPr bwMode="auto">
          <a:xfrm rot="16200000" flipH="1">
            <a:off x="6366669" y="3090069"/>
            <a:ext cx="261937" cy="1177925"/>
          </a:xfrm>
          <a:prstGeom prst="bentConnector2">
            <a:avLst/>
          </a:prstGeom>
          <a:noFill/>
          <a:ln w="76200" cap="sq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3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67313" y="2252663"/>
            <a:ext cx="1482725" cy="12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ounded Rectangular Callout 21"/>
          <p:cNvSpPr/>
          <p:nvPr/>
        </p:nvSpPr>
        <p:spPr bwMode="auto">
          <a:xfrm flipH="1">
            <a:off x="5167313" y="1295400"/>
            <a:ext cx="2251075" cy="484188"/>
          </a:xfrm>
          <a:prstGeom prst="wedgeRoundRectCallout">
            <a:avLst>
              <a:gd name="adj1" fmla="val 6208"/>
              <a:gd name="adj2" fmla="val 87404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lIns="0" tIns="91440" rIns="0" bIns="0" anchor="b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u="none" dirty="0">
                <a:solidFill>
                  <a:schemeClr val="bg2">
                    <a:lumMod val="50000"/>
                  </a:schemeClr>
                </a:solidFill>
                <a:latin typeface="Times New Roman" pitchFamily="-112" charset="0"/>
              </a:rPr>
              <a:t>Read Request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11188" y="2171700"/>
            <a:ext cx="7810500" cy="274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7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500" u="none" dirty="0">
                <a:latin typeface="Yanone Kaffeesatz Bold" charset="0"/>
                <a:ea typeface="+mn-ea"/>
              </a:rPr>
              <a:t>Cache query results.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49288" y="685800"/>
            <a:ext cx="7848600" cy="142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7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500" u="none">
                <a:solidFill>
                  <a:srgbClr val="C00000"/>
                </a:solidFill>
                <a:latin typeface="Yanone Kaffeesatz Bold" pitchFamily="2" charset="0"/>
                <a:ea typeface="+mn-ea"/>
              </a:rPr>
              <a:t>Idea #3:</a:t>
            </a:r>
            <a:endParaRPr lang="en-US" sz="11500" u="none" dirty="0">
              <a:solidFill>
                <a:srgbClr val="C00000"/>
              </a:solidFill>
              <a:latin typeface="Yanone Kaffeesatz Bold" pitchFamily="2" charset="0"/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9804E7-40F2-4407-BBDD-B88B1AB60CC2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A62B5-6211-4B98-A9E9-699EC6FD2BDC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Query Cache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61C7A26-DAF4-4D5F-816B-E19E0357E423}" type="datetime1">
              <a:rPr lang="en-US"/>
              <a:pPr>
                <a:defRPr/>
              </a:pPr>
              <a:t>5/24/2020</a:t>
            </a:fld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7F284A-01F9-4ED7-85AB-9551F0FBC53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6" descr="ServerCabin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38" y="1981200"/>
            <a:ext cx="1066800" cy="18399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388" name="Straight Arrow Connector 8"/>
          <p:cNvCxnSpPr>
            <a:cxnSpLocks noChangeShapeType="1"/>
            <a:stCxn id="7" idx="3"/>
          </p:cNvCxnSpPr>
          <p:nvPr/>
        </p:nvCxnSpPr>
        <p:spPr bwMode="auto">
          <a:xfrm flipV="1">
            <a:off x="2141538" y="2292350"/>
            <a:ext cx="982662" cy="609600"/>
          </a:xfrm>
          <a:prstGeom prst="straightConnector1">
            <a:avLst/>
          </a:prstGeom>
          <a:noFill/>
          <a:ln w="793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TextBox 9"/>
          <p:cNvSpPr txBox="1">
            <a:spLocks noChangeArrowheads="1"/>
          </p:cNvSpPr>
          <p:nvPr/>
        </p:nvSpPr>
        <p:spPr bwMode="auto">
          <a:xfrm>
            <a:off x="381000" y="3738563"/>
            <a:ext cx="2455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u="none">
                <a:latin typeface="Yanone Kaffeesatz Regular" pitchFamily="2" charset="0"/>
              </a:rPr>
              <a:t>Application Server</a:t>
            </a:r>
          </a:p>
        </p:txBody>
      </p:sp>
      <p:sp>
        <p:nvSpPr>
          <p:cNvPr id="15368" name="TextBox 10"/>
          <p:cNvSpPr txBox="1">
            <a:spLocks noChangeArrowheads="1"/>
          </p:cNvSpPr>
          <p:nvPr/>
        </p:nvSpPr>
        <p:spPr bwMode="auto">
          <a:xfrm>
            <a:off x="4803775" y="3738563"/>
            <a:ext cx="2379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none">
                <a:latin typeface="Yanone Kaffeesatz Regular" pitchFamily="2" charset="0"/>
              </a:rPr>
              <a:t>Database Server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38138" y="4889500"/>
            <a:ext cx="3244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002060"/>
                </a:solidFill>
                <a:latin typeface="Yanone Kaffeesatz Bold" pitchFamily="2" charset="0"/>
              </a:rPr>
              <a:t>(+)  Reduce load on DBMS.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002060"/>
                </a:solidFill>
                <a:latin typeface="Yanone Kaffeesatz Bold" pitchFamily="2" charset="0"/>
              </a:rPr>
              <a:t>(+)  Fast API.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84738" y="4889500"/>
            <a:ext cx="39989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C00000"/>
                </a:solidFill>
                <a:latin typeface="Yanone Kaffeesatz Bold" pitchFamily="2" charset="0"/>
              </a:rPr>
              <a:t>(-)  Extra roundtrip per query.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C00000"/>
                </a:solidFill>
                <a:latin typeface="Yanone Kaffeesatz Bold" pitchFamily="2" charset="0"/>
              </a:rPr>
              <a:t>(-)  Requires application changes.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C00000"/>
                </a:solidFill>
                <a:latin typeface="Yanone Kaffeesatz Bold" pitchFamily="2" charset="0"/>
              </a:rPr>
              <a:t>(-) Doesn’t help write-heavy apps.</a:t>
            </a:r>
          </a:p>
        </p:txBody>
      </p:sp>
      <p:pic>
        <p:nvPicPr>
          <p:cNvPr id="14" name="Picture 13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04075" y="1371600"/>
            <a:ext cx="1482725" cy="12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04075" y="2819400"/>
            <a:ext cx="1482725" cy="12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373" name="TextBox 15"/>
          <p:cNvSpPr txBox="1">
            <a:spLocks noChangeArrowheads="1"/>
          </p:cNvSpPr>
          <p:nvPr/>
        </p:nvSpPr>
        <p:spPr bwMode="auto">
          <a:xfrm>
            <a:off x="7334250" y="4064000"/>
            <a:ext cx="1200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u="none">
                <a:latin typeface="Yanone Kaffeesatz Regular" pitchFamily="2" charset="0"/>
              </a:rPr>
              <a:t>Replicas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5400000" flipH="1" flipV="1">
            <a:off x="6362700" y="1943100"/>
            <a:ext cx="1066800" cy="990600"/>
          </a:xfrm>
          <a:prstGeom prst="straightConnector1">
            <a:avLst/>
          </a:prstGeom>
          <a:solidFill>
            <a:srgbClr val="00B8FF"/>
          </a:solidFill>
          <a:ln w="79375" cap="flat" cmpd="dbl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6400800" y="2895600"/>
            <a:ext cx="990600" cy="762000"/>
          </a:xfrm>
          <a:prstGeom prst="straightConnector1">
            <a:avLst/>
          </a:prstGeom>
          <a:solidFill>
            <a:srgbClr val="00B8FF"/>
          </a:solidFill>
          <a:ln w="79375" cap="flat" cmpd="dbl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" name="Picture 3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67313" y="2252663"/>
            <a:ext cx="1482725" cy="12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ounded Rectangle 21"/>
          <p:cNvSpPr/>
          <p:nvPr/>
        </p:nvSpPr>
        <p:spPr>
          <a:xfrm>
            <a:off x="2481263" y="1447800"/>
            <a:ext cx="2406650" cy="8445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080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defRPr/>
            </a:pPr>
            <a:endParaRPr lang="en-US" b="1" u="none" dirty="0">
              <a:solidFill>
                <a:srgbClr val="4B4B4B"/>
              </a:solidFill>
              <a:latin typeface="+mj-lt"/>
            </a:endParaRPr>
          </a:p>
        </p:txBody>
      </p:sp>
      <p:pic>
        <p:nvPicPr>
          <p:cNvPr id="15378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1524000"/>
            <a:ext cx="5842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8"/>
          <p:cNvCxnSpPr>
            <a:cxnSpLocks noChangeShapeType="1"/>
          </p:cNvCxnSpPr>
          <p:nvPr/>
        </p:nvCxnSpPr>
        <p:spPr bwMode="auto">
          <a:xfrm flipV="1">
            <a:off x="2133600" y="2895600"/>
            <a:ext cx="3124200" cy="0"/>
          </a:xfrm>
          <a:prstGeom prst="straightConnector1">
            <a:avLst/>
          </a:prstGeom>
          <a:noFill/>
          <a:ln w="793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8"/>
          <p:cNvCxnSpPr>
            <a:cxnSpLocks noChangeShapeType="1"/>
          </p:cNvCxnSpPr>
          <p:nvPr/>
        </p:nvCxnSpPr>
        <p:spPr bwMode="auto">
          <a:xfrm flipH="1">
            <a:off x="2057400" y="2362200"/>
            <a:ext cx="982663" cy="609600"/>
          </a:xfrm>
          <a:prstGeom prst="straightConnector1">
            <a:avLst/>
          </a:prstGeom>
          <a:noFill/>
          <a:ln w="793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Arrow Connector 8"/>
          <p:cNvCxnSpPr>
            <a:cxnSpLocks noChangeShapeType="1"/>
          </p:cNvCxnSpPr>
          <p:nvPr/>
        </p:nvCxnSpPr>
        <p:spPr bwMode="auto">
          <a:xfrm flipH="1" flipV="1">
            <a:off x="2133600" y="2895600"/>
            <a:ext cx="3124200" cy="0"/>
          </a:xfrm>
          <a:prstGeom prst="straightConnector1">
            <a:avLst/>
          </a:prstGeom>
          <a:noFill/>
          <a:ln w="793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ounded Rectangular Callout 33"/>
          <p:cNvSpPr/>
          <p:nvPr/>
        </p:nvSpPr>
        <p:spPr bwMode="auto">
          <a:xfrm flipH="1">
            <a:off x="585788" y="1708150"/>
            <a:ext cx="2251075" cy="484188"/>
          </a:xfrm>
          <a:prstGeom prst="wedgeRoundRectCallout">
            <a:avLst>
              <a:gd name="adj1" fmla="val -36951"/>
              <a:gd name="adj2" fmla="val 103142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lIns="0" tIns="91440" rIns="0" bIns="0" anchor="b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u="none" dirty="0">
                <a:solidFill>
                  <a:schemeClr val="bg2">
                    <a:lumMod val="50000"/>
                  </a:schemeClr>
                </a:solidFill>
                <a:latin typeface="Times New Roman" pitchFamily="-112" charset="0"/>
              </a:rPr>
              <a:t>Check Cache</a:t>
            </a:r>
          </a:p>
        </p:txBody>
      </p:sp>
      <p:sp>
        <p:nvSpPr>
          <p:cNvPr id="35" name="Rounded Rectangular Callout 34"/>
          <p:cNvSpPr/>
          <p:nvPr/>
        </p:nvSpPr>
        <p:spPr bwMode="auto">
          <a:xfrm flipH="1">
            <a:off x="2854325" y="3173413"/>
            <a:ext cx="2251075" cy="484187"/>
          </a:xfrm>
          <a:prstGeom prst="wedgeRoundRectCallout">
            <a:avLst>
              <a:gd name="adj1" fmla="val 2823"/>
              <a:gd name="adj2" fmla="val -85711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lIns="0" tIns="91440" rIns="0" bIns="0" anchor="b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u="none" dirty="0">
                <a:solidFill>
                  <a:schemeClr val="bg2">
                    <a:lumMod val="50000"/>
                  </a:schemeClr>
                </a:solidFill>
                <a:latin typeface="Times New Roman" pitchFamily="-112" charset="0"/>
              </a:rPr>
              <a:t>Query Request</a:t>
            </a:r>
          </a:p>
        </p:txBody>
      </p:sp>
      <p:sp>
        <p:nvSpPr>
          <p:cNvPr id="36" name="Rounded Rectangular Callout 35"/>
          <p:cNvSpPr/>
          <p:nvPr/>
        </p:nvSpPr>
        <p:spPr bwMode="auto">
          <a:xfrm flipH="1">
            <a:off x="585788" y="1708150"/>
            <a:ext cx="2251075" cy="484188"/>
          </a:xfrm>
          <a:prstGeom prst="wedgeRoundRectCallout">
            <a:avLst>
              <a:gd name="adj1" fmla="val -36951"/>
              <a:gd name="adj2" fmla="val 103142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lIns="0" tIns="91440" rIns="0" bIns="0" anchor="b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u="none" dirty="0">
                <a:solidFill>
                  <a:schemeClr val="bg2">
                    <a:lumMod val="50000"/>
                  </a:schemeClr>
                </a:solidFill>
                <a:latin typeface="Times New Roman" pitchFamily="-112" charset="0"/>
              </a:rPr>
              <a:t>Update Cache</a:t>
            </a:r>
          </a:p>
        </p:txBody>
      </p:sp>
      <p:sp>
        <p:nvSpPr>
          <p:cNvPr id="15385" name="TextBox 9"/>
          <p:cNvSpPr txBox="1">
            <a:spLocks noChangeArrowheads="1"/>
          </p:cNvSpPr>
          <p:nvPr/>
        </p:nvSpPr>
        <p:spPr bwMode="auto">
          <a:xfrm>
            <a:off x="2935288" y="1778000"/>
            <a:ext cx="1498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u="none">
                <a:latin typeface="Yanone Kaffeesatz Regular" pitchFamily="2" charset="0"/>
              </a:rPr>
              <a:t>memcache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4" grpId="0" animBg="1"/>
      <p:bldP spid="34" grpId="1" animBg="1"/>
      <p:bldP spid="34" grpId="2" animBg="1"/>
      <p:bldP spid="35" grpId="0" animBg="1"/>
      <p:bldP spid="35" grpId="1" animBg="1"/>
      <p:bldP spid="36" grpId="0" animBg="1"/>
      <p:bldP spid="3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11188" y="2171700"/>
            <a:ext cx="8228012" cy="274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7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500" u="none" dirty="0">
                <a:latin typeface="Yanone Kaffeesatz Bold" charset="0"/>
                <a:ea typeface="+mn-ea"/>
              </a:rPr>
              <a:t>Push SQL into stored procedures.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49288" y="685800"/>
            <a:ext cx="7848600" cy="142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7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500" u="none">
                <a:solidFill>
                  <a:srgbClr val="C00000"/>
                </a:solidFill>
                <a:latin typeface="Yanone Kaffeesatz Bold" pitchFamily="2" charset="0"/>
                <a:ea typeface="+mn-ea"/>
              </a:rPr>
              <a:t>Idea #4:</a:t>
            </a:r>
            <a:endParaRPr lang="en-US" sz="11500" u="none" dirty="0">
              <a:solidFill>
                <a:srgbClr val="C00000"/>
              </a:solidFill>
              <a:latin typeface="Yanone Kaffeesatz Bold" pitchFamily="2" charset="0"/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E621B5-8FEB-4602-9BBF-30F38BD355A9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6EFBE-0C75-4B73-AF11-D7527CC716A6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Stored Procedures</a:t>
            </a:r>
          </a:p>
        </p:txBody>
      </p:sp>
      <p:sp>
        <p:nvSpPr>
          <p:cNvPr id="2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72E596-1BE4-4993-A55F-5361724341B3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4785B-E044-463D-A90E-E3A25CAD969E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7413" name="TextBox 9"/>
          <p:cNvSpPr txBox="1">
            <a:spLocks noChangeArrowheads="1"/>
          </p:cNvSpPr>
          <p:nvPr/>
        </p:nvSpPr>
        <p:spPr bwMode="auto">
          <a:xfrm>
            <a:off x="838200" y="4292600"/>
            <a:ext cx="2254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u="none">
                <a:latin typeface="Yanone Kaffeesatz Regular" pitchFamily="2" charset="0"/>
              </a:rPr>
              <a:t>Application Code</a:t>
            </a:r>
          </a:p>
        </p:txBody>
      </p:sp>
      <p:sp>
        <p:nvSpPr>
          <p:cNvPr id="17414" name="TextBox 10"/>
          <p:cNvSpPr txBox="1">
            <a:spLocks noChangeArrowheads="1"/>
          </p:cNvSpPr>
          <p:nvPr/>
        </p:nvSpPr>
        <p:spPr bwMode="auto">
          <a:xfrm>
            <a:off x="4803775" y="3738563"/>
            <a:ext cx="2379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none">
                <a:latin typeface="Yanone Kaffeesatz Regular" pitchFamily="2" charset="0"/>
              </a:rPr>
              <a:t>Database Server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38138" y="4889500"/>
            <a:ext cx="39020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002060"/>
                </a:solidFill>
                <a:latin typeface="Yanone Kaffeesatz Bold" pitchFamily="2" charset="0"/>
              </a:rPr>
              <a:t>(+)  Reduces network roundtrips.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002060"/>
                </a:solidFill>
                <a:latin typeface="Yanone Kaffeesatz Bold" pitchFamily="2" charset="0"/>
              </a:rPr>
              <a:t>(+)  Less lock contention.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002060"/>
                </a:solidFill>
                <a:latin typeface="Yanone Kaffeesatz Bold" pitchFamily="2" charset="0"/>
              </a:rPr>
              <a:t>(+)  Modularization.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u="none">
              <a:solidFill>
                <a:srgbClr val="002060"/>
              </a:solidFill>
              <a:latin typeface="Yanone Kaffeesatz Bold" pitchFamily="2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84738" y="4889500"/>
            <a:ext cx="4087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C00000"/>
                </a:solidFill>
                <a:latin typeface="Yanone Kaffeesatz Bold" pitchFamily="2" charset="0"/>
              </a:rPr>
              <a:t>(-)  Application logic in two places.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C00000"/>
                </a:solidFill>
                <a:latin typeface="Yanone Kaffeesatz Bold" pitchFamily="2" charset="0"/>
              </a:rPr>
              <a:t>(-)  PL/SQL is not standardized.</a:t>
            </a:r>
          </a:p>
        </p:txBody>
      </p:sp>
      <p:pic>
        <p:nvPicPr>
          <p:cNvPr id="14" name="Picture 13" descr="Data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04075" y="1371600"/>
            <a:ext cx="1482725" cy="12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Data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04075" y="2819400"/>
            <a:ext cx="1482725" cy="12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419" name="TextBox 15"/>
          <p:cNvSpPr txBox="1">
            <a:spLocks noChangeArrowheads="1"/>
          </p:cNvSpPr>
          <p:nvPr/>
        </p:nvSpPr>
        <p:spPr bwMode="auto">
          <a:xfrm>
            <a:off x="7334250" y="4064000"/>
            <a:ext cx="1200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u="none">
                <a:latin typeface="Yanone Kaffeesatz Regular" pitchFamily="2" charset="0"/>
              </a:rPr>
              <a:t>Replicas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5400000" flipH="1" flipV="1">
            <a:off x="6362700" y="1943100"/>
            <a:ext cx="1066800" cy="990600"/>
          </a:xfrm>
          <a:prstGeom prst="straightConnector1">
            <a:avLst/>
          </a:prstGeom>
          <a:solidFill>
            <a:srgbClr val="00B8FF"/>
          </a:solidFill>
          <a:ln w="79375" cap="flat" cmpd="dbl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6400800" y="2895600"/>
            <a:ext cx="990600" cy="762000"/>
          </a:xfrm>
          <a:prstGeom prst="straightConnector1">
            <a:avLst/>
          </a:prstGeom>
          <a:solidFill>
            <a:srgbClr val="00B8FF"/>
          </a:solidFill>
          <a:ln w="79375" cap="flat" cmpd="dbl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" name="Picture 3" descr="Datab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67313" y="2252663"/>
            <a:ext cx="1482725" cy="12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Old Code"/>
          <p:cNvSpPr txBox="1">
            <a:spLocks noChangeArrowheads="1"/>
          </p:cNvSpPr>
          <p:nvPr/>
        </p:nvSpPr>
        <p:spPr bwMode="auto">
          <a:xfrm>
            <a:off x="376238" y="1481138"/>
            <a:ext cx="3457575" cy="28352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800" b="1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</a:t>
            </a:r>
            <a:r>
              <a:rPr lang="en-US" sz="18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getPage</a:t>
            </a:r>
            <a:r>
              <a:rPr lang="en-US" sz="18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(request):</a:t>
            </a:r>
          </a:p>
          <a:p>
            <a:pPr>
              <a:lnSpc>
                <a:spcPct val="90000"/>
              </a:lnSpc>
              <a:defRPr/>
            </a:pPr>
            <a:r>
              <a:rPr lang="en-US" sz="18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# </a:t>
            </a:r>
            <a:r>
              <a:rPr lang="en-US" sz="1800" i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Process request</a:t>
            </a:r>
          </a:p>
          <a:p>
            <a:pPr>
              <a:lnSpc>
                <a:spcPct val="90000"/>
              </a:lnSpc>
              <a:defRPr/>
            </a:pPr>
            <a:r>
              <a:rPr lang="en-US" sz="18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18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EXEC SQL</a:t>
            </a:r>
          </a:p>
          <a:p>
            <a:pPr>
              <a:lnSpc>
                <a:spcPct val="90000"/>
              </a:lnSpc>
              <a:defRPr/>
            </a:pPr>
            <a:r>
              <a:rPr lang="en-US" sz="18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EXEC SQL</a:t>
            </a:r>
          </a:p>
          <a:p>
            <a:pPr>
              <a:lnSpc>
                <a:spcPct val="90000"/>
              </a:lnSpc>
              <a:defRPr/>
            </a:pPr>
            <a:r>
              <a:rPr lang="en-US" sz="1800" i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# Process results</a:t>
            </a:r>
          </a:p>
          <a:p>
            <a:pPr>
              <a:lnSpc>
                <a:spcPct val="90000"/>
              </a:lnSpc>
              <a:defRPr/>
            </a:pPr>
            <a:r>
              <a:rPr lang="en-US" sz="1800" i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18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if x == True:</a:t>
            </a:r>
            <a:endParaRPr lang="en-US" sz="1800" i="1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18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</a:t>
            </a:r>
            <a:r>
              <a:rPr lang="en-US" sz="18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EXEC SQL</a:t>
            </a:r>
          </a:p>
          <a:p>
            <a:pPr>
              <a:lnSpc>
                <a:spcPct val="90000"/>
              </a:lnSpc>
              <a:defRPr/>
            </a:pPr>
            <a:r>
              <a:rPr lang="en-US" sz="18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else:</a:t>
            </a:r>
          </a:p>
          <a:p>
            <a:pPr>
              <a:lnSpc>
                <a:spcPct val="90000"/>
              </a:lnSpc>
              <a:defRPr/>
            </a:pPr>
            <a:r>
              <a:rPr lang="en-US" sz="18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</a:t>
            </a:r>
            <a:r>
              <a:rPr lang="en-US" sz="18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EXEC SQL</a:t>
            </a:r>
          </a:p>
          <a:p>
            <a:pPr>
              <a:lnSpc>
                <a:spcPct val="90000"/>
              </a:lnSpc>
              <a:defRPr/>
            </a:pPr>
            <a:r>
              <a:rPr lang="en-US" sz="18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# </a:t>
            </a:r>
            <a:r>
              <a:rPr lang="en-US" sz="1800" i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Render HTML page</a:t>
            </a:r>
            <a:endParaRPr lang="en-US" sz="18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18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18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18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(html)</a:t>
            </a:r>
          </a:p>
        </p:txBody>
      </p:sp>
      <p:cxnSp>
        <p:nvCxnSpPr>
          <p:cNvPr id="16388" name="Request Arrow 1"/>
          <p:cNvCxnSpPr>
            <a:cxnSpLocks noChangeShapeType="1"/>
            <a:endCxn id="4" idx="1"/>
          </p:cNvCxnSpPr>
          <p:nvPr/>
        </p:nvCxnSpPr>
        <p:spPr bwMode="auto">
          <a:xfrm>
            <a:off x="2017713" y="2133600"/>
            <a:ext cx="3149600" cy="766763"/>
          </a:xfrm>
          <a:prstGeom prst="straightConnector1">
            <a:avLst/>
          </a:prstGeom>
          <a:noFill/>
          <a:ln w="793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Result Arrow 1"/>
          <p:cNvCxnSpPr>
            <a:cxnSpLocks noChangeShapeType="1"/>
            <a:endCxn id="4" idx="1"/>
          </p:cNvCxnSpPr>
          <p:nvPr/>
        </p:nvCxnSpPr>
        <p:spPr bwMode="auto">
          <a:xfrm>
            <a:off x="2017713" y="2133600"/>
            <a:ext cx="3149600" cy="766763"/>
          </a:xfrm>
          <a:prstGeom prst="straightConnector1">
            <a:avLst/>
          </a:prstGeom>
          <a:noFill/>
          <a:ln w="7937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Request Arrow 2"/>
          <p:cNvCxnSpPr>
            <a:cxnSpLocks noChangeShapeType="1"/>
            <a:endCxn id="4" idx="1"/>
          </p:cNvCxnSpPr>
          <p:nvPr/>
        </p:nvCxnSpPr>
        <p:spPr bwMode="auto">
          <a:xfrm>
            <a:off x="2057400" y="2362200"/>
            <a:ext cx="3109913" cy="538163"/>
          </a:xfrm>
          <a:prstGeom prst="straightConnector1">
            <a:avLst/>
          </a:prstGeom>
          <a:noFill/>
          <a:ln w="793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Result Arrow 2"/>
          <p:cNvCxnSpPr>
            <a:cxnSpLocks noChangeShapeType="1"/>
            <a:endCxn id="4" idx="1"/>
          </p:cNvCxnSpPr>
          <p:nvPr/>
        </p:nvCxnSpPr>
        <p:spPr bwMode="auto">
          <a:xfrm>
            <a:off x="2057400" y="2362200"/>
            <a:ext cx="3109913" cy="538163"/>
          </a:xfrm>
          <a:prstGeom prst="straightConnector1">
            <a:avLst/>
          </a:prstGeom>
          <a:noFill/>
          <a:ln w="7937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Request Arrow 3"/>
          <p:cNvCxnSpPr>
            <a:cxnSpLocks noChangeShapeType="1"/>
            <a:endCxn id="4" idx="1"/>
          </p:cNvCxnSpPr>
          <p:nvPr/>
        </p:nvCxnSpPr>
        <p:spPr bwMode="auto">
          <a:xfrm flipV="1">
            <a:off x="2438400" y="2900363"/>
            <a:ext cx="2728913" cy="719137"/>
          </a:xfrm>
          <a:prstGeom prst="straightConnector1">
            <a:avLst/>
          </a:prstGeom>
          <a:noFill/>
          <a:ln w="793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Result Arrow 3"/>
          <p:cNvCxnSpPr>
            <a:cxnSpLocks noChangeShapeType="1"/>
            <a:endCxn id="4" idx="1"/>
          </p:cNvCxnSpPr>
          <p:nvPr/>
        </p:nvCxnSpPr>
        <p:spPr bwMode="auto">
          <a:xfrm flipV="1">
            <a:off x="2438400" y="2900363"/>
            <a:ext cx="2728913" cy="719137"/>
          </a:xfrm>
          <a:prstGeom prst="straightConnector1">
            <a:avLst/>
          </a:prstGeom>
          <a:noFill/>
          <a:ln w="7937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PL/SQL"/>
          <p:cNvSpPr txBox="1">
            <a:spLocks noChangeArrowheads="1"/>
          </p:cNvSpPr>
          <p:nvPr/>
        </p:nvSpPr>
        <p:spPr bwMode="auto">
          <a:xfrm>
            <a:off x="5675313" y="1490663"/>
            <a:ext cx="1957387" cy="15875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2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BEGIN</a:t>
            </a:r>
            <a:r>
              <a:rPr lang="en-US" sz="12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EXEC SQL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EXEC SQL</a:t>
            </a:r>
          </a:p>
          <a:p>
            <a:pPr>
              <a:lnSpc>
                <a:spcPct val="90000"/>
              </a:lnSpc>
              <a:defRPr/>
            </a:pPr>
            <a:r>
              <a:rPr lang="en-US" sz="12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if x == True:</a:t>
            </a:r>
            <a:endParaRPr lang="en-US" sz="1200" i="1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12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</a:t>
            </a:r>
            <a:r>
              <a:rPr lang="en-US" sz="12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EXEC SQL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else:</a:t>
            </a:r>
          </a:p>
          <a:p>
            <a:pPr>
              <a:lnSpc>
                <a:spcPct val="90000"/>
              </a:lnSpc>
              <a:defRPr/>
            </a:pPr>
            <a:r>
              <a:rPr lang="en-US" sz="12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   </a:t>
            </a:r>
            <a:r>
              <a:rPr lang="en-US" sz="12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EXEC SQL</a:t>
            </a:r>
          </a:p>
          <a:p>
            <a:pPr>
              <a:lnSpc>
                <a:spcPct val="90000"/>
              </a:lnSpc>
              <a:defRPr/>
            </a:pPr>
            <a:r>
              <a:rPr lang="en-US" sz="12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12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12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(results)</a:t>
            </a:r>
          </a:p>
          <a:p>
            <a:pPr>
              <a:lnSpc>
                <a:spcPct val="90000"/>
              </a:lnSpc>
              <a:defRPr/>
            </a:pPr>
            <a:r>
              <a:rPr lang="en-US" sz="12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END;</a:t>
            </a:r>
          </a:p>
        </p:txBody>
      </p:sp>
      <p:sp>
        <p:nvSpPr>
          <p:cNvPr id="40" name="New Code"/>
          <p:cNvSpPr txBox="1">
            <a:spLocks noChangeArrowheads="1"/>
          </p:cNvSpPr>
          <p:nvPr/>
        </p:nvSpPr>
        <p:spPr bwMode="auto">
          <a:xfrm>
            <a:off x="381000" y="2090738"/>
            <a:ext cx="3457575" cy="13382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800" b="1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def</a:t>
            </a:r>
            <a:r>
              <a:rPr lang="en-US" sz="18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</a:t>
            </a:r>
            <a:r>
              <a:rPr lang="en-US" sz="1800" u="none" dirty="0" err="1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getPage</a:t>
            </a:r>
            <a:r>
              <a:rPr lang="en-US" sz="18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(request):</a:t>
            </a:r>
          </a:p>
          <a:p>
            <a:pPr>
              <a:lnSpc>
                <a:spcPct val="90000"/>
              </a:lnSpc>
              <a:defRPr/>
            </a:pPr>
            <a:r>
              <a:rPr lang="en-US" sz="18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# </a:t>
            </a:r>
            <a:r>
              <a:rPr lang="en-US" sz="1800" i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Process request</a:t>
            </a:r>
          </a:p>
          <a:p>
            <a:pPr>
              <a:lnSpc>
                <a:spcPct val="90000"/>
              </a:lnSpc>
              <a:defRPr/>
            </a:pPr>
            <a:r>
              <a:rPr lang="en-US" sz="18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1800" b="1" u="none" dirty="0">
                <a:solidFill>
                  <a:srgbClr val="C00000"/>
                </a:solidFill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EXEC PROCEDURE</a:t>
            </a:r>
          </a:p>
          <a:p>
            <a:pPr>
              <a:lnSpc>
                <a:spcPct val="90000"/>
              </a:lnSpc>
              <a:defRPr/>
            </a:pPr>
            <a:r>
              <a:rPr lang="en-US" sz="18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# </a:t>
            </a:r>
            <a:r>
              <a:rPr lang="en-US" sz="1800" i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Render HTML page</a:t>
            </a:r>
            <a:endParaRPr lang="en-US" sz="1800" u="none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18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  </a:t>
            </a:r>
            <a:r>
              <a:rPr lang="en-US" sz="1800" b="1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return</a:t>
            </a:r>
            <a:r>
              <a:rPr lang="en-US" sz="1800" u="none" dirty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(html)</a:t>
            </a:r>
          </a:p>
        </p:txBody>
      </p:sp>
      <p:cxnSp>
        <p:nvCxnSpPr>
          <p:cNvPr id="41" name="Request Arrow PL/SQL"/>
          <p:cNvCxnSpPr>
            <a:cxnSpLocks noChangeShapeType="1"/>
            <a:endCxn id="4" idx="1"/>
          </p:cNvCxnSpPr>
          <p:nvPr/>
        </p:nvCxnSpPr>
        <p:spPr bwMode="auto">
          <a:xfrm>
            <a:off x="2849563" y="2735263"/>
            <a:ext cx="2317750" cy="165100"/>
          </a:xfrm>
          <a:prstGeom prst="straightConnector1">
            <a:avLst/>
          </a:prstGeom>
          <a:noFill/>
          <a:ln w="793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Result Arrow PL/SQL"/>
          <p:cNvCxnSpPr>
            <a:cxnSpLocks noChangeShapeType="1"/>
            <a:endCxn id="4" idx="1"/>
          </p:cNvCxnSpPr>
          <p:nvPr/>
        </p:nvCxnSpPr>
        <p:spPr bwMode="auto">
          <a:xfrm>
            <a:off x="2849563" y="2735263"/>
            <a:ext cx="2317750" cy="165100"/>
          </a:xfrm>
          <a:prstGeom prst="straightConnector1">
            <a:avLst/>
          </a:prstGeom>
          <a:noFill/>
          <a:ln w="7937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Box 10"/>
          <p:cNvSpPr txBox="1">
            <a:spLocks noChangeArrowheads="1"/>
          </p:cNvSpPr>
          <p:nvPr/>
        </p:nvSpPr>
        <p:spPr bwMode="auto">
          <a:xfrm>
            <a:off x="5486400" y="939800"/>
            <a:ext cx="2333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u="none">
                <a:latin typeface="Yanone Kaffeesatz Regular" pitchFamily="2" charset="0"/>
              </a:rPr>
              <a:t>Stored Procedure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25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750"/>
                            </p:stCondLst>
                            <p:childTnLst>
                              <p:par>
                                <p:cTn id="41" presetID="10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9" grpId="0" animBg="1"/>
      <p:bldP spid="39" grpId="0" animBg="1"/>
      <p:bldP spid="40" grpId="0" animBg="1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11188" y="2171700"/>
            <a:ext cx="7810500" cy="3143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7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8800" u="none" dirty="0">
                <a:latin typeface="Yanone Kaffeesatz Bold" charset="0"/>
                <a:ea typeface="+mn-ea"/>
              </a:rPr>
              <a:t>Shard database across multiple servers.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49288" y="685800"/>
            <a:ext cx="7848600" cy="142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7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500" u="none">
                <a:solidFill>
                  <a:srgbClr val="C00000"/>
                </a:solidFill>
                <a:latin typeface="Yanone Kaffeesatz Bold" pitchFamily="2" charset="0"/>
                <a:ea typeface="+mn-ea"/>
              </a:rPr>
              <a:t>Idea #5:</a:t>
            </a:r>
            <a:endParaRPr lang="en-US" sz="11500" u="none" dirty="0">
              <a:solidFill>
                <a:srgbClr val="C00000"/>
              </a:solidFill>
              <a:latin typeface="Yanone Kaffeesatz Bold" pitchFamily="2" charset="0"/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39BFA-89FE-4FC5-80C4-ED03684A5528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BC105-B7A1-4C44-A367-5BD43501D7B2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 bwMode="auto">
          <a:xfrm>
            <a:off x="6248400" y="2133600"/>
            <a:ext cx="1219200" cy="0"/>
          </a:xfrm>
          <a:prstGeom prst="straightConnector1">
            <a:avLst/>
          </a:prstGeom>
          <a:solidFill>
            <a:srgbClr val="00B8FF"/>
          </a:solidFill>
          <a:ln w="79375" cap="flat" cmpd="dbl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6248400" y="2819400"/>
            <a:ext cx="1219200" cy="0"/>
          </a:xfrm>
          <a:prstGeom prst="straightConnector1">
            <a:avLst/>
          </a:prstGeom>
          <a:solidFill>
            <a:srgbClr val="00B8FF"/>
          </a:solidFill>
          <a:ln w="79375" cap="flat" cmpd="dbl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6248400" y="3505200"/>
            <a:ext cx="1219200" cy="0"/>
          </a:xfrm>
          <a:prstGeom prst="straightConnector1">
            <a:avLst/>
          </a:prstGeom>
          <a:solidFill>
            <a:srgbClr val="00B8FF"/>
          </a:solidFill>
          <a:ln w="79375" cap="flat" cmpd="dbl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4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Sharding / Partitioning</a:t>
            </a:r>
          </a:p>
        </p:txBody>
      </p:sp>
      <p:sp>
        <p:nvSpPr>
          <p:cNvPr id="3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C93BCBB-9233-4BCA-96CD-A998102C7623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462C66-D088-4296-BC01-51865EB2A92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Picture 6" descr="ServerCabin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13" y="1981200"/>
            <a:ext cx="1066800" cy="18399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V="1">
            <a:off x="3363913" y="2133600"/>
            <a:ext cx="2351087" cy="766763"/>
          </a:xfrm>
          <a:prstGeom prst="straightConnector1">
            <a:avLst/>
          </a:prstGeom>
          <a:noFill/>
          <a:ln w="793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6" name="TextBox 9"/>
          <p:cNvSpPr txBox="1">
            <a:spLocks noChangeArrowheads="1"/>
          </p:cNvSpPr>
          <p:nvPr/>
        </p:nvSpPr>
        <p:spPr bwMode="auto">
          <a:xfrm>
            <a:off x="1603375" y="3738563"/>
            <a:ext cx="2662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none">
                <a:latin typeface="Yanone Kaffeesatz Regular" pitchFamily="2" charset="0"/>
              </a:rPr>
              <a:t>Application Server</a:t>
            </a:r>
          </a:p>
        </p:txBody>
      </p:sp>
      <p:sp>
        <p:nvSpPr>
          <p:cNvPr id="19467" name="TextBox 10"/>
          <p:cNvSpPr txBox="1">
            <a:spLocks noChangeArrowheads="1"/>
          </p:cNvSpPr>
          <p:nvPr/>
        </p:nvSpPr>
        <p:spPr bwMode="auto">
          <a:xfrm>
            <a:off x="5475288" y="3738563"/>
            <a:ext cx="2474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u="none">
                <a:latin typeface="Yanone Kaffeesatz Regular" pitchFamily="2" charset="0"/>
              </a:rPr>
              <a:t>Database Cluster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38138" y="4892675"/>
            <a:ext cx="4686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002060"/>
                </a:solidFill>
                <a:latin typeface="Yanone Kaffeesatz Bold" pitchFamily="2" charset="0"/>
              </a:rPr>
              <a:t>(+)  Parallelize all operations.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002060"/>
                </a:solidFill>
                <a:latin typeface="Yanone Kaffeesatz Bold" pitchFamily="2" charset="0"/>
              </a:rPr>
              <a:t>(+)  Much easier to add more hardware.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u="none">
              <a:solidFill>
                <a:srgbClr val="002060"/>
              </a:solidFill>
              <a:latin typeface="Yanone Kaffeesatz Bold" pitchFamily="2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84738" y="4892675"/>
            <a:ext cx="41814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C00000"/>
                </a:solidFill>
                <a:latin typeface="Yanone Kaffeesatz Bold" pitchFamily="2" charset="0"/>
              </a:rPr>
              <a:t>(-)  Most DBMSs don’t support this.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C00000"/>
                </a:solidFill>
                <a:latin typeface="Yanone Kaffeesatz Bold" pitchFamily="2" charset="0"/>
              </a:rPr>
              <a:t>(-)  Joins are expensive.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>
                <a:solidFill>
                  <a:srgbClr val="C00000"/>
                </a:solidFill>
                <a:latin typeface="Yanone Kaffeesatz Bold" pitchFamily="2" charset="0"/>
              </a:rPr>
              <a:t>(-)  Non-trivial to split database.</a:t>
            </a:r>
          </a:p>
        </p:txBody>
      </p:sp>
      <p:pic>
        <p:nvPicPr>
          <p:cNvPr id="24" name="Picture 23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15000" y="2514600"/>
            <a:ext cx="696913" cy="60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15000" y="3200400"/>
            <a:ext cx="696913" cy="60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65888" y="2590800"/>
            <a:ext cx="522287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65888" y="3276600"/>
            <a:ext cx="522287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6125" y="2590800"/>
            <a:ext cx="523875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6125" y="3276600"/>
            <a:ext cx="523875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 flipV="1">
            <a:off x="3363913" y="2819400"/>
            <a:ext cx="2351087" cy="80963"/>
          </a:xfrm>
          <a:prstGeom prst="straightConnector1">
            <a:avLst/>
          </a:prstGeom>
          <a:noFill/>
          <a:ln w="793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Arrow Connector 35"/>
          <p:cNvCxnSpPr>
            <a:cxnSpLocks noChangeShapeType="1"/>
          </p:cNvCxnSpPr>
          <p:nvPr/>
        </p:nvCxnSpPr>
        <p:spPr bwMode="auto">
          <a:xfrm>
            <a:off x="3363913" y="2900363"/>
            <a:ext cx="2351087" cy="604837"/>
          </a:xfrm>
          <a:prstGeom prst="straightConnector1">
            <a:avLst/>
          </a:prstGeom>
          <a:noFill/>
          <a:ln w="793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" name="Picture 3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15000" y="1828800"/>
            <a:ext cx="696913" cy="60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65888" y="1905000"/>
            <a:ext cx="522287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6125" y="1905000"/>
            <a:ext cx="523875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481" name="Rounded Rectangle 22"/>
          <p:cNvSpPr>
            <a:spLocks noChangeArrowheads="1"/>
          </p:cNvSpPr>
          <p:nvPr/>
        </p:nvSpPr>
        <p:spPr bwMode="auto">
          <a:xfrm>
            <a:off x="5724525" y="1804988"/>
            <a:ext cx="1905000" cy="647700"/>
          </a:xfrm>
          <a:prstGeom prst="roundRect">
            <a:avLst>
              <a:gd name="adj" fmla="val 9028"/>
            </a:avLst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u="none">
              <a:latin typeface="Times New Roman" pitchFamily="18" charset="0"/>
            </a:endParaRPr>
          </a:p>
        </p:txBody>
      </p:sp>
      <p:sp>
        <p:nvSpPr>
          <p:cNvPr id="19482" name="Rounded Rectangle 24"/>
          <p:cNvSpPr>
            <a:spLocks noChangeArrowheads="1"/>
          </p:cNvSpPr>
          <p:nvPr/>
        </p:nvSpPr>
        <p:spPr bwMode="auto">
          <a:xfrm>
            <a:off x="5724525" y="2500313"/>
            <a:ext cx="1905000" cy="647700"/>
          </a:xfrm>
          <a:prstGeom prst="roundRect">
            <a:avLst>
              <a:gd name="adj" fmla="val 9028"/>
            </a:avLst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u="none">
              <a:latin typeface="Times New Roman" pitchFamily="18" charset="0"/>
            </a:endParaRPr>
          </a:p>
        </p:txBody>
      </p:sp>
      <p:sp>
        <p:nvSpPr>
          <p:cNvPr id="19483" name="Rounded Rectangle 33"/>
          <p:cNvSpPr>
            <a:spLocks noChangeArrowheads="1"/>
          </p:cNvSpPr>
          <p:nvPr/>
        </p:nvSpPr>
        <p:spPr bwMode="auto">
          <a:xfrm>
            <a:off x="5724525" y="3195638"/>
            <a:ext cx="1905000" cy="647700"/>
          </a:xfrm>
          <a:prstGeom prst="roundRect">
            <a:avLst>
              <a:gd name="adj" fmla="val 9028"/>
            </a:avLst>
          </a:prstGeom>
          <a:noFill/>
          <a:ln w="9525" algn="ctr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u="none">
              <a:latin typeface="Times New Roman" pitchFamily="18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678738" y="2362200"/>
            <a:ext cx="1252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 u="none">
                <a:latin typeface="Yanone Kaffeesatz Bold" pitchFamily="2" charset="0"/>
              </a:rPr>
              <a:t>Logical</a:t>
            </a:r>
            <a:br>
              <a:rPr lang="en-US" altLang="en-US" sz="2000" u="none">
                <a:latin typeface="Yanone Kaffeesatz Bold" pitchFamily="2" charset="0"/>
              </a:rPr>
            </a:br>
            <a:r>
              <a:rPr lang="en-US" altLang="en-US" sz="2000" u="none">
                <a:latin typeface="Yanone Kaffeesatz Bold" pitchFamily="2" charset="0"/>
              </a:rPr>
              <a:t>Partitions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smtClean="0"/>
              <a:t>Scalability of Databases</a:t>
            </a:r>
            <a:endParaRPr lang="en-IN" altLang="en-US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mtClean="0"/>
              <a:t>??</a:t>
            </a:r>
          </a:p>
          <a:p>
            <a:endParaRPr lang="en-IN" altLang="en-US" smtClean="0"/>
          </a:p>
          <a:p>
            <a:r>
              <a:rPr lang="en-US" altLang="en-US" i="1" smtClean="0"/>
              <a:t>Scalability is the capability of a system, network, or process to handle a growing amount of work, or its potential to be enlarged to accommodate that growth.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F33270-D6A2-47DA-BC3C-383E622DF0C3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57C6EC-3559-44B4-82AA-0319C37BF031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76200" y="144463"/>
            <a:ext cx="8991600" cy="1143000"/>
          </a:xfrm>
        </p:spPr>
        <p:txBody>
          <a:bodyPr/>
          <a:lstStyle/>
          <a:p>
            <a:endParaRPr lang="en-US" altLang="en-US" sz="4000" smtClean="0">
              <a:ea typeface="ＭＳ Ｐゴシック" charset="-128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We want to scale out but writing a sharding layer is </a:t>
            </a:r>
            <a:r>
              <a:rPr lang="en-US" altLang="en-US" u="sng" smtClean="0">
                <a:ea typeface="ＭＳ Ｐゴシック" charset="-128"/>
              </a:rPr>
              <a:t>hard</a:t>
            </a:r>
            <a:r>
              <a:rPr lang="en-US" altLang="en-US" smtClean="0">
                <a:ea typeface="ＭＳ Ｐゴシック" charset="-128"/>
              </a:rPr>
              <a:t>.</a:t>
            </a:r>
          </a:p>
          <a:p>
            <a:r>
              <a:rPr lang="en-US" altLang="en-US" smtClean="0">
                <a:ea typeface="ＭＳ Ｐゴシック" charset="-128"/>
              </a:rPr>
              <a:t>Some parts of our application don’t need</a:t>
            </a:r>
            <a:br>
              <a:rPr lang="en-US" altLang="en-US" smtClean="0">
                <a:ea typeface="ＭＳ Ｐゴシック" charset="-128"/>
              </a:rPr>
            </a:br>
            <a:r>
              <a:rPr lang="en-US" altLang="en-US" smtClean="0">
                <a:ea typeface="ＭＳ Ｐゴシック" charset="-128"/>
              </a:rPr>
              <a:t>a full-featured DBMS.</a:t>
            </a:r>
          </a:p>
          <a:p>
            <a:pPr lvl="1"/>
            <a:endParaRPr lang="en-US" altLang="en-US" smtClean="0">
              <a:ea typeface="ＭＳ Ｐゴシック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0F31A6C-2B6F-46EF-B60C-F5DDF398CF75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514600"/>
            <a:ext cx="3111500" cy="3822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4198A-DDF9-4177-90A2-E5230CEB57D3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11188" y="2171700"/>
            <a:ext cx="7810500" cy="3421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7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9600" u="none" dirty="0">
                <a:latin typeface="Yanone Kaffeesatz Bold" charset="0"/>
                <a:ea typeface="+mn-ea"/>
              </a:rPr>
              <a:t>Give up ACID guarantees for scalability.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49288" y="685800"/>
            <a:ext cx="7848600" cy="142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7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500" u="none">
                <a:solidFill>
                  <a:srgbClr val="C00000"/>
                </a:solidFill>
                <a:latin typeface="Yanone Kaffeesatz Bold" pitchFamily="2" charset="0"/>
                <a:ea typeface="+mn-ea"/>
              </a:rPr>
              <a:t>Idea #6:</a:t>
            </a:r>
            <a:endParaRPr lang="en-US" sz="11500" u="none" dirty="0">
              <a:solidFill>
                <a:srgbClr val="C00000"/>
              </a:solidFill>
              <a:latin typeface="Yanone Kaffeesatz Bold" pitchFamily="2" charset="0"/>
              <a:ea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15D712-BA37-4562-9F07-F59F6466F903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22199A-384F-4703-AAFB-7CE3A3974E55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15"/>
          <p:cNvSpPr txBox="1">
            <a:spLocks noChangeArrowheads="1"/>
          </p:cNvSpPr>
          <p:nvPr/>
        </p:nvSpPr>
        <p:spPr bwMode="auto">
          <a:xfrm rot="16200000">
            <a:off x="-717550" y="3471863"/>
            <a:ext cx="3044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u="none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Application Servers</a:t>
            </a:r>
          </a:p>
        </p:txBody>
      </p:sp>
      <p:sp>
        <p:nvSpPr>
          <p:cNvPr id="37" name="TextBox 15"/>
          <p:cNvSpPr txBox="1">
            <a:spLocks noChangeArrowheads="1"/>
          </p:cNvSpPr>
          <p:nvPr/>
        </p:nvSpPr>
        <p:spPr bwMode="auto">
          <a:xfrm rot="5400000">
            <a:off x="7536657" y="3809206"/>
            <a:ext cx="2370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u="none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DBMS Servers</a:t>
            </a:r>
          </a:p>
        </p:txBody>
      </p:sp>
      <p:sp>
        <p:nvSpPr>
          <p:cNvPr id="36" name="Rounded Rectangle 35"/>
          <p:cNvSpPr/>
          <p:nvPr/>
        </p:nvSpPr>
        <p:spPr bwMode="auto">
          <a:xfrm>
            <a:off x="4459288" y="1676400"/>
            <a:ext cx="4000500" cy="4495800"/>
          </a:xfrm>
          <a:prstGeom prst="roundRect">
            <a:avLst>
              <a:gd name="adj" fmla="val 7670"/>
            </a:avLst>
          </a:prstGeom>
          <a:noFill/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ys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Times New Roman" pitchFamily="-112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1066800" y="1676400"/>
            <a:ext cx="1966913" cy="4495800"/>
          </a:xfrm>
          <a:prstGeom prst="roundRect">
            <a:avLst>
              <a:gd name="adj" fmla="val 7670"/>
            </a:avLst>
          </a:prstGeom>
          <a:noFill/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ysDash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Times New Roman" pitchFamily="-112" charset="0"/>
            </a:endParaRPr>
          </a:p>
        </p:txBody>
      </p:sp>
      <p:sp>
        <p:nvSpPr>
          <p:cNvPr id="225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Eventual Consistency</a:t>
            </a:r>
          </a:p>
        </p:txBody>
      </p:sp>
      <p:sp>
        <p:nvSpPr>
          <p:cNvPr id="22535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9F4B18FC-2E7B-4D83-A5CE-E3D6F8E6A5C1}" type="datetime1">
              <a:rPr lang="en-US" altLang="en-US" sz="1400" u="none">
                <a:latin typeface="Times New Roman" pitchFamily="18" charset="0"/>
              </a:rPr>
              <a:pPr eaLnBrk="0" hangingPunct="0">
                <a:spcBef>
                  <a:spcPct val="0"/>
                </a:spcBef>
                <a:buFontTx/>
                <a:buNone/>
              </a:pPr>
              <a:t>5/24/2020</a:t>
            </a:fld>
            <a:endParaRPr lang="en-US" altLang="en-US" sz="1400" u="none">
              <a:latin typeface="Times New Roman" pitchFamily="18" charset="0"/>
            </a:endParaRPr>
          </a:p>
        </p:txBody>
      </p:sp>
      <p:sp>
        <p:nvSpPr>
          <p:cNvPr id="225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BD34730C-2D4C-4860-8852-5EC382A4C9E8}" type="slidenum">
              <a:rPr lang="en-US" altLang="en-US" sz="1400" u="none">
                <a:latin typeface="Times New Roman" pitchFamily="18" charset="0"/>
              </a:rPr>
              <a:pPr eaLnBrk="0" hangingPunct="0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u="none">
              <a:latin typeface="Times New Roman" pitchFamily="18" charset="0"/>
            </a:endParaRPr>
          </a:p>
        </p:txBody>
      </p:sp>
      <p:pic>
        <p:nvPicPr>
          <p:cNvPr id="7" name="Picture 6" descr="ServerCabin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875" y="1905000"/>
            <a:ext cx="1066800" cy="18399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ServerCabin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3" y="4103688"/>
            <a:ext cx="1066800" cy="18399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2641600" y="2968625"/>
            <a:ext cx="2163763" cy="841375"/>
          </a:xfrm>
          <a:prstGeom prst="straightConnector1">
            <a:avLst/>
          </a:prstGeom>
          <a:noFill/>
          <a:ln w="793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4867275" y="4200525"/>
            <a:ext cx="1179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u="none" dirty="0">
                <a:latin typeface="+mj-lt"/>
              </a:rPr>
              <a:t>Master</a:t>
            </a:r>
          </a:p>
        </p:txBody>
      </p:sp>
      <p:pic>
        <p:nvPicPr>
          <p:cNvPr id="11" name="Picture 10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751638" y="2133600"/>
            <a:ext cx="1482725" cy="12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751638" y="3581400"/>
            <a:ext cx="1482725" cy="12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8"/>
          <p:cNvSpPr txBox="1">
            <a:spLocks noChangeArrowheads="1"/>
          </p:cNvSpPr>
          <p:nvPr/>
        </p:nvSpPr>
        <p:spPr bwMode="auto">
          <a:xfrm>
            <a:off x="6784975" y="4826000"/>
            <a:ext cx="1417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u="none">
                <a:latin typeface="+mj-lt"/>
              </a:rPr>
              <a:t>Replicas</a:t>
            </a: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V="1">
            <a:off x="5948363" y="2819400"/>
            <a:ext cx="990600" cy="842963"/>
          </a:xfrm>
          <a:prstGeom prst="straightConnector1">
            <a:avLst/>
          </a:prstGeom>
          <a:noFill/>
          <a:ln w="698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6046788" y="3662363"/>
            <a:ext cx="892175" cy="604837"/>
          </a:xfrm>
          <a:prstGeom prst="straightConnector1">
            <a:avLst/>
          </a:prstGeom>
          <a:noFill/>
          <a:ln w="69850" algn="ctr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" name="Picture 15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14875" y="3014663"/>
            <a:ext cx="1482725" cy="12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917825" y="2438400"/>
            <a:ext cx="203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b="1" i="1" u="none" dirty="0">
                <a:solidFill>
                  <a:srgbClr val="C00000"/>
                </a:solidFill>
                <a:latin typeface="+mj-lt"/>
              </a:rPr>
              <a:t>Update Profile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V="1">
            <a:off x="2595563" y="4572000"/>
            <a:ext cx="4191000" cy="452438"/>
          </a:xfrm>
          <a:prstGeom prst="straightConnector1">
            <a:avLst/>
          </a:prstGeom>
          <a:noFill/>
          <a:ln w="793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033713" y="4948238"/>
            <a:ext cx="1576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400" b="1" i="1" u="none" dirty="0">
                <a:solidFill>
                  <a:srgbClr val="C00000"/>
                </a:solidFill>
                <a:latin typeface="+mj-lt"/>
              </a:rPr>
              <a:t>Get Profile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13" y="1916113"/>
            <a:ext cx="2935287" cy="1192212"/>
          </a:xfrm>
          <a:prstGeom prst="rect">
            <a:avLst/>
          </a:prstGeom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flipH="1" flipV="1">
            <a:off x="2609850" y="2743200"/>
            <a:ext cx="2119313" cy="762000"/>
          </a:xfrm>
          <a:prstGeom prst="straightConnector1">
            <a:avLst/>
          </a:prstGeom>
          <a:noFill/>
          <a:ln w="79375" cmpd="dbl" algn="ctr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310313" y="2676525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800" b="1" u="none">
                <a:solidFill>
                  <a:srgbClr val="C0000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310313" y="3971925"/>
            <a:ext cx="365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en-US" altLang="en-US" sz="2800" b="1" u="none">
                <a:solidFill>
                  <a:srgbClr val="C00000"/>
                </a:solidFill>
                <a:latin typeface="Times New Roman" pitchFamily="18" charset="0"/>
              </a:rPr>
              <a:t>?</a:t>
            </a:r>
          </a:p>
        </p:txBody>
      </p:sp>
      <p:pic>
        <p:nvPicPr>
          <p:cNvPr id="21" name="Picture 20" hidden="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563" y="3744913"/>
            <a:ext cx="2941637" cy="1192212"/>
          </a:xfrm>
          <a:prstGeom prst="rect">
            <a:avLst/>
          </a:prstGeom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4 -2.97247E-6 L 0.41458 0.1781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37" y="89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58247E-6 L -0.5974 0.1226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78" y="6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3" grpId="0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Late-2000s (NoSQL)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NoSQL systems are able to scale horizontally right out of the box by giving traditional database features.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4F4DF5-8BCA-4810-9A00-E1F77182B39C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9F4838-8BAA-4C39-88B3-8631F653D16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23558" name="Picture 15" descr="http://www.ittreats.com/wp-content/plugins/wp-o-matic/cache/101d0_ONDB_sm_sq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3575050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0" descr="redis-300dp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13" y="3633788"/>
            <a:ext cx="3030537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0" descr="redis-300dpi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2275"/>
            <a:ext cx="334962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5" descr="http://upload.wikimedia.org/wikipedia/en/5/53/Riak_product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392738"/>
            <a:ext cx="205105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2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13" y="3600450"/>
            <a:ext cx="1487487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3" name="Picture 13" descr="http://inqool.cz/images/hbas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62400"/>
            <a:ext cx="16811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4" name="Picture 17" descr="http://www.project-voldemort.com/voldemort/images/voldemort_logo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4608513"/>
            <a:ext cx="1119187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Picture 19" descr="http://www.trifork.com/sites/default/files/trimedia/couchbase_logo_final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10075"/>
            <a:ext cx="35845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13" descr="http://www.idtpartners.com/images/xamazon_dynamodb_logo.png.pagespeed.ic.s7ufDK6OP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181600"/>
            <a:ext cx="1809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76200" y="144463"/>
            <a:ext cx="8991600" cy="1143000"/>
          </a:xfrm>
        </p:spPr>
        <p:txBody>
          <a:bodyPr/>
          <a:lstStyle/>
          <a:p>
            <a:endParaRPr lang="en-US" altLang="en-US" sz="4000" smtClean="0">
              <a:ea typeface="ＭＳ Ｐゴシック" charset="-128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We need to process payments.</a:t>
            </a:r>
          </a:p>
          <a:p>
            <a:pPr>
              <a:spcBef>
                <a:spcPts val="1800"/>
              </a:spcBef>
            </a:pPr>
            <a:r>
              <a:rPr lang="en-US" altLang="en-US" smtClean="0">
                <a:ea typeface="ＭＳ Ｐゴシック" charset="-128"/>
              </a:rPr>
              <a:t>We don’t want to lose orders.</a:t>
            </a:r>
          </a:p>
          <a:p>
            <a:pPr>
              <a:spcBef>
                <a:spcPts val="1800"/>
              </a:spcBef>
            </a:pPr>
            <a:r>
              <a:rPr lang="en-US" altLang="en-US" smtClean="0">
                <a:ea typeface="ＭＳ Ｐゴシック" charset="-128"/>
              </a:rPr>
              <a:t>We need joins and ACID transactions.</a:t>
            </a:r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691368"/>
            <a:ext cx="4849368" cy="3014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D8B5F6-D11C-4E18-915A-3D3ABF44A5E0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2058A-8279-4BF0-A756-DDC111A00E35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Strong Consistency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1CD10E-3E5A-4F84-AEB4-CB3BBBBB890E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5FDB53-EF75-4225-95C8-9C231CCF82C9}" type="slidenum">
              <a:rPr lang="en-US"/>
              <a:pPr>
                <a:defRPr/>
              </a:pPr>
              <a:t>25</a:t>
            </a:fld>
            <a:endParaRPr lang="en-US"/>
          </a:p>
        </p:txBody>
      </p:sp>
      <p:pic>
        <p:nvPicPr>
          <p:cNvPr id="9" name="Picture 8" descr="ServerCabin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13" y="2824163"/>
            <a:ext cx="1066800" cy="18399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V="1">
            <a:off x="3363913" y="3738563"/>
            <a:ext cx="2108200" cy="4762"/>
          </a:xfrm>
          <a:prstGeom prst="straightConnector1">
            <a:avLst/>
          </a:prstGeom>
          <a:noFill/>
          <a:ln w="793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" name="Picture 16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53200" y="1897063"/>
            <a:ext cx="1482725" cy="12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53200" y="4244975"/>
            <a:ext cx="1482725" cy="12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72113" y="3090863"/>
            <a:ext cx="1482725" cy="12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505200" y="3200400"/>
            <a:ext cx="1477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u="none">
                <a:solidFill>
                  <a:srgbClr val="C00000"/>
                </a:solidFill>
                <a:latin typeface="Yanone Kaffeesatz Regular" pitchFamily="2" charset="0"/>
              </a:rPr>
              <a:t>Send Money</a:t>
            </a:r>
          </a:p>
        </p:txBody>
      </p:sp>
      <p:pic>
        <p:nvPicPr>
          <p:cNvPr id="24" name="Picture 23" descr="Databa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61275" y="3124200"/>
            <a:ext cx="1482725" cy="129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983413" y="2195513"/>
            <a:ext cx="646112" cy="9286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 descr="barack-obam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775" y="4557713"/>
            <a:ext cx="687388" cy="9286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rot="5400000">
            <a:off x="6769894" y="3718719"/>
            <a:ext cx="1050925" cy="1587"/>
          </a:xfrm>
          <a:prstGeom prst="straightConnector1">
            <a:avLst/>
          </a:prstGeom>
          <a:noFill/>
          <a:ln w="793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676400" y="2209800"/>
            <a:ext cx="2624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u="none">
                <a:solidFill>
                  <a:srgbClr val="C00000"/>
                </a:solidFill>
                <a:latin typeface="Yanone Kaffeesatz Regular" pitchFamily="2" charset="0"/>
              </a:rPr>
              <a:t>Nice Christos Pictures!</a:t>
            </a:r>
          </a:p>
        </p:txBody>
      </p:sp>
      <p:pic>
        <p:nvPicPr>
          <p:cNvPr id="35" name="Picture 3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8" y="2119313"/>
            <a:ext cx="1071562" cy="15382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 descr="barack-obama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4495800"/>
            <a:ext cx="1138238" cy="15382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676400" y="4795838"/>
            <a:ext cx="1050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u="none">
                <a:solidFill>
                  <a:srgbClr val="C00000"/>
                </a:solidFill>
                <a:latin typeface="Yanone Kaffeesatz Regular" pitchFamily="2" charset="0"/>
              </a:rPr>
              <a:t>Thanks!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927975" y="2195513"/>
            <a:ext cx="881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u="none">
                <a:solidFill>
                  <a:srgbClr val="C00000"/>
                </a:solidFill>
                <a:latin typeface="Yanone Kaffeesatz Regular" pitchFamily="2" charset="0"/>
              </a:rPr>
              <a:t>-$100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7907338" y="4629150"/>
            <a:ext cx="931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u="none">
                <a:solidFill>
                  <a:srgbClr val="C00000"/>
                </a:solidFill>
                <a:latin typeface="Yanone Kaffeesatz Regular" pitchFamily="2" charset="0"/>
              </a:rPr>
              <a:t>+$100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6705600" y="1809750"/>
            <a:ext cx="1201738" cy="3905250"/>
          </a:xfrm>
          <a:prstGeom prst="roundRect">
            <a:avLst>
              <a:gd name="adj" fmla="val 12315"/>
            </a:avLst>
          </a:prstGeom>
          <a:noFill/>
          <a:ln w="76200" algn="ctr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endParaRPr lang="en-US" altLang="en-US" sz="2800">
              <a:latin typeface="Times New Roman" pitchFamily="18" charset="0"/>
            </a:endParaRPr>
          </a:p>
        </p:txBody>
      </p:sp>
      <p:sp>
        <p:nvSpPr>
          <p:cNvPr id="26" name="Rounded Rectangular Callout 25"/>
          <p:cNvSpPr/>
          <p:nvPr/>
        </p:nvSpPr>
        <p:spPr bwMode="auto">
          <a:xfrm flipH="1">
            <a:off x="5784850" y="1022350"/>
            <a:ext cx="2251075" cy="865188"/>
          </a:xfrm>
          <a:prstGeom prst="wedgeRoundRectCallout">
            <a:avLst>
              <a:gd name="adj1" fmla="val 6208"/>
              <a:gd name="adj2" fmla="val 87404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lIns="0" tIns="91440" rIns="0" bIns="0" anchor="b">
            <a:spAutoFit/>
          </a:bodyPr>
          <a:lstStyle/>
          <a:p>
            <a:pPr algn="ctr" eaLnBrk="0" hangingPunct="0">
              <a:lnSpc>
                <a:spcPct val="80000"/>
              </a:lnSpc>
              <a:defRPr/>
            </a:pPr>
            <a:r>
              <a:rPr lang="en-US" u="none" dirty="0">
                <a:solidFill>
                  <a:schemeClr val="bg2">
                    <a:lumMod val="50000"/>
                  </a:schemeClr>
                </a:solidFill>
                <a:latin typeface="Times New Roman" pitchFamily="-112" charset="0"/>
              </a:rPr>
              <a:t>Use Two-Phase Commit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  <p:bldP spid="40" grpId="0"/>
      <p:bldP spid="41" grpId="0"/>
      <p:bldP spid="42" grpId="0"/>
      <p:bldP spid="23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11188" y="2171700"/>
            <a:ext cx="7810500" cy="3790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7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8000" u="none" dirty="0">
                <a:latin typeface="Yanone Kaffeesatz Bold" charset="0"/>
                <a:ea typeface="+mn-ea"/>
              </a:rPr>
              <a:t>Keep guarantees, optimize for workload type.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49288" y="685800"/>
            <a:ext cx="7848600" cy="142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7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11500" u="none" dirty="0">
                <a:solidFill>
                  <a:srgbClr val="C00000"/>
                </a:solidFill>
                <a:latin typeface="Yanone Kaffeesatz Bold" pitchFamily="2" charset="0"/>
                <a:ea typeface="+mn-ea"/>
              </a:rPr>
              <a:t>Idea #7: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183E03-B991-4926-A65E-0866BC8E47A8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9FB67-F95A-43F9-AE0E-FBD28DE0ABAB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15938" y="-103188"/>
            <a:ext cx="7104062" cy="2127251"/>
          </a:xfrm>
        </p:spPr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Early-2010s (NewSQL) 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New DBMSs that can scale across multiple machines natively and provide ACID guarantees.</a:t>
            </a:r>
          </a:p>
        </p:txBody>
      </p:sp>
      <p:pic>
        <p:nvPicPr>
          <p:cNvPr id="2765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351463"/>
            <a:ext cx="1752600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13" y="5729288"/>
            <a:ext cx="1576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813" y="4387850"/>
            <a:ext cx="7651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943350"/>
            <a:ext cx="11715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1" descr="http://memsql.com/wp-content/uploads/2012/06/memsql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2825"/>
            <a:ext cx="1816100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949825"/>
            <a:ext cx="12874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5554663"/>
            <a:ext cx="1798637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9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6272213"/>
            <a:ext cx="166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0" name="Picture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267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1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181600"/>
            <a:ext cx="15700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2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327525"/>
            <a:ext cx="2279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3" name="Picture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4992688"/>
            <a:ext cx="23368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4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232525"/>
            <a:ext cx="222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9A9D202-583C-4120-8350-87110573ACA8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00A61D-9475-4215-9F7F-2F3E2307182D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15938" y="-103188"/>
            <a:ext cx="7104062" cy="2127251"/>
          </a:xfrm>
        </p:spPr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Conclusion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RDBMS (Single-Node):</a:t>
            </a:r>
          </a:p>
          <a:p>
            <a:pPr lvl="1"/>
            <a:r>
              <a:rPr lang="en-US" altLang="en-US" smtClean="0">
                <a:ea typeface="ＭＳ Ｐゴシック" charset="-128"/>
              </a:rPr>
              <a:t>MySQL, Postgres</a:t>
            </a:r>
          </a:p>
          <a:p>
            <a:r>
              <a:rPr lang="en-US" altLang="en-US" smtClean="0">
                <a:ea typeface="ＭＳ Ｐゴシック" charset="-128"/>
              </a:rPr>
              <a:t>NoSQL (Multi-Node):</a:t>
            </a:r>
          </a:p>
          <a:p>
            <a:pPr lvl="1"/>
            <a:r>
              <a:rPr lang="en-US" altLang="en-US" smtClean="0">
                <a:ea typeface="ＭＳ Ｐゴシック" charset="-128"/>
              </a:rPr>
              <a:t>Key-Value, Documents, Graphs</a:t>
            </a:r>
          </a:p>
          <a:p>
            <a:r>
              <a:rPr lang="en-US" altLang="en-US" smtClean="0">
                <a:ea typeface="ＭＳ Ｐゴシック" charset="-128"/>
              </a:rPr>
              <a:t>NewSQL (Multi-Node):</a:t>
            </a:r>
          </a:p>
          <a:p>
            <a:pPr lvl="1"/>
            <a:r>
              <a:rPr lang="en-US" altLang="en-US" smtClean="0">
                <a:ea typeface="ＭＳ Ｐゴシック" charset="-128"/>
              </a:rPr>
              <a:t>Transaction Processing, MySQL Sharding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18557A-E1D8-4A51-8F95-FA2091245FB8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79B10-58E7-4BEB-85B7-CDF3761C8DA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pic>
        <p:nvPicPr>
          <p:cNvPr id="2" name="Picture 1" hidden="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143000"/>
            <a:ext cx="2301416" cy="2895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We are </a:t>
            </a:r>
            <a:r>
              <a:rPr lang="en-US" dirty="0" smtClean="0">
                <a:hlinkClick r:id="rId2"/>
              </a:rPr>
              <a:t>generating</a:t>
            </a:r>
            <a:r>
              <a:rPr lang="en-US" dirty="0" smtClean="0"/>
              <a:t> data everyday. And so are the billions of people in the world. Every </a:t>
            </a:r>
            <a:r>
              <a:rPr lang="en-US" dirty="0" smtClean="0">
                <a:hlinkClick r:id="rId3"/>
              </a:rPr>
              <a:t>database</a:t>
            </a:r>
            <a:r>
              <a:rPr lang="en-US" dirty="0" smtClean="0"/>
              <a:t> has to be scaled to address the huge amount of data being generated each day.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In short, a database needs to </a:t>
            </a:r>
            <a:r>
              <a:rPr lang="en-US" b="1" dirty="0" smtClean="0"/>
              <a:t>be scalable </a:t>
            </a:r>
            <a:r>
              <a:rPr lang="en-US" dirty="0" smtClean="0"/>
              <a:t>so that it is </a:t>
            </a:r>
            <a:r>
              <a:rPr lang="en-US" b="1" dirty="0" smtClean="0"/>
              <a:t>available </a:t>
            </a:r>
            <a:r>
              <a:rPr lang="en-US" dirty="0" smtClean="0"/>
              <a:t>at all times. When the memory of the database is drained, or when it cannot handle multiple requests, it is not scalable.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463763-AF16-49C5-8FB0-687BAFD09714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091B63-FC72-4A49-8A36-92C27D309546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76200" y="144463"/>
            <a:ext cx="8991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000" dirty="0" smtClean="0">
                <a:solidFill>
                  <a:srgbClr val="C00000"/>
                </a:solidFill>
                <a:ea typeface="ＭＳ Ｐゴシック" charset="-128"/>
              </a:rPr>
              <a:t>How do we choose the right scalable database architecture?</a:t>
            </a:r>
            <a:endParaRPr altLang="en-US" sz="4000" dirty="0" smtClean="0">
              <a:ea typeface="ＭＳ Ｐゴシック" charset="-128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smtClean="0">
                <a:solidFill>
                  <a:srgbClr val="C00000"/>
                </a:solidFill>
                <a:ea typeface="ＭＳ Ｐゴシック" charset="-128"/>
              </a:rPr>
              <a:t>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F7B774B-3B65-4C93-B8FD-5034C881456D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00519A-5F41-429F-B9E3-8F45E3F11C84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Outline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smtClean="0">
                <a:ea typeface="ＭＳ Ｐゴシック" charset="-128"/>
              </a:rPr>
              <a:t>Single-Node Databases</a:t>
            </a:r>
          </a:p>
          <a:p>
            <a:pPr>
              <a:spcBef>
                <a:spcPts val="1800"/>
              </a:spcBef>
            </a:pPr>
            <a:r>
              <a:rPr lang="en-US" altLang="en-US" sz="4000" smtClean="0">
                <a:ea typeface="ＭＳ Ｐゴシック" charset="-128"/>
              </a:rPr>
              <a:t>NoSQL Systems</a:t>
            </a:r>
          </a:p>
          <a:p>
            <a:pPr>
              <a:spcBef>
                <a:spcPts val="1800"/>
              </a:spcBef>
            </a:pPr>
            <a:r>
              <a:rPr lang="en-US" altLang="en-US" sz="4000" smtClean="0">
                <a:ea typeface="ＭＳ Ｐゴシック" charset="-128"/>
              </a:rPr>
              <a:t>NewSQL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1C5983-1B7A-4C71-AEE9-7A91B02B6A70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54FCDC-E3CF-40A0-8511-A9D5186EE232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Late-1990s / Early-2000s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All the big players were heavyweight and expensive.</a:t>
            </a:r>
          </a:p>
          <a:p>
            <a:pPr lvl="1"/>
            <a:r>
              <a:rPr lang="en-US" altLang="en-US" smtClean="0">
                <a:ea typeface="ＭＳ Ｐゴシック" charset="-128"/>
              </a:rPr>
              <a:t>Oracle, DB2, Sybase, SQL Server, Informix.</a:t>
            </a:r>
          </a:p>
          <a:p>
            <a:pPr>
              <a:spcBef>
                <a:spcPts val="1800"/>
              </a:spcBef>
            </a:pPr>
            <a:r>
              <a:rPr lang="en-US" altLang="en-US" smtClean="0">
                <a:ea typeface="ＭＳ Ｐゴシック" charset="-128"/>
              </a:rPr>
              <a:t>Open-source databases were missing important features.</a:t>
            </a:r>
          </a:p>
          <a:p>
            <a:pPr lvl="1"/>
            <a:r>
              <a:rPr lang="en-US" altLang="en-US" smtClean="0">
                <a:ea typeface="ＭＳ Ｐゴシック" charset="-128"/>
              </a:rPr>
              <a:t>Postgres, mSQL, MySQL.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33EBF6A-DA6E-468E-8439-5E6CB0E40479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467C0E-950F-4C24-9134-C2165F3C4639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Mid-2000s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MySQL + InnoDB is widely adopted by new web companies:</a:t>
            </a:r>
          </a:p>
          <a:p>
            <a:pPr lvl="1"/>
            <a:r>
              <a:rPr lang="en-US" altLang="en-US" smtClean="0">
                <a:ea typeface="ＭＳ Ｐゴシック" charset="-128"/>
              </a:rPr>
              <a:t>Supported transactions, replication, recovery.</a:t>
            </a:r>
          </a:p>
          <a:p>
            <a:pPr lvl="1"/>
            <a:r>
              <a:rPr lang="en-US" altLang="en-US" smtClean="0">
                <a:ea typeface="ＭＳ Ｐゴシック" charset="-128"/>
              </a:rPr>
              <a:t>Memcache for caching queries.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04D1494-32B9-4D7B-A855-9FD99338A189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A07AB5-52BC-4825-A8D9-98F6E122D557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6200" y="144463"/>
            <a:ext cx="8991600" cy="1143000"/>
          </a:xfrm>
        </p:spPr>
        <p:txBody>
          <a:bodyPr/>
          <a:lstStyle/>
          <a:p>
            <a:endParaRPr lang="en-US" altLang="en-US" sz="4000" smtClean="0">
              <a:ea typeface="ＭＳ Ｐゴシック" charset="-128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charset="-128"/>
              </a:rPr>
              <a:t>Let’s go with MySQL.</a:t>
            </a:r>
          </a:p>
          <a:p>
            <a:pPr>
              <a:spcBef>
                <a:spcPts val="1800"/>
              </a:spcBef>
            </a:pPr>
            <a:r>
              <a:rPr lang="en-US" altLang="en-US" smtClean="0">
                <a:ea typeface="ＭＳ Ｐゴシック" charset="-128"/>
              </a:rPr>
              <a:t>We’re getting a lot of traffic.</a:t>
            </a:r>
          </a:p>
          <a:p>
            <a:pPr>
              <a:spcBef>
                <a:spcPts val="1800"/>
              </a:spcBef>
            </a:pPr>
            <a:r>
              <a:rPr lang="en-US" altLang="en-US" smtClean="0">
                <a:ea typeface="ＭＳ Ｐゴシック" charset="-128"/>
              </a:rPr>
              <a:t>Our database server is saturated!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9FBBF94-DF4F-4060-9F0A-13DE6EB8102C}" type="datetime1">
              <a:rPr lang="en-US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203049-1819-4446-BB4C-7E6E00833F88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09600" y="4462463"/>
            <a:ext cx="7467600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defRPr/>
            </a:pPr>
            <a:r>
              <a:rPr lang="en-US" sz="4400" u="none" dirty="0">
                <a:solidFill>
                  <a:srgbClr val="C00000"/>
                </a:solidFill>
                <a:latin typeface="+mn-lt"/>
                <a:ea typeface="ＭＳ Ｐゴシック" charset="0"/>
                <a:cs typeface="ＭＳ Ｐゴシック" charset="0"/>
              </a:rPr>
              <a:t>How do we increase the capacity of our database server?</a:t>
            </a:r>
            <a:endParaRPr lang="en-US" sz="4400" u="none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pic>
        <p:nvPicPr>
          <p:cNvPr id="9223" name="Picture 4" descr="489px-MySQL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176338"/>
            <a:ext cx="27987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https://hackernoon.com/database-scaling-horizontal-and-vertical-scaling-85edd2fd9944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F7F5A5-6D0E-4932-B190-9C8F41C86CBC}" type="datetime1">
              <a:rPr lang="en-US" smtClean="0"/>
              <a:pPr>
                <a:defRPr/>
              </a:pPr>
              <a:t>5/24/2020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222EB-070C-40ED-BA59-BD73DDEEBF8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91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A17E44C523DB42A279F8A752D80E3B" ma:contentTypeVersion="2" ma:contentTypeDescription="Create a new document." ma:contentTypeScope="" ma:versionID="bf28bd7a3f4e1bbc547ee55917522590">
  <xsd:schema xmlns:xsd="http://www.w3.org/2001/XMLSchema" xmlns:xs="http://www.w3.org/2001/XMLSchema" xmlns:p="http://schemas.microsoft.com/office/2006/metadata/properties" xmlns:ns2="1fc5be27-4f5e-4a11-bf29-d7d7538038df" targetNamespace="http://schemas.microsoft.com/office/2006/metadata/properties" ma:root="true" ma:fieldsID="c62cfe4a73ebfc3782d3911e921bdfaa" ns2:_="">
    <xsd:import namespace="1fc5be27-4f5e-4a11-bf29-d7d7538038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c5be27-4f5e-4a11-bf29-d7d7538038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41B40A-9832-447C-BDEF-C6D6AA558E71}"/>
</file>

<file path=customXml/itemProps2.xml><?xml version="1.0" encoding="utf-8"?>
<ds:datastoreItem xmlns:ds="http://schemas.openxmlformats.org/officeDocument/2006/customXml" ds:itemID="{233F049D-6D92-4F53-9F5C-190483D4CBE5}"/>
</file>

<file path=customXml/itemProps3.xml><?xml version="1.0" encoding="utf-8"?>
<ds:datastoreItem xmlns:ds="http://schemas.openxmlformats.org/officeDocument/2006/customXml" ds:itemID="{044675D7-9C31-4613-A5B5-E871B774FA0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25783</TotalTime>
  <Words>711</Words>
  <Application>Microsoft Office PowerPoint</Application>
  <PresentationFormat>On-screen Show (4:3)</PresentationFormat>
  <Paragraphs>215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Times New Roman</vt:lpstr>
      <vt:lpstr>ＭＳ Ｐゴシック</vt:lpstr>
      <vt:lpstr>Arial</vt:lpstr>
      <vt:lpstr>Calibri</vt:lpstr>
      <vt:lpstr>Yanone Kaffeesatz Bold</vt:lpstr>
      <vt:lpstr>Yanone Kaffeesatz Regular</vt:lpstr>
      <vt:lpstr>Wingdings</vt:lpstr>
      <vt:lpstr>DejaVu Sans Mono</vt:lpstr>
      <vt:lpstr>Office Theme</vt:lpstr>
      <vt:lpstr>How to Scale a Database System</vt:lpstr>
      <vt:lpstr>Scalability of Databases</vt:lpstr>
      <vt:lpstr>PowerPoint Presentation</vt:lpstr>
      <vt:lpstr>How do we choose the right scalable database architecture?</vt:lpstr>
      <vt:lpstr>Outline</vt:lpstr>
      <vt:lpstr>Late-1990s / Early-2000s</vt:lpstr>
      <vt:lpstr>Mid-2000s</vt:lpstr>
      <vt:lpstr>PowerPoint Presentation</vt:lpstr>
      <vt:lpstr>PowerPoint Presentation</vt:lpstr>
      <vt:lpstr>PowerPoint Presentation</vt:lpstr>
      <vt:lpstr>Scaling Up</vt:lpstr>
      <vt:lpstr>PowerPoint Presentation</vt:lpstr>
      <vt:lpstr>Replication</vt:lpstr>
      <vt:lpstr>PowerPoint Presentation</vt:lpstr>
      <vt:lpstr>Query Cache</vt:lpstr>
      <vt:lpstr>PowerPoint Presentation</vt:lpstr>
      <vt:lpstr>Stored Procedures</vt:lpstr>
      <vt:lpstr>PowerPoint Presentation</vt:lpstr>
      <vt:lpstr>Sharding / Partitioning</vt:lpstr>
      <vt:lpstr>PowerPoint Presentation</vt:lpstr>
      <vt:lpstr>PowerPoint Presentation</vt:lpstr>
      <vt:lpstr>Eventual Consistency</vt:lpstr>
      <vt:lpstr>Late-2000s (NoSQL)</vt:lpstr>
      <vt:lpstr>PowerPoint Presentation</vt:lpstr>
      <vt:lpstr>Strong Consistency</vt:lpstr>
      <vt:lpstr>PowerPoint Presentation</vt:lpstr>
      <vt:lpstr>Early-2010s (NewSQL)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Scale a Database System</dc:title>
  <dc:creator>Andy Pavlo;Christos Faloutsos</dc:creator>
  <cp:lastModifiedBy>Windows User</cp:lastModifiedBy>
  <cp:revision>1938</cp:revision>
  <cp:lastPrinted>2006-09-05T07:53:44Z</cp:lastPrinted>
  <dcterms:created xsi:type="dcterms:W3CDTF">2012-02-01T04:43:20Z</dcterms:created>
  <dcterms:modified xsi:type="dcterms:W3CDTF">2020-05-24T05:38:01Z</dcterms:modified>
  <cp:category>course slides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christos@cs.cmu.edu</vt:lpwstr>
  </property>
  <property fmtid="{D5CDD505-2E9C-101B-9397-08002B2CF9AE}" pid="8" name="HomePage">
    <vt:lpwstr>www.cs.cmu.edu/~christos</vt:lpwstr>
  </property>
  <property fmtid="{D5CDD505-2E9C-101B-9397-08002B2CF9AE}" pid="9" name="Other">
    <vt:lpwstr>office: WeH 7127, ph# 268.1457</vt:lpwstr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C:\myfiles-mso\415-00\meth-all</vt:lpwstr>
  </property>
  <property fmtid="{D5CDD505-2E9C-101B-9397-08002B2CF9AE}" pid="22" name="ContentTypeId">
    <vt:lpwstr>0x01010042A17E44C523DB42A279F8A752D80E3B</vt:lpwstr>
  </property>
</Properties>
</file>