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85000-76A3-4659-B634-5778AD630AD5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78E4-F2BD-4148-98D3-CFD87E4AC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7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Also applies to Dryad, SQL, etc</a:t>
            </a:r>
          </a:p>
          <a:p>
            <a:r>
              <a:rPr lang="en-US">
                <a:ea typeface="ＭＳ Ｐゴシック" pitchFamily="34" charset="-128"/>
              </a:rPr>
              <a:t>Benefits: easy to do fault tolerance and 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9130E8-D9EE-41E9-B91C-8C661AE70BD8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RDDs = first-class way to manipulate and persist intermediate datasets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743295-C4EE-4010-86EE-792FEBC06ABF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2046E9-DE28-4226-A19A-2D21CF5563B0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86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0623C-6902-4AA1-83C6-D19F98DE0B94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1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3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6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3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6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5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5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9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4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3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A847-A8F5-43FB-843D-545AB38CCD5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2A20-2210-45BB-9D2D-DCFF22E1A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34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Spark Framework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Spark libraries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 err="1"/>
              <a:t>SparkSQL</a:t>
            </a:r>
            <a:r>
              <a:rPr lang="en-US" dirty="0"/>
              <a:t>: provides SQL-like ability to interrogate structured data and interactively explore large datasets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SparkMLLIB</a:t>
            </a:r>
            <a:r>
              <a:rPr lang="en-US" dirty="0"/>
              <a:t>: provides major algorithms and a pipeline framework for machine learning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Spark Streaming</a:t>
            </a:r>
            <a:r>
              <a:rPr lang="en-US" dirty="0"/>
              <a:t>: provides real-time analysis of data using micro batches and sliding widows on incoming streams of data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Spark </a:t>
            </a:r>
            <a:r>
              <a:rPr lang="en-US" b="1" dirty="0" err="1"/>
              <a:t>GraphX</a:t>
            </a:r>
            <a:r>
              <a:rPr lang="en-US" dirty="0"/>
              <a:t>: Used for graph processing and computation on complex connected entities and relationships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1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144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Spark Goal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211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Provide distributed memory abstractions for clusters to support apps with working sets</a:t>
            </a:r>
          </a:p>
          <a:p>
            <a:r>
              <a:rPr lang="en-US" dirty="0">
                <a:ea typeface="ＭＳ Ｐゴシック" pitchFamily="34" charset="-128"/>
              </a:rPr>
              <a:t>Retain the attractive properties of </a:t>
            </a:r>
            <a:r>
              <a:rPr lang="en-US" dirty="0" err="1">
                <a:ea typeface="ＭＳ Ｐゴシック" pitchFamily="34" charset="-128"/>
              </a:rPr>
              <a:t>MapReduce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Fault tolerance (for crashes &amp; stragglers)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locality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Scalability</a:t>
            </a:r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5410200"/>
            <a:ext cx="8077200" cy="1143000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ea typeface="ＭＳ Ｐゴシック" pitchFamily="34" charset="-128"/>
              </a:rPr>
              <a:t>Solution:</a:t>
            </a:r>
            <a:r>
              <a:rPr lang="en-US" sz="3200" dirty="0">
                <a:solidFill>
                  <a:srgbClr val="000000"/>
                </a:solidFill>
                <a:ea typeface="ＭＳ Ｐゴシック" pitchFamily="34" charset="-128"/>
              </a:rPr>
              <a:t> augment data flow model with </a:t>
            </a:r>
            <a:r>
              <a:rPr lang="en-US" altLang="en-US" sz="3200" dirty="0">
                <a:solidFill>
                  <a:srgbClr val="000000"/>
                </a:solidFill>
                <a:ea typeface="ＭＳ Ｐゴシック" pitchFamily="34" charset="-128"/>
              </a:rPr>
              <a:t>“</a:t>
            </a:r>
            <a:r>
              <a:rPr lang="en-US" sz="3200" dirty="0">
                <a:solidFill>
                  <a:srgbClr val="000000"/>
                </a:solidFill>
                <a:ea typeface="ＭＳ Ｐゴシック" pitchFamily="34" charset="-128"/>
              </a:rPr>
              <a:t>resilient distributed datasets</a:t>
            </a:r>
            <a:r>
              <a:rPr lang="en-US" altLang="en-US" sz="3200" dirty="0">
                <a:solidFill>
                  <a:srgbClr val="000000"/>
                </a:solidFill>
                <a:ea typeface="ＭＳ Ｐゴシック" pitchFamily="34" charset="-128"/>
              </a:rPr>
              <a:t>”</a:t>
            </a:r>
            <a:r>
              <a:rPr lang="en-US" sz="3200" dirty="0">
                <a:solidFill>
                  <a:srgbClr val="000000"/>
                </a:solidFill>
                <a:ea typeface="ＭＳ Ｐゴシック" pitchFamily="34" charset="-128"/>
              </a:rPr>
              <a:t> (</a:t>
            </a:r>
            <a:r>
              <a:rPr lang="en-US" sz="3200" dirty="0" err="1">
                <a:solidFill>
                  <a:srgbClr val="000000"/>
                </a:solidFill>
                <a:ea typeface="ＭＳ Ｐゴシック" pitchFamily="34" charset="-128"/>
              </a:rPr>
              <a:t>RDDs</a:t>
            </a:r>
            <a:r>
              <a:rPr lang="en-US" sz="3200" dirty="0">
                <a:solidFill>
                  <a:srgbClr val="000000"/>
                </a:solidFill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6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RDD</a:t>
            </a:r>
            <a:r>
              <a:rPr lang="en-US" dirty="0"/>
              <a:t> – Resilient Distributed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Allow apps to keep working sets in memory for efficient reuse</a:t>
            </a:r>
          </a:p>
          <a:p>
            <a:r>
              <a:rPr lang="en-US" dirty="0"/>
              <a:t>Resilient  – Fault tolerant (Recover) </a:t>
            </a:r>
          </a:p>
          <a:p>
            <a:r>
              <a:rPr lang="en-US" dirty="0"/>
              <a:t>Distributed – Across machine (Partitioned) </a:t>
            </a:r>
          </a:p>
          <a:p>
            <a:r>
              <a:rPr lang="en-US" dirty="0"/>
              <a:t>Dataset – Collection of Records (immutable)</a:t>
            </a:r>
          </a:p>
          <a:p>
            <a:pPr lvl="2">
              <a:buNone/>
            </a:pPr>
            <a:r>
              <a:rPr lang="en-US" dirty="0" err="1"/>
              <a:t>Ie</a:t>
            </a:r>
            <a:r>
              <a:rPr lang="en-US" dirty="0"/>
              <a:t>: Read only partitioned collection of records</a:t>
            </a:r>
          </a:p>
          <a:p>
            <a:r>
              <a:rPr lang="en-US" altLang="zh-CN" dirty="0"/>
              <a:t>Support a wide range of application</a:t>
            </a:r>
            <a:endParaRPr lang="zh-CN" alt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Means not computing the transformation till its needed.</a:t>
            </a:r>
          </a:p>
          <a:p>
            <a:pPr algn="just"/>
            <a:r>
              <a:rPr lang="en-US" dirty="0"/>
              <a:t>Separates execution from evaluation.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A = 100 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B = 100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C = A * B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C = 10 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Print C</a:t>
            </a:r>
          </a:p>
          <a:p>
            <a:pPr lvl="1" algn="just"/>
            <a:endParaRPr lang="en-US" i="1" dirty="0">
              <a:solidFill>
                <a:srgbClr val="FF0000"/>
              </a:solidFill>
            </a:endParaRP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RDD Fault Tolerance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72440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800"/>
              </a:spcBef>
            </a:pPr>
            <a:r>
              <a:rPr lang="en-US" dirty="0">
                <a:ea typeface="ＭＳ Ｐゴシック" pitchFamily="34" charset="-128"/>
              </a:rPr>
              <a:t>RDDs maintain </a:t>
            </a:r>
            <a:r>
              <a:rPr lang="en-US" i="1" dirty="0">
                <a:ea typeface="ＭＳ Ｐゴシック" pitchFamily="34" charset="-128"/>
              </a:rPr>
              <a:t>lineage</a:t>
            </a:r>
            <a:r>
              <a:rPr lang="en-US" dirty="0">
                <a:ea typeface="ＭＳ Ｐゴシック" pitchFamily="34" charset="-128"/>
              </a:rPr>
              <a:t> information that can be used to reconstruct lost partitions</a:t>
            </a:r>
          </a:p>
          <a:p>
            <a:pPr>
              <a:spcBef>
                <a:spcPts val="1800"/>
              </a:spcBef>
            </a:pPr>
            <a:r>
              <a:rPr lang="en-US" dirty="0">
                <a:ea typeface="ＭＳ Ｐゴシック" pitchFamily="34" charset="-128"/>
              </a:rPr>
              <a:t>A = 100		</a:t>
            </a:r>
            <a:endParaRPr lang="en-US" sz="38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en-US" dirty="0">
                <a:ea typeface="ＭＳ Ｐゴシック" pitchFamily="34" charset="-128"/>
              </a:rPr>
              <a:t>B = 100</a:t>
            </a:r>
          </a:p>
          <a:p>
            <a:pPr>
              <a:spcBef>
                <a:spcPts val="1800"/>
              </a:spcBef>
            </a:pPr>
            <a:r>
              <a:rPr lang="en-US" dirty="0">
                <a:ea typeface="ＭＳ Ｐゴシック" pitchFamily="34" charset="-128"/>
              </a:rPr>
              <a:t>C = A * B</a:t>
            </a:r>
          </a:p>
          <a:p>
            <a:pPr>
              <a:spcBef>
                <a:spcPts val="1800"/>
              </a:spcBef>
            </a:pPr>
            <a:r>
              <a:rPr lang="en-US" dirty="0">
                <a:ea typeface="ＭＳ Ｐゴシック" pitchFamily="34" charset="-128"/>
              </a:rPr>
              <a:t>Print C</a:t>
            </a:r>
          </a:p>
          <a:p>
            <a:pPr>
              <a:spcBef>
                <a:spcPts val="1800"/>
              </a:spcBef>
            </a:pPr>
            <a:r>
              <a:rPr lang="en-US" dirty="0">
                <a:ea typeface="ＭＳ Ｐゴシック" pitchFamily="34" charset="-128"/>
              </a:rPr>
              <a:t>D = C * 100</a:t>
            </a:r>
          </a:p>
          <a:p>
            <a:pPr>
              <a:spcBef>
                <a:spcPts val="1800"/>
              </a:spcBef>
            </a:pPr>
            <a:r>
              <a:rPr lang="en-US" dirty="0">
                <a:ea typeface="ＭＳ Ｐゴシック" pitchFamily="34" charset="-128"/>
              </a:rPr>
              <a:t>Print D</a:t>
            </a:r>
          </a:p>
          <a:p>
            <a:pPr>
              <a:spcBef>
                <a:spcPts val="140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 pitchFamily="34" charset="-128"/>
              </a:rPr>
              <a:t>Lineage :</a:t>
            </a:r>
            <a:r>
              <a:rPr lang="en-US" b="1" dirty="0">
                <a:solidFill>
                  <a:srgbClr val="FF0000"/>
                </a:solidFill>
                <a:ea typeface="ＭＳ Ｐゴシック" pitchFamily="34" charset="-128"/>
              </a:rPr>
              <a:t> D </a:t>
            </a:r>
            <a:r>
              <a:rPr lang="en-US" b="1" dirty="0">
                <a:solidFill>
                  <a:srgbClr val="FF0000"/>
                </a:solidFill>
                <a:ea typeface="ＭＳ Ｐゴシック" pitchFamily="34" charset="-128"/>
                <a:sym typeface="Wingdings" pitchFamily="2" charset="2"/>
              </a:rPr>
              <a:t> C * 100  </a:t>
            </a:r>
            <a:r>
              <a:rPr lang="en-US" b="1" dirty="0">
                <a:solidFill>
                  <a:srgbClr val="00B050"/>
                </a:solidFill>
                <a:ea typeface="ＭＳ Ｐゴシック" pitchFamily="34" charset="-128"/>
                <a:sym typeface="Wingdings" pitchFamily="2" charset="2"/>
              </a:rPr>
              <a:t>C  A * B</a:t>
            </a:r>
            <a:endParaRPr lang="en-US" dirty="0">
              <a:solidFill>
                <a:srgbClr val="00B05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43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RDD Types: parallelized collections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By calling </a:t>
            </a:r>
            <a:r>
              <a:rPr lang="en-US" altLang="zh-CN" dirty="0" err="1"/>
              <a:t>SparkContext’s</a:t>
            </a:r>
            <a:r>
              <a:rPr lang="en-US" altLang="zh-CN" dirty="0"/>
              <a:t> parallelize method on an existing </a:t>
            </a:r>
            <a:r>
              <a:rPr lang="en-US" altLang="zh-CN" dirty="0" err="1"/>
              <a:t>Scala</a:t>
            </a:r>
            <a:r>
              <a:rPr lang="en-US" altLang="zh-CN" dirty="0"/>
              <a:t> collection (a </a:t>
            </a:r>
            <a:r>
              <a:rPr lang="en-US" altLang="zh-CN" dirty="0" err="1"/>
              <a:t>Seq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Once created, the distributed dataset can be operated on in parallel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5" y="2924944"/>
            <a:ext cx="7848873" cy="186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09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Once created it never changes.</a:t>
            </a:r>
          </a:p>
          <a:p>
            <a:endParaRPr lang="en-US" dirty="0"/>
          </a:p>
          <a:p>
            <a:r>
              <a:rPr lang="en-US" dirty="0"/>
              <a:t>Big data by default is immutable.</a:t>
            </a:r>
          </a:p>
          <a:p>
            <a:endParaRPr lang="en-US" dirty="0"/>
          </a:p>
          <a:p>
            <a:r>
              <a:rPr lang="en-US" dirty="0"/>
              <a:t>Helps to</a:t>
            </a:r>
          </a:p>
          <a:p>
            <a:pPr lvl="1"/>
            <a:r>
              <a:rPr lang="en-US" dirty="0"/>
              <a:t>Parallelize</a:t>
            </a:r>
          </a:p>
          <a:p>
            <a:pPr lvl="1"/>
            <a:r>
              <a:rPr lang="en-US" dirty="0"/>
              <a:t>Caching</a:t>
            </a:r>
          </a:p>
          <a:p>
            <a:r>
              <a:rPr lang="en-US" dirty="0"/>
              <a:t>Example </a:t>
            </a:r>
          </a:p>
          <a:p>
            <a:pPr marL="400050" lvl="1" indent="0"/>
            <a:r>
              <a:rPr lang="en-US" dirty="0"/>
              <a:t>const </a:t>
            </a:r>
            <a:r>
              <a:rPr lang="en-US" dirty="0" err="1"/>
              <a:t>int</a:t>
            </a:r>
            <a:r>
              <a:rPr lang="en-US" dirty="0"/>
              <a:t> a = 0 // immutable</a:t>
            </a:r>
          </a:p>
          <a:p>
            <a:pPr marL="400050" lvl="1" indent="0"/>
            <a:r>
              <a:rPr lang="en-US" dirty="0" err="1"/>
              <a:t>int</a:t>
            </a:r>
            <a:r>
              <a:rPr lang="en-US" dirty="0"/>
              <a:t> b =0 // mutable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RDD Operations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1676400"/>
          <a:ext cx="4038600" cy="454152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Transformations</a:t>
                      </a:r>
                      <a:b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(define a new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RDD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3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map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filter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sample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union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groupByKey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/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reduceByKey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/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join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cache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48200" y="1676400"/>
          <a:ext cx="4038600" cy="454152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Parallel operations</a:t>
                      </a:r>
                      <a:b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(return a result to driver)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66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reduce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collect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count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save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lookupKey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/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</a:rPr>
                        <a:t>…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48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Download Spark 1.X / Spark 2.x / source code</a:t>
            </a:r>
          </a:p>
          <a:p>
            <a:r>
              <a:rPr lang="en-US" dirty="0"/>
              <a:t>bin/spark-shell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8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Spark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supports writing programs interactively using either the </a:t>
            </a:r>
            <a:r>
              <a:rPr lang="en-US" dirty="0" err="1"/>
              <a:t>Scala</a:t>
            </a:r>
            <a:r>
              <a:rPr lang="en-US" dirty="0"/>
              <a:t> or Python REPL</a:t>
            </a:r>
          </a:p>
          <a:p>
            <a:r>
              <a:rPr lang="en-US" b="1" dirty="0"/>
              <a:t>Read-</a:t>
            </a:r>
            <a:r>
              <a:rPr lang="en-US" b="1" dirty="0" err="1"/>
              <a:t>Eval</a:t>
            </a:r>
            <a:r>
              <a:rPr lang="en-US" b="1" dirty="0"/>
              <a:t>-Print-Loop, or interactive shell. </a:t>
            </a:r>
          </a:p>
          <a:p>
            <a:r>
              <a:rPr lang="en-US" dirty="0"/>
              <a:t>The shell provides instant feedback as we enter code, as this code is immediately evaluated. </a:t>
            </a:r>
          </a:p>
        </p:txBody>
      </p:sp>
    </p:spTree>
    <p:extLst>
      <p:ext uri="{BB962C8B-B14F-4D97-AF65-F5344CB8AC3E}">
        <p14:creationId xmlns:p14="http://schemas.microsoft.com/office/powerpoint/2010/main" val="11931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8229600" cy="73866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a typeface="ＭＳ Ｐゴシック" pitchFamily="34" charset="-128"/>
              </a:rPr>
              <a:t>Hadoop</a:t>
            </a:r>
            <a:r>
              <a:rPr lang="en-US" dirty="0">
                <a:ea typeface="ＭＳ Ｐゴシック" pitchFamily="34" charset="-128"/>
              </a:rPr>
              <a:t> - </a:t>
            </a:r>
            <a:r>
              <a:rPr lang="en-US" dirty="0" err="1">
                <a:ea typeface="ＭＳ Ｐゴシック" pitchFamily="34" charset="-128"/>
              </a:rPr>
              <a:t>MapReduce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457200" y="1866901"/>
            <a:ext cx="8229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Read the data from stable storage and write the output to stable storage</a:t>
            </a:r>
            <a:endParaRPr lang="en-US" sz="1500" dirty="0">
              <a:solidFill>
                <a:prstClr val="black"/>
              </a:solidFill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066800" y="3581400"/>
            <a:ext cx="7010400" cy="2409825"/>
            <a:chOff x="195109" y="1484921"/>
            <a:chExt cx="8663829" cy="3698990"/>
          </a:xfrm>
        </p:grpSpPr>
        <p:grpSp>
          <p:nvGrpSpPr>
            <p:cNvPr id="3" name="Group 230"/>
            <p:cNvGrpSpPr>
              <a:grpSpLocks/>
            </p:cNvGrpSpPr>
            <p:nvPr/>
          </p:nvGrpSpPr>
          <p:grpSpPr bwMode="auto">
            <a:xfrm>
              <a:off x="195109" y="1484921"/>
              <a:ext cx="8663829" cy="3698990"/>
              <a:chOff x="95767" y="2133596"/>
              <a:chExt cx="8881102" cy="4495804"/>
            </a:xfrm>
          </p:grpSpPr>
          <p:sp>
            <p:nvSpPr>
              <p:cNvPr id="44" name="Folded Corner 43"/>
              <p:cNvSpPr>
                <a:spLocks noChangeArrowheads="1"/>
              </p:cNvSpPr>
              <p:nvPr/>
            </p:nvSpPr>
            <p:spPr bwMode="auto">
              <a:xfrm rot="10800000">
                <a:off x="95767" y="2133596"/>
                <a:ext cx="1428233" cy="4495801"/>
              </a:xfrm>
              <a:prstGeom prst="foldedCorner">
                <a:avLst>
                  <a:gd name="adj" fmla="val 16667"/>
                </a:avLst>
              </a:prstGeom>
              <a:gradFill rotWithShape="1">
                <a:gsLst>
                  <a:gs pos="0">
                    <a:srgbClr val="F5FFE6"/>
                  </a:gs>
                  <a:gs pos="64999">
                    <a:srgbClr val="E4FDC2"/>
                  </a:gs>
                  <a:gs pos="100000">
                    <a:srgbClr val="DAFDA7"/>
                  </a:gs>
                </a:gsLst>
                <a:lin ang="5400000" scaled="1"/>
              </a:gradFill>
              <a:ln w="9525">
                <a:solidFill>
                  <a:srgbClr val="98B954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kern="0">
                  <a:solidFill>
                    <a:srgbClr val="000000"/>
                  </a:solidFill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6155" name="Straight Arrow Connector 454"/>
              <p:cNvCxnSpPr>
                <a:cxnSpLocks noChangeShapeType="1"/>
                <a:stCxn id="46" idx="2"/>
                <a:endCxn id="50" idx="1"/>
              </p:cNvCxnSpPr>
              <p:nvPr/>
            </p:nvCxnSpPr>
            <p:spPr bwMode="auto">
              <a:xfrm>
                <a:off x="1676400" y="2882901"/>
                <a:ext cx="609599" cy="994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46" name="Right Bracket 45"/>
              <p:cNvSpPr/>
              <p:nvPr/>
            </p:nvSpPr>
            <p:spPr>
              <a:xfrm>
                <a:off x="1523662" y="2133596"/>
                <a:ext cx="152845" cy="1498601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kern="0">
                  <a:solidFill>
                    <a:srgbClr val="000000"/>
                  </a:solidFill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47" name="Right Bracket 46"/>
              <p:cNvSpPr/>
              <p:nvPr/>
            </p:nvSpPr>
            <p:spPr>
              <a:xfrm>
                <a:off x="1523662" y="3632197"/>
                <a:ext cx="152845" cy="1498601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kern="0">
                  <a:solidFill>
                    <a:srgbClr val="000000"/>
                  </a:solidFill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48" name="Right Bracket 47"/>
              <p:cNvSpPr/>
              <p:nvPr/>
            </p:nvSpPr>
            <p:spPr>
              <a:xfrm>
                <a:off x="1523662" y="5130799"/>
                <a:ext cx="152845" cy="1498601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kern="0">
                  <a:solidFill>
                    <a:srgbClr val="000000"/>
                  </a:solidFill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6159" name="Straight Arrow Connector 124"/>
              <p:cNvCxnSpPr>
                <a:cxnSpLocks noChangeShapeType="1"/>
                <a:stCxn id="47" idx="2"/>
                <a:endCxn id="51" idx="1"/>
              </p:cNvCxnSpPr>
              <p:nvPr/>
            </p:nvCxnSpPr>
            <p:spPr bwMode="auto">
              <a:xfrm>
                <a:off x="1676400" y="4381502"/>
                <a:ext cx="609599" cy="1394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50" name="Rounded Rectangle 49"/>
              <p:cNvSpPr>
                <a:spLocks noChangeArrowheads="1"/>
              </p:cNvSpPr>
              <p:nvPr/>
            </p:nvSpPr>
            <p:spPr bwMode="auto">
              <a:xfrm>
                <a:off x="2286000" y="2520141"/>
                <a:ext cx="1218523" cy="7453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000" kern="0" dirty="0">
                    <a:solidFill>
                      <a:srgbClr val="FFFFFF"/>
                    </a:solidFill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51" name="Rounded Rectangle 50"/>
              <p:cNvSpPr>
                <a:spLocks noChangeArrowheads="1"/>
              </p:cNvSpPr>
              <p:nvPr/>
            </p:nvSpPr>
            <p:spPr bwMode="auto">
              <a:xfrm>
                <a:off x="2286000" y="4016250"/>
                <a:ext cx="1218523" cy="75838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000" kern="0" dirty="0">
                    <a:solidFill>
                      <a:srgbClr val="FFFFFF"/>
                    </a:solidFill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52" name="Rounded Rectangle 51"/>
              <p:cNvSpPr>
                <a:spLocks noChangeArrowheads="1"/>
              </p:cNvSpPr>
              <p:nvPr/>
            </p:nvSpPr>
            <p:spPr bwMode="auto">
              <a:xfrm>
                <a:off x="2286000" y="5518377"/>
                <a:ext cx="1218523" cy="74799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000" kern="0" dirty="0">
                    <a:solidFill>
                      <a:srgbClr val="FFFFFF"/>
                    </a:solidFill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cxnSp>
            <p:nvCxnSpPr>
              <p:cNvPr id="6163" name="Straight Arrow Connector 135"/>
              <p:cNvCxnSpPr>
                <a:cxnSpLocks noChangeShapeType="1"/>
                <a:stCxn id="48" idx="2"/>
                <a:endCxn id="52" idx="1"/>
              </p:cNvCxnSpPr>
              <p:nvPr/>
            </p:nvCxnSpPr>
            <p:spPr bwMode="auto">
              <a:xfrm>
                <a:off x="1676400" y="5880101"/>
                <a:ext cx="609599" cy="1227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54" name="Rounded Rectangle 53"/>
              <p:cNvSpPr>
                <a:spLocks noChangeArrowheads="1"/>
              </p:cNvSpPr>
              <p:nvPr/>
            </p:nvSpPr>
            <p:spPr bwMode="auto">
              <a:xfrm>
                <a:off x="5519622" y="2836761"/>
                <a:ext cx="1363025" cy="7931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9A99"/>
                  </a:gs>
                  <a:gs pos="100000">
                    <a:srgbClr val="D1403C"/>
                  </a:gs>
                </a:gsLst>
                <a:lin ang="5400000"/>
              </a:gradFill>
              <a:ln w="9525">
                <a:solidFill>
                  <a:srgbClr val="BE4B48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000" kern="0" dirty="0">
                    <a:solidFill>
                      <a:prstClr val="white"/>
                    </a:solidFill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sp>
            <p:nvSpPr>
              <p:cNvPr id="55" name="Rounded Rectangle 54"/>
              <p:cNvSpPr>
                <a:spLocks noChangeArrowheads="1"/>
              </p:cNvSpPr>
              <p:nvPr/>
            </p:nvSpPr>
            <p:spPr bwMode="auto">
              <a:xfrm>
                <a:off x="5519622" y="5118091"/>
                <a:ext cx="1363025" cy="7317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9A99"/>
                  </a:gs>
                  <a:gs pos="100000">
                    <a:srgbClr val="D1403C"/>
                  </a:gs>
                </a:gsLst>
                <a:lin ang="5400000"/>
              </a:gradFill>
              <a:ln w="9525">
                <a:solidFill>
                  <a:srgbClr val="BE4B48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000" kern="0" dirty="0">
                    <a:solidFill>
                      <a:prstClr val="white"/>
                    </a:solidFill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cxnSp>
            <p:nvCxnSpPr>
              <p:cNvPr id="6166" name="Straight Arrow Connector 155"/>
              <p:cNvCxnSpPr>
                <a:cxnSpLocks noChangeShapeType="1"/>
                <a:stCxn id="50" idx="3"/>
              </p:cNvCxnSpPr>
              <p:nvPr/>
            </p:nvCxnSpPr>
            <p:spPr bwMode="auto">
              <a:xfrm>
                <a:off x="3504523" y="2892841"/>
                <a:ext cx="2015101" cy="23982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6167" name="Straight Arrow Connector 158"/>
              <p:cNvCxnSpPr>
                <a:cxnSpLocks noChangeShapeType="1"/>
                <a:stCxn id="50" idx="3"/>
              </p:cNvCxnSpPr>
              <p:nvPr/>
            </p:nvCxnSpPr>
            <p:spPr bwMode="auto">
              <a:xfrm>
                <a:off x="3504523" y="2892841"/>
                <a:ext cx="2015101" cy="24520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6168" name="Straight Arrow Connector 161"/>
              <p:cNvCxnSpPr>
                <a:cxnSpLocks noChangeShapeType="1"/>
                <a:stCxn id="52" idx="3"/>
              </p:cNvCxnSpPr>
              <p:nvPr/>
            </p:nvCxnSpPr>
            <p:spPr bwMode="auto">
              <a:xfrm flipV="1">
                <a:off x="3504523" y="3346759"/>
                <a:ext cx="2015101" cy="254561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6169" name="Straight Arrow Connector 162"/>
              <p:cNvCxnSpPr>
                <a:cxnSpLocks noChangeShapeType="1"/>
                <a:stCxn id="51" idx="3"/>
                <a:endCxn id="55" idx="1"/>
              </p:cNvCxnSpPr>
              <p:nvPr/>
            </p:nvCxnSpPr>
            <p:spPr bwMode="auto">
              <a:xfrm>
                <a:off x="3504523" y="4395442"/>
                <a:ext cx="2015100" cy="1088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6170" name="Straight Arrow Connector 163"/>
              <p:cNvCxnSpPr>
                <a:cxnSpLocks noChangeShapeType="1"/>
                <a:stCxn id="51" idx="3"/>
                <a:endCxn id="54" idx="1"/>
              </p:cNvCxnSpPr>
              <p:nvPr/>
            </p:nvCxnSpPr>
            <p:spPr bwMode="auto">
              <a:xfrm flipV="1">
                <a:off x="3504523" y="3233360"/>
                <a:ext cx="2015100" cy="1162082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6171" name="Straight Arrow Connector 164"/>
              <p:cNvCxnSpPr>
                <a:cxnSpLocks noChangeShapeType="1"/>
                <a:stCxn id="52" idx="3"/>
              </p:cNvCxnSpPr>
              <p:nvPr/>
            </p:nvCxnSpPr>
            <p:spPr bwMode="auto">
              <a:xfrm flipV="1">
                <a:off x="3504523" y="5630339"/>
                <a:ext cx="2015101" cy="26203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6172" name="Straight Arrow Connector 182"/>
              <p:cNvCxnSpPr>
                <a:cxnSpLocks noChangeShapeType="1"/>
                <a:stCxn id="54" idx="3"/>
                <a:endCxn id="65" idx="2"/>
              </p:cNvCxnSpPr>
              <p:nvPr/>
            </p:nvCxnSpPr>
            <p:spPr bwMode="auto">
              <a:xfrm>
                <a:off x="6882647" y="3233360"/>
                <a:ext cx="508753" cy="653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6173" name="Straight Arrow Connector 183"/>
              <p:cNvCxnSpPr>
                <a:cxnSpLocks noChangeShapeType="1"/>
                <a:stCxn id="55" idx="3"/>
                <a:endCxn id="66" idx="2"/>
              </p:cNvCxnSpPr>
              <p:nvPr/>
            </p:nvCxnSpPr>
            <p:spPr bwMode="auto">
              <a:xfrm>
                <a:off x="6882647" y="5483986"/>
                <a:ext cx="508753" cy="38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64" name="Folded Corner 63"/>
              <p:cNvSpPr>
                <a:spLocks noChangeArrowheads="1"/>
              </p:cNvSpPr>
              <p:nvPr/>
            </p:nvSpPr>
            <p:spPr bwMode="auto">
              <a:xfrm rot="10800000">
                <a:off x="7543798" y="2133596"/>
                <a:ext cx="1433071" cy="4495800"/>
              </a:xfrm>
              <a:prstGeom prst="foldedCorner">
                <a:avLst>
                  <a:gd name="adj" fmla="val 16667"/>
                </a:avLst>
              </a:prstGeom>
              <a:gradFill rotWithShape="1">
                <a:gsLst>
                  <a:gs pos="0">
                    <a:srgbClr val="F5FFE6"/>
                  </a:gs>
                  <a:gs pos="64999">
                    <a:srgbClr val="E4FDC2"/>
                  </a:gs>
                  <a:gs pos="100000">
                    <a:srgbClr val="DAFDA7"/>
                  </a:gs>
                </a:gsLst>
                <a:lin ang="5400000" scaled="1"/>
              </a:gradFill>
              <a:ln w="9525">
                <a:solidFill>
                  <a:srgbClr val="98B954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kern="0">
                  <a:solidFill>
                    <a:srgbClr val="000000"/>
                  </a:solidFill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65" name="Right Bracket 64"/>
              <p:cNvSpPr/>
              <p:nvPr/>
            </p:nvSpPr>
            <p:spPr>
              <a:xfrm flipH="1">
                <a:off x="7392107" y="2133596"/>
                <a:ext cx="150833" cy="2212361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kern="0">
                  <a:solidFill>
                    <a:srgbClr val="000000"/>
                  </a:solidFill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66" name="Right Bracket 65"/>
              <p:cNvSpPr/>
              <p:nvPr/>
            </p:nvSpPr>
            <p:spPr>
              <a:xfrm flipH="1">
                <a:off x="7392107" y="4345957"/>
                <a:ext cx="150833" cy="2283443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kern="0">
                  <a:solidFill>
                    <a:srgbClr val="000000"/>
                  </a:solidFill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</p:grp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195109" y="3005909"/>
              <a:ext cx="8663829" cy="643663"/>
              <a:chOff x="285669" y="3684835"/>
              <a:chExt cx="8636670" cy="643663"/>
            </a:xfrm>
          </p:grpSpPr>
          <p:sp>
            <p:nvSpPr>
              <p:cNvPr id="42" name="TextBox 217"/>
              <p:cNvSpPr txBox="1">
                <a:spLocks noChangeArrowheads="1"/>
              </p:cNvSpPr>
              <p:nvPr/>
            </p:nvSpPr>
            <p:spPr bwMode="auto">
              <a:xfrm>
                <a:off x="285669" y="3684381"/>
                <a:ext cx="1388595" cy="643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200" kern="0" dirty="0">
                    <a:solidFill>
                      <a:srgbClr val="000000"/>
                    </a:solidFill>
                    <a:latin typeface="Corbel"/>
                    <a:cs typeface="Corbel"/>
                  </a:rPr>
                  <a:t>Input</a:t>
                </a:r>
              </a:p>
            </p:txBody>
          </p:sp>
          <p:sp>
            <p:nvSpPr>
              <p:cNvPr id="43" name="TextBox 221"/>
              <p:cNvSpPr txBox="1">
                <a:spLocks noChangeArrowheads="1"/>
              </p:cNvSpPr>
              <p:nvPr/>
            </p:nvSpPr>
            <p:spPr bwMode="auto">
              <a:xfrm>
                <a:off x="7539611" y="3684381"/>
                <a:ext cx="1382728" cy="643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200" kern="0" dirty="0">
                    <a:solidFill>
                      <a:srgbClr val="000000"/>
                    </a:solidFill>
                    <a:latin typeface="Corbel"/>
                    <a:cs typeface="Corbel"/>
                  </a:rPr>
                  <a:t>Output</a:t>
                </a:r>
              </a:p>
            </p:txBody>
          </p:sp>
        </p:grpSp>
      </p:grpSp>
      <p:sp>
        <p:nvSpPr>
          <p:cNvPr id="67" name="Can 66"/>
          <p:cNvSpPr>
            <a:spLocks noChangeArrowheads="1"/>
          </p:cNvSpPr>
          <p:nvPr/>
        </p:nvSpPr>
        <p:spPr bwMode="auto">
          <a:xfrm>
            <a:off x="7648575" y="5886450"/>
            <a:ext cx="563563" cy="5365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DCFFA0"/>
              </a:gs>
              <a:gs pos="100000">
                <a:srgbClr val="A0CA4A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orbel"/>
              <a:cs typeface="Corbel"/>
            </a:endParaRPr>
          </a:p>
        </p:txBody>
      </p:sp>
      <p:sp>
        <p:nvSpPr>
          <p:cNvPr id="68" name="Can 67"/>
          <p:cNvSpPr>
            <a:spLocks noChangeArrowheads="1"/>
          </p:cNvSpPr>
          <p:nvPr/>
        </p:nvSpPr>
        <p:spPr bwMode="auto">
          <a:xfrm>
            <a:off x="1741488" y="5880100"/>
            <a:ext cx="565150" cy="5365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DCFFA0"/>
              </a:gs>
              <a:gs pos="100000">
                <a:srgbClr val="A0CA4A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16579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err="1"/>
              <a:t>cd</a:t>
            </a:r>
            <a:r>
              <a:rPr lang="en-US" sz="2900" dirty="0"/>
              <a:t> /</a:t>
            </a:r>
            <a:r>
              <a:rPr lang="en-US" sz="2900" dirty="0" err="1"/>
              <a:t>usr</a:t>
            </a:r>
            <a:r>
              <a:rPr lang="en-US" sz="2900" dirty="0"/>
              <a:t>/local/spark</a:t>
            </a:r>
          </a:p>
          <a:p>
            <a:r>
              <a:rPr lang="en-US" sz="2900" dirty="0"/>
              <a:t>IPYTHON=1 ./bin/</a:t>
            </a:r>
            <a:r>
              <a:rPr lang="en-US" sz="2900" dirty="0" err="1"/>
              <a:t>pyspark</a:t>
            </a:r>
            <a:endParaRPr lang="en-US" sz="2900" dirty="0"/>
          </a:p>
          <a:p>
            <a:endParaRPr lang="en-US" sz="2900" dirty="0"/>
          </a:p>
          <a:p>
            <a:r>
              <a:rPr lang="en-IN" sz="3800" dirty="0"/>
              <a:t>PYSPARK_DRIVER_PYTHON=</a:t>
            </a:r>
            <a:r>
              <a:rPr lang="en-IN" sz="3800" dirty="0" err="1"/>
              <a:t>ipython</a:t>
            </a:r>
            <a:r>
              <a:rPr lang="en-IN" sz="3800" dirty="0"/>
              <a:t> PYSPARK_DRIVER_PYTHON_OPTS="--</a:t>
            </a:r>
            <a:r>
              <a:rPr lang="en-IN" sz="3800" dirty="0" err="1"/>
              <a:t>pylab</a:t>
            </a:r>
            <a:r>
              <a:rPr lang="en-IN" sz="3800" dirty="0"/>
              <a:t>" ./bin/</a:t>
            </a:r>
            <a:r>
              <a:rPr lang="en-IN" sz="3800" dirty="0" err="1"/>
              <a:t>pyspark</a:t>
            </a:r>
            <a:endParaRPr lang="en-IN" sz="3800" dirty="0"/>
          </a:p>
          <a:p>
            <a:endParaRPr lang="en-US" sz="2900" dirty="0"/>
          </a:p>
          <a:p>
            <a:r>
              <a:rPr lang="en-US" sz="2900" dirty="0"/>
              <a:t>from </a:t>
            </a:r>
            <a:r>
              <a:rPr lang="en-US" sz="2900" dirty="0" err="1"/>
              <a:t>pyspark</a:t>
            </a:r>
            <a:r>
              <a:rPr lang="en-US" sz="2900" dirty="0"/>
              <a:t> import </a:t>
            </a:r>
            <a:r>
              <a:rPr lang="en-US" sz="2900" dirty="0" err="1"/>
              <a:t>SparkContext</a:t>
            </a:r>
            <a:endParaRPr lang="en-US" sz="2900" dirty="0"/>
          </a:p>
          <a:p>
            <a:r>
              <a:rPr lang="en-US" sz="2900" dirty="0" err="1"/>
              <a:t>sc</a:t>
            </a:r>
            <a:r>
              <a:rPr lang="en-US" sz="2900" dirty="0"/>
              <a:t>=</a:t>
            </a:r>
            <a:r>
              <a:rPr lang="en-US" sz="2900" dirty="0" err="1"/>
              <a:t>SparkContext</a:t>
            </a:r>
            <a:r>
              <a:rPr lang="en-US" sz="2900" dirty="0"/>
              <a:t>("local[2]","First App")</a:t>
            </a:r>
          </a:p>
          <a:p>
            <a:endParaRPr lang="en-US" dirty="0"/>
          </a:p>
          <a:p>
            <a:r>
              <a:rPr lang="en-US" sz="2900" dirty="0"/>
              <a:t>Data =</a:t>
            </a:r>
            <a:r>
              <a:rPr lang="en-US" altLang="en-US" sz="2900" dirty="0">
                <a:solidFill>
                  <a:srgbClr val="333333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900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altLang="en-US" sz="2900" dirty="0">
                <a:solidFill>
                  <a:srgbClr val="40A07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2900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900" dirty="0">
                <a:solidFill>
                  <a:srgbClr val="40A07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en-US" sz="2900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900" dirty="0">
                <a:solidFill>
                  <a:srgbClr val="40A07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en-US" sz="2900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900" dirty="0">
                <a:solidFill>
                  <a:srgbClr val="40A07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altLang="en-US" sz="2900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900" dirty="0">
                <a:solidFill>
                  <a:srgbClr val="40A07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altLang="en-US" sz="2900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2900" dirty="0"/>
              <a:t> </a:t>
            </a:r>
          </a:p>
          <a:p>
            <a:endParaRPr lang="en-US" dirty="0"/>
          </a:p>
          <a:p>
            <a:pPr lvl="1"/>
            <a:r>
              <a:rPr lang="en-US" dirty="0"/>
              <a:t># Create the RDD by parallelizing the collection</a:t>
            </a:r>
          </a:p>
          <a:p>
            <a:r>
              <a:rPr lang="en-US" sz="3300" dirty="0" err="1"/>
              <a:t>distData</a:t>
            </a:r>
            <a:r>
              <a:rPr lang="en-US" sz="3300" dirty="0"/>
              <a:t>=</a:t>
            </a:r>
            <a:r>
              <a:rPr lang="en-US" sz="3300" dirty="0" err="1"/>
              <a:t>sc.parallelize</a:t>
            </a:r>
            <a:r>
              <a:rPr lang="en-US" sz="3300" dirty="0"/>
              <a:t> (Data) </a:t>
            </a:r>
          </a:p>
          <a:p>
            <a:endParaRPr lang="en-US" sz="3300" dirty="0"/>
          </a:p>
          <a:p>
            <a:r>
              <a:rPr lang="en-US" sz="3300" dirty="0" err="1"/>
              <a:t>distData.collect</a:t>
            </a:r>
            <a:r>
              <a:rPr lang="en-US" sz="3300" dirty="0"/>
              <a:t>()</a:t>
            </a:r>
          </a:p>
          <a:p>
            <a:endParaRPr lang="en-US" sz="3300" dirty="0"/>
          </a:p>
          <a:p>
            <a:r>
              <a:rPr lang="en-US" sz="3300" dirty="0"/>
              <a:t>Output: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107362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collection = ['</a:t>
            </a:r>
            <a:r>
              <a:rPr lang="en-US" sz="2800" dirty="0" err="1"/>
              <a:t>a','b','c','d','e</a:t>
            </a:r>
            <a:r>
              <a:rPr lang="en-US" sz="2800" dirty="0"/>
              <a:t>']</a:t>
            </a:r>
          </a:p>
          <a:p>
            <a:r>
              <a:rPr lang="en-US" sz="2800" dirty="0" err="1"/>
              <a:t>rddFromCollection</a:t>
            </a:r>
            <a:r>
              <a:rPr lang="en-US" sz="2800" dirty="0"/>
              <a:t> = </a:t>
            </a:r>
            <a:r>
              <a:rPr lang="en-US" sz="2800" dirty="0" err="1"/>
              <a:t>sc.parallelize</a:t>
            </a:r>
            <a:r>
              <a:rPr lang="en-US" sz="2800" dirty="0"/>
              <a:t>(collection)</a:t>
            </a:r>
            <a:br>
              <a:rPr lang="en-US" sz="2800" dirty="0"/>
            </a:br>
            <a:r>
              <a:rPr lang="en-US" sz="2800" dirty="0" err="1"/>
              <a:t>rddFromCollection.collect</a:t>
            </a:r>
            <a:r>
              <a:rPr lang="en-US" sz="2800" dirty="0"/>
              <a:t>()</a:t>
            </a:r>
          </a:p>
          <a:p>
            <a:r>
              <a:rPr lang="en-US" sz="2800" dirty="0"/>
              <a:t>Output: ['a', 'b', 'c', 'd', 'e']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rddFromTextFile</a:t>
            </a:r>
            <a:r>
              <a:rPr lang="en-US" sz="2800" dirty="0"/>
              <a:t>=</a:t>
            </a:r>
            <a:r>
              <a:rPr lang="en-US" sz="2800" dirty="0" err="1"/>
              <a:t>sc.textFile</a:t>
            </a:r>
            <a:r>
              <a:rPr lang="en-US" sz="2800" dirty="0"/>
              <a:t>("/home/</a:t>
            </a:r>
            <a:r>
              <a:rPr lang="en-US" sz="2800" dirty="0" err="1"/>
              <a:t>ponny</a:t>
            </a:r>
            <a:r>
              <a:rPr lang="en-US" sz="2800" dirty="0"/>
              <a:t>/a.txt")</a:t>
            </a:r>
          </a:p>
          <a:p>
            <a:r>
              <a:rPr lang="en-US" sz="2800" dirty="0" err="1"/>
              <a:t>rddFromTextFile.collect</a:t>
            </a:r>
            <a:r>
              <a:rPr lang="en-US" sz="2800" dirty="0"/>
              <a:t>()</a:t>
            </a:r>
          </a:p>
          <a:p>
            <a:r>
              <a:rPr lang="en-US" dirty="0"/>
              <a:t>Output: [`big data analytics’]</a:t>
            </a:r>
          </a:p>
        </p:txBody>
      </p:sp>
    </p:spTree>
    <p:extLst>
      <p:ext uri="{BB962C8B-B14F-4D97-AF65-F5344CB8AC3E}">
        <p14:creationId xmlns:p14="http://schemas.microsoft.com/office/powerpoint/2010/main" val="180399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RDD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Transformation</a:t>
            </a:r>
          </a:p>
          <a:p>
            <a:pPr lvl="1"/>
            <a:r>
              <a:rPr lang="en-US" dirty="0"/>
              <a:t>Create a new dataset from a dataset</a:t>
            </a:r>
          </a:p>
          <a:p>
            <a:pPr lvl="1"/>
            <a:r>
              <a:rPr lang="en-US" dirty="0"/>
              <a:t>Lazy operation</a:t>
            </a:r>
          </a:p>
          <a:p>
            <a:pPr lvl="1"/>
            <a:r>
              <a:rPr lang="en-US" dirty="0"/>
              <a:t>Operates when an action is run on it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map, filter, flat map etc</a:t>
            </a:r>
          </a:p>
          <a:p>
            <a:r>
              <a:rPr lang="en-US" dirty="0"/>
              <a:t>Actions</a:t>
            </a:r>
          </a:p>
          <a:p>
            <a:pPr lvl="1"/>
            <a:r>
              <a:rPr lang="en-US" dirty="0"/>
              <a:t>Compute values</a:t>
            </a:r>
          </a:p>
          <a:p>
            <a:pPr lvl="1"/>
            <a:r>
              <a:rPr lang="en-US" dirty="0"/>
              <a:t>Return values or write O/P to external storage</a:t>
            </a:r>
          </a:p>
          <a:p>
            <a:pPr lvl="1"/>
            <a:r>
              <a:rPr lang="en-US" dirty="0"/>
              <a:t>Earlier transformations are applied to </a:t>
            </a:r>
            <a:r>
              <a:rPr lang="en-US" dirty="0" err="1"/>
              <a:t>RDD</a:t>
            </a:r>
            <a:endParaRPr lang="en-US" dirty="0"/>
          </a:p>
          <a:p>
            <a:pPr lvl="2"/>
            <a:r>
              <a:rPr lang="en-US" dirty="0"/>
              <a:t>Since transformations are lazy operation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Collect, Count, For Each, top, reduce etc</a:t>
            </a:r>
          </a:p>
        </p:txBody>
      </p:sp>
    </p:spTree>
    <p:extLst>
      <p:ext uri="{BB962C8B-B14F-4D97-AF65-F5344CB8AC3E}">
        <p14:creationId xmlns:p14="http://schemas.microsoft.com/office/powerpoint/2010/main" val="1692266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– Collect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 to retrieve the entire RDD In the Driver (Spark Context – SC)</a:t>
            </a:r>
          </a:p>
          <a:p>
            <a:endParaRPr lang="en-US" dirty="0"/>
          </a:p>
          <a:p>
            <a:r>
              <a:rPr lang="en-US" dirty="0"/>
              <a:t>Should be used for smaller RDDs</a:t>
            </a:r>
          </a:p>
          <a:p>
            <a:endParaRPr lang="en-US" dirty="0"/>
          </a:p>
          <a:p>
            <a:r>
              <a:rPr lang="en-US" dirty="0"/>
              <a:t>For larger </a:t>
            </a:r>
            <a:r>
              <a:rPr lang="en-US" dirty="0" err="1"/>
              <a:t>RDDs</a:t>
            </a:r>
            <a:r>
              <a:rPr lang="en-US" dirty="0"/>
              <a:t>, we should write to distributed Storage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18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– Take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(n) : Returns n elements from </a:t>
            </a:r>
            <a:r>
              <a:rPr lang="en-US" dirty="0" err="1"/>
              <a:t>RDD</a:t>
            </a:r>
            <a:endParaRPr lang="en-US" dirty="0"/>
          </a:p>
          <a:p>
            <a:r>
              <a:rPr lang="en-US" dirty="0"/>
              <a:t>Number from any partition of </a:t>
            </a:r>
            <a:r>
              <a:rPr lang="en-US" dirty="0" err="1"/>
              <a:t>RDD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distData.take</a:t>
            </a:r>
            <a:r>
              <a:rPr lang="en-US" dirty="0"/>
              <a:t>(3)</a:t>
            </a:r>
          </a:p>
          <a:p>
            <a:r>
              <a:rPr lang="en-US" dirty="0"/>
              <a:t>Output :  [1,2,3]</a:t>
            </a:r>
          </a:p>
        </p:txBody>
      </p:sp>
    </p:spTree>
    <p:extLst>
      <p:ext uri="{BB962C8B-B14F-4D97-AF65-F5344CB8AC3E}">
        <p14:creationId xmlns:p14="http://schemas.microsoft.com/office/powerpoint/2010/main" val="78535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– TOP 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top (n) : Top n elements from RDD using default ordering </a:t>
            </a:r>
          </a:p>
          <a:p>
            <a:endParaRPr lang="en-US" dirty="0"/>
          </a:p>
          <a:p>
            <a:r>
              <a:rPr lang="en-US" dirty="0" err="1"/>
              <a:t>distData.top</a:t>
            </a:r>
            <a:r>
              <a:rPr lang="en-US" dirty="0"/>
              <a:t>(2)</a:t>
            </a:r>
          </a:p>
          <a:p>
            <a:r>
              <a:rPr lang="en-US" dirty="0" err="1"/>
              <a:t>Ans</a:t>
            </a:r>
            <a:r>
              <a:rPr lang="en-US" dirty="0"/>
              <a:t>  [5, 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26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– First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Return first element in the RDD</a:t>
            </a:r>
          </a:p>
          <a:p>
            <a:endParaRPr lang="en-US" dirty="0"/>
          </a:p>
          <a:p>
            <a:r>
              <a:rPr lang="en-US" dirty="0" err="1"/>
              <a:t>distData.first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Output : [1] </a:t>
            </a:r>
          </a:p>
        </p:txBody>
      </p:sp>
    </p:spTree>
    <p:extLst>
      <p:ext uri="{BB962C8B-B14F-4D97-AF65-F5344CB8AC3E}">
        <p14:creationId xmlns:p14="http://schemas.microsoft.com/office/powerpoint/2010/main" val="3214102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–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Return number of elements in the current RDD</a:t>
            </a:r>
          </a:p>
          <a:p>
            <a:endParaRPr lang="en-US" dirty="0"/>
          </a:p>
          <a:p>
            <a:r>
              <a:rPr lang="en-US" dirty="0" err="1"/>
              <a:t>distData.count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Output : [5]</a:t>
            </a:r>
          </a:p>
        </p:txBody>
      </p:sp>
    </p:spTree>
    <p:extLst>
      <p:ext uri="{BB962C8B-B14F-4D97-AF65-F5344CB8AC3E}">
        <p14:creationId xmlns:p14="http://schemas.microsoft.com/office/powerpoint/2010/main" val="44374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– Reduce 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Reduce the same data type values</a:t>
            </a:r>
          </a:p>
          <a:p>
            <a:endParaRPr lang="en-US" dirty="0"/>
          </a:p>
          <a:p>
            <a:r>
              <a:rPr lang="en-US" dirty="0" err="1"/>
              <a:t>distData.reduce</a:t>
            </a:r>
            <a:r>
              <a:rPr lang="en-US" dirty="0"/>
              <a:t>(lambda </a:t>
            </a:r>
            <a:r>
              <a:rPr lang="en-US" dirty="0" err="1"/>
              <a:t>x,y:x+y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Output : [15] :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1 + 2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sz="2400" dirty="0">
                <a:sym typeface="Wingdings" pitchFamily="2" charset="2"/>
              </a:rPr>
              <a:t>3</a:t>
            </a:r>
          </a:p>
          <a:p>
            <a:pPr lvl="2">
              <a:buNone/>
            </a:pPr>
            <a:r>
              <a:rPr lang="en-US" dirty="0">
                <a:sym typeface="Wingdings" pitchFamily="2" charset="2"/>
              </a:rPr>
              <a:t>					3+</a:t>
            </a:r>
            <a:r>
              <a:rPr lang="en-US" sz="3600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 = 6</a:t>
            </a:r>
          </a:p>
          <a:p>
            <a:pPr lvl="2">
              <a:buNone/>
            </a:pPr>
            <a:r>
              <a:rPr lang="en-US" dirty="0">
                <a:sym typeface="Wingdings" pitchFamily="2" charset="2"/>
              </a:rPr>
              <a:t>						6+</a:t>
            </a:r>
            <a:r>
              <a:rPr lang="en-US" sz="3900" dirty="0">
                <a:solidFill>
                  <a:srgbClr val="00B050"/>
                </a:solidFill>
                <a:sym typeface="Wingdings" pitchFamily="2" charset="2"/>
              </a:rPr>
              <a:t>4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10</a:t>
            </a:r>
          </a:p>
          <a:p>
            <a:pPr lvl="2">
              <a:buNone/>
            </a:pPr>
            <a:r>
              <a:rPr lang="en-US" dirty="0">
                <a:sym typeface="Wingdings" pitchFamily="2" charset="2"/>
              </a:rPr>
              <a:t>							10+</a:t>
            </a:r>
            <a:r>
              <a:rPr lang="en-US" sz="3900" dirty="0">
                <a:solidFill>
                  <a:srgbClr val="00B050"/>
                </a:solidFill>
                <a:sym typeface="Wingdings" pitchFamily="2" charset="2"/>
              </a:rPr>
              <a:t>5</a:t>
            </a:r>
            <a:r>
              <a:rPr lang="en-US" dirty="0">
                <a:sym typeface="Wingdings" pitchFamily="2" charset="2"/>
              </a:rPr>
              <a:t> = 15 </a:t>
            </a:r>
          </a:p>
        </p:txBody>
      </p:sp>
    </p:spTree>
    <p:extLst>
      <p:ext uri="{BB962C8B-B14F-4D97-AF65-F5344CB8AC3E}">
        <p14:creationId xmlns:p14="http://schemas.microsoft.com/office/powerpoint/2010/main" val="2823543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-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Takes a method for executing each element in in RDD.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Output </a:t>
            </a:r>
          </a:p>
          <a:p>
            <a:r>
              <a:rPr lang="en-US" dirty="0"/>
              <a:t>('spark', 1)</a:t>
            </a:r>
          </a:p>
          <a:p>
            <a:r>
              <a:rPr lang="en-US" dirty="0"/>
              <a:t>('spark', 2)</a:t>
            </a:r>
          </a:p>
          <a:p>
            <a:r>
              <a:rPr lang="en-US" dirty="0"/>
              <a:t>('spark', 3)</a:t>
            </a:r>
          </a:p>
          <a:p>
            <a:r>
              <a:rPr lang="en-US" dirty="0"/>
              <a:t>('spark', 4)</a:t>
            </a:r>
          </a:p>
          <a:p>
            <a:r>
              <a:rPr lang="en-US" dirty="0"/>
              <a:t>('spark',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2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Data Processing - Hadoop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/>
          <a:srcRect l="14583" t="18244" r="16827" b="12200"/>
          <a:stretch/>
        </p:blipFill>
        <p:spPr bwMode="auto">
          <a:xfrm>
            <a:off x="533400" y="1662112"/>
            <a:ext cx="8001000" cy="47386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7758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– 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Takes a function and applies to each element in the RDD.</a:t>
            </a:r>
          </a:p>
          <a:p>
            <a:endParaRPr lang="en-US" dirty="0"/>
          </a:p>
          <a:p>
            <a:r>
              <a:rPr lang="en-US" dirty="0" err="1"/>
              <a:t>mappedData</a:t>
            </a:r>
            <a:r>
              <a:rPr lang="en-US" dirty="0"/>
              <a:t>=</a:t>
            </a:r>
            <a:r>
              <a:rPr lang="en-US" dirty="0" err="1"/>
              <a:t>distData.map</a:t>
            </a:r>
            <a:r>
              <a:rPr lang="en-US" dirty="0"/>
              <a:t>(lambda x:x*x)</a:t>
            </a:r>
          </a:p>
          <a:p>
            <a:endParaRPr lang="en-US" dirty="0"/>
          </a:p>
          <a:p>
            <a:r>
              <a:rPr lang="en-US" dirty="0" err="1"/>
              <a:t>mappedData.collect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Output : [1, 4, 9, 16, 25]</a:t>
            </a:r>
          </a:p>
        </p:txBody>
      </p:sp>
    </p:spTree>
    <p:extLst>
      <p:ext uri="{BB962C8B-B14F-4D97-AF65-F5344CB8AC3E}">
        <p14:creationId xmlns:p14="http://schemas.microsoft.com/office/powerpoint/2010/main" val="2602394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– Filter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based on condition</a:t>
            </a:r>
          </a:p>
          <a:p>
            <a:endParaRPr lang="en-US" dirty="0"/>
          </a:p>
          <a:p>
            <a:r>
              <a:rPr lang="en-US" dirty="0" err="1"/>
              <a:t>filteredData</a:t>
            </a:r>
            <a:r>
              <a:rPr lang="en-US" dirty="0"/>
              <a:t>=</a:t>
            </a:r>
            <a:r>
              <a:rPr lang="en-US" dirty="0" err="1"/>
              <a:t>distData.filter</a:t>
            </a:r>
            <a:r>
              <a:rPr lang="en-US" dirty="0"/>
              <a:t>(lambda i:i%2==0)</a:t>
            </a:r>
          </a:p>
          <a:p>
            <a:endParaRPr lang="en-US" dirty="0"/>
          </a:p>
          <a:p>
            <a:r>
              <a:rPr lang="en-US" dirty="0" err="1"/>
              <a:t>filteredData.collect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Output : [2, 4]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7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– </a:t>
            </a:r>
            <a:r>
              <a:rPr lang="en-US" dirty="0" err="1"/>
              <a:t>flatmap</a:t>
            </a:r>
            <a:r>
              <a:rPr lang="en-US" dirty="0"/>
              <a:t>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distData.map(lambda x:[x,x+5]).collect()</a:t>
            </a:r>
          </a:p>
          <a:p>
            <a:pPr lvl="1"/>
            <a:r>
              <a:rPr lang="en-US" dirty="0"/>
              <a:t>Output : [[1, 6], [2, 7], [3, 8], [4, 9], [5, 10]]</a:t>
            </a:r>
          </a:p>
          <a:p>
            <a:endParaRPr lang="en-US" dirty="0"/>
          </a:p>
          <a:p>
            <a:r>
              <a:rPr lang="en-US" dirty="0" err="1"/>
              <a:t>distData.flatMap</a:t>
            </a:r>
            <a:r>
              <a:rPr lang="en-US" dirty="0"/>
              <a:t>(lambda x:[x,x+5]).collect()</a:t>
            </a:r>
          </a:p>
          <a:p>
            <a:pPr lvl="1"/>
            <a:r>
              <a:rPr lang="en-US" dirty="0"/>
              <a:t>Output: [1, 6, 2, 7, 3, 8, 4, 9, 5, 10]</a:t>
            </a:r>
          </a:p>
        </p:txBody>
      </p:sp>
    </p:spTree>
    <p:extLst>
      <p:ext uri="{BB962C8B-B14F-4D97-AF65-F5344CB8AC3E}">
        <p14:creationId xmlns:p14="http://schemas.microsoft.com/office/powerpoint/2010/main" val="2534237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 To collect Keys alone</a:t>
            </a:r>
          </a:p>
          <a:p>
            <a:pPr>
              <a:buNone/>
            </a:pPr>
            <a:r>
              <a:rPr lang="en-US" dirty="0"/>
              <a:t>m = </a:t>
            </a:r>
            <a:r>
              <a:rPr lang="en-US" dirty="0" err="1"/>
              <a:t>sc.parallelize</a:t>
            </a:r>
            <a:r>
              <a:rPr lang="en-US" dirty="0"/>
              <a:t>([('Apple', 1), ('Orange',2), ('Apple',5)]).keys()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m.collect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Output : ['Apple', 'Orange', 'Apple']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To collect values alone</a:t>
            </a:r>
          </a:p>
          <a:p>
            <a:pPr>
              <a:buNone/>
            </a:pPr>
            <a:r>
              <a:rPr lang="en-US" dirty="0"/>
              <a:t>m = </a:t>
            </a:r>
            <a:r>
              <a:rPr lang="en-US" dirty="0" err="1"/>
              <a:t>sc.parallelize</a:t>
            </a:r>
            <a:r>
              <a:rPr lang="en-US" dirty="0"/>
              <a:t>([('Apple', 1), ('Orange',2), ('Apple',5)]).values()</a:t>
            </a:r>
          </a:p>
          <a:p>
            <a:pPr>
              <a:buNone/>
            </a:pPr>
            <a:r>
              <a:rPr lang="en-US" dirty="0" err="1"/>
              <a:t>m.collect</a:t>
            </a:r>
            <a:r>
              <a:rPr lang="en-US" dirty="0"/>
              <a:t>() </a:t>
            </a:r>
          </a:p>
          <a:p>
            <a:pPr>
              <a:buNone/>
            </a:pPr>
            <a:r>
              <a:rPr lang="en-US" dirty="0"/>
              <a:t>Output : [1, 2, 5]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03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Key-Value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 = </a:t>
            </a:r>
            <a:r>
              <a:rPr lang="en-US" dirty="0" err="1"/>
              <a:t>sc.parallelize</a:t>
            </a:r>
            <a:r>
              <a:rPr lang="en-US" dirty="0"/>
              <a:t>([('Apple', 1), ('Orange',2), ('Apple',5)])</a:t>
            </a:r>
          </a:p>
          <a:p>
            <a:r>
              <a:rPr lang="en-US" dirty="0"/>
              <a:t>d=</a:t>
            </a:r>
            <a:r>
              <a:rPr lang="en-US" dirty="0" err="1"/>
              <a:t>m.reduceByKey</a:t>
            </a:r>
            <a:r>
              <a:rPr lang="en-US" dirty="0"/>
              <a:t>(lambda </a:t>
            </a:r>
            <a:r>
              <a:rPr lang="en-US" dirty="0" err="1"/>
              <a:t>x,y:x+y</a:t>
            </a:r>
            <a:r>
              <a:rPr lang="en-US" dirty="0"/>
              <a:t>)</a:t>
            </a:r>
          </a:p>
          <a:p>
            <a:r>
              <a:rPr lang="en-US" dirty="0" err="1"/>
              <a:t>d.collect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Output : [('Orange', 2), ('Apple', 6)]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65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collect the RDD in ascending / descending order</a:t>
            </a:r>
          </a:p>
          <a:p>
            <a:r>
              <a:rPr lang="en-US" dirty="0" err="1"/>
              <a:t>tmp</a:t>
            </a:r>
            <a:r>
              <a:rPr lang="en-US" dirty="0"/>
              <a:t> = [('a', 1), ('b', 2), ('1', 3), ('d', 4), ('2', 5)] </a:t>
            </a:r>
          </a:p>
          <a:p>
            <a:r>
              <a:rPr lang="en-US" dirty="0"/>
              <a:t>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).</a:t>
            </a:r>
            <a:r>
              <a:rPr lang="en-US" dirty="0" err="1"/>
              <a:t>sortByKey</a:t>
            </a:r>
            <a:r>
              <a:rPr lang="en-US" dirty="0"/>
              <a:t>().collect()</a:t>
            </a:r>
          </a:p>
          <a:p>
            <a:pPr marL="0" indent="0">
              <a:buNone/>
            </a:pPr>
            <a:r>
              <a:rPr lang="en-US" dirty="0"/>
              <a:t>Output : [('1', 3), ('2', 5), ('a', 1), ('b', 2), ('d', 4)]</a:t>
            </a:r>
          </a:p>
          <a:p>
            <a:endParaRPr lang="en-US" dirty="0"/>
          </a:p>
          <a:p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).</a:t>
            </a:r>
            <a:r>
              <a:rPr lang="en-US" dirty="0" err="1"/>
              <a:t>sortByKey</a:t>
            </a:r>
            <a:r>
              <a:rPr lang="en-US" dirty="0"/>
              <a:t>(False).collect()</a:t>
            </a:r>
          </a:p>
          <a:p>
            <a:r>
              <a:rPr lang="en-US" dirty="0"/>
              <a:t>Output : [('d', 4), ('b', 2), ('a', 1), ('2', 5), ('1', 3)]</a:t>
            </a:r>
          </a:p>
        </p:txBody>
      </p:sp>
    </p:spTree>
    <p:extLst>
      <p:ext uri="{BB962C8B-B14F-4D97-AF65-F5344CB8AC3E}">
        <p14:creationId xmlns:p14="http://schemas.microsoft.com/office/powerpoint/2010/main" val="1303963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a=</a:t>
            </a:r>
            <a:r>
              <a:rPr lang="en-US" dirty="0" err="1"/>
              <a:t>sc.textFile</a:t>
            </a:r>
            <a:r>
              <a:rPr lang="en-US" dirty="0"/>
              <a:t>("/home/</a:t>
            </a:r>
            <a:r>
              <a:rPr lang="en-US" dirty="0" err="1"/>
              <a:t>ponny</a:t>
            </a:r>
            <a:r>
              <a:rPr lang="en-US" dirty="0"/>
              <a:t>/a.txt")</a:t>
            </a:r>
          </a:p>
          <a:p>
            <a:pPr lvl="1"/>
            <a:r>
              <a:rPr lang="en-US" dirty="0"/>
              <a:t>Big Data Analytics  </a:t>
            </a:r>
          </a:p>
          <a:p>
            <a:endParaRPr lang="en-US" dirty="0"/>
          </a:p>
          <a:p>
            <a:r>
              <a:rPr lang="en-US" dirty="0"/>
              <a:t>words= </a:t>
            </a:r>
            <a:r>
              <a:rPr lang="en-US" dirty="0" err="1"/>
              <a:t>a.flatMap</a:t>
            </a:r>
            <a:r>
              <a:rPr lang="en-US" dirty="0"/>
              <a:t>(lambda x:x.split())</a:t>
            </a:r>
          </a:p>
          <a:p>
            <a:endParaRPr lang="en-US" dirty="0"/>
          </a:p>
          <a:p>
            <a:r>
              <a:rPr lang="en-US" dirty="0" err="1"/>
              <a:t>word_count</a:t>
            </a:r>
            <a:r>
              <a:rPr lang="en-US" dirty="0"/>
              <a:t>=(words.map(lambda x:(x,1)).reduceByKey(lambda </a:t>
            </a:r>
            <a:r>
              <a:rPr lang="en-US" dirty="0" err="1"/>
              <a:t>x,y:x+y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Output [ (‘Analytics 1’)(‘Big’ 1) (‘Data’ 1)]</a:t>
            </a:r>
          </a:p>
        </p:txBody>
      </p:sp>
    </p:spTree>
    <p:extLst>
      <p:ext uri="{BB962C8B-B14F-4D97-AF65-F5344CB8AC3E}">
        <p14:creationId xmlns:p14="http://schemas.microsoft.com/office/powerpoint/2010/main" val="120547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dirty="0">
                <a:solidFill>
                  <a:srgbClr val="3366FF"/>
                </a:solidFill>
              </a:rPr>
              <a:t>In-Memory Cluster Computing for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3366FF"/>
                </a:solidFill>
              </a:rPr>
              <a:t>Iterative and Interactive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7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Data sharing - spark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/>
          <a:srcRect l="18430" t="22520" r="17308" b="11346"/>
          <a:stretch/>
        </p:blipFill>
        <p:spPr bwMode="auto">
          <a:xfrm>
            <a:off x="457200" y="1729104"/>
            <a:ext cx="8153399" cy="4747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085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SPARK - Easy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Simpler programming model </a:t>
            </a:r>
          </a:p>
          <a:p>
            <a:r>
              <a:rPr lang="en-US" dirty="0"/>
              <a:t>Easy to develop </a:t>
            </a:r>
          </a:p>
          <a:p>
            <a:r>
              <a:rPr lang="en-US" dirty="0"/>
              <a:t>80-plus data processing operators </a:t>
            </a:r>
            <a:r>
              <a:rPr lang="en-US" dirty="0" err="1"/>
              <a:t>vs</a:t>
            </a:r>
            <a:r>
              <a:rPr lang="en-US" dirty="0"/>
              <a:t> Just two (Map and Reduce).</a:t>
            </a:r>
          </a:p>
          <a:p>
            <a:r>
              <a:rPr lang="en-US" dirty="0"/>
              <a:t>10 Lines of code instead 50 lines </a:t>
            </a:r>
          </a:p>
        </p:txBody>
      </p:sp>
    </p:spTree>
    <p:extLst>
      <p:ext uri="{BB962C8B-B14F-4D97-AF65-F5344CB8AC3E}">
        <p14:creationId xmlns:p14="http://schemas.microsoft.com/office/powerpoint/2010/main" val="26174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Key Features of SPARK - Fast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135563"/>
          </a:xfrm>
        </p:spPr>
        <p:txBody>
          <a:bodyPr>
            <a:noAutofit/>
          </a:bodyPr>
          <a:lstStyle/>
          <a:p>
            <a:r>
              <a:rPr lang="en-US" sz="2800" dirty="0"/>
              <a:t>100 times Faster than </a:t>
            </a:r>
            <a:r>
              <a:rPr lang="en-US" sz="2800" dirty="0" err="1"/>
              <a:t>Hadoop</a:t>
            </a:r>
            <a:r>
              <a:rPr lang="en-US" sz="2800" dirty="0"/>
              <a:t> if fits in memory else 10 times faster.  </a:t>
            </a:r>
          </a:p>
          <a:p>
            <a:r>
              <a:rPr lang="en-US" sz="2800" dirty="0"/>
              <a:t>Two reason </a:t>
            </a:r>
          </a:p>
          <a:p>
            <a:pPr lvl="1"/>
            <a:r>
              <a:rPr lang="en-US" dirty="0"/>
              <a:t>in memory computation</a:t>
            </a:r>
          </a:p>
          <a:p>
            <a:pPr lvl="1"/>
            <a:r>
              <a:rPr lang="en-US" dirty="0"/>
              <a:t>Advanced job execution engine</a:t>
            </a:r>
          </a:p>
          <a:p>
            <a:r>
              <a:rPr lang="en-US" sz="2800" dirty="0"/>
              <a:t>Convert a job into a directed acyclic graph (DAG) of stages. </a:t>
            </a:r>
          </a:p>
          <a:p>
            <a:r>
              <a:rPr lang="en-US" sz="2800" dirty="0"/>
              <a:t>DAG in spark can contain any number of stages. </a:t>
            </a:r>
          </a:p>
          <a:p>
            <a:r>
              <a:rPr lang="en-US" sz="2800" dirty="0"/>
              <a:t>It minimizes disk I/O and data shuffles, which involves data movement across a network and increases application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142609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Big data Platform</a:t>
            </a:r>
          </a:p>
          <a:p>
            <a:pPr algn="just"/>
            <a:r>
              <a:rPr lang="en-US" dirty="0"/>
              <a:t>Scales to </a:t>
            </a:r>
            <a:r>
              <a:rPr lang="en-US" dirty="0" err="1"/>
              <a:t>peta</a:t>
            </a:r>
            <a:r>
              <a:rPr lang="en-US" dirty="0"/>
              <a:t> bytes of data</a:t>
            </a:r>
          </a:p>
          <a:p>
            <a:pPr algn="just"/>
            <a:r>
              <a:rPr lang="en-US" dirty="0"/>
              <a:t>MapReduce: Batch orient Compute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301" y="3581258"/>
            <a:ext cx="7373847" cy="20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Components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209800"/>
            <a:ext cx="743020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A17E44C523DB42A279F8A752D80E3B" ma:contentTypeVersion="2" ma:contentTypeDescription="Create a new document." ma:contentTypeScope="" ma:versionID="bf28bd7a3f4e1bbc547ee55917522590">
  <xsd:schema xmlns:xsd="http://www.w3.org/2001/XMLSchema" xmlns:xs="http://www.w3.org/2001/XMLSchema" xmlns:p="http://schemas.microsoft.com/office/2006/metadata/properties" xmlns:ns2="1fc5be27-4f5e-4a11-bf29-d7d7538038df" targetNamespace="http://schemas.microsoft.com/office/2006/metadata/properties" ma:root="true" ma:fieldsID="c62cfe4a73ebfc3782d3911e921bdfaa" ns2:_="">
    <xsd:import namespace="1fc5be27-4f5e-4a11-bf29-d7d753803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5be27-4f5e-4a11-bf29-d7d7538038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5A1A34-0E81-419E-AA53-A7CD9D1C52F4}"/>
</file>

<file path=customXml/itemProps2.xml><?xml version="1.0" encoding="utf-8"?>
<ds:datastoreItem xmlns:ds="http://schemas.openxmlformats.org/officeDocument/2006/customXml" ds:itemID="{879E4FEC-132A-49A4-9680-CCF1F8D626E4}"/>
</file>

<file path=customXml/itemProps3.xml><?xml version="1.0" encoding="utf-8"?>
<ds:datastoreItem xmlns:ds="http://schemas.openxmlformats.org/officeDocument/2006/customXml" ds:itemID="{AAEA1F7B-BFF8-42AD-A5DD-65990CA77A7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Microsoft Office PowerPoint</Application>
  <PresentationFormat>On-screen Show (4:3)</PresentationFormat>
  <Paragraphs>266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Spark Framework</vt:lpstr>
      <vt:lpstr>Hadoop - MapReduce</vt:lpstr>
      <vt:lpstr>Data Processing - Hadoop</vt:lpstr>
      <vt:lpstr>Spark Framework</vt:lpstr>
      <vt:lpstr>Data sharing - spark</vt:lpstr>
      <vt:lpstr>Key Features of SPARK - Easy to Use</vt:lpstr>
      <vt:lpstr>Key Features of SPARK - Fast </vt:lpstr>
      <vt:lpstr>Understanding Spark</vt:lpstr>
      <vt:lpstr>Spark Components</vt:lpstr>
      <vt:lpstr>Spark libraries</vt:lpstr>
      <vt:lpstr>Spark Goal</vt:lpstr>
      <vt:lpstr>RDD – Resilient Distributed Datasets</vt:lpstr>
      <vt:lpstr>Laziness in Programming</vt:lpstr>
      <vt:lpstr>RDD Fault Tolerance</vt:lpstr>
      <vt:lpstr>RDD Types: parallelized collections</vt:lpstr>
      <vt:lpstr>Immutability</vt:lpstr>
      <vt:lpstr>RDD Operations</vt:lpstr>
      <vt:lpstr>Installation</vt:lpstr>
      <vt:lpstr>The Spark Shell</vt:lpstr>
      <vt:lpstr>First Program</vt:lpstr>
      <vt:lpstr>PowerPoint Presentation</vt:lpstr>
      <vt:lpstr>RDD Operation</vt:lpstr>
      <vt:lpstr>Action – Collect ()</vt:lpstr>
      <vt:lpstr>Action – Take ()</vt:lpstr>
      <vt:lpstr>Action – TOP (n)</vt:lpstr>
      <vt:lpstr>Action – First ()</vt:lpstr>
      <vt:lpstr>Action – Count()</vt:lpstr>
      <vt:lpstr>Action – Reduce () </vt:lpstr>
      <vt:lpstr>Action - foreach</vt:lpstr>
      <vt:lpstr>Transformation – Map()</vt:lpstr>
      <vt:lpstr>Transformation – Filter </vt:lpstr>
      <vt:lpstr>Transformation – flatmap ()</vt:lpstr>
      <vt:lpstr>PowerPoint Presentation</vt:lpstr>
      <vt:lpstr>Key-Value Transformations</vt:lpstr>
      <vt:lpstr>sortByKey</vt:lpstr>
      <vt:lpstr>Word Count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Framework</dc:title>
  <dc:creator>Windows User</dc:creator>
  <cp:lastModifiedBy>Windows User</cp:lastModifiedBy>
  <cp:revision>1</cp:revision>
  <dcterms:created xsi:type="dcterms:W3CDTF">2020-05-22T08:36:14Z</dcterms:created>
  <dcterms:modified xsi:type="dcterms:W3CDTF">2020-05-22T08:36:43Z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0x01010042A17E44C523DB42A279F8A752D80E3B</vt:lpwstr>
  </property>
</Properties>
</file>