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1"/>
  </p:notesMasterIdLst>
  <p:sldIdLst>
    <p:sldId id="1125" r:id="rId2"/>
    <p:sldId id="1155" r:id="rId3"/>
    <p:sldId id="1156" r:id="rId4"/>
    <p:sldId id="1157" r:id="rId5"/>
    <p:sldId id="1158" r:id="rId6"/>
    <p:sldId id="1159" r:id="rId7"/>
    <p:sldId id="1174" r:id="rId8"/>
    <p:sldId id="1175" r:id="rId9"/>
    <p:sldId id="11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Appendix" id="{E35CCD6A-2288-476E-BC93-C75323AE1F32}">
          <p14:sldIdLst>
            <p14:sldId id="1125"/>
            <p14:sldId id="1155"/>
            <p14:sldId id="1156"/>
            <p14:sldId id="1157"/>
            <p14:sldId id="1158"/>
            <p14:sldId id="1159"/>
            <p14:sldId id="1174"/>
            <p14:sldId id="1175"/>
            <p14:sldId id="11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8155" autoAdjust="0"/>
  </p:normalViewPr>
  <p:slideViewPr>
    <p:cSldViewPr>
      <p:cViewPr>
        <p:scale>
          <a:sx n="87" d="100"/>
          <a:sy n="87" d="100"/>
        </p:scale>
        <p:origin x="-1350" y="-7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48" y="19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math.org/MATtours/discrete/concepts/cwalk.html" TargetMode="External"/><Relationship Id="rId2" Type="http://schemas.openxmlformats.org/officeDocument/2006/relationships/hyperlink" Target="https://www.edmath.org/MATtours/discrete/concepts/cstre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dmath.org/MATtours/discrete/concepts/chami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r>
              <a:rPr lang="en-US" smtClean="0"/>
              <a:t>BALANCED BINARY SEARCH TREES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297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380312" y="620688"/>
            <a:ext cx="201622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7859216" cy="520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err="1"/>
              <a:t>Subgraph</a:t>
            </a:r>
            <a:r>
              <a:rPr lang="en-US" dirty="0"/>
              <a:t> of a graph is a graph whose vertex set is a subset of the vertex set , that is , and whose edge set is a subset of the edge set , that is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Essentially, a </a:t>
            </a:r>
            <a:r>
              <a:rPr lang="en-US" b="1" dirty="0" err="1"/>
              <a:t>subgraph</a:t>
            </a:r>
            <a:r>
              <a:rPr lang="en-US" dirty="0"/>
              <a:t> is a graph within a larger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297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616624" cy="33843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27984" y="692696"/>
            <a:ext cx="4608512" cy="5616624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4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7504" y="476672"/>
            <a:ext cx="849694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the edges and vertices of </a:t>
            </a:r>
            <a:r>
              <a:rPr lang="en-US" i="1" dirty="0"/>
              <a:t>G</a:t>
            </a:r>
            <a:r>
              <a:rPr lang="en-US" dirty="0"/>
              <a:t> might not be present in </a:t>
            </a:r>
            <a:r>
              <a:rPr lang="en-US" i="1" dirty="0"/>
              <a:t>S</a:t>
            </a:r>
            <a:r>
              <a:rPr lang="en-US" dirty="0"/>
              <a:t>; but if a vertex is present in </a:t>
            </a:r>
            <a:r>
              <a:rPr lang="en-US" i="1" dirty="0"/>
              <a:t>S</a:t>
            </a:r>
            <a:r>
              <a:rPr lang="en-US" dirty="0"/>
              <a:t>, it has a corresponding vertex in </a:t>
            </a:r>
            <a:r>
              <a:rPr lang="en-US" i="1" dirty="0"/>
              <a:t>G</a:t>
            </a:r>
            <a:r>
              <a:rPr lang="en-US" dirty="0"/>
              <a:t> and any edge that connects two vertices in </a:t>
            </a:r>
            <a:r>
              <a:rPr lang="en-US" i="1" dirty="0"/>
              <a:t>S</a:t>
            </a:r>
            <a:r>
              <a:rPr lang="en-US" dirty="0"/>
              <a:t> will also connect the corresponding vertices in </a:t>
            </a:r>
            <a:r>
              <a:rPr lang="en-US" i="1" dirty="0"/>
              <a:t>G</a:t>
            </a:r>
            <a:r>
              <a:rPr lang="en-US" dirty="0"/>
              <a:t>. All of these graphs are </a:t>
            </a:r>
            <a:r>
              <a:rPr lang="en-US" dirty="0" err="1"/>
              <a:t>subgraphs</a:t>
            </a:r>
            <a:r>
              <a:rPr lang="en-US" dirty="0"/>
              <a:t> of the first graph.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76574"/>
            <a:ext cx="5040559" cy="15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5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8363272" cy="60486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vertex-induced </a:t>
            </a:r>
            <a:r>
              <a:rPr lang="en-US" i="1" dirty="0" err="1"/>
              <a:t>subgraph</a:t>
            </a:r>
            <a:r>
              <a:rPr lang="en-US" dirty="0"/>
              <a:t> is one that consists of some of the vertices of the original graph and all of the edges that connect them in the original. An </a:t>
            </a:r>
            <a:r>
              <a:rPr lang="en-US" i="1" dirty="0"/>
              <a:t>edge-induced </a:t>
            </a:r>
            <a:r>
              <a:rPr lang="en-US" i="1" dirty="0" err="1"/>
              <a:t>subgraph</a:t>
            </a:r>
            <a:r>
              <a:rPr lang="en-US" dirty="0"/>
              <a:t> consists of some of the edges of the original graph and the vertices that are at their endpoints.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933700"/>
            <a:ext cx="2057400" cy="1071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4725144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two figures are vertex-induced </a:t>
            </a:r>
            <a:r>
              <a:rPr lang="en-US" dirty="0" err="1"/>
              <a:t>subgraphs</a:t>
            </a:r>
            <a:r>
              <a:rPr lang="en-US" dirty="0"/>
              <a:t> of the first figure.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10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1752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two figures are vertex-induced </a:t>
            </a:r>
            <a:r>
              <a:rPr lang="en-US" dirty="0" err="1"/>
              <a:t>subgraphs</a:t>
            </a:r>
            <a:r>
              <a:rPr lang="en-US" dirty="0"/>
              <a:t> of the first figure.</a:t>
            </a:r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14650"/>
            <a:ext cx="4680520" cy="18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5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5291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figure is a </a:t>
            </a:r>
            <a:r>
              <a:rPr lang="en-US" dirty="0" err="1"/>
              <a:t>subgraph</a:t>
            </a:r>
            <a:r>
              <a:rPr lang="en-US" dirty="0"/>
              <a:t> of the first figure,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is neither edge-induced nor vertex-induced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914650"/>
            <a:ext cx="4427737" cy="21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5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287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spanning </a:t>
            </a:r>
            <a:r>
              <a:rPr lang="en-US" i="1" dirty="0" err="1"/>
              <a:t>subgraph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that contains all the vertices of the original </a:t>
            </a:r>
            <a:endParaRPr lang="en-US" dirty="0" smtClean="0"/>
          </a:p>
          <a:p>
            <a:r>
              <a:rPr lang="en-US" dirty="0" smtClean="0"/>
              <a:t>graph</a:t>
            </a:r>
            <a:r>
              <a:rPr lang="en-US" dirty="0"/>
              <a:t>. A </a:t>
            </a:r>
            <a:r>
              <a:rPr lang="en-US" i="1" dirty="0">
                <a:hlinkClick r:id="rId2"/>
              </a:rPr>
              <a:t>spanning tree</a:t>
            </a:r>
            <a:r>
              <a:rPr lang="en-US" dirty="0"/>
              <a:t> is a spanning </a:t>
            </a:r>
            <a:r>
              <a:rPr lang="en-US" dirty="0" err="1"/>
              <a:t>subgraph</a:t>
            </a:r>
            <a:r>
              <a:rPr lang="en-US" dirty="0"/>
              <a:t> that is often of interest.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hlinkClick r:id="rId3"/>
              </a:rPr>
              <a:t>cycle</a:t>
            </a:r>
            <a:r>
              <a:rPr lang="en-US" dirty="0"/>
              <a:t> in a graph that contains all the vertices of the graph would be called a </a:t>
            </a:r>
            <a:endParaRPr lang="en-US" dirty="0" smtClean="0"/>
          </a:p>
          <a:p>
            <a:r>
              <a:rPr lang="en-US" i="1" dirty="0" smtClean="0"/>
              <a:t>spanning </a:t>
            </a:r>
            <a:r>
              <a:rPr lang="en-US" i="1" dirty="0"/>
              <a:t>cycle.</a:t>
            </a:r>
            <a:r>
              <a:rPr lang="en-US" dirty="0"/>
              <a:t> However it's more common name is a </a:t>
            </a:r>
            <a:r>
              <a:rPr lang="en-US" i="1" dirty="0">
                <a:hlinkClick r:id="rId4"/>
              </a:rPr>
              <a:t>Hamiltonian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569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2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Smart_ppt_Theme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2019-11-26T04:50:11Z</dcterms:modified>
</cp:coreProperties>
</file>