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07" r:id="rId3"/>
    <p:sldId id="311" r:id="rId4"/>
    <p:sldId id="312" r:id="rId5"/>
    <p:sldId id="310" r:id="rId6"/>
    <p:sldId id="309" r:id="rId7"/>
    <p:sldId id="308" r:id="rId8"/>
    <p:sldId id="306" r:id="rId9"/>
    <p:sldId id="305" r:id="rId10"/>
    <p:sldId id="304" r:id="rId11"/>
    <p:sldId id="303" r:id="rId12"/>
    <p:sldId id="302" r:id="rId13"/>
    <p:sldId id="301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EE804-A310-4068-82D4-29419C39955A}" type="datetimeFigureOut">
              <a:rPr lang="en-IN" smtClean="0"/>
              <a:t>06-03-2019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827BC-58A6-48C6-831D-0D0FCDBB4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5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27BC-58A6-48C6-831D-0D0FCDBB43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7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827BC-58A6-48C6-831D-0D0FCDBB430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2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77541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371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828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414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3239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8498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546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1340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6692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1139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7687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690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9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 smtClean="0">
                <a:cs typeface="Times New Roman" pitchFamily="18" charset="0"/>
              </a:rPr>
              <a:t>DATASTRUCTURES</a:t>
            </a:r>
          </a:p>
          <a:p>
            <a:pPr marL="0" indent="0" algn="ctr">
              <a:buNone/>
            </a:pPr>
            <a:r>
              <a:rPr lang="en-IN" sz="3600" b="1" dirty="0" smtClean="0">
                <a:cs typeface="Times New Roman" pitchFamily="18" charset="0"/>
              </a:rPr>
              <a:t>  IN  C</a:t>
            </a:r>
          </a:p>
          <a:p>
            <a:pPr marL="0" indent="0" algn="ctr">
              <a:buNone/>
            </a:pPr>
            <a:r>
              <a:rPr lang="en-IN" sz="3600" b="1" dirty="0" smtClean="0">
                <a:cs typeface="Times New Roman" pitchFamily="18" charset="0"/>
              </a:rPr>
              <a:t>MODULE –</a:t>
            </a:r>
          </a:p>
          <a:p>
            <a:pPr marL="0" indent="0" algn="ctr">
              <a:buNone/>
            </a:pPr>
            <a:r>
              <a:rPr lang="en-IN" sz="3600" b="1" dirty="0" smtClean="0">
                <a:cs typeface="Times New Roman" pitchFamily="18" charset="0"/>
              </a:rPr>
              <a:t>SESSION- </a:t>
            </a:r>
            <a:endParaRPr lang="en-IN" sz="3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54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424936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8497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Deletion Operation in Binary Search Tree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Deletion</a:t>
            </a:r>
            <a:r>
              <a:rPr lang="en-US" b="1" dirty="0" smtClean="0"/>
              <a:t> </a:t>
            </a:r>
            <a:r>
              <a:rPr lang="en-US" dirty="0"/>
              <a:t>operation is the complex operation in the binary search tree.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There are three possibilities in deletion process.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Case1:</a:t>
            </a:r>
            <a:r>
              <a:rPr lang="en-US" dirty="0"/>
              <a:t> Node to be deleted is a leaf node (or) No children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Case2:</a:t>
            </a:r>
            <a:r>
              <a:rPr lang="en-US" dirty="0"/>
              <a:t> Node with one child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Case3:</a:t>
            </a:r>
            <a:r>
              <a:rPr lang="en-US" dirty="0"/>
              <a:t> Node with two children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62744"/>
          </a:xfrm>
        </p:spPr>
        <p:txBody>
          <a:bodyPr/>
          <a:lstStyle/>
          <a:p>
            <a:r>
              <a:rPr lang="en-US" b="1" dirty="0"/>
              <a:t>Delete routine for binary search tree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908720"/>
            <a:ext cx="3851920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3300" i="1" dirty="0" err="1" smtClean="0"/>
              <a:t>SearchTree</a:t>
            </a:r>
            <a:r>
              <a:rPr lang="en-US" sz="3300" i="1" dirty="0" smtClean="0"/>
              <a:t> </a:t>
            </a:r>
            <a:r>
              <a:rPr lang="en-US" sz="3300" i="1" dirty="0"/>
              <a:t>Delete (</a:t>
            </a:r>
            <a:r>
              <a:rPr lang="en-US" sz="3300" i="1" dirty="0" err="1"/>
              <a:t>ElementType</a:t>
            </a:r>
            <a:r>
              <a:rPr lang="en-US" sz="3300" i="1" dirty="0"/>
              <a:t> X, </a:t>
            </a:r>
            <a:r>
              <a:rPr lang="en-US" sz="3300" i="1" dirty="0" err="1"/>
              <a:t>SearchTree</a:t>
            </a:r>
            <a:r>
              <a:rPr lang="en-US" sz="3300" i="1" dirty="0"/>
              <a:t> T)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{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Position TmpCell;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If(T==NULL)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</a:t>
            </a:r>
            <a:r>
              <a:rPr lang="en-US" sz="3300" i="1" dirty="0" smtClean="0"/>
              <a:t>Error</a:t>
            </a:r>
            <a:r>
              <a:rPr lang="en-US" sz="3300" i="1" dirty="0"/>
              <a:t>(“Element not found”);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else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if( X&lt;</a:t>
            </a:r>
            <a:r>
              <a:rPr lang="en-US" sz="3300" i="1" dirty="0" err="1"/>
              <a:t>T</a:t>
            </a:r>
            <a:r>
              <a:rPr lang="en-US" sz="3300" i="1" dirty="0" err="1">
                <a:sym typeface="Wingdings"/>
              </a:rPr>
              <a:t></a:t>
            </a:r>
            <a:r>
              <a:rPr lang="en-US" sz="3300" i="1" dirty="0" err="1"/>
              <a:t>Element</a:t>
            </a:r>
            <a:r>
              <a:rPr lang="en-US" sz="3300" i="1" dirty="0"/>
              <a:t>)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	</a:t>
            </a:r>
            <a:r>
              <a:rPr lang="en-US" sz="3300" i="1" dirty="0" err="1"/>
              <a:t>T</a:t>
            </a:r>
            <a:r>
              <a:rPr lang="en-US" sz="3300" i="1" dirty="0" err="1">
                <a:sym typeface="Wingdings"/>
              </a:rPr>
              <a:t></a:t>
            </a:r>
            <a:r>
              <a:rPr lang="en-US" sz="3300" i="1" dirty="0" err="1"/>
              <a:t>Left</a:t>
            </a:r>
            <a:r>
              <a:rPr lang="en-US" sz="3300" i="1" dirty="0"/>
              <a:t>=Delete(</a:t>
            </a:r>
            <a:r>
              <a:rPr lang="en-US" sz="3300" i="1" dirty="0" err="1"/>
              <a:t>X,T</a:t>
            </a:r>
            <a:r>
              <a:rPr lang="en-US" sz="3300" i="1" dirty="0" err="1">
                <a:sym typeface="Wingdings"/>
              </a:rPr>
              <a:t></a:t>
            </a:r>
            <a:r>
              <a:rPr lang="en-US" sz="3300" i="1" dirty="0" err="1"/>
              <a:t>Left</a:t>
            </a:r>
            <a:r>
              <a:rPr lang="en-US" sz="3300" i="1" dirty="0"/>
              <a:t>);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else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if( X&gt;</a:t>
            </a:r>
            <a:r>
              <a:rPr lang="en-US" sz="3300" i="1" dirty="0" err="1"/>
              <a:t>T</a:t>
            </a:r>
            <a:r>
              <a:rPr lang="en-US" sz="3300" i="1" dirty="0" err="1">
                <a:sym typeface="Wingdings"/>
              </a:rPr>
              <a:t></a:t>
            </a:r>
            <a:r>
              <a:rPr lang="en-US" sz="3300" i="1" dirty="0" err="1"/>
              <a:t>Element</a:t>
            </a:r>
            <a:r>
              <a:rPr lang="en-US" sz="3300" i="1" dirty="0"/>
              <a:t>)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	</a:t>
            </a:r>
            <a:r>
              <a:rPr lang="en-US" sz="3300" i="1" dirty="0" err="1"/>
              <a:t>T</a:t>
            </a:r>
            <a:r>
              <a:rPr lang="en-US" sz="3300" i="1" dirty="0" err="1">
                <a:sym typeface="Wingdings"/>
              </a:rPr>
              <a:t></a:t>
            </a:r>
            <a:r>
              <a:rPr lang="en-US" sz="3300" i="1" dirty="0" err="1"/>
              <a:t>Right</a:t>
            </a:r>
            <a:r>
              <a:rPr lang="en-US" sz="3300" i="1" dirty="0"/>
              <a:t>=Delete(</a:t>
            </a:r>
            <a:r>
              <a:rPr lang="en-US" sz="3300" i="1" dirty="0" err="1"/>
              <a:t>X,T</a:t>
            </a:r>
            <a:r>
              <a:rPr lang="en-US" sz="3300" i="1" dirty="0" err="1">
                <a:sym typeface="Wingdings"/>
              </a:rPr>
              <a:t></a:t>
            </a:r>
            <a:r>
              <a:rPr lang="en-US" sz="3300" i="1" dirty="0" err="1"/>
              <a:t>Right</a:t>
            </a:r>
            <a:r>
              <a:rPr lang="en-US" sz="3300" i="1" dirty="0"/>
              <a:t>);</a:t>
            </a:r>
            <a:endParaRPr lang="en-IN" sz="3300" dirty="0"/>
          </a:p>
          <a:p>
            <a:pPr marL="0" indent="0">
              <a:buNone/>
            </a:pPr>
            <a:r>
              <a:rPr lang="en-US" sz="3300" i="1" dirty="0"/>
              <a:t>		else</a:t>
            </a:r>
            <a:endParaRPr lang="en-IN" sz="3300" dirty="0"/>
          </a:p>
          <a:p>
            <a:pPr marL="0" indent="0">
              <a:buNone/>
            </a:pPr>
            <a:r>
              <a:rPr lang="en-US" i="1" dirty="0"/>
              <a:t>		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23928" y="980728"/>
            <a:ext cx="5004048" cy="54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i="1" dirty="0"/>
              <a:t>if(T</a:t>
            </a:r>
            <a:r>
              <a:rPr lang="en-US" sz="2900" i="1" dirty="0">
                <a:sym typeface="Wingdings"/>
              </a:rPr>
              <a:t></a:t>
            </a:r>
            <a:r>
              <a:rPr lang="en-US" sz="2900" i="1" dirty="0"/>
              <a:t>Left &amp;&amp; T</a:t>
            </a:r>
            <a:r>
              <a:rPr lang="en-US" sz="2900" i="1" dirty="0">
                <a:sym typeface="Wingdings"/>
              </a:rPr>
              <a:t></a:t>
            </a:r>
            <a:r>
              <a:rPr lang="en-US" sz="2900" i="1" dirty="0"/>
              <a:t>Right)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{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TmpCell=</a:t>
            </a:r>
            <a:r>
              <a:rPr lang="en-US" sz="2900" i="1" dirty="0" err="1"/>
              <a:t>FindMin</a:t>
            </a:r>
            <a:r>
              <a:rPr lang="en-US" sz="2900" i="1" dirty="0"/>
              <a:t>(T</a:t>
            </a:r>
            <a:r>
              <a:rPr lang="en-US" sz="2900" i="1" dirty="0">
                <a:sym typeface="Wingdings"/>
              </a:rPr>
              <a:t></a:t>
            </a:r>
            <a:r>
              <a:rPr lang="en-US" sz="2900" i="1" dirty="0"/>
              <a:t>Right);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</a:t>
            </a:r>
            <a:r>
              <a:rPr lang="en-US" sz="2900" i="1" dirty="0" err="1"/>
              <a:t>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Element</a:t>
            </a:r>
            <a:r>
              <a:rPr lang="en-US" sz="2900" i="1" dirty="0"/>
              <a:t>=</a:t>
            </a:r>
            <a:r>
              <a:rPr lang="en-US" sz="2900" i="1" dirty="0" err="1"/>
              <a:t>TmpCell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Elemnent</a:t>
            </a:r>
            <a:r>
              <a:rPr lang="en-US" sz="2900" i="1" dirty="0"/>
              <a:t>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</a:t>
            </a:r>
            <a:r>
              <a:rPr lang="en-US" sz="2900" i="1" dirty="0" err="1"/>
              <a:t>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ight</a:t>
            </a:r>
            <a:r>
              <a:rPr lang="en-US" sz="2900" i="1" dirty="0"/>
              <a:t>=Delete(</a:t>
            </a:r>
            <a:r>
              <a:rPr lang="en-US" sz="2900" i="1" dirty="0" err="1"/>
              <a:t>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Element,T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Right</a:t>
            </a:r>
            <a:r>
              <a:rPr lang="en-US" sz="2900" i="1" dirty="0"/>
              <a:t>);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}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else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{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</a:t>
            </a:r>
            <a:r>
              <a:rPr lang="en-US" sz="2900" i="1" dirty="0" err="1"/>
              <a:t>TmpCell</a:t>
            </a:r>
            <a:r>
              <a:rPr lang="en-US" sz="2900" i="1" dirty="0"/>
              <a:t>=T;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if(T</a:t>
            </a:r>
            <a:r>
              <a:rPr lang="en-US" sz="2900" i="1" dirty="0">
                <a:sym typeface="Wingdings"/>
              </a:rPr>
              <a:t></a:t>
            </a:r>
            <a:r>
              <a:rPr lang="en-US" sz="2900" i="1" dirty="0"/>
              <a:t>Left==NULL)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	T=</a:t>
            </a:r>
            <a:r>
              <a:rPr lang="en-US" sz="2900" i="1" dirty="0" err="1"/>
              <a:t>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Right</a:t>
            </a:r>
            <a:r>
              <a:rPr lang="en-US" sz="2900" i="1" dirty="0"/>
              <a:t>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else if(</a:t>
            </a:r>
            <a:r>
              <a:rPr lang="en-US" sz="2900" i="1" dirty="0" err="1"/>
              <a:t>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Right</a:t>
            </a:r>
            <a:r>
              <a:rPr lang="en-US" sz="2900" i="1" dirty="0"/>
              <a:t>==NULL)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	T=</a:t>
            </a:r>
            <a:r>
              <a:rPr lang="en-US" sz="2900" i="1" dirty="0" err="1"/>
              <a:t>T</a:t>
            </a:r>
            <a:r>
              <a:rPr lang="en-US" sz="2900" i="1" dirty="0" err="1">
                <a:sym typeface="Wingdings"/>
              </a:rPr>
              <a:t></a:t>
            </a:r>
            <a:r>
              <a:rPr lang="en-US" sz="2900" i="1" dirty="0" err="1"/>
              <a:t>Left</a:t>
            </a:r>
            <a:r>
              <a:rPr lang="en-US" sz="2900" i="1" dirty="0"/>
              <a:t>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	free(</a:t>
            </a:r>
            <a:r>
              <a:rPr lang="en-US" sz="2900" i="1" dirty="0" err="1"/>
              <a:t>TmpCell</a:t>
            </a:r>
            <a:r>
              <a:rPr lang="en-US" sz="2900" i="1" dirty="0"/>
              <a:t>);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}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	return T;</a:t>
            </a:r>
            <a:endParaRPr lang="en-IN" sz="2900" dirty="0"/>
          </a:p>
          <a:p>
            <a:pPr marL="0" indent="0">
              <a:buNone/>
            </a:pPr>
            <a:r>
              <a:rPr lang="en-US" sz="2900" i="1" dirty="0"/>
              <a:t>	}</a:t>
            </a:r>
            <a:endParaRPr lang="en-IN" sz="29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370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2400" dirty="0" smtClean="0"/>
              <a:t>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302019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06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Search Tree: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777011"/>
          </a:xfrm>
        </p:spPr>
        <p:txBody>
          <a:bodyPr/>
          <a:lstStyle/>
          <a:p>
            <a:r>
              <a:rPr lang="en-IN" dirty="0"/>
              <a:t>Binary Search tree can be defined as a class of binary trees, in which the nodes are arranged in a specific order. This is also called ordered binary tree.</a:t>
            </a:r>
          </a:p>
          <a:p>
            <a:r>
              <a:rPr lang="en-IN" dirty="0"/>
              <a:t>In a binary search tree, the value of all the nodes in the left sub-tree is less than the value of the root.</a:t>
            </a:r>
          </a:p>
          <a:p>
            <a:r>
              <a:rPr lang="en-IN" dirty="0"/>
              <a:t>Similarly, value of all the nodes in the right sub-tree is greater than or equal to the value of the root.</a:t>
            </a:r>
          </a:p>
          <a:p>
            <a:r>
              <a:rPr lang="en-IN" dirty="0"/>
              <a:t>This rule will be recursively applied to all the left and right sub-trees of the root.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34752"/>
          </a:xfrm>
        </p:spPr>
        <p:txBody>
          <a:bodyPr/>
          <a:lstStyle/>
          <a:p>
            <a:r>
              <a:rPr lang="en-IN" dirty="0"/>
              <a:t>Advantages of using binary search tree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844824"/>
            <a:ext cx="3276051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79912" y="1052736"/>
            <a:ext cx="5256584" cy="5184576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binary search tree is considered as efficient data structure in compare to arrays and linked lists. In searching process, it removes half sub-tree at every step. Searching for an element in a binary search tree takes o(log</a:t>
            </a:r>
            <a:r>
              <a:rPr lang="en-IN" baseline="-25000" dirty="0"/>
              <a:t>2</a:t>
            </a:r>
            <a:r>
              <a:rPr lang="en-IN" dirty="0"/>
              <a:t>n) time. In worst case, the time it takes to search an element is 0(n).</a:t>
            </a:r>
          </a:p>
          <a:p>
            <a:r>
              <a:rPr lang="en-IN" dirty="0"/>
              <a:t>It also speed up the insertion and deletion operations as compare to that in array and linked list.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for BST:</a:t>
            </a:r>
            <a:endParaRPr lang="en-IN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424847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9789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Create the binary search tree using the following data elements.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	43</a:t>
            </a:r>
            <a:r>
              <a:rPr lang="en-IN" b="1" dirty="0"/>
              <a:t>, 10, 79, 90, 12, 54, 11, 9, 50</a:t>
            </a:r>
            <a:endParaRPr lang="en-IN" dirty="0"/>
          </a:p>
          <a:p>
            <a:r>
              <a:rPr lang="en-IN" dirty="0"/>
              <a:t>Insert 43 into the tree as the root of the tree.</a:t>
            </a:r>
          </a:p>
          <a:p>
            <a:r>
              <a:rPr lang="en-IN" dirty="0"/>
              <a:t>Read the next element, if it is lesser than the root node element, insert it as the root of the left sub-tree.</a:t>
            </a:r>
          </a:p>
          <a:p>
            <a:r>
              <a:rPr lang="en-IN" dirty="0"/>
              <a:t>Otherwise, insert it as the root of the right of the right sub-tree.</a:t>
            </a:r>
          </a:p>
          <a:p>
            <a:r>
              <a:rPr lang="en-IN" dirty="0"/>
              <a:t>The process of creating BST by using the given elements, is shown in the image below.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9"/>
            <a:ext cx="792088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inary Search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inary Search Tr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34752"/>
          </a:xfrm>
        </p:spPr>
        <p:txBody>
          <a:bodyPr/>
          <a:lstStyle/>
          <a:p>
            <a:r>
              <a:rPr lang="en-US" dirty="0" smtClean="0"/>
              <a:t>Operations: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836327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Insertion Operation in Binary Search Tree</a:t>
            </a:r>
            <a:endParaRPr lang="en-IN" dirty="0"/>
          </a:p>
          <a:p>
            <a:r>
              <a:rPr lang="en-US" dirty="0"/>
              <a:t>To insert the element “X” into the tree</a:t>
            </a:r>
            <a:endParaRPr lang="en-IN" dirty="0"/>
          </a:p>
          <a:p>
            <a:pPr lvl="0"/>
            <a:r>
              <a:rPr lang="en-US" dirty="0"/>
              <a:t>Check the element with the root node T</a:t>
            </a:r>
            <a:endParaRPr lang="en-IN" dirty="0"/>
          </a:p>
          <a:p>
            <a:pPr lvl="0"/>
            <a:r>
              <a:rPr lang="en-US" dirty="0"/>
              <a:t>If it is less than the root</a:t>
            </a:r>
            <a:endParaRPr lang="en-IN" dirty="0"/>
          </a:p>
          <a:p>
            <a:r>
              <a:rPr lang="en-US" dirty="0"/>
              <a:t>Traverse the left </a:t>
            </a:r>
            <a:r>
              <a:rPr lang="en-US" dirty="0" err="1"/>
              <a:t>subtree</a:t>
            </a:r>
            <a:r>
              <a:rPr lang="en-US" dirty="0"/>
              <a:t> recursively until it reaches the </a:t>
            </a:r>
            <a:r>
              <a:rPr lang="en-US" dirty="0" err="1"/>
              <a:t>T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Left</a:t>
            </a:r>
            <a:r>
              <a:rPr lang="en-US" dirty="0"/>
              <a:t> equal to NULL.</a:t>
            </a:r>
            <a:endParaRPr lang="en-IN" dirty="0"/>
          </a:p>
          <a:p>
            <a:r>
              <a:rPr lang="en-US" dirty="0"/>
              <a:t>Then place the X in </a:t>
            </a:r>
            <a:r>
              <a:rPr lang="en-US" dirty="0" err="1"/>
              <a:t>T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Left</a:t>
            </a:r>
            <a:endParaRPr lang="en-IN" dirty="0"/>
          </a:p>
          <a:p>
            <a:pPr lvl="0"/>
            <a:r>
              <a:rPr lang="en-US" dirty="0"/>
              <a:t>If it is greater than the </a:t>
            </a:r>
            <a:r>
              <a:rPr lang="en-US" dirty="0" smtClean="0"/>
              <a:t>root </a:t>
            </a:r>
            <a:r>
              <a:rPr lang="en-US" dirty="0"/>
              <a:t>Traverse the right </a:t>
            </a:r>
            <a:r>
              <a:rPr lang="en-US" dirty="0" err="1"/>
              <a:t>subtree</a:t>
            </a:r>
            <a:r>
              <a:rPr lang="en-US" dirty="0"/>
              <a:t> recursively until it reaches the </a:t>
            </a:r>
            <a:r>
              <a:rPr lang="en-US" dirty="0" err="1"/>
              <a:t>T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Right</a:t>
            </a:r>
            <a:r>
              <a:rPr lang="en-US" dirty="0"/>
              <a:t> equal to NULL.</a:t>
            </a:r>
            <a:endParaRPr lang="en-IN" dirty="0"/>
          </a:p>
          <a:p>
            <a:r>
              <a:rPr lang="en-US" dirty="0"/>
              <a:t>Then place the X in </a:t>
            </a:r>
            <a:r>
              <a:rPr lang="en-US" dirty="0" err="1"/>
              <a:t>T</a:t>
            </a:r>
            <a:r>
              <a:rPr lang="en-US" dirty="0" err="1">
                <a:sym typeface="Wingdings"/>
              </a:rPr>
              <a:t></a:t>
            </a:r>
            <a:r>
              <a:rPr lang="en-US" dirty="0" err="1"/>
              <a:t>Right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8" y="620688"/>
            <a:ext cx="4266800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Insertion routine for binary search tree</a:t>
            </a:r>
            <a:endParaRPr lang="en-IN" dirty="0"/>
          </a:p>
          <a:p>
            <a:pPr marL="0" indent="0">
              <a:buNone/>
            </a:pPr>
            <a:r>
              <a:rPr lang="en-US" i="1" dirty="0" err="1"/>
              <a:t>SearchTree</a:t>
            </a:r>
            <a:r>
              <a:rPr lang="en-US" i="1" dirty="0"/>
              <a:t> Insert(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X,SearchTree</a:t>
            </a:r>
            <a:r>
              <a:rPr lang="en-US" i="1" dirty="0"/>
              <a:t> T)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if (T==NULL)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i="1" dirty="0" smtClean="0"/>
              <a:t>T=</a:t>
            </a:r>
            <a:r>
              <a:rPr lang="en-US" i="1" dirty="0" err="1" smtClean="0"/>
              <a:t>malloc</a:t>
            </a:r>
            <a:r>
              <a:rPr lang="en-US" i="1" dirty="0" smtClean="0"/>
              <a:t>(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treeNode</a:t>
            </a:r>
            <a:r>
              <a:rPr lang="en-US" i="1" dirty="0"/>
              <a:t>));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If(T!=NULL)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Element</a:t>
            </a:r>
            <a:r>
              <a:rPr lang="en-US" i="1" dirty="0"/>
              <a:t>=X;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Left</a:t>
            </a:r>
            <a:r>
              <a:rPr lang="en-US" i="1" dirty="0"/>
              <a:t>=NULL;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Right</a:t>
            </a:r>
            <a:r>
              <a:rPr lang="en-US" i="1" dirty="0"/>
              <a:t>=NULL;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137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else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if(X&lt;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Element</a:t>
            </a:r>
            <a:r>
              <a:rPr lang="en-US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Left</a:t>
            </a:r>
            <a:r>
              <a:rPr lang="en-US" i="1" dirty="0"/>
              <a:t>=Insert(</a:t>
            </a:r>
            <a:r>
              <a:rPr lang="en-US" i="1" dirty="0" err="1"/>
              <a:t>X,T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Left</a:t>
            </a:r>
            <a:r>
              <a:rPr lang="en-US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else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	if(X&gt;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Element</a:t>
            </a:r>
            <a:r>
              <a:rPr lang="en-US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Right</a:t>
            </a:r>
            <a:r>
              <a:rPr lang="en-US" i="1" dirty="0"/>
              <a:t>=Insert(</a:t>
            </a:r>
            <a:r>
              <a:rPr lang="en-US" i="1" dirty="0" err="1"/>
              <a:t>X,T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Left</a:t>
            </a:r>
            <a:r>
              <a:rPr lang="en-US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return T;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06760"/>
          </a:xfrm>
        </p:spPr>
        <p:txBody>
          <a:bodyPr/>
          <a:lstStyle/>
          <a:p>
            <a:r>
              <a:rPr lang="en-US" b="1" dirty="0"/>
              <a:t>Find routine for binary search tree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9552" y="1052736"/>
            <a:ext cx="7643192" cy="5209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/>
              <a:t>Find(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X,SearchTree</a:t>
            </a:r>
            <a:r>
              <a:rPr lang="en-US" i="1" dirty="0"/>
              <a:t> T)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if(T==NULL)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return NULL;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if(X&lt;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Element</a:t>
            </a:r>
            <a:r>
              <a:rPr lang="en-US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return Find(</a:t>
            </a:r>
            <a:r>
              <a:rPr lang="en-US" i="1" dirty="0" err="1"/>
              <a:t>X,T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Left</a:t>
            </a:r>
            <a:r>
              <a:rPr lang="en-US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else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if(X&gt;</a:t>
            </a:r>
            <a:r>
              <a:rPr lang="en-US" i="1" dirty="0" err="1"/>
              <a:t>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Element</a:t>
            </a:r>
            <a:r>
              <a:rPr lang="en-US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return Find(</a:t>
            </a:r>
            <a:r>
              <a:rPr lang="en-US" i="1" dirty="0" err="1"/>
              <a:t>X,T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Right</a:t>
            </a:r>
            <a:r>
              <a:rPr lang="en-US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else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return T;</a:t>
            </a:r>
            <a:endParaRPr lang="en-IN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5FB693E4-5558-4172-814C-FE299FD77723}" vid="{2A47D8DB-B90F-4F8B-9A3C-0970E6F3C7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432</Words>
  <Application>Microsoft Office PowerPoint</Application>
  <PresentationFormat>On-screen Show (4:3)</PresentationFormat>
  <Paragraphs>108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Smart_ppt_Theme</vt:lpstr>
      <vt:lpstr>PowerPoint Presentation</vt:lpstr>
      <vt:lpstr>Binary Search Tree:</vt:lpstr>
      <vt:lpstr>Advantages of using binary search tree </vt:lpstr>
      <vt:lpstr>Routine for BST:</vt:lpstr>
      <vt:lpstr>Create the binary search tree using the following data elements. </vt:lpstr>
      <vt:lpstr>PowerPoint Presentation</vt:lpstr>
      <vt:lpstr>Operations:</vt:lpstr>
      <vt:lpstr>PowerPoint Presentation</vt:lpstr>
      <vt:lpstr>Find routine for binary search tree </vt:lpstr>
      <vt:lpstr>PowerPoint Presentation</vt:lpstr>
      <vt:lpstr>PowerPoint Presentation</vt:lpstr>
      <vt:lpstr>Deletion Operation in Binary Search Tree </vt:lpstr>
      <vt:lpstr>Delete routine for binary search tree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User8</cp:lastModifiedBy>
  <cp:revision>31</cp:revision>
  <dcterms:created xsi:type="dcterms:W3CDTF">2018-12-07T04:32:41Z</dcterms:created>
  <dcterms:modified xsi:type="dcterms:W3CDTF">2019-03-06T11:48:07Z</dcterms:modified>
</cp:coreProperties>
</file>