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30"/>
  </p:notesMasterIdLst>
  <p:sldIdLst>
    <p:sldId id="257" r:id="rId3"/>
    <p:sldId id="259" r:id="rId4"/>
    <p:sldId id="260" r:id="rId5"/>
    <p:sldId id="262" r:id="rId6"/>
    <p:sldId id="267" r:id="rId7"/>
    <p:sldId id="268" r:id="rId8"/>
    <p:sldId id="261" r:id="rId9"/>
    <p:sldId id="263" r:id="rId10"/>
    <p:sldId id="264" r:id="rId11"/>
    <p:sldId id="265" r:id="rId12"/>
    <p:sldId id="266" r:id="rId13"/>
    <p:sldId id="269" r:id="rId14"/>
    <p:sldId id="270" r:id="rId15"/>
    <p:sldId id="271" r:id="rId16"/>
    <p:sldId id="272" r:id="rId17"/>
    <p:sldId id="273" r:id="rId18"/>
    <p:sldId id="274" r:id="rId19"/>
    <p:sldId id="275" r:id="rId20"/>
    <p:sldId id="276" r:id="rId21"/>
    <p:sldId id="284"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1" d="100"/>
          <a:sy n="71" d="100"/>
        </p:scale>
        <p:origin x="-1272" y="18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D57BE7-4961-41D0-9EDB-9010114B9B06}" type="datetimeFigureOut">
              <a:rPr lang="en-IN" smtClean="0"/>
              <a:pPr/>
              <a:t>01-12-2019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792AEF-4FB1-40CA-BDEA-42494ED13A19}" type="slidenum">
              <a:rPr lang="en-IN" smtClean="0"/>
              <a:pPr/>
              <a:t>‹#›</a:t>
            </a:fld>
            <a:endParaRPr lang="en-IN"/>
          </a:p>
        </p:txBody>
      </p:sp>
    </p:spTree>
    <p:extLst>
      <p:ext uri="{BB962C8B-B14F-4D97-AF65-F5344CB8AC3E}">
        <p14:creationId xmlns:p14="http://schemas.microsoft.com/office/powerpoint/2010/main" xmlns="" val="3354268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3324E9-1B0E-4A8C-B1F3-81B6A9388B36}" type="slidenum">
              <a:rPr lang="en-IN" smtClean="0">
                <a:solidFill>
                  <a:prstClr val="black"/>
                </a:solidFill>
              </a:rPr>
              <a:pPr/>
              <a:t>2</a:t>
            </a:fld>
            <a:endParaRPr lang="en-IN">
              <a:solidFill>
                <a:prstClr val="black"/>
              </a:solidFill>
            </a:endParaRPr>
          </a:p>
        </p:txBody>
      </p:sp>
    </p:spTree>
    <p:extLst>
      <p:ext uri="{BB962C8B-B14F-4D97-AF65-F5344CB8AC3E}">
        <p14:creationId xmlns:p14="http://schemas.microsoft.com/office/powerpoint/2010/main" xmlns="" val="1887571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Footer Placeholder 4"/>
          <p:cNvSpPr>
            <a:spLocks noGrp="1"/>
          </p:cNvSpPr>
          <p:nvPr>
            <p:ph type="ftr" sz="quarter" idx="15"/>
          </p:nvPr>
        </p:nvSpPr>
        <p:spPr>
          <a:xfrm>
            <a:off x="685800" y="6477000"/>
            <a:ext cx="7239000" cy="365125"/>
          </a:xfrm>
        </p:spPr>
        <p:txBody>
          <a:bodyPr/>
          <a:lstStyle>
            <a:lvl1pPr>
              <a:defRPr dirty="0"/>
            </a:lvl1pPr>
          </a:lstStyle>
          <a:p>
            <a:endParaRPr lang="en-IN">
              <a:solidFill>
                <a:prstClr val="black">
                  <a:tint val="75000"/>
                </a:prstClr>
              </a:solidFill>
            </a:endParaRPr>
          </a:p>
        </p:txBody>
      </p:sp>
      <p:sp>
        <p:nvSpPr>
          <p:cNvPr id="5" name="Title 4"/>
          <p:cNvSpPr>
            <a:spLocks noGrp="1"/>
          </p:cNvSpPr>
          <p:nvPr>
            <p:ph type="title"/>
          </p:nvPr>
        </p:nvSpPr>
        <p:spPr>
          <a:xfrm>
            <a:off x="838200" y="2362200"/>
            <a:ext cx="8001000" cy="914400"/>
          </a:xfrm>
        </p:spPr>
        <p:txBody>
          <a:bodyPr/>
          <a:lstStyle>
            <a:lvl1pPr algn="ctr">
              <a:defRPr b="1">
                <a:latin typeface="Cambria" panose="0204050305040603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xmlns="" val="3934843485"/>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76400"/>
            <a:ext cx="8229600" cy="42973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733298137"/>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211763"/>
          </a:xfrm>
        </p:spPr>
        <p:txBody>
          <a:bodyPr vert="eaVert"/>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0"/>
            <a:ext cx="6019800" cy="52117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4013787104"/>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1143000" y="1905000"/>
            <a:ext cx="5105400" cy="1143001"/>
          </a:xfrm>
        </p:spPr>
        <p:txBody>
          <a:bodyPr anchor="b" anchorCtr="0">
            <a:normAutofit/>
          </a:bodyPr>
          <a:lstStyle>
            <a:lvl1pPr algn="l">
              <a:defRPr sz="3600" b="0" cap="none">
                <a:latin typeface="Cambria" panose="020405030504060302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184696" y="3048000"/>
            <a:ext cx="5105400" cy="1500187"/>
          </a:xfrm>
        </p:spPr>
        <p:txBody>
          <a:bodyPr anchor="t"/>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165585340"/>
      </p:ext>
    </p:extLst>
  </p:cSld>
  <p:clrMapOvr>
    <a:masterClrMapping/>
  </p:clrMapOvr>
  <p:transition spd="slow">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Footer Placeholder 4"/>
          <p:cNvSpPr>
            <a:spLocks noGrp="1"/>
          </p:cNvSpPr>
          <p:nvPr>
            <p:ph type="ftr" sz="quarter" idx="15"/>
          </p:nvPr>
        </p:nvSpPr>
        <p:spPr>
          <a:xfrm>
            <a:off x="685800" y="6477000"/>
            <a:ext cx="7239000" cy="365125"/>
          </a:xfrm>
        </p:spPr>
        <p:txBody>
          <a:bodyPr/>
          <a:lstStyle>
            <a:lvl1pPr>
              <a:defRPr dirty="0"/>
            </a:lvl1pPr>
          </a:lstStyle>
          <a:p>
            <a:endParaRPr lang="en-IN">
              <a:solidFill>
                <a:prstClr val="black">
                  <a:tint val="75000"/>
                </a:prstClr>
              </a:solidFill>
            </a:endParaRPr>
          </a:p>
        </p:txBody>
      </p:sp>
      <p:sp>
        <p:nvSpPr>
          <p:cNvPr id="5" name="Title 4"/>
          <p:cNvSpPr>
            <a:spLocks noGrp="1"/>
          </p:cNvSpPr>
          <p:nvPr>
            <p:ph type="title"/>
          </p:nvPr>
        </p:nvSpPr>
        <p:spPr>
          <a:xfrm>
            <a:off x="838200" y="2362200"/>
            <a:ext cx="8001000" cy="914400"/>
          </a:xfrm>
        </p:spPr>
        <p:txBody>
          <a:bodyPr/>
          <a:lstStyle>
            <a:lvl1pPr algn="ctr">
              <a:defRPr b="1">
                <a:latin typeface="Cambria" panose="0204050305040603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xmlns="" val="2745474820"/>
      </p:ext>
    </p:extLst>
  </p:cSld>
  <p:clrMapOvr>
    <a:masterClrMapping/>
  </p:clrMapOvr>
  <p:transition spd="slow">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0"/>
            <a:ext cx="4994696" cy="1143001"/>
          </a:xfrm>
        </p:spPr>
        <p:txBody>
          <a:bodyPr anchor="b">
            <a:normAutofit/>
          </a:bodyPr>
          <a:lstStyle>
            <a:lvl1pPr algn="l">
              <a:defRPr sz="3600" b="0" cap="none">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lvl1pPr>
              <a:defRPr>
                <a:latin typeface="Cambria" panose="02040503050406030204" pitchFamily="18" charset="0"/>
              </a:defRPr>
            </a:lvl1pPr>
          </a:lstStyle>
          <a:p>
            <a:pPr lvl="0"/>
            <a:r>
              <a:rPr lang="en-US" noProof="0" smtClean="0"/>
              <a:t>Click icon to add picture</a:t>
            </a:r>
            <a:endParaRPr lang="en-US" noProof="0"/>
          </a:p>
        </p:txBody>
      </p:sp>
      <p:sp>
        <p:nvSpPr>
          <p:cNvPr id="13"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3960086428"/>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lgn="l">
              <a:defRPr sz="2800">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76400"/>
            <a:ext cx="8229600" cy="4297363"/>
          </a:xfrm>
        </p:spPr>
        <p:txBody>
          <a:bodyPr>
            <a:normAutofit/>
          </a:bodyPr>
          <a:lstStyle>
            <a:lvl1pPr marL="342900" indent="-342900">
              <a:lnSpc>
                <a:spcPct val="150000"/>
              </a:lnSpc>
              <a:spcBef>
                <a:spcPts val="0"/>
              </a:spcBef>
              <a:buSzPct val="130000"/>
              <a:buFont typeface="Arial" pitchFamily="34" charset="0"/>
              <a:buChar char="•"/>
              <a:defRPr sz="2000">
                <a:latin typeface="Cambria" panose="02040503050406030204" pitchFamily="18" charset="0"/>
              </a:defRPr>
            </a:lvl1pPr>
            <a:lvl2pPr marL="571500" indent="-228600">
              <a:lnSpc>
                <a:spcPct val="150000"/>
              </a:lnSpc>
              <a:spcBef>
                <a:spcPts val="0"/>
              </a:spcBef>
              <a:buSzPct val="60000"/>
              <a:buFont typeface="Courier New" pitchFamily="49" charset="0"/>
              <a:buChar char="o"/>
              <a:defRPr sz="1800">
                <a:latin typeface="Cambria" panose="02040503050406030204" pitchFamily="18" charset="0"/>
              </a:defRPr>
            </a:lvl2pPr>
            <a:lvl3pPr>
              <a:defRPr sz="2000">
                <a:latin typeface="Cambria" panose="02040503050406030204" pitchFamily="18" charset="0"/>
              </a:defRPr>
            </a:lvl3pPr>
            <a:lvl4pPr>
              <a:defRPr sz="2000">
                <a:latin typeface="Cambria" panose="02040503050406030204" pitchFamily="18" charset="0"/>
              </a:defRPr>
            </a:lvl4pPr>
            <a:lvl5pPr>
              <a:defRPr sz="2000">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2455236939"/>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0"/>
            <a:ext cx="40386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1288245484"/>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382713"/>
            <a:ext cx="4040188"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382713"/>
            <a:ext cx="4041775"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022475"/>
            <a:ext cx="4041775"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2151392776"/>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atin typeface="Cambria" panose="02040503050406030204" pitchFamily="18" charset="0"/>
              </a:defRPr>
            </a:lvl1pPr>
          </a:lstStyle>
          <a:p>
            <a:r>
              <a:rPr lang="en-US" smtClean="0"/>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3158108700"/>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3810383557"/>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0"/>
            <a:ext cx="4994696" cy="1143001"/>
          </a:xfrm>
        </p:spPr>
        <p:txBody>
          <a:bodyPr anchor="b">
            <a:normAutofit/>
          </a:bodyPr>
          <a:lstStyle>
            <a:lvl1pPr algn="l">
              <a:defRPr sz="3600" b="0" cap="none">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lvl1pPr>
              <a:defRPr>
                <a:latin typeface="Cambria" panose="02040503050406030204" pitchFamily="18" charset="0"/>
              </a:defRPr>
            </a:lvl1pPr>
          </a:lstStyle>
          <a:p>
            <a:pPr lvl="0"/>
            <a:r>
              <a:rPr lang="en-US" noProof="0" smtClean="0"/>
              <a:t>Click icon to add picture</a:t>
            </a:r>
            <a:endParaRPr lang="en-US" noProof="0"/>
          </a:p>
        </p:txBody>
      </p:sp>
      <p:sp>
        <p:nvSpPr>
          <p:cNvPr id="13"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2013368326"/>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atin typeface="Cambria" panose="02040503050406030204" pitchFamily="18" charset="0"/>
              </a:defRPr>
            </a:lvl1pPr>
          </a:lstStyle>
          <a:p>
            <a:r>
              <a:rPr lang="en-US" smtClean="0"/>
              <a:t>Click to edit Master title style</a:t>
            </a:r>
            <a:endParaRPr lang="en-US"/>
          </a:p>
        </p:txBody>
      </p:sp>
      <p:sp>
        <p:nvSpPr>
          <p:cNvPr id="3" name="Content Placeholder 2"/>
          <p:cNvSpPr>
            <a:spLocks noGrp="1"/>
          </p:cNvSpPr>
          <p:nvPr>
            <p:ph idx="1"/>
          </p:nvPr>
        </p:nvSpPr>
        <p:spPr>
          <a:xfrm>
            <a:off x="3575050" y="762000"/>
            <a:ext cx="5111750" cy="5211763"/>
          </a:xfrm>
        </p:spPr>
        <p:txBody>
          <a:bodyPr>
            <a:normAutofit/>
          </a:bodyPr>
          <a:lstStyle>
            <a:lvl1pPr>
              <a:defRPr sz="2800">
                <a:latin typeface="Cambria" panose="02040503050406030204" pitchFamily="18" charset="0"/>
              </a:defRPr>
            </a:lvl1pPr>
            <a:lvl2pPr>
              <a:defRPr sz="2400">
                <a:latin typeface="Cambria" panose="02040503050406030204" pitchFamily="18" charset="0"/>
              </a:defRPr>
            </a:lvl2pPr>
            <a:lvl3pPr>
              <a:defRPr sz="2000">
                <a:latin typeface="Cambria" panose="02040503050406030204" pitchFamily="18" charset="0"/>
              </a:defRPr>
            </a:lvl3pPr>
            <a:lvl4pPr>
              <a:defRPr sz="1800">
                <a:latin typeface="Cambria" panose="02040503050406030204" pitchFamily="18" charset="0"/>
              </a:defRPr>
            </a:lvl4pPr>
            <a:lvl5pPr>
              <a:defRPr sz="1800">
                <a:latin typeface="Cambria" panose="02040503050406030204" pitchFamily="18"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373563"/>
          </a:xfrm>
        </p:spPr>
        <p:txBody>
          <a:bodyPr/>
          <a:lstStyle>
            <a:lvl1pPr marL="0" indent="0">
              <a:buNone/>
              <a:defRPr sz="1400">
                <a:latin typeface="Cambria" panose="020405030504060302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2775988031"/>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214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3427445032"/>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76400"/>
            <a:ext cx="8229600" cy="42973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3926783796"/>
      </p:ext>
    </p:extLst>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211763"/>
          </a:xfrm>
        </p:spPr>
        <p:txBody>
          <a:bodyPr vert="eaVert"/>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0"/>
            <a:ext cx="6019800" cy="52117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1662936971"/>
      </p:ext>
    </p:extLst>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Cambria" panose="02040503050406030204" pitchFamily="18"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12475206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1143000" y="1905000"/>
            <a:ext cx="5105400" cy="1143001"/>
          </a:xfrm>
        </p:spPr>
        <p:txBody>
          <a:bodyPr anchor="b" anchorCtr="0">
            <a:normAutofit/>
          </a:bodyPr>
          <a:lstStyle>
            <a:lvl1pPr algn="l">
              <a:defRPr sz="3600" b="0" cap="none">
                <a:latin typeface="Cambria" panose="020405030504060302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184696" y="3048000"/>
            <a:ext cx="5105400" cy="1500187"/>
          </a:xfrm>
        </p:spPr>
        <p:txBody>
          <a:bodyPr anchor="t"/>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3913786067"/>
      </p:ext>
    </p:extLst>
  </p:cSld>
  <p:clrMapOvr>
    <a:masterClrMapping/>
  </p:clrMapOvr>
  <p:transition spd="slow">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lgn="l">
              <a:defRPr sz="2800">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76400"/>
            <a:ext cx="8229600" cy="4297363"/>
          </a:xfrm>
        </p:spPr>
        <p:txBody>
          <a:bodyPr>
            <a:normAutofit/>
          </a:bodyPr>
          <a:lstStyle>
            <a:lvl1pPr marL="342900" indent="-342900">
              <a:lnSpc>
                <a:spcPct val="150000"/>
              </a:lnSpc>
              <a:spcBef>
                <a:spcPts val="0"/>
              </a:spcBef>
              <a:buSzPct val="130000"/>
              <a:buFont typeface="Arial" pitchFamily="34" charset="0"/>
              <a:buChar char="•"/>
              <a:defRPr sz="2000">
                <a:latin typeface="Cambria" panose="02040503050406030204" pitchFamily="18" charset="0"/>
              </a:defRPr>
            </a:lvl1pPr>
            <a:lvl2pPr marL="571500" indent="-228600">
              <a:lnSpc>
                <a:spcPct val="150000"/>
              </a:lnSpc>
              <a:spcBef>
                <a:spcPts val="0"/>
              </a:spcBef>
              <a:buSzPct val="60000"/>
              <a:buFont typeface="Courier New" pitchFamily="49" charset="0"/>
              <a:buChar char="o"/>
              <a:defRPr sz="1800">
                <a:latin typeface="Cambria" panose="02040503050406030204" pitchFamily="18" charset="0"/>
              </a:defRPr>
            </a:lvl2pPr>
            <a:lvl3pPr>
              <a:defRPr sz="2000">
                <a:latin typeface="Cambria" panose="02040503050406030204" pitchFamily="18" charset="0"/>
              </a:defRPr>
            </a:lvl3pPr>
            <a:lvl4pPr>
              <a:defRPr sz="2000">
                <a:latin typeface="Cambria" panose="02040503050406030204" pitchFamily="18" charset="0"/>
              </a:defRPr>
            </a:lvl4pPr>
            <a:lvl5pPr>
              <a:defRPr sz="2000">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1941605956"/>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0"/>
            <a:ext cx="40386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91362967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382713"/>
            <a:ext cx="4040188"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382713"/>
            <a:ext cx="4041775"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022475"/>
            <a:ext cx="4041775"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3391532394"/>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atin typeface="Cambria" panose="02040503050406030204" pitchFamily="18" charset="0"/>
              </a:defRPr>
            </a:lvl1pPr>
          </a:lstStyle>
          <a:p>
            <a:r>
              <a:rPr lang="en-US" smtClean="0"/>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4282346544"/>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308398689"/>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atin typeface="Cambria" panose="02040503050406030204" pitchFamily="18" charset="0"/>
              </a:defRPr>
            </a:lvl1pPr>
          </a:lstStyle>
          <a:p>
            <a:r>
              <a:rPr lang="en-US" smtClean="0"/>
              <a:t>Click to edit Master title style</a:t>
            </a:r>
            <a:endParaRPr lang="en-US"/>
          </a:p>
        </p:txBody>
      </p:sp>
      <p:sp>
        <p:nvSpPr>
          <p:cNvPr id="3" name="Content Placeholder 2"/>
          <p:cNvSpPr>
            <a:spLocks noGrp="1"/>
          </p:cNvSpPr>
          <p:nvPr>
            <p:ph idx="1"/>
          </p:nvPr>
        </p:nvSpPr>
        <p:spPr>
          <a:xfrm>
            <a:off x="3575050" y="762000"/>
            <a:ext cx="5111750" cy="5211763"/>
          </a:xfrm>
        </p:spPr>
        <p:txBody>
          <a:bodyPr>
            <a:normAutofit/>
          </a:bodyPr>
          <a:lstStyle>
            <a:lvl1pPr>
              <a:defRPr sz="2800">
                <a:latin typeface="Cambria" panose="02040503050406030204" pitchFamily="18" charset="0"/>
              </a:defRPr>
            </a:lvl1pPr>
            <a:lvl2pPr>
              <a:defRPr sz="2400">
                <a:latin typeface="Cambria" panose="02040503050406030204" pitchFamily="18" charset="0"/>
              </a:defRPr>
            </a:lvl2pPr>
            <a:lvl3pPr>
              <a:defRPr sz="2000">
                <a:latin typeface="Cambria" panose="02040503050406030204" pitchFamily="18" charset="0"/>
              </a:defRPr>
            </a:lvl3pPr>
            <a:lvl4pPr>
              <a:defRPr sz="1800">
                <a:latin typeface="Cambria" panose="02040503050406030204" pitchFamily="18" charset="0"/>
              </a:defRPr>
            </a:lvl4pPr>
            <a:lvl5pPr>
              <a:defRPr sz="1800">
                <a:latin typeface="Cambria" panose="02040503050406030204" pitchFamily="18"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373563"/>
          </a:xfrm>
        </p:spPr>
        <p:txBody>
          <a:bodyPr/>
          <a:lstStyle>
            <a:lvl1pPr marL="0" indent="0">
              <a:buNone/>
              <a:defRPr sz="1400">
                <a:latin typeface="Cambria" panose="020405030504060302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2019740472"/>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214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3127644248"/>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4" cstate="email">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76400"/>
            <a:ext cx="8229600" cy="4297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582631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p:fade/>
  </p:transition>
  <p:timing>
    <p:tnLst>
      <p:par>
        <p:cTn id="1" dur="indefinite" restart="never" nodeType="tmRoot"/>
      </p:par>
    </p:tnLst>
  </p:timing>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5" cstate="email">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76400"/>
            <a:ext cx="8229600" cy="4297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273161082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ransition spd="slow">
    <p:fade/>
  </p:transition>
  <p:timing>
    <p:tnLst>
      <p:par>
        <p:cTn id="1" dur="indefinite" restart="never" nodeType="tmRoot"/>
      </p:par>
    </p:tnLst>
  </p:timing>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Introduction to Data Structures, Applications</a:t>
            </a:r>
            <a:endParaRPr lang="en-IN" sz="3600" dirty="0"/>
          </a:p>
        </p:txBody>
      </p:sp>
    </p:spTree>
    <p:extLst>
      <p:ext uri="{BB962C8B-B14F-4D97-AF65-F5344CB8AC3E}">
        <p14:creationId xmlns:p14="http://schemas.microsoft.com/office/powerpoint/2010/main" xmlns="" val="3457863036"/>
      </p:ext>
    </p:extLst>
  </p:cSld>
  <p:clrMapOvr>
    <a:masterClrMapping/>
  </p:clrMapOvr>
  <p:transition spd="slow">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is an Algorithm ?</a:t>
            </a:r>
            <a:br>
              <a:rPr lang="en-IN" b="1" dirty="0"/>
            </a:br>
            <a:endParaRPr lang="en-IN" dirty="0"/>
          </a:p>
        </p:txBody>
      </p:sp>
      <p:sp>
        <p:nvSpPr>
          <p:cNvPr id="3" name="Content Placeholder 2"/>
          <p:cNvSpPr>
            <a:spLocks noGrp="1"/>
          </p:cNvSpPr>
          <p:nvPr>
            <p:ph idx="1"/>
          </p:nvPr>
        </p:nvSpPr>
        <p:spPr>
          <a:xfrm>
            <a:off x="457200" y="1556792"/>
            <a:ext cx="8229600" cy="4416971"/>
          </a:xfrm>
        </p:spPr>
        <p:txBody>
          <a:bodyPr/>
          <a:lstStyle/>
          <a:p>
            <a:pPr marL="0" indent="0">
              <a:buNone/>
            </a:pPr>
            <a:r>
              <a:rPr lang="en-US" dirty="0"/>
              <a:t>An algorithm is a finite set of instructions or logic, written in order, to accomplish a certain predefined task. Algorithm is not the complete code or program, it is just the core logic(solution) of a problem, which can be expressed either as an informal high level description as </a:t>
            </a:r>
            <a:r>
              <a:rPr lang="en-US" b="1" dirty="0" err="1"/>
              <a:t>pseudocode</a:t>
            </a:r>
            <a:r>
              <a:rPr lang="en-US" dirty="0"/>
              <a:t> or using a </a:t>
            </a:r>
            <a:r>
              <a:rPr lang="en-US" b="1" dirty="0"/>
              <a:t>flowchart</a:t>
            </a:r>
            <a:r>
              <a:rPr lang="en-US" dirty="0"/>
              <a:t>. </a:t>
            </a:r>
            <a:endParaRPr lang="en-IN" dirty="0"/>
          </a:p>
        </p:txBody>
      </p:sp>
    </p:spTree>
    <p:extLst>
      <p:ext uri="{BB962C8B-B14F-4D97-AF65-F5344CB8AC3E}">
        <p14:creationId xmlns:p14="http://schemas.microsoft.com/office/powerpoint/2010/main" xmlns="" val="3807809775"/>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Every Algorithm must satisfy the following properties:</a:t>
            </a:r>
            <a:br>
              <a:rPr lang="en-US" dirty="0"/>
            </a:br>
            <a:endParaRPr lang="en-IN" dirty="0"/>
          </a:p>
        </p:txBody>
      </p:sp>
      <p:sp>
        <p:nvSpPr>
          <p:cNvPr id="3" name="Content Placeholder 2"/>
          <p:cNvSpPr>
            <a:spLocks noGrp="1"/>
          </p:cNvSpPr>
          <p:nvPr>
            <p:ph idx="1"/>
          </p:nvPr>
        </p:nvSpPr>
        <p:spPr>
          <a:xfrm>
            <a:off x="457200" y="1412776"/>
            <a:ext cx="8229600" cy="4560987"/>
          </a:xfrm>
        </p:spPr>
        <p:txBody>
          <a:bodyPr>
            <a:normAutofit/>
          </a:bodyPr>
          <a:lstStyle/>
          <a:p>
            <a:pPr marL="0" indent="0">
              <a:buNone/>
            </a:pPr>
            <a:endParaRPr lang="en-US" dirty="0"/>
          </a:p>
          <a:p>
            <a:pPr marL="0" indent="0">
              <a:buNone/>
            </a:pPr>
            <a:r>
              <a:rPr lang="en-US" dirty="0"/>
              <a:t>    </a:t>
            </a:r>
            <a:r>
              <a:rPr lang="en-US" b="1" dirty="0"/>
              <a:t>Input</a:t>
            </a:r>
            <a:r>
              <a:rPr lang="en-US" dirty="0"/>
              <a:t>- There should be 0 or more inputs supplied externally to the algorithm.</a:t>
            </a:r>
          </a:p>
          <a:p>
            <a:pPr marL="0" indent="0">
              <a:buNone/>
            </a:pPr>
            <a:r>
              <a:rPr lang="en-US" dirty="0"/>
              <a:t>    </a:t>
            </a:r>
            <a:r>
              <a:rPr lang="en-US" b="1" dirty="0"/>
              <a:t>Output</a:t>
            </a:r>
            <a:r>
              <a:rPr lang="en-US" dirty="0"/>
              <a:t>- There should be </a:t>
            </a:r>
            <a:r>
              <a:rPr lang="en-US" dirty="0" err="1"/>
              <a:t>atleast</a:t>
            </a:r>
            <a:r>
              <a:rPr lang="en-US" dirty="0"/>
              <a:t> 1 output obtained.</a:t>
            </a:r>
          </a:p>
          <a:p>
            <a:pPr marL="0" indent="0">
              <a:buNone/>
            </a:pPr>
            <a:r>
              <a:rPr lang="en-US" dirty="0"/>
              <a:t>    </a:t>
            </a:r>
            <a:r>
              <a:rPr lang="en-US" b="1" dirty="0"/>
              <a:t>Definiteness</a:t>
            </a:r>
            <a:r>
              <a:rPr lang="en-US" dirty="0"/>
              <a:t>- Every step of the algorithm should be clear and well defined.</a:t>
            </a:r>
          </a:p>
          <a:p>
            <a:pPr marL="0" indent="0">
              <a:buNone/>
            </a:pPr>
            <a:r>
              <a:rPr lang="en-US" dirty="0"/>
              <a:t>    </a:t>
            </a:r>
            <a:r>
              <a:rPr lang="en-US" b="1" dirty="0"/>
              <a:t>Finiteness</a:t>
            </a:r>
            <a:r>
              <a:rPr lang="en-US" dirty="0"/>
              <a:t>- The algorithm should have finite number of steps.</a:t>
            </a:r>
          </a:p>
          <a:p>
            <a:pPr marL="0" indent="0">
              <a:buNone/>
            </a:pPr>
            <a:r>
              <a:rPr lang="en-US" dirty="0"/>
              <a:t>    </a:t>
            </a:r>
            <a:r>
              <a:rPr lang="en-US" b="1" dirty="0"/>
              <a:t>Correctness</a:t>
            </a:r>
            <a:r>
              <a:rPr lang="en-US" dirty="0"/>
              <a:t>- Every step of the algorithm must generate a correct output.</a:t>
            </a:r>
          </a:p>
          <a:p>
            <a:endParaRPr lang="en-IN" dirty="0"/>
          </a:p>
        </p:txBody>
      </p:sp>
    </p:spTree>
    <p:extLst>
      <p:ext uri="{BB962C8B-B14F-4D97-AF65-F5344CB8AC3E}">
        <p14:creationId xmlns:p14="http://schemas.microsoft.com/office/powerpoint/2010/main" xmlns="" val="2305979467"/>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Time Complexity Of A Computer Program </a:t>
            </a:r>
            <a:br>
              <a:rPr lang="en-US" b="1" dirty="0"/>
            </a:br>
            <a:endParaRPr lang="en-US" dirty="0"/>
          </a:p>
        </p:txBody>
      </p:sp>
      <p:sp>
        <p:nvSpPr>
          <p:cNvPr id="3" name="Content Placeholder 2"/>
          <p:cNvSpPr>
            <a:spLocks noGrp="1"/>
          </p:cNvSpPr>
          <p:nvPr>
            <p:ph idx="1"/>
          </p:nvPr>
        </p:nvSpPr>
        <p:spPr/>
        <p:txBody>
          <a:bodyPr/>
          <a:lstStyle/>
          <a:p>
            <a:endParaRPr lang="en-US" dirty="0"/>
          </a:p>
          <a:p>
            <a:r>
              <a:rPr lang="en-US" dirty="0"/>
              <a:t>    “</a:t>
            </a:r>
            <a:r>
              <a:rPr lang="en-US" dirty="0" err="1"/>
              <a:t>Whats</a:t>
            </a:r>
            <a:r>
              <a:rPr lang="en-US" dirty="0"/>
              <a:t> the time complexity of the solution ?”</a:t>
            </a:r>
          </a:p>
          <a:p>
            <a:r>
              <a:rPr lang="en-US" dirty="0"/>
              <a:t>    “Can you improve the time complexity of your solution ?”</a:t>
            </a:r>
          </a:p>
          <a:p>
            <a:pPr marL="0" indent="0">
              <a:buNone/>
            </a:pPr>
            <a:endParaRPr lang="en-US" dirty="0" smtClean="0"/>
          </a:p>
          <a:p>
            <a:pPr marL="0" indent="0">
              <a:buNone/>
            </a:pPr>
            <a:endParaRPr lang="en-US" dirty="0"/>
          </a:p>
          <a:p>
            <a:pPr marL="0" indent="0">
              <a:buNone/>
            </a:pPr>
            <a:r>
              <a:rPr lang="en-US" dirty="0"/>
              <a:t>which is why its essential for us to understand the basics of time and space complexity.</a:t>
            </a:r>
          </a:p>
        </p:txBody>
      </p:sp>
    </p:spTree>
    <p:extLst>
      <p:ext uri="{BB962C8B-B14F-4D97-AF65-F5344CB8AC3E}">
        <p14:creationId xmlns:p14="http://schemas.microsoft.com/office/powerpoint/2010/main" xmlns="" val="2111330117"/>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Calculate Running Time? </a:t>
            </a:r>
          </a:p>
        </p:txBody>
      </p:sp>
      <p:sp>
        <p:nvSpPr>
          <p:cNvPr id="3" name="Content Placeholder 2"/>
          <p:cNvSpPr>
            <a:spLocks noGrp="1"/>
          </p:cNvSpPr>
          <p:nvPr>
            <p:ph idx="1"/>
          </p:nvPr>
        </p:nvSpPr>
        <p:spPr>
          <a:xfrm>
            <a:off x="457200" y="1484784"/>
            <a:ext cx="4114800" cy="4488979"/>
          </a:xfrm>
        </p:spPr>
        <p:txBody>
          <a:bodyPr/>
          <a:lstStyle/>
          <a:p>
            <a:pPr marL="0" indent="0">
              <a:buNone/>
            </a:pPr>
            <a:r>
              <a:rPr lang="en-US" b="1" dirty="0" smtClean="0"/>
              <a:t>Running Time Depends Upon</a:t>
            </a:r>
          </a:p>
          <a:p>
            <a:pPr marL="0" indent="0">
              <a:buNone/>
            </a:pPr>
            <a:r>
              <a:rPr lang="en-US" dirty="0" smtClean="0"/>
              <a:t>1. Single </a:t>
            </a:r>
            <a:r>
              <a:rPr lang="en-US" dirty="0" err="1" smtClean="0"/>
              <a:t>vs</a:t>
            </a:r>
            <a:r>
              <a:rPr lang="en-US" dirty="0" smtClean="0"/>
              <a:t> Multiprocessor</a:t>
            </a:r>
          </a:p>
          <a:p>
            <a:pPr marL="0" indent="0">
              <a:buNone/>
            </a:pPr>
            <a:r>
              <a:rPr lang="en-US" dirty="0" smtClean="0"/>
              <a:t>2. Read/Write Speed to Memory</a:t>
            </a:r>
          </a:p>
          <a:p>
            <a:pPr marL="0" indent="0">
              <a:buNone/>
            </a:pPr>
            <a:r>
              <a:rPr lang="en-US" dirty="0" smtClean="0"/>
              <a:t>3. 32 bit </a:t>
            </a:r>
            <a:r>
              <a:rPr lang="en-US" dirty="0" err="1" smtClean="0"/>
              <a:t>vs</a:t>
            </a:r>
            <a:r>
              <a:rPr lang="en-US" dirty="0" smtClean="0"/>
              <a:t> 64 bit</a:t>
            </a:r>
          </a:p>
          <a:p>
            <a:pPr marL="0" indent="0">
              <a:buNone/>
            </a:pPr>
            <a:r>
              <a:rPr lang="en-US" dirty="0" smtClean="0"/>
              <a:t>4.Input</a:t>
            </a:r>
          </a:p>
          <a:p>
            <a:pPr marL="0" indent="0">
              <a:buNone/>
            </a:pPr>
            <a:r>
              <a:rPr lang="en-US" dirty="0" smtClean="0"/>
              <a:t>	-&gt;rate of growth of time</a:t>
            </a:r>
            <a:endParaRPr lang="en-US" dirty="0"/>
          </a:p>
        </p:txBody>
      </p:sp>
      <p:sp>
        <p:nvSpPr>
          <p:cNvPr id="4" name="Content Placeholder 2"/>
          <p:cNvSpPr txBox="1">
            <a:spLocks/>
          </p:cNvSpPr>
          <p:nvPr/>
        </p:nvSpPr>
        <p:spPr bwMode="auto">
          <a:xfrm>
            <a:off x="4749516" y="1637183"/>
            <a:ext cx="4114800" cy="44889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lnSpc>
                <a:spcPct val="150000"/>
              </a:lnSpc>
              <a:spcBef>
                <a:spcPts val="0"/>
              </a:spcBef>
              <a:spcAft>
                <a:spcPct val="0"/>
              </a:spcAft>
              <a:buSzPct val="130000"/>
              <a:buFont typeface="Arial" pitchFamily="34" charset="0"/>
              <a:buChar char="•"/>
              <a:defRPr sz="2000" kern="1200">
                <a:solidFill>
                  <a:schemeClr val="tx1"/>
                </a:solidFill>
                <a:latin typeface="Cambria" panose="02040503050406030204" pitchFamily="18" charset="0"/>
                <a:ea typeface="+mn-ea"/>
                <a:cs typeface="+mn-cs"/>
              </a:defRPr>
            </a:lvl1pPr>
            <a:lvl2pPr marL="571500" indent="-228600" algn="l" rtl="0" eaLnBrk="1" fontAlgn="base" hangingPunct="1">
              <a:lnSpc>
                <a:spcPct val="150000"/>
              </a:lnSpc>
              <a:spcBef>
                <a:spcPts val="0"/>
              </a:spcBef>
              <a:spcAft>
                <a:spcPct val="0"/>
              </a:spcAft>
              <a:buSzPct val="60000"/>
              <a:buFont typeface="Courier New" pitchFamily="49" charset="0"/>
              <a:buChar char="o"/>
              <a:defRPr sz="1800" kern="1200">
                <a:solidFill>
                  <a:schemeClr val="tx1"/>
                </a:solidFill>
                <a:latin typeface="Cambria" panose="02040503050406030204" pitchFamily="18" charset="0"/>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Cambria" panose="02040503050406030204" pitchFamily="18"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Cambria" panose="02040503050406030204" pitchFamily="18"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Example</a:t>
            </a:r>
            <a:endParaRPr lang="en-US" dirty="0"/>
          </a:p>
          <a:p>
            <a:pPr marL="0" indent="0">
              <a:buFont typeface="Arial" pitchFamily="34" charset="0"/>
              <a:buNone/>
            </a:pPr>
            <a:r>
              <a:rPr lang="en-US" dirty="0"/>
              <a:t>   Model Machine</a:t>
            </a:r>
          </a:p>
          <a:p>
            <a:pPr marL="0" indent="0">
              <a:buFont typeface="Arial" pitchFamily="34" charset="0"/>
              <a:buNone/>
            </a:pPr>
            <a:r>
              <a:rPr lang="en-US" dirty="0"/>
              <a:t>	1.Single Processor</a:t>
            </a:r>
          </a:p>
          <a:p>
            <a:pPr marL="0" indent="0">
              <a:buFont typeface="Arial" pitchFamily="34" charset="0"/>
              <a:buNone/>
            </a:pPr>
            <a:r>
              <a:rPr lang="en-US" dirty="0"/>
              <a:t>	</a:t>
            </a:r>
            <a:r>
              <a:rPr lang="en-US" dirty="0" smtClean="0"/>
              <a:t>2. 32 bit</a:t>
            </a:r>
          </a:p>
          <a:p>
            <a:pPr marL="0" indent="0">
              <a:buFont typeface="Arial" pitchFamily="34" charset="0"/>
              <a:buNone/>
            </a:pPr>
            <a:r>
              <a:rPr lang="en-US" dirty="0"/>
              <a:t>	</a:t>
            </a:r>
            <a:r>
              <a:rPr lang="en-US" dirty="0" smtClean="0"/>
              <a:t>3. Sequential execution</a:t>
            </a:r>
          </a:p>
          <a:p>
            <a:pPr marL="0" indent="0">
              <a:buFont typeface="Arial" pitchFamily="34" charset="0"/>
              <a:buNone/>
            </a:pPr>
            <a:r>
              <a:rPr lang="en-US" dirty="0"/>
              <a:t>	</a:t>
            </a:r>
            <a:r>
              <a:rPr lang="en-US" dirty="0" smtClean="0"/>
              <a:t>4. 1 unit time for arithmetical and Logical operations</a:t>
            </a:r>
          </a:p>
          <a:p>
            <a:pPr marL="0" indent="0">
              <a:buFont typeface="Arial" pitchFamily="34" charset="0"/>
              <a:buNone/>
            </a:pPr>
            <a:r>
              <a:rPr lang="en-US" dirty="0"/>
              <a:t>	</a:t>
            </a:r>
            <a:r>
              <a:rPr lang="en-US" dirty="0" smtClean="0"/>
              <a:t>5. 1 unit time for assignment and return</a:t>
            </a:r>
            <a:endParaRPr lang="en-US" dirty="0"/>
          </a:p>
        </p:txBody>
      </p:sp>
    </p:spTree>
    <p:extLst>
      <p:ext uri="{BB962C8B-B14F-4D97-AF65-F5344CB8AC3E}">
        <p14:creationId xmlns:p14="http://schemas.microsoft.com/office/powerpoint/2010/main" xmlns="" val="3581003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4042792" cy="5137051"/>
          </a:xfrm>
        </p:spPr>
        <p:txBody>
          <a:bodyPr>
            <a:normAutofit fontScale="92500" lnSpcReduction="20000"/>
          </a:bodyPr>
          <a:lstStyle/>
          <a:p>
            <a:pPr marL="0" indent="0">
              <a:buNone/>
            </a:pPr>
            <a:r>
              <a:rPr lang="en-US" b="1" dirty="0" smtClean="0"/>
              <a:t>Example 1</a:t>
            </a:r>
          </a:p>
          <a:p>
            <a:pPr marL="0" indent="0">
              <a:buNone/>
            </a:pPr>
            <a:r>
              <a:rPr lang="en-US" dirty="0" smtClean="0"/>
              <a:t>Sum (</a:t>
            </a:r>
            <a:r>
              <a:rPr lang="en-US" dirty="0" err="1" smtClean="0"/>
              <a:t>a,b</a:t>
            </a:r>
            <a:r>
              <a:rPr lang="en-US" dirty="0" smtClean="0"/>
              <a:t>)</a:t>
            </a:r>
          </a:p>
          <a:p>
            <a:pPr marL="0" indent="0">
              <a:buNone/>
            </a:pPr>
            <a:r>
              <a:rPr lang="en-US" dirty="0" smtClean="0"/>
              <a:t>{</a:t>
            </a:r>
          </a:p>
          <a:p>
            <a:pPr marL="0" indent="0">
              <a:buNone/>
            </a:pPr>
            <a:r>
              <a:rPr lang="en-US" dirty="0" smtClean="0"/>
              <a:t>Return </a:t>
            </a:r>
            <a:r>
              <a:rPr lang="en-US" dirty="0" err="1" smtClean="0"/>
              <a:t>a+b</a:t>
            </a:r>
            <a:r>
              <a:rPr lang="en-US" dirty="0" smtClean="0"/>
              <a:t>;</a:t>
            </a:r>
          </a:p>
          <a:p>
            <a:pPr marL="0" indent="0">
              <a:buNone/>
            </a:pPr>
            <a:r>
              <a:rPr lang="en-US" dirty="0" smtClean="0"/>
              <a:t>}</a:t>
            </a:r>
          </a:p>
          <a:p>
            <a:pPr marL="0" indent="0">
              <a:buNone/>
            </a:pPr>
            <a:r>
              <a:rPr lang="en-US" b="1" dirty="0" smtClean="0"/>
              <a:t>Example 2</a:t>
            </a:r>
          </a:p>
          <a:p>
            <a:pPr marL="0" indent="0">
              <a:buNone/>
            </a:pPr>
            <a:r>
              <a:rPr lang="en-US" dirty="0" smtClean="0"/>
              <a:t>Sum of List (</a:t>
            </a:r>
            <a:r>
              <a:rPr lang="en-US" dirty="0" err="1" smtClean="0"/>
              <a:t>a,n</a:t>
            </a:r>
            <a:r>
              <a:rPr lang="en-US" dirty="0" smtClean="0"/>
              <a:t>)</a:t>
            </a:r>
          </a:p>
          <a:p>
            <a:pPr marL="0" indent="0">
              <a:buNone/>
            </a:pPr>
            <a:r>
              <a:rPr lang="en-US" dirty="0" smtClean="0"/>
              <a:t>{</a:t>
            </a:r>
          </a:p>
          <a:p>
            <a:pPr marL="0" indent="0">
              <a:buNone/>
            </a:pPr>
            <a:r>
              <a:rPr lang="en-US" dirty="0" smtClean="0"/>
              <a:t>Total=0</a:t>
            </a:r>
          </a:p>
          <a:p>
            <a:pPr marL="0" indent="0">
              <a:buNone/>
            </a:pPr>
            <a:r>
              <a:rPr lang="en-US" dirty="0" smtClean="0"/>
              <a:t>For i=0 to n-1</a:t>
            </a:r>
          </a:p>
          <a:p>
            <a:pPr marL="0" indent="0">
              <a:buNone/>
            </a:pPr>
            <a:r>
              <a:rPr lang="en-US" dirty="0"/>
              <a:t>	</a:t>
            </a:r>
            <a:r>
              <a:rPr lang="en-US" dirty="0" smtClean="0"/>
              <a:t>total = total + </a:t>
            </a:r>
            <a:r>
              <a:rPr lang="en-US" sz="2400" dirty="0" smtClean="0"/>
              <a:t>A</a:t>
            </a:r>
            <a:r>
              <a:rPr lang="en-US" sz="1400" dirty="0" smtClean="0"/>
              <a:t>i</a:t>
            </a:r>
          </a:p>
          <a:p>
            <a:pPr marL="0" indent="0">
              <a:buNone/>
            </a:pPr>
            <a:r>
              <a:rPr lang="en-US" sz="2100" dirty="0" smtClean="0"/>
              <a:t>Return total</a:t>
            </a:r>
          </a:p>
          <a:p>
            <a:pPr marL="0" indent="0">
              <a:buNone/>
            </a:pPr>
            <a:r>
              <a:rPr lang="en-US" sz="2100" dirty="0"/>
              <a:t>}</a:t>
            </a:r>
          </a:p>
        </p:txBody>
      </p:sp>
      <p:sp>
        <p:nvSpPr>
          <p:cNvPr id="4" name="Content Placeholder 2"/>
          <p:cNvSpPr txBox="1">
            <a:spLocks/>
          </p:cNvSpPr>
          <p:nvPr/>
        </p:nvSpPr>
        <p:spPr bwMode="auto">
          <a:xfrm>
            <a:off x="4652392" y="983142"/>
            <a:ext cx="4042792" cy="51370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85000" lnSpcReduction="10000"/>
          </a:bodyPr>
          <a:lstStyle>
            <a:lvl1pPr marL="342900" indent="-342900" algn="l" rtl="0" eaLnBrk="1" fontAlgn="base" hangingPunct="1">
              <a:lnSpc>
                <a:spcPct val="150000"/>
              </a:lnSpc>
              <a:spcBef>
                <a:spcPts val="0"/>
              </a:spcBef>
              <a:spcAft>
                <a:spcPct val="0"/>
              </a:spcAft>
              <a:buSzPct val="130000"/>
              <a:buFont typeface="Arial" pitchFamily="34" charset="0"/>
              <a:buChar char="•"/>
              <a:defRPr sz="2000" kern="1200">
                <a:solidFill>
                  <a:schemeClr val="tx1"/>
                </a:solidFill>
                <a:latin typeface="Cambria" panose="02040503050406030204" pitchFamily="18" charset="0"/>
                <a:ea typeface="+mn-ea"/>
                <a:cs typeface="+mn-cs"/>
              </a:defRPr>
            </a:lvl1pPr>
            <a:lvl2pPr marL="571500" indent="-228600" algn="l" rtl="0" eaLnBrk="1" fontAlgn="base" hangingPunct="1">
              <a:lnSpc>
                <a:spcPct val="150000"/>
              </a:lnSpc>
              <a:spcBef>
                <a:spcPts val="0"/>
              </a:spcBef>
              <a:spcAft>
                <a:spcPct val="0"/>
              </a:spcAft>
              <a:buSzPct val="60000"/>
              <a:buFont typeface="Courier New" pitchFamily="49" charset="0"/>
              <a:buChar char="o"/>
              <a:defRPr sz="1800" kern="1200">
                <a:solidFill>
                  <a:schemeClr val="tx1"/>
                </a:solidFill>
                <a:latin typeface="Cambria" panose="02040503050406030204" pitchFamily="18" charset="0"/>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Cambria" panose="02040503050406030204" pitchFamily="18"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Cambria" panose="02040503050406030204" pitchFamily="18"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100" dirty="0" smtClean="0"/>
              <a:t>Ex 1</a:t>
            </a:r>
          </a:p>
          <a:p>
            <a:pPr marL="0" indent="0">
              <a:buFont typeface="Arial" pitchFamily="34" charset="0"/>
              <a:buNone/>
            </a:pPr>
            <a:r>
              <a:rPr lang="en-US" sz="2100" dirty="0"/>
              <a:t> </a:t>
            </a:r>
            <a:r>
              <a:rPr lang="en-US" sz="2100" dirty="0" smtClean="0"/>
              <a:t>         </a:t>
            </a:r>
            <a:r>
              <a:rPr lang="en-US" sz="2100" dirty="0" err="1" smtClean="0"/>
              <a:t>T</a:t>
            </a:r>
            <a:r>
              <a:rPr lang="en-US" sz="1800" dirty="0" err="1" smtClean="0"/>
              <a:t>sum</a:t>
            </a:r>
            <a:r>
              <a:rPr lang="en-US" sz="1800" dirty="0" smtClean="0"/>
              <a:t> </a:t>
            </a:r>
            <a:r>
              <a:rPr lang="en-US" sz="1900" dirty="0" smtClean="0"/>
              <a:t>= 2(constant time algorithm)</a:t>
            </a:r>
            <a:endParaRPr lang="en-US" sz="1900" dirty="0"/>
          </a:p>
          <a:p>
            <a:pPr marL="0" indent="0">
              <a:buFont typeface="Arial" pitchFamily="34" charset="0"/>
              <a:buNone/>
            </a:pPr>
            <a:r>
              <a:rPr lang="en-US" sz="1900" dirty="0" smtClean="0"/>
              <a:t>Ex 2</a:t>
            </a:r>
          </a:p>
          <a:p>
            <a:pPr marL="0" indent="0">
              <a:buFont typeface="Arial" pitchFamily="34" charset="0"/>
              <a:buNone/>
            </a:pPr>
            <a:r>
              <a:rPr lang="en-US" sz="1900" dirty="0"/>
              <a:t> </a:t>
            </a:r>
            <a:r>
              <a:rPr lang="en-US" sz="1900" dirty="0" smtClean="0"/>
              <a:t>         T sum of list = 1+2(n+1)+2n+1</a:t>
            </a:r>
          </a:p>
          <a:p>
            <a:pPr marL="0" indent="0">
              <a:buFont typeface="Arial" pitchFamily="34" charset="0"/>
              <a:buNone/>
            </a:pPr>
            <a:r>
              <a:rPr lang="en-US" sz="1900" dirty="0"/>
              <a:t> </a:t>
            </a:r>
            <a:r>
              <a:rPr lang="en-US" sz="1900" dirty="0" smtClean="0"/>
              <a:t>                                  = 4n+4</a:t>
            </a:r>
          </a:p>
          <a:p>
            <a:pPr marL="0" indent="0">
              <a:buFont typeface="Arial" pitchFamily="34" charset="0"/>
              <a:buNone/>
            </a:pPr>
            <a:r>
              <a:rPr lang="en-US" sz="1900" dirty="0"/>
              <a:t> </a:t>
            </a:r>
            <a:r>
              <a:rPr lang="en-US" sz="1900" dirty="0" smtClean="0"/>
              <a:t>                   T(n)=</a:t>
            </a:r>
            <a:r>
              <a:rPr lang="en-US" sz="1900" dirty="0" err="1" smtClean="0"/>
              <a:t>Cn</a:t>
            </a:r>
            <a:r>
              <a:rPr lang="en-US" sz="1900" dirty="0" smtClean="0"/>
              <a:t> + C’ ( linear)</a:t>
            </a:r>
          </a:p>
          <a:p>
            <a:pPr marL="0" indent="0">
              <a:buFont typeface="Arial" pitchFamily="34" charset="0"/>
              <a:buNone/>
            </a:pPr>
            <a:r>
              <a:rPr lang="en-US" sz="1900" dirty="0"/>
              <a:t> </a:t>
            </a:r>
            <a:r>
              <a:rPr lang="en-US" sz="1900" dirty="0" smtClean="0"/>
              <a:t>         Where C=C2+C3</a:t>
            </a:r>
          </a:p>
          <a:p>
            <a:pPr marL="0" indent="0">
              <a:buFont typeface="Arial" pitchFamily="34" charset="0"/>
              <a:buNone/>
            </a:pPr>
            <a:r>
              <a:rPr lang="en-US" sz="1900" dirty="0"/>
              <a:t> </a:t>
            </a:r>
            <a:r>
              <a:rPr lang="en-US" sz="1900" dirty="0" smtClean="0"/>
              <a:t>                       C’=c1+c2+c4</a:t>
            </a:r>
            <a:r>
              <a:rPr lang="en-US" sz="1800" dirty="0" smtClean="0"/>
              <a:t> </a:t>
            </a:r>
            <a:endParaRPr lang="en-US" sz="1900" dirty="0" smtClean="0"/>
          </a:p>
          <a:p>
            <a:pPr marL="0" indent="0">
              <a:buFont typeface="Arial" pitchFamily="34" charset="0"/>
              <a:buNone/>
            </a:pPr>
            <a:r>
              <a:rPr lang="en-US" dirty="0" smtClean="0"/>
              <a:t>Cost		no of times</a:t>
            </a:r>
          </a:p>
          <a:p>
            <a:pPr marL="0" indent="0">
              <a:buFont typeface="Arial" pitchFamily="34" charset="0"/>
              <a:buNone/>
            </a:pPr>
            <a:r>
              <a:rPr lang="en-US" dirty="0" smtClean="0"/>
              <a:t>1 (c1)		1</a:t>
            </a:r>
          </a:p>
          <a:p>
            <a:pPr marL="0" indent="0">
              <a:buFont typeface="Arial" pitchFamily="34" charset="0"/>
              <a:buNone/>
            </a:pPr>
            <a:r>
              <a:rPr lang="en-US" dirty="0" smtClean="0"/>
              <a:t>2 (c2)		n+1</a:t>
            </a:r>
          </a:p>
          <a:p>
            <a:pPr marL="0" indent="0">
              <a:buFont typeface="Arial" pitchFamily="34" charset="0"/>
              <a:buNone/>
            </a:pPr>
            <a:r>
              <a:rPr lang="en-US" dirty="0" smtClean="0"/>
              <a:t>2 (c3)		n</a:t>
            </a:r>
          </a:p>
          <a:p>
            <a:pPr marL="0" indent="0">
              <a:buFont typeface="Arial" pitchFamily="34" charset="0"/>
              <a:buNone/>
            </a:pPr>
            <a:r>
              <a:rPr lang="en-US" dirty="0" smtClean="0"/>
              <a:t>1 (c4)		1</a:t>
            </a:r>
            <a:endParaRPr lang="en-US" dirty="0"/>
          </a:p>
        </p:txBody>
      </p:sp>
    </p:spTree>
    <p:extLst>
      <p:ext uri="{BB962C8B-B14F-4D97-AF65-F5344CB8AC3E}">
        <p14:creationId xmlns:p14="http://schemas.microsoft.com/office/powerpoint/2010/main" xmlns="" val="14496410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692696"/>
                <a:ext cx="8229600" cy="5281067"/>
              </a:xfrm>
            </p:spPr>
            <p:txBody>
              <a:bodyPr/>
              <a:lstStyle/>
              <a:p>
                <a:r>
                  <a:rPr lang="en-US" dirty="0" smtClean="0"/>
                  <a:t>Tsum = k	O(1)</a:t>
                </a:r>
              </a:p>
              <a:p>
                <a:r>
                  <a:rPr lang="en-US" dirty="0" err="1" smtClean="0"/>
                  <a:t>Tsum</a:t>
                </a:r>
                <a:r>
                  <a:rPr lang="en-US" dirty="0" smtClean="0"/>
                  <a:t> of list = c . n + c’		O(n)</a:t>
                </a:r>
              </a:p>
              <a:p>
                <a:r>
                  <a:rPr lang="en-US" dirty="0" err="1" smtClean="0"/>
                  <a:t>Tsum</a:t>
                </a:r>
                <a:r>
                  <a:rPr lang="en-US" dirty="0" smtClean="0"/>
                  <a:t> of matrix = a </a:t>
                </a:r>
                <a14:m>
                  <m:oMath xmlns:m="http://schemas.openxmlformats.org/officeDocument/2006/math">
                    <m:sSup>
                      <m:sSupPr>
                        <m:ctrlPr>
                          <a:rPr lang="en-US" i="1" smtClean="0">
                            <a:latin typeface="Cambria Math"/>
                          </a:rPr>
                        </m:ctrlPr>
                      </m:sSupPr>
                      <m:e>
                        <m:r>
                          <a:rPr lang="en-US" b="0" i="1" smtClean="0">
                            <a:latin typeface="Cambria Math"/>
                          </a:rPr>
                          <m:t>𝑛</m:t>
                        </m:r>
                      </m:e>
                      <m:sup>
                        <m:r>
                          <a:rPr lang="en-US" i="1" smtClean="0">
                            <a:latin typeface="Cambria Math"/>
                          </a:rPr>
                          <m:t>2</m:t>
                        </m:r>
                      </m:sup>
                    </m:sSup>
                  </m:oMath>
                </a14:m>
                <a:r>
                  <a:rPr lang="en-US" sz="1800" dirty="0" smtClean="0"/>
                  <a:t> + </a:t>
                </a:r>
                <a:r>
                  <a:rPr lang="en-US" sz="1800" dirty="0" err="1" smtClean="0"/>
                  <a:t>bn</a:t>
                </a:r>
                <a:r>
                  <a:rPr lang="en-US" sz="1800" dirty="0" smtClean="0"/>
                  <a:t> + C		O(</a:t>
                </a:r>
                <a14:m>
                  <m:oMath xmlns:m="http://schemas.openxmlformats.org/officeDocument/2006/math">
                    <m:sSup>
                      <m:sSupPr>
                        <m:ctrlPr>
                          <a:rPr lang="en-US" sz="1800" i="1">
                            <a:latin typeface="Cambria Math"/>
                          </a:rPr>
                        </m:ctrlPr>
                      </m:sSupPr>
                      <m:e>
                        <m:r>
                          <a:rPr lang="en-US" sz="1800" i="1">
                            <a:latin typeface="Cambria Math"/>
                          </a:rPr>
                          <m:t>𝑛</m:t>
                        </m:r>
                      </m:e>
                      <m:sup>
                        <m:r>
                          <a:rPr lang="en-US" sz="1800" i="1">
                            <a:latin typeface="Cambria Math"/>
                          </a:rPr>
                          <m:t>2</m:t>
                        </m:r>
                      </m:sup>
                    </m:sSup>
                  </m:oMath>
                </a14:m>
                <a:r>
                  <a:rPr lang="en-US" sz="1800" dirty="0" smtClean="0"/>
                  <a:t>)</a:t>
                </a:r>
              </a:p>
              <a:p>
                <a:endParaRPr lang="en-US"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692696"/>
                <a:ext cx="8229600" cy="5281067"/>
              </a:xfrm>
              <a:blipFill rotWithShape="1">
                <a:blip r:embed="rId2" cstate="print"/>
                <a:stretch>
                  <a:fillRect l="-1111" t="-115"/>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75656" y="2708919"/>
            <a:ext cx="4819650" cy="3267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0853591"/>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692696"/>
            <a:ext cx="8229600" cy="15121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7544" y="2133600"/>
            <a:ext cx="3362325" cy="1295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42698135"/>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926" y="620688"/>
            <a:ext cx="9124074" cy="571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6188" y="1204514"/>
            <a:ext cx="4295775" cy="64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6" name="Picture 4"/>
          <p:cNvPicPr>
            <a:picLocks noGrp="1" noChangeAspect="1" noChangeArrowheads="1"/>
          </p:cNvPicPr>
          <p:nvPr>
            <p:ph idx="1"/>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7688" y="1852214"/>
            <a:ext cx="5293923" cy="2057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4771" y="3933056"/>
            <a:ext cx="5810907" cy="23762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361112" y="1052736"/>
            <a:ext cx="3714750" cy="3190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5652120" y="4243610"/>
            <a:ext cx="3325920" cy="17776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608648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548680"/>
            <a:ext cx="9144000" cy="5904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96386667"/>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122"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548680"/>
            <a:ext cx="9144000" cy="58326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75107766"/>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is Data Structure?</a:t>
            </a:r>
            <a:br>
              <a:rPr lang="en-IN" b="1" dirty="0"/>
            </a:br>
            <a:endParaRPr lang="en-IN" b="1" dirty="0"/>
          </a:p>
        </p:txBody>
      </p:sp>
      <p:sp>
        <p:nvSpPr>
          <p:cNvPr id="3" name="Content Placeholder 2"/>
          <p:cNvSpPr>
            <a:spLocks noGrp="1"/>
          </p:cNvSpPr>
          <p:nvPr>
            <p:ph idx="1"/>
          </p:nvPr>
        </p:nvSpPr>
        <p:spPr>
          <a:xfrm>
            <a:off x="457200" y="1556792"/>
            <a:ext cx="8229600" cy="4536504"/>
          </a:xfrm>
        </p:spPr>
        <p:txBody>
          <a:bodyPr>
            <a:normAutofit/>
          </a:bodyPr>
          <a:lstStyle/>
          <a:p>
            <a:pPr algn="just"/>
            <a:r>
              <a:rPr lang="en-US" dirty="0"/>
              <a:t>Data Structure is a way of organizing all data items that considers not only the elements stored but also their relationship to each other</a:t>
            </a:r>
            <a:r>
              <a:rPr lang="en-US" dirty="0" smtClean="0"/>
              <a:t>.</a:t>
            </a:r>
          </a:p>
          <a:p>
            <a:pPr algn="just"/>
            <a:r>
              <a:rPr lang="en-US" dirty="0"/>
              <a:t>Data  </a:t>
            </a:r>
            <a:r>
              <a:rPr lang="en-US" dirty="0" smtClean="0"/>
              <a:t>structure is  </a:t>
            </a:r>
            <a:r>
              <a:rPr lang="en-US" dirty="0"/>
              <a:t>a  representation  of  the  logical  relationship  existing  between  individual  elements  of data.</a:t>
            </a:r>
            <a:endParaRPr lang="en-US" dirty="0" smtClean="0"/>
          </a:p>
          <a:p>
            <a:pPr algn="just"/>
            <a:r>
              <a:rPr lang="en-US" dirty="0" smtClean="0"/>
              <a:t>Data: are simply a value are set of values of different type which is called data type like string, Integer, Char etc.</a:t>
            </a:r>
          </a:p>
          <a:p>
            <a:pPr algn="just"/>
            <a:r>
              <a:rPr lang="en-US" dirty="0" smtClean="0"/>
              <a:t>Structure: way of organizing information, so that it is easier to use.</a:t>
            </a:r>
            <a:endParaRPr lang="en-IN" dirty="0"/>
          </a:p>
        </p:txBody>
      </p:sp>
    </p:spTree>
    <p:extLst>
      <p:ext uri="{BB962C8B-B14F-4D97-AF65-F5344CB8AC3E}">
        <p14:creationId xmlns:p14="http://schemas.microsoft.com/office/powerpoint/2010/main" xmlns="" val="4289117390"/>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Space</a:t>
            </a:r>
            <a:endParaRPr lang="en-US" dirty="0"/>
          </a:p>
        </p:txBody>
      </p:sp>
      <p:sp>
        <p:nvSpPr>
          <p:cNvPr id="3" name="Content Placeholder 2"/>
          <p:cNvSpPr>
            <a:spLocks noGrp="1"/>
          </p:cNvSpPr>
          <p:nvPr>
            <p:ph idx="1"/>
          </p:nvPr>
        </p:nvSpPr>
        <p:spPr/>
        <p:txBody>
          <a:bodyPr/>
          <a:lstStyle/>
          <a:p>
            <a:r>
              <a:rPr lang="en-US" dirty="0" smtClean="0"/>
              <a:t>Operations				Variable</a:t>
            </a:r>
          </a:p>
          <a:p>
            <a:r>
              <a:rPr lang="en-US" dirty="0" smtClean="0"/>
              <a:t>Comparisons				Data Structure</a:t>
            </a:r>
          </a:p>
          <a:p>
            <a:r>
              <a:rPr lang="en-US" dirty="0" smtClean="0"/>
              <a:t>Loop Stuff				Allocation</a:t>
            </a:r>
          </a:p>
          <a:p>
            <a:r>
              <a:rPr lang="en-US" dirty="0" smtClean="0"/>
              <a:t>Pointer References			Function calls</a:t>
            </a:r>
          </a:p>
          <a:p>
            <a:r>
              <a:rPr lang="en-US" dirty="0" smtClean="0"/>
              <a:t>Function calls to outside</a:t>
            </a:r>
          </a:p>
        </p:txBody>
      </p:sp>
    </p:spTree>
    <p:extLst>
      <p:ext uri="{BB962C8B-B14F-4D97-AF65-F5344CB8AC3E}">
        <p14:creationId xmlns:p14="http://schemas.microsoft.com/office/powerpoint/2010/main" xmlns="" val="2218772808"/>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548680"/>
            <a:ext cx="9144000" cy="6408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57272696"/>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569023"/>
            <a:ext cx="9144000" cy="1266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71" name="Picture 3"/>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736" y="1835848"/>
            <a:ext cx="3790950" cy="44734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851920" y="1835848"/>
            <a:ext cx="5040560" cy="42623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7238110"/>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5576" y="1052736"/>
            <a:ext cx="4752528" cy="48965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08297845"/>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 y="548680"/>
            <a:ext cx="9143999" cy="58326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11960" y="6105103"/>
            <a:ext cx="1343025" cy="276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17600228"/>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 y="548680"/>
            <a:ext cx="9143999" cy="6309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10731" y="6553325"/>
            <a:ext cx="1481349" cy="304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3466339"/>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and Space Complexity for Recursive Programs</a:t>
            </a:r>
            <a:endParaRPr lang="en-US" dirty="0"/>
          </a:p>
        </p:txBody>
      </p:sp>
      <p:pic>
        <p:nvPicPr>
          <p:cNvPr id="11266"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1484784"/>
            <a:ext cx="8229600" cy="48245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98617783"/>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06760"/>
          </a:xfrm>
        </p:spPr>
        <p:txBody>
          <a:bodyPr>
            <a:normAutofit fontScale="90000"/>
          </a:bodyPr>
          <a:lstStyle/>
          <a:p>
            <a:r>
              <a:rPr lang="en-US" dirty="0"/>
              <a:t>Space Complexity for Recursive Programs</a:t>
            </a:r>
          </a:p>
        </p:txBody>
      </p:sp>
      <p:pic>
        <p:nvPicPr>
          <p:cNvPr id="12290"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1340768"/>
            <a:ext cx="8229600" cy="47525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 y="1340768"/>
            <a:ext cx="9036495" cy="50405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59599734"/>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137051"/>
          </a:xfrm>
        </p:spPr>
        <p:txBody>
          <a:bodyPr>
            <a:normAutofit fontScale="92500" lnSpcReduction="20000"/>
          </a:bodyPr>
          <a:lstStyle/>
          <a:p>
            <a:pPr marL="0" indent="0">
              <a:buNone/>
            </a:pPr>
            <a:r>
              <a:rPr lang="en-US" dirty="0"/>
              <a:t>Data Structure mainly specifies the following four </a:t>
            </a:r>
            <a:r>
              <a:rPr lang="en-US" dirty="0" smtClean="0"/>
              <a:t>things</a:t>
            </a:r>
          </a:p>
          <a:p>
            <a:r>
              <a:rPr lang="en-US" dirty="0" smtClean="0"/>
              <a:t>Organization </a:t>
            </a:r>
            <a:r>
              <a:rPr lang="en-US" dirty="0"/>
              <a:t>of </a:t>
            </a:r>
            <a:r>
              <a:rPr lang="en-US" dirty="0" smtClean="0"/>
              <a:t>Data</a:t>
            </a:r>
          </a:p>
          <a:p>
            <a:r>
              <a:rPr lang="en-US" dirty="0" smtClean="0"/>
              <a:t>Accessing methods</a:t>
            </a:r>
          </a:p>
          <a:p>
            <a:r>
              <a:rPr lang="en-US" dirty="0" smtClean="0"/>
              <a:t>Degree </a:t>
            </a:r>
            <a:r>
              <a:rPr lang="en-US" dirty="0"/>
              <a:t>of </a:t>
            </a:r>
            <a:r>
              <a:rPr lang="en-US" dirty="0" smtClean="0"/>
              <a:t>associativity</a:t>
            </a:r>
          </a:p>
          <a:p>
            <a:r>
              <a:rPr lang="en-US" dirty="0" smtClean="0"/>
              <a:t>Processing </a:t>
            </a:r>
            <a:r>
              <a:rPr lang="en-US" dirty="0"/>
              <a:t>alternatives for </a:t>
            </a:r>
            <a:r>
              <a:rPr lang="en-US" dirty="0" smtClean="0"/>
              <a:t>information</a:t>
            </a:r>
          </a:p>
          <a:p>
            <a:pPr marL="0" indent="0">
              <a:buNone/>
            </a:pPr>
            <a:r>
              <a:rPr lang="en-US" b="1" dirty="0" smtClean="0"/>
              <a:t>Algorithm </a:t>
            </a:r>
            <a:r>
              <a:rPr lang="en-US" b="1" dirty="0"/>
              <a:t>+ Data Structure = </a:t>
            </a:r>
            <a:r>
              <a:rPr lang="en-US" b="1" dirty="0" smtClean="0"/>
              <a:t>Program</a:t>
            </a:r>
          </a:p>
          <a:p>
            <a:r>
              <a:rPr lang="en-IN" b="1" dirty="0" smtClean="0"/>
              <a:t>Interface</a:t>
            </a:r>
            <a:r>
              <a:rPr lang="en-IN" dirty="0"/>
              <a:t>−Each </a:t>
            </a:r>
            <a:r>
              <a:rPr lang="en-IN" dirty="0" smtClean="0"/>
              <a:t>data structure has an </a:t>
            </a:r>
            <a:r>
              <a:rPr lang="en-IN" dirty="0"/>
              <a:t>interface. </a:t>
            </a:r>
            <a:endParaRPr lang="en-IN" dirty="0" smtClean="0"/>
          </a:p>
          <a:p>
            <a:r>
              <a:rPr lang="en-IN" dirty="0" smtClean="0"/>
              <a:t>Interface represents the set of operations that a data structure supports. An interface only provides the list of supported operations, type of parameters they can accept and return type of these </a:t>
            </a:r>
            <a:r>
              <a:rPr lang="en-IN" dirty="0"/>
              <a:t>operations</a:t>
            </a:r>
            <a:r>
              <a:rPr lang="en-IN" dirty="0" smtClean="0"/>
              <a:t>.</a:t>
            </a:r>
          </a:p>
          <a:p>
            <a:r>
              <a:rPr lang="en-IN" b="1" dirty="0" smtClean="0"/>
              <a:t>Implementation</a:t>
            </a:r>
            <a:r>
              <a:rPr lang="en-IN" dirty="0"/>
              <a:t>−</a:t>
            </a:r>
            <a:r>
              <a:rPr lang="en-IN" dirty="0" smtClean="0"/>
              <a:t>Implementation provides the internal representation of a data structure. Implementation also provides the definition of the algorithms used </a:t>
            </a:r>
            <a:r>
              <a:rPr lang="en-IN" dirty="0"/>
              <a:t>in the </a:t>
            </a:r>
            <a:r>
              <a:rPr lang="en-IN" dirty="0" smtClean="0"/>
              <a:t>operations of the data </a:t>
            </a:r>
            <a:r>
              <a:rPr lang="en-IN" dirty="0"/>
              <a:t>structure.</a:t>
            </a:r>
          </a:p>
        </p:txBody>
      </p:sp>
    </p:spTree>
    <p:extLst>
      <p:ext uri="{BB962C8B-B14F-4D97-AF65-F5344CB8AC3E}">
        <p14:creationId xmlns:p14="http://schemas.microsoft.com/office/powerpoint/2010/main" xmlns="" val="82377852"/>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Characteristics of a Data Structure</a:t>
            </a:r>
            <a:endParaRPr lang="en-IN" dirty="0"/>
          </a:p>
        </p:txBody>
      </p:sp>
      <p:sp>
        <p:nvSpPr>
          <p:cNvPr id="3" name="Content Placeholder 2"/>
          <p:cNvSpPr>
            <a:spLocks noGrp="1"/>
          </p:cNvSpPr>
          <p:nvPr>
            <p:ph idx="1"/>
          </p:nvPr>
        </p:nvSpPr>
        <p:spPr/>
        <p:txBody>
          <a:bodyPr/>
          <a:lstStyle/>
          <a:p>
            <a:r>
              <a:rPr lang="en-IN" dirty="0" smtClean="0"/>
              <a:t>Correctness− Data structure implementation should implement its interface correctly. </a:t>
            </a:r>
          </a:p>
          <a:p>
            <a:r>
              <a:rPr lang="en-IN" dirty="0" smtClean="0"/>
              <a:t>Time Complexity− Running time or the execution time of operations of data structure must be as small as </a:t>
            </a:r>
            <a:r>
              <a:rPr lang="en-IN" dirty="0"/>
              <a:t>possible</a:t>
            </a:r>
            <a:r>
              <a:rPr lang="en-IN" dirty="0" smtClean="0"/>
              <a:t>. </a:t>
            </a:r>
          </a:p>
          <a:p>
            <a:r>
              <a:rPr lang="en-IN" dirty="0" smtClean="0"/>
              <a:t>Space Complexity− Memory usage of a data structure operation should be as  </a:t>
            </a:r>
            <a:r>
              <a:rPr lang="en-IN" dirty="0"/>
              <a:t>little </a:t>
            </a:r>
            <a:r>
              <a:rPr lang="en-IN" dirty="0" smtClean="0"/>
              <a:t>as possible</a:t>
            </a:r>
            <a:r>
              <a:rPr lang="en-IN" dirty="0"/>
              <a:t>.</a:t>
            </a:r>
          </a:p>
        </p:txBody>
      </p:sp>
    </p:spTree>
    <p:extLst>
      <p:ext uri="{BB962C8B-B14F-4D97-AF65-F5344CB8AC3E}">
        <p14:creationId xmlns:p14="http://schemas.microsoft.com/office/powerpoint/2010/main" xmlns="" val="3305489416"/>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209059"/>
          </a:xfrm>
        </p:spPr>
        <p:txBody>
          <a:bodyPr/>
          <a:lstStyle/>
          <a:p>
            <a:pPr marL="0" indent="0">
              <a:buNone/>
            </a:pPr>
            <a:r>
              <a:rPr lang="en-US" dirty="0"/>
              <a:t>Let us take an example where the name of the student may be divided into three sub-items namely: first name, middle name and last name. But the ID that is assigned to a student would normally be considered as a single </a:t>
            </a:r>
            <a:r>
              <a:rPr lang="en-US" dirty="0" smtClean="0"/>
              <a:t>item</a:t>
            </a:r>
          </a:p>
          <a:p>
            <a:pPr marL="0" indent="0">
              <a:buNone/>
            </a:pPr>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584" y="2628900"/>
            <a:ext cx="7848872" cy="23122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395536" y="5157192"/>
            <a:ext cx="8496944" cy="923330"/>
          </a:xfrm>
          <a:prstGeom prst="rect">
            <a:avLst/>
          </a:prstGeom>
        </p:spPr>
        <p:txBody>
          <a:bodyPr wrap="square">
            <a:spAutoFit/>
          </a:bodyPr>
          <a:lstStyle/>
          <a:p>
            <a:r>
              <a:rPr lang="en-US" dirty="0"/>
              <a:t>In the example mentioned above such as ID, Age, Gender, First, Middle, Last, Street, Area, etc. are elementary data items, whereas (Name, Address) is group data items. </a:t>
            </a:r>
            <a:endParaRPr lang="en-IN" dirty="0"/>
          </a:p>
        </p:txBody>
      </p:sp>
    </p:spTree>
    <p:extLst>
      <p:ext uri="{BB962C8B-B14F-4D97-AF65-F5344CB8AC3E}">
        <p14:creationId xmlns:p14="http://schemas.microsoft.com/office/powerpoint/2010/main" xmlns="" val="1599178707"/>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Basic Operations of Data Structures</a:t>
            </a:r>
            <a:br>
              <a:rPr lang="en-US" b="1" dirty="0"/>
            </a:br>
            <a:endParaRPr lang="en-IN" b="1" dirty="0"/>
          </a:p>
        </p:txBody>
      </p:sp>
      <p:sp>
        <p:nvSpPr>
          <p:cNvPr id="3" name="Content Placeholder 2"/>
          <p:cNvSpPr>
            <a:spLocks noGrp="1"/>
          </p:cNvSpPr>
          <p:nvPr>
            <p:ph idx="1"/>
          </p:nvPr>
        </p:nvSpPr>
        <p:spPr>
          <a:xfrm>
            <a:off x="457200" y="1484784"/>
            <a:ext cx="8229600" cy="4488979"/>
          </a:xfrm>
        </p:spPr>
        <p:txBody>
          <a:bodyPr>
            <a:normAutofit fontScale="92500" lnSpcReduction="10000"/>
          </a:bodyPr>
          <a:lstStyle/>
          <a:p>
            <a:pPr marL="0" indent="0">
              <a:buNone/>
            </a:pPr>
            <a:r>
              <a:rPr lang="en-US" dirty="0" smtClean="0"/>
              <a:t>Some </a:t>
            </a:r>
            <a:r>
              <a:rPr lang="en-US" dirty="0"/>
              <a:t>specific operations process all data in the data structures. The specific data structure that has been chosen mostly depends on the number of time of the occurrence of the operation which needs to be carried out on the data structure. Names of such operations are listed below:</a:t>
            </a:r>
          </a:p>
          <a:p>
            <a:endParaRPr lang="en-US" dirty="0"/>
          </a:p>
          <a:p>
            <a:pPr lvl="1" indent="-342900"/>
            <a:r>
              <a:rPr lang="en-US" sz="1900" b="1" dirty="0"/>
              <a:t>    Traversing</a:t>
            </a:r>
          </a:p>
          <a:p>
            <a:pPr lvl="1" indent="-342900"/>
            <a:r>
              <a:rPr lang="en-US" sz="1900" b="1" dirty="0"/>
              <a:t>    Searching</a:t>
            </a:r>
          </a:p>
          <a:p>
            <a:pPr lvl="1" indent="-342900"/>
            <a:r>
              <a:rPr lang="en-US" sz="1900" b="1" dirty="0"/>
              <a:t>    Insertion</a:t>
            </a:r>
          </a:p>
          <a:p>
            <a:pPr lvl="1" indent="-342900"/>
            <a:r>
              <a:rPr lang="en-US" sz="1900" b="1" dirty="0"/>
              <a:t>    Deletion</a:t>
            </a:r>
          </a:p>
          <a:p>
            <a:pPr lvl="1" indent="-342900"/>
            <a:r>
              <a:rPr lang="en-US" sz="1900" b="1" dirty="0"/>
              <a:t>    Sorting</a:t>
            </a:r>
          </a:p>
          <a:p>
            <a:pPr lvl="1" indent="-342900"/>
            <a:r>
              <a:rPr lang="en-US" sz="1900" b="1" dirty="0"/>
              <a:t>    Merging</a:t>
            </a:r>
            <a:endParaRPr lang="en-IN" sz="1900" b="1" dirty="0"/>
          </a:p>
        </p:txBody>
      </p:sp>
    </p:spTree>
    <p:extLst>
      <p:ext uri="{BB962C8B-B14F-4D97-AF65-F5344CB8AC3E}">
        <p14:creationId xmlns:p14="http://schemas.microsoft.com/office/powerpoint/2010/main" xmlns="" val="4193225141"/>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06760"/>
          </a:xfrm>
        </p:spPr>
        <p:txBody>
          <a:bodyPr>
            <a:normAutofit fontScale="90000"/>
          </a:bodyPr>
          <a:lstStyle/>
          <a:p>
            <a:r>
              <a:rPr lang="en-IN" dirty="0"/>
              <a:t>Classification of Data Structure</a:t>
            </a:r>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1124744"/>
            <a:ext cx="8291264" cy="52565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82009268"/>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types of Data Structures</a:t>
            </a:r>
            <a:endParaRPr lang="en-IN" dirty="0"/>
          </a:p>
        </p:txBody>
      </p:sp>
      <p:sp>
        <p:nvSpPr>
          <p:cNvPr id="3" name="Content Placeholder 2"/>
          <p:cNvSpPr>
            <a:spLocks noGrp="1"/>
          </p:cNvSpPr>
          <p:nvPr>
            <p:ph idx="1"/>
          </p:nvPr>
        </p:nvSpPr>
        <p:spPr/>
        <p:txBody>
          <a:bodyPr>
            <a:normAutofit fontScale="77500" lnSpcReduction="20000"/>
          </a:bodyPr>
          <a:lstStyle/>
          <a:p>
            <a:r>
              <a:rPr lang="en-US" dirty="0"/>
              <a:t>A</a:t>
            </a:r>
            <a:r>
              <a:rPr lang="en-US" dirty="0" smtClean="0"/>
              <a:t>nything </a:t>
            </a:r>
            <a:r>
              <a:rPr lang="en-US" dirty="0"/>
              <a:t>that can store data can be called as a data structure, hence Integer, Float, Boolean, Char </a:t>
            </a:r>
            <a:r>
              <a:rPr lang="en-US" dirty="0" err="1"/>
              <a:t>etc</a:t>
            </a:r>
            <a:r>
              <a:rPr lang="en-US" dirty="0"/>
              <a:t>, all are data structures. They are known as Primitive Data Structures.</a:t>
            </a:r>
          </a:p>
          <a:p>
            <a:endParaRPr lang="en-US" dirty="0"/>
          </a:p>
          <a:p>
            <a:r>
              <a:rPr lang="en-US" dirty="0"/>
              <a:t>Then we also have some complex Data Structures, which are used to store large and connected data. Some example of Abstract Data Structure are :</a:t>
            </a:r>
          </a:p>
          <a:p>
            <a:endParaRPr lang="en-US" dirty="0"/>
          </a:p>
          <a:p>
            <a:r>
              <a:rPr lang="en-US" dirty="0"/>
              <a:t>    Linked List</a:t>
            </a:r>
          </a:p>
          <a:p>
            <a:r>
              <a:rPr lang="en-US" dirty="0"/>
              <a:t>    Tree</a:t>
            </a:r>
          </a:p>
          <a:p>
            <a:r>
              <a:rPr lang="en-US" dirty="0"/>
              <a:t>    Graph</a:t>
            </a:r>
          </a:p>
          <a:p>
            <a:r>
              <a:rPr lang="en-US" dirty="0"/>
              <a:t>    Stack, Queue etc.</a:t>
            </a:r>
          </a:p>
          <a:p>
            <a:endParaRPr lang="en-US" dirty="0"/>
          </a:p>
          <a:p>
            <a:r>
              <a:rPr lang="en-US" dirty="0"/>
              <a:t>All these data structures allow us to perform different operations on data. We select these data structures based on which type of operation is required.</a:t>
            </a:r>
            <a:endParaRPr lang="en-IN" dirty="0"/>
          </a:p>
        </p:txBody>
      </p:sp>
    </p:spTree>
    <p:extLst>
      <p:ext uri="{BB962C8B-B14F-4D97-AF65-F5344CB8AC3E}">
        <p14:creationId xmlns:p14="http://schemas.microsoft.com/office/powerpoint/2010/main" xmlns="" val="1341584583"/>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2195011502"/>
              </p:ext>
            </p:extLst>
          </p:nvPr>
        </p:nvGraphicFramePr>
        <p:xfrm>
          <a:off x="331440" y="1009136"/>
          <a:ext cx="8345016" cy="5034280"/>
        </p:xfrm>
        <a:graphic>
          <a:graphicData uri="http://schemas.openxmlformats.org/drawingml/2006/table">
            <a:tbl>
              <a:tblPr firstRow="1" bandRow="1">
                <a:tableStyleId>{5C22544A-7EE6-4342-B048-85BDC9FD1C3A}</a:tableStyleId>
              </a:tblPr>
              <a:tblGrid>
                <a:gridCol w="2318085"/>
                <a:gridCol w="6026931"/>
              </a:tblGrid>
              <a:tr h="370840">
                <a:tc>
                  <a:txBody>
                    <a:bodyPr/>
                    <a:lstStyle/>
                    <a:p>
                      <a:r>
                        <a:rPr lang="en-IN" dirty="0" err="1"/>
                        <a:t>Characterstic</a:t>
                      </a:r>
                      <a:endParaRPr lang="en-IN" dirty="0"/>
                    </a:p>
                  </a:txBody>
                  <a:tcPr anchor="ctr"/>
                </a:tc>
                <a:tc>
                  <a:txBody>
                    <a:bodyPr/>
                    <a:lstStyle/>
                    <a:p>
                      <a:r>
                        <a:rPr lang="en-IN"/>
                        <a:t>Description</a:t>
                      </a:r>
                    </a:p>
                  </a:txBody>
                  <a:tcPr anchor="ctr"/>
                </a:tc>
              </a:tr>
              <a:tr h="370840">
                <a:tc>
                  <a:txBody>
                    <a:bodyPr/>
                    <a:lstStyle/>
                    <a:p>
                      <a:r>
                        <a:rPr lang="en-IN"/>
                        <a:t>Linear</a:t>
                      </a:r>
                    </a:p>
                  </a:txBody>
                  <a:tcPr anchor="ctr"/>
                </a:tc>
                <a:tc>
                  <a:txBody>
                    <a:bodyPr/>
                    <a:lstStyle/>
                    <a:p>
                      <a:r>
                        <a:rPr lang="en-US" dirty="0"/>
                        <a:t>In Linear data </a:t>
                      </a:r>
                      <a:r>
                        <a:rPr lang="en-US" dirty="0" err="1"/>
                        <a:t>structures,the</a:t>
                      </a:r>
                      <a:r>
                        <a:rPr lang="en-US" dirty="0"/>
                        <a:t> data items are arranged in a linear sequence. Example: </a:t>
                      </a:r>
                      <a:r>
                        <a:rPr lang="en-US" b="1" dirty="0"/>
                        <a:t>Array</a:t>
                      </a:r>
                      <a:endParaRPr lang="en-US" dirty="0"/>
                    </a:p>
                  </a:txBody>
                  <a:tcPr anchor="ctr"/>
                </a:tc>
              </a:tr>
              <a:tr h="370840">
                <a:tc>
                  <a:txBody>
                    <a:bodyPr/>
                    <a:lstStyle/>
                    <a:p>
                      <a:r>
                        <a:rPr lang="en-IN"/>
                        <a:t>Non-Linear</a:t>
                      </a:r>
                    </a:p>
                  </a:txBody>
                  <a:tcPr anchor="ctr"/>
                </a:tc>
                <a:tc>
                  <a:txBody>
                    <a:bodyPr/>
                    <a:lstStyle/>
                    <a:p>
                      <a:r>
                        <a:rPr lang="en-US"/>
                        <a:t>In Non-Linear data structures,the data items are not in sequence. Example: </a:t>
                      </a:r>
                      <a:r>
                        <a:rPr lang="en-US" b="1"/>
                        <a:t>Tree</a:t>
                      </a:r>
                      <a:r>
                        <a:rPr lang="en-US"/>
                        <a:t>, </a:t>
                      </a:r>
                      <a:r>
                        <a:rPr lang="en-US" b="1"/>
                        <a:t>Graph</a:t>
                      </a:r>
                      <a:endParaRPr lang="en-US"/>
                    </a:p>
                  </a:txBody>
                  <a:tcPr anchor="ctr"/>
                </a:tc>
              </a:tr>
              <a:tr h="370840">
                <a:tc>
                  <a:txBody>
                    <a:bodyPr/>
                    <a:lstStyle/>
                    <a:p>
                      <a:r>
                        <a:rPr lang="en-IN"/>
                        <a:t>Homogeneous</a:t>
                      </a:r>
                    </a:p>
                  </a:txBody>
                  <a:tcPr anchor="ctr"/>
                </a:tc>
                <a:tc>
                  <a:txBody>
                    <a:bodyPr/>
                    <a:lstStyle/>
                    <a:p>
                      <a:r>
                        <a:rPr lang="en-US"/>
                        <a:t>In homogeneous data structures,all the elements are of same type. Example: </a:t>
                      </a:r>
                      <a:r>
                        <a:rPr lang="en-US" b="1"/>
                        <a:t>Array</a:t>
                      </a:r>
                      <a:endParaRPr lang="en-US"/>
                    </a:p>
                  </a:txBody>
                  <a:tcPr anchor="ctr"/>
                </a:tc>
              </a:tr>
              <a:tr h="370840">
                <a:tc>
                  <a:txBody>
                    <a:bodyPr/>
                    <a:lstStyle/>
                    <a:p>
                      <a:r>
                        <a:rPr lang="en-IN"/>
                        <a:t>Non-Homogeneous</a:t>
                      </a:r>
                    </a:p>
                  </a:txBody>
                  <a:tcPr anchor="ctr"/>
                </a:tc>
                <a:tc>
                  <a:txBody>
                    <a:bodyPr/>
                    <a:lstStyle/>
                    <a:p>
                      <a:r>
                        <a:rPr lang="en-US"/>
                        <a:t>In Non-Homogeneous data structure, the elements may or may not be of the same type. Example: </a:t>
                      </a:r>
                      <a:r>
                        <a:rPr lang="en-US" b="1"/>
                        <a:t>Structures</a:t>
                      </a:r>
                      <a:endParaRPr lang="en-US"/>
                    </a:p>
                  </a:txBody>
                  <a:tcPr anchor="ctr"/>
                </a:tc>
              </a:tr>
              <a:tr h="370840">
                <a:tc>
                  <a:txBody>
                    <a:bodyPr/>
                    <a:lstStyle/>
                    <a:p>
                      <a:r>
                        <a:rPr lang="en-IN"/>
                        <a:t>Static</a:t>
                      </a:r>
                    </a:p>
                  </a:txBody>
                  <a:tcPr anchor="ctr"/>
                </a:tc>
                <a:tc>
                  <a:txBody>
                    <a:bodyPr/>
                    <a:lstStyle/>
                    <a:p>
                      <a:r>
                        <a:rPr lang="en-US"/>
                        <a:t>Static data structures are those whose sizes and structures associated memory locations are fixed, at compile time. Example: </a:t>
                      </a:r>
                      <a:r>
                        <a:rPr lang="en-US" b="1"/>
                        <a:t>Array</a:t>
                      </a:r>
                      <a:endParaRPr lang="en-US"/>
                    </a:p>
                  </a:txBody>
                  <a:tcPr anchor="ctr"/>
                </a:tc>
              </a:tr>
              <a:tr h="370840">
                <a:tc>
                  <a:txBody>
                    <a:bodyPr/>
                    <a:lstStyle/>
                    <a:p>
                      <a:r>
                        <a:rPr lang="en-IN"/>
                        <a:t>Dynamic</a:t>
                      </a:r>
                    </a:p>
                  </a:txBody>
                  <a:tcPr anchor="ctr"/>
                </a:tc>
                <a:tc>
                  <a:txBody>
                    <a:bodyPr/>
                    <a:lstStyle/>
                    <a:p>
                      <a:r>
                        <a:rPr lang="en-US" dirty="0"/>
                        <a:t>Dynamic structures are those which expands or shrinks depending upon the program need and its execution. Also, their associated memory locations changes. Example: </a:t>
                      </a:r>
                      <a:r>
                        <a:rPr lang="en-US" b="1" dirty="0"/>
                        <a:t>Linked List created using pointers</a:t>
                      </a:r>
                      <a:endParaRPr lang="en-US" dirty="0"/>
                    </a:p>
                  </a:txBody>
                  <a:tcPr anchor="ctr"/>
                </a:tc>
              </a:tr>
            </a:tbl>
          </a:graphicData>
        </a:graphic>
      </p:graphicFrame>
      <p:sp>
        <p:nvSpPr>
          <p:cNvPr id="5" name="Rectangle 4"/>
          <p:cNvSpPr/>
          <p:nvPr/>
        </p:nvSpPr>
        <p:spPr>
          <a:xfrm>
            <a:off x="0" y="620688"/>
            <a:ext cx="8892480" cy="369332"/>
          </a:xfrm>
          <a:prstGeom prst="rect">
            <a:avLst/>
          </a:prstGeom>
        </p:spPr>
        <p:txBody>
          <a:bodyPr wrap="square">
            <a:spAutoFit/>
          </a:bodyPr>
          <a:lstStyle/>
          <a:p>
            <a:r>
              <a:rPr lang="en-US" dirty="0"/>
              <a:t>The data structures can also be classified on the basis of the following characteristics:</a:t>
            </a:r>
            <a:endParaRPr lang="en-IN" dirty="0"/>
          </a:p>
        </p:txBody>
      </p:sp>
    </p:spTree>
    <p:extLst>
      <p:ext uri="{BB962C8B-B14F-4D97-AF65-F5344CB8AC3E}">
        <p14:creationId xmlns:p14="http://schemas.microsoft.com/office/powerpoint/2010/main" xmlns="" val="71780124"/>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1" id="{5FB693E4-5558-4172-814C-FE299FD77723}" vid="{2A47D8DB-B90F-4F8B-9A3C-0970E6F3C757}"/>
    </a:ext>
  </a:extLst>
</a:theme>
</file>

<file path=ppt/theme/theme2.xml><?xml version="1.0" encoding="utf-8"?>
<a:theme xmlns:a="http://schemas.openxmlformats.org/drawingml/2006/main" name="1_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resentation1" id="{5FB693E4-5558-4172-814C-FE299FD77723}" vid="{2A47D8DB-B90F-4F8B-9A3C-0970E6F3C75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1162</TotalTime>
  <Words>950</Words>
  <Application>Microsoft Office PowerPoint</Application>
  <PresentationFormat>On-screen Show (4:3)</PresentationFormat>
  <Paragraphs>123</Paragraphs>
  <Slides>27</Slides>
  <Notes>1</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Smart_ppt_Theme</vt:lpstr>
      <vt:lpstr>1_Smart_ppt_Theme</vt:lpstr>
      <vt:lpstr>Introduction to Data Structures, Applications</vt:lpstr>
      <vt:lpstr>What is Data Structure? </vt:lpstr>
      <vt:lpstr>Slide 3</vt:lpstr>
      <vt:lpstr>Characteristics of a Data Structure</vt:lpstr>
      <vt:lpstr>Slide 5</vt:lpstr>
      <vt:lpstr>Basic Operations of Data Structures </vt:lpstr>
      <vt:lpstr>Classification of Data Structure</vt:lpstr>
      <vt:lpstr>Basic types of Data Structures</vt:lpstr>
      <vt:lpstr>Slide 9</vt:lpstr>
      <vt:lpstr>What is an Algorithm ? </vt:lpstr>
      <vt:lpstr>Every Algorithm must satisfy the following properties: </vt:lpstr>
      <vt:lpstr>Time Complexity Of A Computer Program  </vt:lpstr>
      <vt:lpstr>How To Calculate Running Time? </vt:lpstr>
      <vt:lpstr>Slide 14</vt:lpstr>
      <vt:lpstr>Slide 15</vt:lpstr>
      <vt:lpstr>Slide 16</vt:lpstr>
      <vt:lpstr>Slide 17</vt:lpstr>
      <vt:lpstr>Slide 18</vt:lpstr>
      <vt:lpstr>Slide 19</vt:lpstr>
      <vt:lpstr>Time     Space</vt:lpstr>
      <vt:lpstr>Slide 21</vt:lpstr>
      <vt:lpstr>Slide 22</vt:lpstr>
      <vt:lpstr>Slide 23</vt:lpstr>
      <vt:lpstr>Slide 24</vt:lpstr>
      <vt:lpstr>Slide 25</vt:lpstr>
      <vt:lpstr>Time and Space Complexity for Recursive Programs</vt:lpstr>
      <vt:lpstr>Space Complexity for Recursive Programs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ABSTRACTION</dc:title>
  <dc:creator>acer</dc:creator>
  <cp:lastModifiedBy>DURGA</cp:lastModifiedBy>
  <cp:revision>47</cp:revision>
  <dcterms:created xsi:type="dcterms:W3CDTF">2019-02-12T05:32:31Z</dcterms:created>
  <dcterms:modified xsi:type="dcterms:W3CDTF">2019-12-01T03:06:57Z</dcterms:modified>
</cp:coreProperties>
</file>