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913" r:id="rId2"/>
    <p:sldId id="915" r:id="rId3"/>
    <p:sldId id="917" r:id="rId4"/>
    <p:sldId id="932" r:id="rId5"/>
    <p:sldId id="918" r:id="rId6"/>
    <p:sldId id="919" r:id="rId7"/>
    <p:sldId id="920" r:id="rId8"/>
    <p:sldId id="921" r:id="rId9"/>
    <p:sldId id="922" r:id="rId10"/>
    <p:sldId id="923" r:id="rId11"/>
    <p:sldId id="924" r:id="rId12"/>
    <p:sldId id="93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userDrawn="1">
          <p15:clr>
            <a:srgbClr val="A4A3A4"/>
          </p15:clr>
        </p15:guide>
        <p15:guide id="4" pos="384" userDrawn="1">
          <p15:clr>
            <a:srgbClr val="A4A3A4"/>
          </p15:clr>
        </p15:guide>
        <p15:guide id="5" orient="horz" pos="624" userDrawn="1">
          <p15:clr>
            <a:srgbClr val="A4A3A4"/>
          </p15:clr>
        </p15:guide>
        <p15:guide id="6" orient="horz" pos="1584" userDrawn="1">
          <p15:clr>
            <a:srgbClr val="A4A3A4"/>
          </p15:clr>
        </p15:guide>
        <p15:guide id="7" pos="72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68" autoAdjust="0"/>
    <p:restoredTop sz="99645" autoAdjust="0"/>
  </p:normalViewPr>
  <p:slideViewPr>
    <p:cSldViewPr snapToGrid="0" showGuides="1">
      <p:cViewPr varScale="1">
        <p:scale>
          <a:sx n="75" d="100"/>
          <a:sy n="75" d="100"/>
        </p:scale>
        <p:origin x="396" y="54"/>
      </p:cViewPr>
      <p:guideLst>
        <p:guide orient="horz" pos="3360"/>
        <p:guide pos="3840"/>
        <p:guide pos="384"/>
        <p:guide orient="horz" pos="624"/>
        <p:guide orient="horz" pos="1584"/>
        <p:guide pos="7296"/>
      </p:guideLst>
    </p:cSldViewPr>
  </p:slideViewPr>
  <p:notesTextViewPr>
    <p:cViewPr>
      <p:scale>
        <a:sx n="1" d="1"/>
        <a:sy n="1" d="1"/>
      </p:scale>
      <p:origin x="0" y="0"/>
    </p:cViewPr>
  </p:notesTextViewPr>
  <p:notesViewPr>
    <p:cSldViewPr snapToGrid="0">
      <p:cViewPr varScale="1">
        <p:scale>
          <a:sx n="54" d="100"/>
          <a:sy n="54" d="100"/>
        </p:scale>
        <p:origin x="2778"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E758CB-E1DE-487D-98D2-F15974D8A77B}" type="datetimeFigureOut">
              <a:rPr lang="en-US" smtClean="0"/>
              <a:t>6/5/2019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EF3F6-9571-4FF2-8382-94C2F6DBAF0C}" type="slidenum">
              <a:rPr lang="en-US" smtClean="0"/>
              <a:t>‹#›</a:t>
            </a:fld>
            <a:endParaRPr lang="en-US"/>
          </a:p>
        </p:txBody>
      </p:sp>
    </p:spTree>
    <p:extLst>
      <p:ext uri="{BB962C8B-B14F-4D97-AF65-F5344CB8AC3E}">
        <p14:creationId xmlns:p14="http://schemas.microsoft.com/office/powerpoint/2010/main" val="463804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p:cNvSpPr>
            <a:spLocks noGrp="1"/>
          </p:cNvSpPr>
          <p:nvPr>
            <p:ph type="subTitle" idx="1"/>
          </p:nvPr>
        </p:nvSpPr>
        <p:spPr>
          <a:xfrm>
            <a:off x="2844800" y="3581400"/>
            <a:ext cx="7033403" cy="1295400"/>
          </a:xfrm>
        </p:spPr>
        <p:txBody>
          <a:bodyPr>
            <a:normAutofit/>
          </a:bodyPr>
          <a:lstStyle>
            <a:lvl1pPr marL="0" indent="0" algn="l">
              <a:buNone/>
              <a:defRPr sz="1600" baseline="0">
                <a:solidFill>
                  <a:schemeClr val="tx1"/>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Footer Placeholder 4"/>
          <p:cNvSpPr>
            <a:spLocks noGrp="1"/>
          </p:cNvSpPr>
          <p:nvPr>
            <p:ph type="ftr" sz="quarter" idx="15"/>
          </p:nvPr>
        </p:nvSpPr>
        <p:spPr>
          <a:xfrm>
            <a:off x="914400" y="6477001"/>
            <a:ext cx="9652000" cy="365125"/>
          </a:xfrm>
        </p:spPr>
        <p:txBody>
          <a:bodyPr/>
          <a:lstStyle>
            <a:lvl1pPr>
              <a:defRPr dirty="0"/>
            </a:lvl1pPr>
          </a:lstStyle>
          <a:p>
            <a:r>
              <a:rPr lang="en-US" smtClean="0"/>
              <a:t>© 2016 SMART Training Resources Pvt. Ltd.</a:t>
            </a:r>
            <a:endParaRPr lang="en-US"/>
          </a:p>
        </p:txBody>
      </p:sp>
      <p:sp>
        <p:nvSpPr>
          <p:cNvPr id="5" name="Title 4"/>
          <p:cNvSpPr>
            <a:spLocks noGrp="1"/>
          </p:cNvSpPr>
          <p:nvPr>
            <p:ph type="title"/>
          </p:nvPr>
        </p:nvSpPr>
        <p:spPr>
          <a:xfrm>
            <a:off x="1117600" y="2362200"/>
            <a:ext cx="10668000" cy="914400"/>
          </a:xfrm>
        </p:spPr>
        <p:txBody>
          <a:bodyPr/>
          <a:lstStyle>
            <a:lvl1pPr algn="ctr">
              <a:defRPr b="1">
                <a:latin typeface="Cambria" panose="0204050305040603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903612026"/>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914400"/>
          </a:xfrm>
        </p:spPr>
        <p:txBody>
          <a:bodyPr/>
          <a:lstStyle>
            <a:lvl1pPr>
              <a:defRPr>
                <a:latin typeface="Cambria" panose="02040503050406030204" pitchFamily="18"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676401"/>
            <a:ext cx="10972800" cy="4297363"/>
          </a:xfrm>
        </p:spPr>
        <p:txBody>
          <a:bodyPr vert="eaVert"/>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643842790"/>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762001"/>
            <a:ext cx="2743200" cy="5211763"/>
          </a:xfrm>
        </p:spPr>
        <p:txBody>
          <a:bodyPr vert="eaVert"/>
          <a:lstStyle>
            <a:lvl1pPr>
              <a:defRPr>
                <a:latin typeface="Cambria" panose="02040503050406030204" pitchFamily="18"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762001"/>
            <a:ext cx="8026400" cy="5211763"/>
          </a:xfrm>
        </p:spPr>
        <p:txBody>
          <a:bodyPr vert="eaVert"/>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1946836874"/>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cSld name="1_Section Header">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1524000" y="1905001"/>
            <a:ext cx="6807200" cy="1143001"/>
          </a:xfrm>
        </p:spPr>
        <p:txBody>
          <a:bodyPr anchor="b" anchorCtr="0">
            <a:normAutofit/>
          </a:bodyPr>
          <a:lstStyle>
            <a:lvl1pPr algn="l">
              <a:defRPr sz="3600" b="0" cap="none">
                <a:latin typeface="Cambria" panose="020405030504060302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579595" y="3048001"/>
            <a:ext cx="6807200" cy="1500187"/>
          </a:xfrm>
        </p:spPr>
        <p:txBody>
          <a:bodyPr anchor="t"/>
          <a:lstStyle>
            <a:lvl1pPr marL="0" indent="0">
              <a:buNone/>
              <a:defRPr sz="2000">
                <a:solidFill>
                  <a:schemeClr val="tx1"/>
                </a:solidFill>
                <a:latin typeface="Cambria" panose="020405030504060302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1753217320"/>
      </p:ext>
    </p:extLst>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24405" y="1905001"/>
            <a:ext cx="6659595" cy="1143001"/>
          </a:xfrm>
        </p:spPr>
        <p:txBody>
          <a:bodyPr anchor="b">
            <a:normAutofit/>
          </a:bodyPr>
          <a:lstStyle>
            <a:lvl1pPr algn="l">
              <a:defRPr sz="3600" b="0" cap="none">
                <a:latin typeface="Cambria" panose="02040503050406030204" pitchFamily="18"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5080000" y="3148014"/>
            <a:ext cx="6604000" cy="1500187"/>
          </a:xfrm>
        </p:spPr>
        <p:txBody>
          <a:bodyPr/>
          <a:lstStyle>
            <a:lvl1pPr marL="0" indent="0">
              <a:buNone/>
              <a:defRPr sz="2000">
                <a:solidFill>
                  <a:schemeClr val="tx1"/>
                </a:solidFill>
                <a:latin typeface="Cambria" panose="020405030504060302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Picture Placeholder 10"/>
          <p:cNvSpPr>
            <a:spLocks noGrp="1"/>
          </p:cNvSpPr>
          <p:nvPr>
            <p:ph type="pic" sz="quarter" idx="12"/>
          </p:nvPr>
        </p:nvSpPr>
        <p:spPr>
          <a:xfrm>
            <a:off x="812800" y="1371600"/>
            <a:ext cx="3962400" cy="3962400"/>
          </a:xfrm>
        </p:spPr>
        <p:txBody>
          <a:bodyPr rtlCol="0">
            <a:normAutofit/>
          </a:bodyPr>
          <a:lstStyle>
            <a:lvl1pPr>
              <a:defRPr>
                <a:latin typeface="Cambria" panose="02040503050406030204" pitchFamily="18" charset="0"/>
              </a:defRPr>
            </a:lvl1pPr>
          </a:lstStyle>
          <a:p>
            <a:pPr lvl="0"/>
            <a:r>
              <a:rPr lang="en-US" noProof="0" smtClean="0"/>
              <a:t>Click icon to add picture</a:t>
            </a:r>
            <a:endParaRPr lang="en-US" noProof="0"/>
          </a:p>
        </p:txBody>
      </p:sp>
      <p:sp>
        <p:nvSpPr>
          <p:cNvPr id="13"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3302453083"/>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914400"/>
          </a:xfrm>
        </p:spPr>
        <p:txBody>
          <a:bodyPr anchor="t">
            <a:normAutofit/>
          </a:bodyPr>
          <a:lstStyle>
            <a:lvl1pPr algn="l">
              <a:defRPr sz="2800">
                <a:latin typeface="Cambria" panose="02040503050406030204"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609600" y="1676401"/>
            <a:ext cx="10972800" cy="4297363"/>
          </a:xfrm>
        </p:spPr>
        <p:txBody>
          <a:bodyPr>
            <a:normAutofit/>
          </a:bodyPr>
          <a:lstStyle>
            <a:lvl1pPr marL="342900" indent="-342900">
              <a:lnSpc>
                <a:spcPct val="150000"/>
              </a:lnSpc>
              <a:spcBef>
                <a:spcPts val="0"/>
              </a:spcBef>
              <a:buSzPct val="130000"/>
              <a:buFont typeface="Arial" pitchFamily="34" charset="0"/>
              <a:buChar char="•"/>
              <a:defRPr sz="2000">
                <a:latin typeface="Cambria" panose="02040503050406030204" pitchFamily="18" charset="0"/>
              </a:defRPr>
            </a:lvl1pPr>
            <a:lvl2pPr marL="571500" indent="-228600">
              <a:lnSpc>
                <a:spcPct val="150000"/>
              </a:lnSpc>
              <a:spcBef>
                <a:spcPts val="0"/>
              </a:spcBef>
              <a:buSzPct val="60000"/>
              <a:buFont typeface="Courier New" pitchFamily="49" charset="0"/>
              <a:buChar char="o"/>
              <a:defRPr sz="1800">
                <a:latin typeface="Cambria" panose="02040503050406030204" pitchFamily="18" charset="0"/>
              </a:defRPr>
            </a:lvl2pPr>
            <a:lvl3pPr>
              <a:defRPr sz="2000">
                <a:latin typeface="Cambria" panose="02040503050406030204" pitchFamily="18" charset="0"/>
              </a:defRPr>
            </a:lvl3pPr>
            <a:lvl4pPr>
              <a:defRPr sz="2000">
                <a:latin typeface="Cambria" panose="02040503050406030204" pitchFamily="18" charset="0"/>
              </a:defRPr>
            </a:lvl4pPr>
            <a:lvl5pPr>
              <a:defRPr sz="2000">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4230930341"/>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914400"/>
          </a:xfrm>
        </p:spPr>
        <p:txBody>
          <a:bodyPr/>
          <a:lstStyle>
            <a:lvl1pPr>
              <a:defRPr>
                <a:latin typeface="Cambria" panose="02040503050406030204" pitchFamily="18"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00" y="1676401"/>
            <a:ext cx="5384800" cy="4297363"/>
          </a:xfrm>
        </p:spPr>
        <p:txBody>
          <a:bodyPr>
            <a:normAutofit/>
          </a:bodyPr>
          <a:lstStyle>
            <a:lvl1pPr>
              <a:defRPr sz="2400">
                <a:latin typeface="Cambria" panose="02040503050406030204" pitchFamily="18" charset="0"/>
              </a:defRPr>
            </a:lvl1pPr>
            <a:lvl2pPr>
              <a:defRPr sz="2000">
                <a:latin typeface="Cambria" panose="02040503050406030204" pitchFamily="18" charset="0"/>
              </a:defRPr>
            </a:lvl2pPr>
            <a:lvl3pPr>
              <a:defRPr sz="1800">
                <a:latin typeface="Cambria" panose="02040503050406030204" pitchFamily="18" charset="0"/>
              </a:defRPr>
            </a:lvl3pPr>
            <a:lvl4pPr>
              <a:defRPr sz="1600">
                <a:latin typeface="Cambria" panose="02040503050406030204" pitchFamily="18" charset="0"/>
              </a:defRPr>
            </a:lvl4pPr>
            <a:lvl5pPr>
              <a:defRPr sz="1600">
                <a:latin typeface="Cambria" panose="02040503050406030204" pitchFamily="18"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76401"/>
            <a:ext cx="5384800" cy="4297363"/>
          </a:xfrm>
        </p:spPr>
        <p:txBody>
          <a:bodyPr>
            <a:normAutofit/>
          </a:bodyPr>
          <a:lstStyle>
            <a:lvl1pPr>
              <a:defRPr sz="2400">
                <a:latin typeface="Cambria" panose="02040503050406030204" pitchFamily="18" charset="0"/>
              </a:defRPr>
            </a:lvl1pPr>
            <a:lvl2pPr>
              <a:defRPr sz="2000">
                <a:latin typeface="Cambria" panose="02040503050406030204" pitchFamily="18" charset="0"/>
              </a:defRPr>
            </a:lvl2pPr>
            <a:lvl3pPr>
              <a:defRPr sz="1800">
                <a:latin typeface="Cambria" panose="02040503050406030204" pitchFamily="18" charset="0"/>
              </a:defRPr>
            </a:lvl3pPr>
            <a:lvl4pPr>
              <a:defRPr sz="1600">
                <a:latin typeface="Cambria" panose="02040503050406030204" pitchFamily="18" charset="0"/>
              </a:defRPr>
            </a:lvl4pPr>
            <a:lvl5pPr>
              <a:defRPr sz="1600">
                <a:latin typeface="Cambria" panose="02040503050406030204" pitchFamily="18"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2565298187"/>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609600"/>
          </a:xfrm>
        </p:spPr>
        <p:txBody>
          <a:bodyPr/>
          <a:lstStyle>
            <a:lvl1pPr>
              <a:defRPr>
                <a:latin typeface="Cambria" panose="02040503050406030204" pitchFamily="18"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382713"/>
            <a:ext cx="5386917" cy="639762"/>
          </a:xfrm>
        </p:spPr>
        <p:txBody>
          <a:bodyPr anchor="b">
            <a:noAutofit/>
          </a:bodyPr>
          <a:lstStyle>
            <a:lvl1pPr marL="0" indent="0">
              <a:buNone/>
              <a:defRPr sz="2000" b="1">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022475"/>
            <a:ext cx="5386917" cy="3951288"/>
          </a:xfrm>
        </p:spPr>
        <p:txBody>
          <a:bodyPr>
            <a:normAutofit/>
          </a:bodyPr>
          <a:lstStyle>
            <a:lvl1pPr>
              <a:defRPr sz="2000">
                <a:latin typeface="Cambria" panose="02040503050406030204" pitchFamily="18" charset="0"/>
              </a:defRPr>
            </a:lvl1pPr>
            <a:lvl2pPr>
              <a:defRPr sz="1800">
                <a:latin typeface="Cambria" panose="02040503050406030204" pitchFamily="18" charset="0"/>
              </a:defRPr>
            </a:lvl2pPr>
            <a:lvl3pPr>
              <a:defRPr sz="1600">
                <a:latin typeface="Cambria" panose="02040503050406030204" pitchFamily="18" charset="0"/>
              </a:defRPr>
            </a:lvl3pPr>
            <a:lvl4pPr>
              <a:defRPr sz="1400">
                <a:latin typeface="Cambria" panose="02040503050406030204" pitchFamily="18" charset="0"/>
              </a:defRPr>
            </a:lvl4pPr>
            <a:lvl5pPr>
              <a:defRPr sz="1400">
                <a:latin typeface="Cambria" panose="02040503050406030204" pitchFamily="18"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8" y="1382713"/>
            <a:ext cx="5389033" cy="639762"/>
          </a:xfrm>
        </p:spPr>
        <p:txBody>
          <a:bodyPr anchor="b">
            <a:noAutofit/>
          </a:bodyPr>
          <a:lstStyle>
            <a:lvl1pPr marL="0" indent="0">
              <a:buNone/>
              <a:defRPr sz="2000" b="1">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022475"/>
            <a:ext cx="5389033" cy="3951288"/>
          </a:xfrm>
        </p:spPr>
        <p:txBody>
          <a:bodyPr>
            <a:normAutofit/>
          </a:bodyPr>
          <a:lstStyle>
            <a:lvl1pPr>
              <a:defRPr sz="2000">
                <a:latin typeface="Cambria" panose="02040503050406030204" pitchFamily="18" charset="0"/>
              </a:defRPr>
            </a:lvl1pPr>
            <a:lvl2pPr>
              <a:defRPr sz="1800">
                <a:latin typeface="Cambria" panose="02040503050406030204" pitchFamily="18" charset="0"/>
              </a:defRPr>
            </a:lvl2pPr>
            <a:lvl3pPr>
              <a:defRPr sz="1600">
                <a:latin typeface="Cambria" panose="02040503050406030204" pitchFamily="18" charset="0"/>
              </a:defRPr>
            </a:lvl3pPr>
            <a:lvl4pPr>
              <a:defRPr sz="1400">
                <a:latin typeface="Cambria" panose="02040503050406030204" pitchFamily="18" charset="0"/>
              </a:defRPr>
            </a:lvl4pPr>
            <a:lvl5pPr>
              <a:defRPr sz="1400">
                <a:latin typeface="Cambria" panose="02040503050406030204" pitchFamily="18"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0"/>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843281154"/>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914400"/>
          </a:xfrm>
        </p:spPr>
        <p:txBody>
          <a:bodyPr anchor="t">
            <a:normAutofit/>
          </a:bodyPr>
          <a:lstStyle>
            <a:lvl1pPr>
              <a:defRPr sz="2800">
                <a:latin typeface="Cambria" panose="02040503050406030204" pitchFamily="18" charset="0"/>
              </a:defRPr>
            </a:lvl1pPr>
          </a:lstStyle>
          <a:p>
            <a:r>
              <a:rPr lang="en-US" smtClean="0"/>
              <a:t>Click to edit Master title style</a:t>
            </a:r>
            <a:endParaRPr lang="en-US" dirty="0"/>
          </a:p>
        </p:txBody>
      </p:sp>
      <p:sp>
        <p:nvSpPr>
          <p:cNvPr id="6"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2209854703"/>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553718969"/>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762000"/>
            <a:ext cx="4011084" cy="762000"/>
          </a:xfrm>
        </p:spPr>
        <p:txBody>
          <a:bodyPr anchor="b"/>
          <a:lstStyle>
            <a:lvl1pPr algn="l">
              <a:defRPr sz="2000" b="1">
                <a:latin typeface="Cambria" panose="02040503050406030204" pitchFamily="18" charset="0"/>
              </a:defRPr>
            </a:lvl1pPr>
          </a:lstStyle>
          <a:p>
            <a:r>
              <a:rPr lang="en-US" smtClean="0"/>
              <a:t>Click to edit Master title style</a:t>
            </a:r>
            <a:endParaRPr lang="en-US"/>
          </a:p>
        </p:txBody>
      </p:sp>
      <p:sp>
        <p:nvSpPr>
          <p:cNvPr id="3" name="Content Placeholder 2"/>
          <p:cNvSpPr>
            <a:spLocks noGrp="1"/>
          </p:cNvSpPr>
          <p:nvPr>
            <p:ph idx="1"/>
          </p:nvPr>
        </p:nvSpPr>
        <p:spPr>
          <a:xfrm>
            <a:off x="4766733" y="762001"/>
            <a:ext cx="6815667" cy="5211763"/>
          </a:xfrm>
        </p:spPr>
        <p:txBody>
          <a:bodyPr>
            <a:normAutofit/>
          </a:bodyPr>
          <a:lstStyle>
            <a:lvl1pPr>
              <a:defRPr sz="2800">
                <a:latin typeface="Cambria" panose="02040503050406030204" pitchFamily="18" charset="0"/>
              </a:defRPr>
            </a:lvl1pPr>
            <a:lvl2pPr>
              <a:defRPr sz="2400">
                <a:latin typeface="Cambria" panose="02040503050406030204" pitchFamily="18" charset="0"/>
              </a:defRPr>
            </a:lvl2pPr>
            <a:lvl3pPr>
              <a:defRPr sz="2000">
                <a:latin typeface="Cambria" panose="02040503050406030204" pitchFamily="18" charset="0"/>
              </a:defRPr>
            </a:lvl3pPr>
            <a:lvl4pPr>
              <a:defRPr sz="1800">
                <a:latin typeface="Cambria" panose="02040503050406030204" pitchFamily="18" charset="0"/>
              </a:defRPr>
            </a:lvl4pPr>
            <a:lvl5pPr>
              <a:defRPr sz="1800">
                <a:latin typeface="Cambria" panose="02040503050406030204" pitchFamily="18"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1600200"/>
            <a:ext cx="4011084" cy="4373563"/>
          </a:xfrm>
        </p:spPr>
        <p:txBody>
          <a:bodyPr/>
          <a:lstStyle>
            <a:lvl1pPr marL="0" indent="0">
              <a:buNone/>
              <a:defRPr sz="1400">
                <a:latin typeface="Cambria" panose="020405030504060302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195936704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6482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4603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717" y="52149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163058062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26" name="Title Placeholder 1"/>
          <p:cNvSpPr>
            <a:spLocks noGrp="1"/>
          </p:cNvSpPr>
          <p:nvPr>
            <p:ph type="title"/>
          </p:nvPr>
        </p:nvSpPr>
        <p:spPr bwMode="auto">
          <a:xfrm>
            <a:off x="609600" y="762000"/>
            <a:ext cx="10972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09600" y="1676401"/>
            <a:ext cx="109728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39709783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5" r:id="rId12"/>
  </p:sldLayoutIdLst>
  <p:transition spd="slow">
    <p:fade/>
  </p:transition>
  <p:timing>
    <p:tnLst>
      <p:par>
        <p:cTn id="1" dur="indefinite" restart="never" nodeType="tmRoot"/>
      </p:par>
    </p:tnLst>
  </p:timing>
  <p:hf sldNum="0" hdr="0" dt="0"/>
  <p:txStyles>
    <p:title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www.studytonight.com/data-structures/stack-data-structure"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819400" y="2492376"/>
            <a:ext cx="7620000" cy="1622425"/>
          </a:xfrm>
          <a:prstGeom prst="rect">
            <a:avLst/>
          </a:prstGeom>
        </p:spPr>
        <p:txBody>
          <a:bodyPr anchor="b"/>
          <a:lstStyle/>
          <a:p>
            <a:pPr algn="ctr">
              <a:defRPr/>
            </a:pPr>
            <a:r>
              <a:rPr lang="en-US" sz="4400" b="1" cap="small" dirty="0" smtClean="0">
                <a:latin typeface="+mj-lt"/>
                <a:ea typeface="+mj-ea"/>
                <a:cs typeface="+mj-cs"/>
              </a:rPr>
              <a:t>Implementation </a:t>
            </a:r>
            <a:r>
              <a:rPr lang="en-US" sz="4400" b="1" cap="small" dirty="0">
                <a:latin typeface="+mj-lt"/>
                <a:ea typeface="+mj-ea"/>
                <a:cs typeface="+mj-cs"/>
              </a:rPr>
              <a:t>of queue</a:t>
            </a:r>
            <a:endParaRPr lang="en-US" sz="4400" b="1" cap="small" dirty="0">
              <a:latin typeface="+mj-lt"/>
              <a:ea typeface="+mj-ea"/>
              <a:cs typeface="+mj-cs"/>
            </a:endParaRPr>
          </a:p>
        </p:txBody>
      </p:sp>
    </p:spTree>
    <p:extLst>
      <p:ext uri="{BB962C8B-B14F-4D97-AF65-F5344CB8AC3E}">
        <p14:creationId xmlns:p14="http://schemas.microsoft.com/office/powerpoint/2010/main" val="809623738"/>
      </p:ext>
    </p:extLst>
  </p:cSld>
  <p:clrMapOvr>
    <a:masterClrMapping/>
  </p:clrMapOvr>
  <p:transition spd="slow">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 y="927100"/>
            <a:ext cx="11214100" cy="5046664"/>
          </a:xfrm>
        </p:spPr>
        <p:txBody>
          <a:bodyPr>
            <a:normAutofit/>
          </a:bodyPr>
          <a:lstStyle/>
          <a:p>
            <a:pPr marL="0" indent="0">
              <a:buNone/>
            </a:pPr>
            <a:r>
              <a:rPr lang="en-IN" b="1" dirty="0">
                <a:ea typeface="Cambria" panose="02040503050406030204" pitchFamily="18" charset="0"/>
              </a:rPr>
              <a:t>Algorithm for ENQUEUE operation</a:t>
            </a:r>
          </a:p>
          <a:p>
            <a:pPr>
              <a:buFont typeface="Wingdings" pitchFamily="2" charset="2"/>
              <a:buChar char="q"/>
            </a:pPr>
            <a:r>
              <a:rPr lang="en-IN" dirty="0">
                <a:ea typeface="Cambria" panose="02040503050406030204" pitchFamily="18" charset="0"/>
              </a:rPr>
              <a:t>Check if the queue is full or not.</a:t>
            </a:r>
          </a:p>
          <a:p>
            <a:pPr>
              <a:buFont typeface="Wingdings" pitchFamily="2" charset="2"/>
              <a:buChar char="q"/>
            </a:pPr>
            <a:r>
              <a:rPr lang="en-IN" dirty="0">
                <a:ea typeface="Cambria" panose="02040503050406030204" pitchFamily="18" charset="0"/>
              </a:rPr>
              <a:t>If the queue is full, then print overflow error and exit the program.</a:t>
            </a:r>
          </a:p>
          <a:p>
            <a:pPr>
              <a:buFont typeface="Wingdings" pitchFamily="2" charset="2"/>
              <a:buChar char="q"/>
            </a:pPr>
            <a:r>
              <a:rPr lang="en-IN" dirty="0">
                <a:ea typeface="Cambria" panose="02040503050406030204" pitchFamily="18" charset="0"/>
              </a:rPr>
              <a:t>If the queue is not full, then increment the tail and add the </a:t>
            </a:r>
            <a:r>
              <a:rPr lang="en-IN" dirty="0" smtClean="0">
                <a:ea typeface="Cambria" panose="02040503050406030204" pitchFamily="18" charset="0"/>
              </a:rPr>
              <a:t>element.</a:t>
            </a:r>
          </a:p>
          <a:p>
            <a:pPr marL="0" indent="0">
              <a:buNone/>
            </a:pPr>
            <a:r>
              <a:rPr lang="en-IN" b="1" dirty="0" smtClean="0">
                <a:solidFill>
                  <a:srgbClr val="000000"/>
                </a:solidFill>
                <a:ea typeface="Cambria" panose="02040503050406030204" pitchFamily="18" charset="0"/>
              </a:rPr>
              <a:t>Algorithm for DEQUEUE operation</a:t>
            </a:r>
          </a:p>
          <a:p>
            <a:pPr marL="457200" indent="-457200">
              <a:buFont typeface="+mj-lt"/>
              <a:buAutoNum type="arabicPeriod"/>
            </a:pPr>
            <a:r>
              <a:rPr lang="en-IN" dirty="0" smtClean="0">
                <a:solidFill>
                  <a:srgbClr val="000000"/>
                </a:solidFill>
                <a:ea typeface="Cambria" panose="02040503050406030204" pitchFamily="18" charset="0"/>
              </a:rPr>
              <a:t>Check </a:t>
            </a:r>
            <a:r>
              <a:rPr lang="en-IN" dirty="0">
                <a:solidFill>
                  <a:srgbClr val="000000"/>
                </a:solidFill>
                <a:ea typeface="Cambria" panose="02040503050406030204" pitchFamily="18" charset="0"/>
              </a:rPr>
              <a:t>if the queue is empty or not.</a:t>
            </a:r>
          </a:p>
          <a:p>
            <a:pPr marL="457200" indent="-457200">
              <a:buFont typeface="+mj-lt"/>
              <a:buAutoNum type="arabicPeriod"/>
            </a:pPr>
            <a:r>
              <a:rPr lang="en-IN" dirty="0">
                <a:solidFill>
                  <a:srgbClr val="000000"/>
                </a:solidFill>
                <a:ea typeface="Cambria" panose="02040503050406030204" pitchFamily="18" charset="0"/>
              </a:rPr>
              <a:t>If the queue is empty, then print underflow error and exit the program.</a:t>
            </a:r>
          </a:p>
          <a:p>
            <a:pPr marL="457200" indent="-457200">
              <a:buFont typeface="+mj-lt"/>
              <a:buAutoNum type="arabicPeriod"/>
            </a:pPr>
            <a:r>
              <a:rPr lang="en-IN" dirty="0">
                <a:solidFill>
                  <a:srgbClr val="000000"/>
                </a:solidFill>
                <a:ea typeface="Cambria" panose="02040503050406030204" pitchFamily="18" charset="0"/>
              </a:rPr>
              <a:t>If the queue is not empty, then print the element at the head and increment the head.</a:t>
            </a:r>
          </a:p>
          <a:p>
            <a:pPr marL="0" indent="0">
              <a:buNone/>
            </a:pPr>
            <a:endParaRPr lang="en-IN" dirty="0">
              <a:ea typeface="Cambria" panose="02040503050406030204" pitchFamily="18" charset="0"/>
            </a:endParaRPr>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3836034194"/>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800" y="822961"/>
            <a:ext cx="11315700" cy="5150803"/>
          </a:xfrm>
        </p:spPr>
        <p:txBody>
          <a:bodyPr/>
          <a:lstStyle/>
          <a:p>
            <a:pPr marL="0" indent="0">
              <a:buNone/>
            </a:pPr>
            <a:r>
              <a:rPr lang="en-IN" b="1" dirty="0"/>
              <a:t>Complexity Analysis of Queue Operations</a:t>
            </a:r>
          </a:p>
          <a:p>
            <a:pPr marL="0" indent="0">
              <a:buNone/>
            </a:pPr>
            <a:r>
              <a:rPr lang="en-IN" dirty="0"/>
              <a:t>Just like Stack, in case of a Queue too, we know exactly, on which position new element will be added and from where an element will be removed, hence both these operations requires a single step.</a:t>
            </a:r>
          </a:p>
          <a:p>
            <a:pPr marL="0" indent="0">
              <a:buNone/>
            </a:pPr>
            <a:r>
              <a:rPr lang="en-IN" dirty="0" err="1"/>
              <a:t>Enqueue</a:t>
            </a:r>
            <a:r>
              <a:rPr lang="en-IN" dirty="0"/>
              <a:t>: </a:t>
            </a:r>
            <a:r>
              <a:rPr lang="en-IN" b="1" dirty="0"/>
              <a:t>O(1)</a:t>
            </a:r>
            <a:endParaRPr lang="en-IN" dirty="0"/>
          </a:p>
          <a:p>
            <a:pPr marL="0" indent="0">
              <a:buNone/>
            </a:pPr>
            <a:r>
              <a:rPr lang="en-IN" dirty="0" err="1"/>
              <a:t>Dequeue</a:t>
            </a:r>
            <a:r>
              <a:rPr lang="en-IN" dirty="0"/>
              <a:t>: </a:t>
            </a:r>
            <a:r>
              <a:rPr lang="en-IN" b="1" dirty="0"/>
              <a:t>O(1)</a:t>
            </a:r>
            <a:endParaRPr lang="en-IN" dirty="0"/>
          </a:p>
          <a:p>
            <a:pPr marL="0" indent="0">
              <a:buNone/>
            </a:pPr>
            <a:r>
              <a:rPr lang="en-IN" dirty="0"/>
              <a:t>Size: </a:t>
            </a:r>
            <a:r>
              <a:rPr lang="en-IN" b="1" dirty="0"/>
              <a:t>O(1)</a:t>
            </a:r>
            <a:endParaRPr lang="en-IN" dirty="0"/>
          </a:p>
          <a:p>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3033346518"/>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Creating Stack in Python</a:t>
            </a:r>
            <a:endParaRPr lang="en-IN" b="1" dirty="0"/>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pic>
        <p:nvPicPr>
          <p:cNvPr id="7" name="Picture 6"/>
          <p:cNvPicPr>
            <a:picLocks noChangeAspect="1"/>
          </p:cNvPicPr>
          <p:nvPr/>
        </p:nvPicPr>
        <p:blipFill>
          <a:blip r:embed="rId2"/>
          <a:stretch>
            <a:fillRect/>
          </a:stretch>
        </p:blipFill>
        <p:spPr>
          <a:xfrm>
            <a:off x="515423" y="1355494"/>
            <a:ext cx="11344552" cy="4618270"/>
          </a:xfrm>
          <a:prstGeom prst="rect">
            <a:avLst/>
          </a:prstGeom>
        </p:spPr>
      </p:pic>
    </p:spTree>
    <p:extLst>
      <p:ext uri="{BB962C8B-B14F-4D97-AF65-F5344CB8AC3E}">
        <p14:creationId xmlns:p14="http://schemas.microsoft.com/office/powerpoint/2010/main" val="4017925452"/>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005841"/>
            <a:ext cx="10731500" cy="4861243"/>
          </a:xfrm>
        </p:spPr>
        <p:txBody>
          <a:bodyPr>
            <a:normAutofit/>
          </a:bodyPr>
          <a:lstStyle/>
          <a:p>
            <a:pPr marL="0" indent="0">
              <a:buNone/>
            </a:pPr>
            <a:r>
              <a:rPr lang="en-IN" b="1" dirty="0">
                <a:solidFill>
                  <a:srgbClr val="000000"/>
                </a:solidFill>
                <a:ea typeface="Cambria" panose="02040503050406030204" pitchFamily="18" charset="0"/>
              </a:rPr>
              <a:t>What is a Queue Data Structure?</a:t>
            </a:r>
          </a:p>
          <a:p>
            <a:r>
              <a:rPr lang="en-IN" b="1" dirty="0">
                <a:solidFill>
                  <a:srgbClr val="000000"/>
                </a:solidFill>
                <a:ea typeface="Cambria" panose="02040503050406030204" pitchFamily="18" charset="0"/>
              </a:rPr>
              <a:t>Queue</a:t>
            </a:r>
            <a:r>
              <a:rPr lang="en-IN" dirty="0">
                <a:solidFill>
                  <a:srgbClr val="000000"/>
                </a:solidFill>
                <a:ea typeface="Cambria" panose="02040503050406030204" pitchFamily="18" charset="0"/>
              </a:rPr>
              <a:t> is also an abstract data type or a linear data structure, just like </a:t>
            </a:r>
            <a:r>
              <a:rPr lang="en-IN" dirty="0">
                <a:solidFill>
                  <a:srgbClr val="10A2FF"/>
                </a:solidFill>
                <a:ea typeface="Cambria" panose="02040503050406030204" pitchFamily="18" charset="0"/>
                <a:hlinkClick r:id="rId2"/>
              </a:rPr>
              <a:t>stack data structure</a:t>
            </a:r>
            <a:r>
              <a:rPr lang="en-IN" dirty="0">
                <a:solidFill>
                  <a:srgbClr val="000000"/>
                </a:solidFill>
                <a:ea typeface="Cambria" panose="02040503050406030204" pitchFamily="18" charset="0"/>
              </a:rPr>
              <a:t>, in which the first element is inserted from one end called the </a:t>
            </a:r>
            <a:r>
              <a:rPr lang="en-IN" b="1" dirty="0">
                <a:solidFill>
                  <a:srgbClr val="000000"/>
                </a:solidFill>
                <a:ea typeface="Cambria" panose="02040503050406030204" pitchFamily="18" charset="0"/>
              </a:rPr>
              <a:t>REAR</a:t>
            </a:r>
            <a:r>
              <a:rPr lang="en-IN" dirty="0">
                <a:solidFill>
                  <a:srgbClr val="000000"/>
                </a:solidFill>
                <a:ea typeface="Cambria" panose="02040503050406030204" pitchFamily="18" charset="0"/>
              </a:rPr>
              <a:t>(also called </a:t>
            </a:r>
            <a:r>
              <a:rPr lang="en-IN" b="1" dirty="0">
                <a:solidFill>
                  <a:srgbClr val="000000"/>
                </a:solidFill>
                <a:ea typeface="Cambria" panose="02040503050406030204" pitchFamily="18" charset="0"/>
              </a:rPr>
              <a:t>tail</a:t>
            </a:r>
            <a:r>
              <a:rPr lang="en-IN" dirty="0">
                <a:solidFill>
                  <a:srgbClr val="000000"/>
                </a:solidFill>
                <a:ea typeface="Cambria" panose="02040503050406030204" pitchFamily="18" charset="0"/>
              </a:rPr>
              <a:t>), and the removal of existing element takes place from the other end called as </a:t>
            </a:r>
            <a:r>
              <a:rPr lang="en-IN" b="1" dirty="0">
                <a:solidFill>
                  <a:srgbClr val="000000"/>
                </a:solidFill>
                <a:ea typeface="Cambria" panose="02040503050406030204" pitchFamily="18" charset="0"/>
              </a:rPr>
              <a:t>FRONT</a:t>
            </a:r>
            <a:r>
              <a:rPr lang="en-IN" dirty="0">
                <a:solidFill>
                  <a:srgbClr val="000000"/>
                </a:solidFill>
                <a:ea typeface="Cambria" panose="02040503050406030204" pitchFamily="18" charset="0"/>
              </a:rPr>
              <a:t>(also called </a:t>
            </a:r>
            <a:r>
              <a:rPr lang="en-IN" b="1" dirty="0">
                <a:solidFill>
                  <a:srgbClr val="000000"/>
                </a:solidFill>
                <a:ea typeface="Cambria" panose="02040503050406030204" pitchFamily="18" charset="0"/>
              </a:rPr>
              <a:t>head</a:t>
            </a:r>
            <a:r>
              <a:rPr lang="en-IN" dirty="0" smtClean="0">
                <a:solidFill>
                  <a:srgbClr val="000000"/>
                </a:solidFill>
                <a:ea typeface="Cambria" panose="02040503050406030204" pitchFamily="18" charset="0"/>
              </a:rPr>
              <a:t>).</a:t>
            </a:r>
          </a:p>
          <a:p>
            <a:r>
              <a:rPr lang="en-IN" dirty="0" smtClean="0">
                <a:solidFill>
                  <a:srgbClr val="000000"/>
                </a:solidFill>
                <a:ea typeface="Cambria" panose="02040503050406030204" pitchFamily="18" charset="0"/>
              </a:rPr>
              <a:t>This </a:t>
            </a:r>
            <a:r>
              <a:rPr lang="en-IN" dirty="0">
                <a:solidFill>
                  <a:srgbClr val="000000"/>
                </a:solidFill>
                <a:ea typeface="Cambria" panose="02040503050406030204" pitchFamily="18" charset="0"/>
              </a:rPr>
              <a:t>makes queue as </a:t>
            </a:r>
            <a:r>
              <a:rPr lang="en-IN" b="1" dirty="0">
                <a:solidFill>
                  <a:srgbClr val="000000"/>
                </a:solidFill>
                <a:ea typeface="Cambria" panose="02040503050406030204" pitchFamily="18" charset="0"/>
              </a:rPr>
              <a:t>FIFO</a:t>
            </a:r>
            <a:r>
              <a:rPr lang="en-IN" dirty="0">
                <a:solidFill>
                  <a:srgbClr val="000000"/>
                </a:solidFill>
                <a:ea typeface="Cambria" panose="02040503050406030204" pitchFamily="18" charset="0"/>
              </a:rPr>
              <a:t>(First in First Out) data structure, which means that element inserted first will be removed first.</a:t>
            </a:r>
          </a:p>
          <a:p>
            <a:r>
              <a:rPr lang="en-IN" dirty="0">
                <a:ea typeface="Cambria" panose="02040503050406030204" pitchFamily="18" charset="0"/>
              </a:rPr>
              <a:t>The process to add an element into queue is called </a:t>
            </a:r>
            <a:r>
              <a:rPr lang="en-IN" dirty="0" err="1">
                <a:ea typeface="Cambria" panose="02040503050406030204" pitchFamily="18" charset="0"/>
              </a:rPr>
              <a:t>Enqueue</a:t>
            </a:r>
            <a:r>
              <a:rPr lang="en-IN" dirty="0">
                <a:ea typeface="Cambria" panose="02040503050406030204" pitchFamily="18" charset="0"/>
              </a:rPr>
              <a:t> </a:t>
            </a:r>
          </a:p>
          <a:p>
            <a:r>
              <a:rPr lang="en-IN" dirty="0" smtClean="0">
                <a:ea typeface="Cambria" panose="02040503050406030204" pitchFamily="18" charset="0"/>
              </a:rPr>
              <a:t>The </a:t>
            </a:r>
            <a:r>
              <a:rPr lang="en-IN" dirty="0">
                <a:ea typeface="Cambria" panose="02040503050406030204" pitchFamily="18" charset="0"/>
              </a:rPr>
              <a:t>process of removal of an element from queue is called </a:t>
            </a:r>
            <a:r>
              <a:rPr lang="en-IN" dirty="0" err="1">
                <a:ea typeface="Cambria" panose="02040503050406030204" pitchFamily="18" charset="0"/>
              </a:rPr>
              <a:t>Dequeue</a:t>
            </a:r>
            <a:r>
              <a:rPr lang="en-IN" dirty="0">
                <a:ea typeface="Cambria" panose="02040503050406030204" pitchFamily="18" charset="0"/>
              </a:rPr>
              <a:t>.</a:t>
            </a:r>
          </a:p>
          <a:p>
            <a:endParaRPr lang="en-IN" dirty="0">
              <a:ea typeface="Cambria" panose="02040503050406030204" pitchFamily="18" charset="0"/>
            </a:endParaRPr>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336693307"/>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r>
              <a:rPr lang="en-US" smtClean="0"/>
              <a:t>© 2016 SMART Training Resources Pvt. Ltd.</a:t>
            </a:r>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0000" y="1066801"/>
            <a:ext cx="9753600" cy="495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0474293"/>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pic>
        <p:nvPicPr>
          <p:cNvPr id="5" name="Picture 2" descr="https://cdncontribute.geeksforgeeks.org/wp-content/uploads/queu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800" y="863600"/>
            <a:ext cx="9067800" cy="5208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338788"/>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38201"/>
            <a:ext cx="11188700" cy="5135563"/>
          </a:xfrm>
        </p:spPr>
        <p:txBody>
          <a:bodyPr>
            <a:normAutofit/>
          </a:bodyPr>
          <a:lstStyle/>
          <a:p>
            <a:pPr marL="0" indent="0">
              <a:buNone/>
            </a:pPr>
            <a:r>
              <a:rPr lang="en-IN" b="1" dirty="0"/>
              <a:t>Basic features of Queue</a:t>
            </a:r>
          </a:p>
          <a:p>
            <a:r>
              <a:rPr lang="en-IN" dirty="0"/>
              <a:t>Like stack, queue is also an ordered list of elements of similar data types.</a:t>
            </a:r>
          </a:p>
          <a:p>
            <a:r>
              <a:rPr lang="en-IN" dirty="0"/>
              <a:t>Queue is a FIFO( First in First Out ) structure.</a:t>
            </a:r>
          </a:p>
          <a:p>
            <a:r>
              <a:rPr lang="en-IN" dirty="0" smtClean="0"/>
              <a:t>peek</a:t>
            </a:r>
            <a:r>
              <a:rPr lang="en-IN" dirty="0"/>
              <a:t>( ) function is </a:t>
            </a:r>
            <a:r>
              <a:rPr lang="en-IN" dirty="0" err="1"/>
              <a:t>oftenly</a:t>
            </a:r>
            <a:r>
              <a:rPr lang="en-IN" dirty="0"/>
              <a:t> used to return the value of first element without </a:t>
            </a:r>
            <a:r>
              <a:rPr lang="en-IN" dirty="0" err="1"/>
              <a:t>dequeuing</a:t>
            </a:r>
            <a:r>
              <a:rPr lang="en-IN" dirty="0"/>
              <a:t> it.</a:t>
            </a:r>
          </a:p>
          <a:p>
            <a:pPr marL="0" indent="0">
              <a:buNone/>
            </a:pPr>
            <a:r>
              <a:rPr lang="en-IN" dirty="0"/>
              <a:t/>
            </a:r>
            <a:br>
              <a:rPr lang="en-IN" dirty="0"/>
            </a:b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2399479083"/>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0" y="731521"/>
            <a:ext cx="10947400" cy="5242243"/>
          </a:xfrm>
        </p:spPr>
        <p:txBody>
          <a:bodyPr>
            <a:normAutofit/>
          </a:bodyPr>
          <a:lstStyle/>
          <a:p>
            <a:pPr marL="0" indent="0">
              <a:buNone/>
            </a:pPr>
            <a:r>
              <a:rPr lang="en-IN" b="1" dirty="0"/>
              <a:t>Applications of Queue</a:t>
            </a:r>
          </a:p>
          <a:p>
            <a:r>
              <a:rPr lang="en-IN" dirty="0" smtClean="0"/>
              <a:t>Serving </a:t>
            </a:r>
            <a:r>
              <a:rPr lang="en-IN" dirty="0"/>
              <a:t>requests on a single shared resource, like a printer, CPU task scheduling etc.</a:t>
            </a:r>
          </a:p>
          <a:p>
            <a:r>
              <a:rPr lang="en-IN" dirty="0"/>
              <a:t>In real life scenario, Call </a:t>
            </a:r>
            <a:r>
              <a:rPr lang="en-IN" dirty="0" err="1"/>
              <a:t>Center</a:t>
            </a:r>
            <a:r>
              <a:rPr lang="en-IN" dirty="0"/>
              <a:t> phone systems uses Queues to hold people calling them in an order, until a service representative is free.</a:t>
            </a:r>
          </a:p>
          <a:p>
            <a:r>
              <a:rPr lang="en-IN" dirty="0"/>
              <a:t>Handling of interrupts in real-time systems. The interrupts are handled in the same order as they arrive </a:t>
            </a:r>
            <a:r>
              <a:rPr lang="en-IN" dirty="0" err="1"/>
              <a:t>i.e</a:t>
            </a:r>
            <a:r>
              <a:rPr lang="en-IN" dirty="0"/>
              <a:t> First come first served.</a:t>
            </a:r>
          </a:p>
          <a:p>
            <a:pPr marL="0" indent="0">
              <a:buNone/>
            </a:pP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396595424"/>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09600" y="1630681"/>
            <a:ext cx="10972800" cy="4297363"/>
          </a:xfrm>
        </p:spPr>
        <p:txBody>
          <a:bodyPr/>
          <a:lstStyle/>
          <a:p>
            <a:pPr marL="0" indent="0">
              <a:buNone/>
            </a:pPr>
            <a:r>
              <a:rPr lang="en-IN" b="1" dirty="0"/>
              <a:t>Implementation of Queue Data Structure</a:t>
            </a:r>
          </a:p>
          <a:p>
            <a:pPr marL="0" indent="0">
              <a:buNone/>
            </a:pPr>
            <a:r>
              <a:rPr lang="en-IN" dirty="0"/>
              <a:t>Queue can be implemented using an Array, Stack or Linked List. The easiest way of implementing a queue is by using an Array.</a:t>
            </a:r>
          </a:p>
          <a:p>
            <a:pPr marL="0" indent="0">
              <a:buNone/>
            </a:pPr>
            <a:endParaRPr lang="en-IN" dirty="0"/>
          </a:p>
          <a:p>
            <a:pPr marL="0" indent="0">
              <a:buNone/>
            </a:pPr>
            <a:r>
              <a:rPr lang="en-IN" dirty="0"/>
              <a:t>Initially the head(FRONT) and the tail(REAR) of the queue points at the first index of the array (starting the index of array from 0). As we add elements to the queue, the tail keeps on moving ahead, always pointing to the position where the next element will be inserted, while the head remains at the first index.</a:t>
            </a:r>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3137914686"/>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Implementing Queue - Two </a:t>
            </a:r>
            <a:r>
              <a:rPr lang="en-IN" dirty="0"/>
              <a:t>possible approaches</a:t>
            </a: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8829167" cy="431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6150986"/>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0" y="657861"/>
            <a:ext cx="11087100" cy="5303203"/>
          </a:xfrm>
        </p:spPr>
        <p:txBody>
          <a:bodyPr>
            <a:normAutofit/>
          </a:bodyPr>
          <a:lstStyle/>
          <a:p>
            <a:pPr marL="0" indent="0">
              <a:buNone/>
            </a:pPr>
            <a:r>
              <a:rPr lang="en-IN" dirty="0"/>
              <a:t>When we remove an element from Queue, we can follow two possible approaches (mentioned [A] and [B] in above diagram). </a:t>
            </a:r>
            <a:endParaRPr lang="en-IN" dirty="0" smtClean="0"/>
          </a:p>
          <a:p>
            <a:r>
              <a:rPr lang="en-IN" dirty="0" smtClean="0"/>
              <a:t>In </a:t>
            </a:r>
            <a:r>
              <a:rPr lang="en-IN" dirty="0"/>
              <a:t>[A] approach, we remove the element at </a:t>
            </a:r>
            <a:r>
              <a:rPr lang="en-IN" b="1" dirty="0"/>
              <a:t>head</a:t>
            </a:r>
            <a:r>
              <a:rPr lang="en-IN" dirty="0"/>
              <a:t> position, and then one by one shift all the other elements in forward position.</a:t>
            </a:r>
          </a:p>
          <a:p>
            <a:r>
              <a:rPr lang="en-IN" dirty="0"/>
              <a:t>In approach [B] we remove the element from </a:t>
            </a:r>
            <a:r>
              <a:rPr lang="en-IN" b="1" dirty="0"/>
              <a:t>head</a:t>
            </a:r>
            <a:r>
              <a:rPr lang="en-IN" dirty="0"/>
              <a:t> position and then move </a:t>
            </a:r>
            <a:r>
              <a:rPr lang="en-IN" b="1" dirty="0"/>
              <a:t>head</a:t>
            </a:r>
            <a:r>
              <a:rPr lang="en-IN" dirty="0"/>
              <a:t> to the next position.</a:t>
            </a:r>
          </a:p>
          <a:p>
            <a:r>
              <a:rPr lang="en-IN" dirty="0"/>
              <a:t>In approach [A] there is an </a:t>
            </a:r>
            <a:r>
              <a:rPr lang="en-IN" b="1" dirty="0"/>
              <a:t>overhead of shifting the elements one position forward</a:t>
            </a:r>
            <a:r>
              <a:rPr lang="en-IN" dirty="0"/>
              <a:t> every time we remove the first element.</a:t>
            </a:r>
          </a:p>
          <a:p>
            <a:r>
              <a:rPr lang="en-IN" dirty="0"/>
              <a:t>In approach [B] there is no such overhead, but whenever we move head one position ahead, after removal of first element, the </a:t>
            </a:r>
            <a:r>
              <a:rPr lang="en-IN" b="1" dirty="0"/>
              <a:t>size on Queue is reduced by one space</a:t>
            </a:r>
            <a:r>
              <a:rPr lang="en-IN" dirty="0"/>
              <a:t> each time</a:t>
            </a:r>
            <a:r>
              <a:rPr lang="en-IN" dirty="0" smtClean="0"/>
              <a:t>.</a:t>
            </a:r>
            <a:r>
              <a:rPr lang="en-IN" dirty="0"/>
              <a:t/>
            </a:r>
            <a:br>
              <a:rPr lang="en-IN" dirty="0"/>
            </a:b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2837296657"/>
      </p:ext>
    </p:extLst>
  </p:cSld>
  <p:clrMapOvr>
    <a:masterClrMapping/>
  </p:clrMapOvr>
  <p:transition spd="slow">
    <p:fade/>
  </p:transition>
</p:sld>
</file>

<file path=ppt/theme/theme1.xml><?xml version="1.0" encoding="utf-8"?>
<a:theme xmlns:a="http://schemas.openxmlformats.org/drawingml/2006/main" name="Smart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5FB693E4-5558-4172-814C-FE299FD77723}" vid="{2A47D8DB-B90F-4F8B-9A3C-0970E6F3C7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cambria</Template>
  <TotalTime>1730</TotalTime>
  <Words>499</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Cambria</vt:lpstr>
      <vt:lpstr>Courier New</vt:lpstr>
      <vt:lpstr>Georgia</vt:lpstr>
      <vt:lpstr>Wingdings</vt:lpstr>
      <vt:lpstr>Smart_ppt_Theme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Implementing Queue - Two possible approaches</vt:lpstr>
      <vt:lpstr>PowerPoint Presentation</vt:lpstr>
      <vt:lpstr>PowerPoint Presentation</vt:lpstr>
      <vt:lpstr>PowerPoint Presentation</vt:lpstr>
      <vt:lpstr>Creating Stack in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Ashokraj</dc:creator>
  <cp:lastModifiedBy>Ashok Robert</cp:lastModifiedBy>
  <cp:revision>180</cp:revision>
  <dcterms:created xsi:type="dcterms:W3CDTF">2016-07-05T06:53:45Z</dcterms:created>
  <dcterms:modified xsi:type="dcterms:W3CDTF">2019-06-05T09:11:24Z</dcterms:modified>
</cp:coreProperties>
</file>