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93" r:id="rId4"/>
    <p:sldId id="292" r:id="rId5"/>
    <p:sldId id="263" r:id="rId6"/>
    <p:sldId id="300" r:id="rId7"/>
    <p:sldId id="301" r:id="rId8"/>
    <p:sldId id="303" r:id="rId9"/>
    <p:sldId id="306" r:id="rId10"/>
    <p:sldId id="308" r:id="rId11"/>
    <p:sldId id="309" r:id="rId12"/>
    <p:sldId id="310" r:id="rId13"/>
    <p:sldId id="311"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60"/>
  </p:normalViewPr>
  <p:slideViewPr>
    <p:cSldViewPr>
      <p:cViewPr varScale="1">
        <p:scale>
          <a:sx n="70" d="100"/>
          <a:sy n="70" d="100"/>
        </p:scale>
        <p:origin x="7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
        <p:nvSpPr>
          <p:cNvPr id="5" name="Title 4"/>
          <p:cNvSpPr>
            <a:spLocks noGrp="1"/>
          </p:cNvSpPr>
          <p:nvPr>
            <p:ph type="title"/>
          </p:nvPr>
        </p:nvSpPr>
        <p:spPr>
          <a:xfrm>
            <a:off x="1117600" y="2362200"/>
            <a:ext cx="10668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70021570"/>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76401"/>
            <a:ext cx="109728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215964756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1"/>
            <a:ext cx="80264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0515518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684406082"/>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88659770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743536634"/>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89581127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61174745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936021347"/>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06889873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4766733" y="762001"/>
            <a:ext cx="6815667"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01613972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537818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16000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www.geeksforgeeks.org/backtracking-set-1-the-knights-tour-problem/" TargetMode="External"/><Relationship Id="rId13" Type="http://schemas.openxmlformats.org/officeDocument/2006/relationships/hyperlink" Target="https://www.geeksforgeeks.org/strongly-connected-components/" TargetMode="External"/><Relationship Id="rId3" Type="http://schemas.openxmlformats.org/officeDocument/2006/relationships/hyperlink" Target="http://quiz.geeksforgeeks.org/stack-set-2-infix-to-postfix/" TargetMode="External"/><Relationship Id="rId7" Type="http://schemas.openxmlformats.org/officeDocument/2006/relationships/hyperlink" Target="https://www.geeksforgeeks.org/largest-rectangular-area-in-a-histogram-set-1/" TargetMode="External"/><Relationship Id="rId12" Type="http://schemas.openxmlformats.org/officeDocument/2006/relationships/hyperlink" Target="https://www.geeksforgeeks.org/topological-sorting/" TargetMode="External"/><Relationship Id="rId2" Type="http://schemas.openxmlformats.org/officeDocument/2006/relationships/hyperlink" Target="https://www.geeksforgeeks.org/check-for-balanced-parentheses-in-an-expression/" TargetMode="External"/><Relationship Id="rId1" Type="http://schemas.openxmlformats.org/officeDocument/2006/relationships/slideLayout" Target="../slideLayouts/slideLayout3.xml"/><Relationship Id="rId6" Type="http://schemas.openxmlformats.org/officeDocument/2006/relationships/hyperlink" Target="https://www.geeksforgeeks.org/the-stock-span-problem/" TargetMode="External"/><Relationship Id="rId11" Type="http://schemas.openxmlformats.org/officeDocument/2006/relationships/hyperlink" Target="https://www.geeksforgeeks.org/backtracking-set-7-suduku/" TargetMode="External"/><Relationship Id="rId5" Type="http://schemas.openxmlformats.org/officeDocument/2006/relationships/hyperlink" Target="https://www.geeksforgeeks.org/618/" TargetMode="External"/><Relationship Id="rId10" Type="http://schemas.openxmlformats.org/officeDocument/2006/relationships/hyperlink" Target="https://www.geeksforgeeks.org/backtracking-set-3-n-queen-problem/" TargetMode="External"/><Relationship Id="rId4" Type="http://schemas.openxmlformats.org/officeDocument/2006/relationships/hyperlink" Target="https://www.geeksforgeeks.org/recursive-functions/" TargetMode="External"/><Relationship Id="rId9" Type="http://schemas.openxmlformats.org/officeDocument/2006/relationships/hyperlink" Target="https://www.geeksforgeeks.org/backttracking-set-2-rat-in-a-maz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29840" y="2995296"/>
            <a:ext cx="7620000" cy="1622425"/>
          </a:xfrm>
          <a:prstGeom prst="rect">
            <a:avLst/>
          </a:prstGeom>
        </p:spPr>
        <p:txBody>
          <a:bodyPr anchor="b"/>
          <a:lstStyle/>
          <a:p>
            <a:pPr algn="ctr">
              <a:defRPr/>
            </a:pPr>
            <a:endParaRPr lang="en-US" sz="4400" b="1" cap="small" dirty="0">
              <a:solidFill>
                <a:prstClr val="black"/>
              </a:solidFill>
            </a:endParaRPr>
          </a:p>
        </p:txBody>
      </p:sp>
      <p:sp>
        <p:nvSpPr>
          <p:cNvPr id="2" name="Rectangle 1"/>
          <p:cNvSpPr/>
          <p:nvPr/>
        </p:nvSpPr>
        <p:spPr>
          <a:xfrm>
            <a:off x="3143672" y="2995296"/>
            <a:ext cx="5976664" cy="584775"/>
          </a:xfrm>
          <a:prstGeom prst="rect">
            <a:avLst/>
          </a:prstGeom>
        </p:spPr>
        <p:txBody>
          <a:bodyPr wrap="square">
            <a:spAutoFit/>
          </a:bodyPr>
          <a:lstStyle/>
          <a:p>
            <a:pPr algn="ctr" fontAlgn="base"/>
            <a:r>
              <a:rPr lang="en-IN" sz="3200" b="1" dirty="0"/>
              <a:t>Stack - Data Structure</a:t>
            </a:r>
          </a:p>
        </p:txBody>
      </p:sp>
    </p:spTree>
    <p:extLst>
      <p:ext uri="{BB962C8B-B14F-4D97-AF65-F5344CB8AC3E}">
        <p14:creationId xmlns:p14="http://schemas.microsoft.com/office/powerpoint/2010/main" val="3300971061"/>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Algorithm for PUSH Operation</a:t>
            </a:r>
            <a:br>
              <a:rPr lang="en-IN" b="1" dirty="0"/>
            </a:br>
            <a:endParaRPr lang="en-IN" dirty="0"/>
          </a:p>
        </p:txBody>
      </p:sp>
      <p:sp>
        <p:nvSpPr>
          <p:cNvPr id="3" name="Content Placeholder 2"/>
          <p:cNvSpPr>
            <a:spLocks noGrp="1"/>
          </p:cNvSpPr>
          <p:nvPr>
            <p:ph idx="1"/>
          </p:nvPr>
        </p:nvSpPr>
        <p:spPr>
          <a:xfrm>
            <a:off x="914400" y="1340768"/>
            <a:ext cx="4190256" cy="4128863"/>
          </a:xfrm>
        </p:spPr>
        <p:txBody>
          <a:bodyPr>
            <a:normAutofit fontScale="92500" lnSpcReduction="20000"/>
          </a:bodyPr>
          <a:lstStyle/>
          <a:p>
            <a:pPr marL="0" indent="0">
              <a:buNone/>
            </a:pPr>
            <a:r>
              <a:rPr lang="en-IN" dirty="0" smtClean="0"/>
              <a:t>begin </a:t>
            </a:r>
            <a:r>
              <a:rPr lang="en-IN" dirty="0"/>
              <a:t>procedure push: stack, data</a:t>
            </a:r>
          </a:p>
          <a:p>
            <a:pPr marL="0" indent="0">
              <a:buNone/>
            </a:pPr>
            <a:endParaRPr lang="en-IN" dirty="0"/>
          </a:p>
          <a:p>
            <a:pPr marL="0" indent="0">
              <a:buNone/>
            </a:pPr>
            <a:r>
              <a:rPr lang="en-IN" dirty="0"/>
              <a:t>   if stack is full</a:t>
            </a:r>
          </a:p>
          <a:p>
            <a:pPr marL="0" indent="0">
              <a:buNone/>
            </a:pPr>
            <a:r>
              <a:rPr lang="en-IN" dirty="0"/>
              <a:t>      return null</a:t>
            </a:r>
          </a:p>
          <a:p>
            <a:pPr marL="0" indent="0">
              <a:buNone/>
            </a:pPr>
            <a:r>
              <a:rPr lang="en-IN" dirty="0"/>
              <a:t>   </a:t>
            </a:r>
            <a:r>
              <a:rPr lang="en-IN" dirty="0" err="1"/>
              <a:t>endif</a:t>
            </a:r>
            <a:endParaRPr lang="en-IN" dirty="0"/>
          </a:p>
          <a:p>
            <a:pPr marL="0" indent="0">
              <a:buNone/>
            </a:pPr>
            <a:r>
              <a:rPr lang="en-IN" dirty="0"/>
              <a:t>   </a:t>
            </a:r>
            <a:endParaRPr lang="en-IN" dirty="0" smtClean="0"/>
          </a:p>
          <a:p>
            <a:pPr marL="0" indent="0">
              <a:buNone/>
            </a:pPr>
            <a:r>
              <a:rPr lang="en-IN" dirty="0" smtClean="0"/>
              <a:t>   top ← top + 1</a:t>
            </a:r>
          </a:p>
          <a:p>
            <a:pPr marL="0" indent="0">
              <a:buNone/>
            </a:pPr>
            <a:r>
              <a:rPr lang="en-IN" dirty="0" smtClean="0"/>
              <a:t>   </a:t>
            </a:r>
            <a:r>
              <a:rPr lang="en-IN" dirty="0"/>
              <a:t>stack[top] ← data</a:t>
            </a:r>
          </a:p>
          <a:p>
            <a:pPr marL="0" indent="0">
              <a:buNone/>
            </a:pPr>
            <a:endParaRPr lang="en-IN" dirty="0"/>
          </a:p>
          <a:p>
            <a:pPr marL="0" indent="0">
              <a:buNone/>
            </a:pPr>
            <a:r>
              <a:rPr lang="en-IN" dirty="0"/>
              <a:t>end procedure</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53395098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812230"/>
            <a:ext cx="10801200" cy="5209059"/>
          </a:xfrm>
        </p:spPr>
        <p:txBody>
          <a:bodyPr>
            <a:normAutofit/>
          </a:bodyPr>
          <a:lstStyle/>
          <a:p>
            <a:pPr marL="0" indent="0">
              <a:buNone/>
            </a:pPr>
            <a:r>
              <a:rPr lang="en-IN" b="1" dirty="0"/>
              <a:t>Pop Operation</a:t>
            </a:r>
          </a:p>
          <a:p>
            <a:pPr marL="0" indent="0">
              <a:buNone/>
            </a:pPr>
            <a:r>
              <a:rPr lang="en-IN" dirty="0"/>
              <a:t>Accessing the content while removing it from the stack, is known as a Pop Operation. In an array implementation of pop() operation, the data element is not actually removed, instead </a:t>
            </a:r>
            <a:r>
              <a:rPr lang="en-IN" b="1" dirty="0" smtClean="0"/>
              <a:t>top </a:t>
            </a:r>
            <a:r>
              <a:rPr lang="en-IN" dirty="0" smtClean="0"/>
              <a:t>is </a:t>
            </a:r>
            <a:r>
              <a:rPr lang="en-IN" dirty="0"/>
              <a:t>decremented to a lower position in the stack to point to the next value. But in linked-list implementation, pop() actually removes data element and </a:t>
            </a:r>
            <a:r>
              <a:rPr lang="en-IN" dirty="0" err="1"/>
              <a:t>deallocates</a:t>
            </a:r>
            <a:r>
              <a:rPr lang="en-IN" dirty="0"/>
              <a:t> memory space.</a:t>
            </a:r>
          </a:p>
          <a:p>
            <a:pPr marL="0" indent="0">
              <a:buNone/>
            </a:pPr>
            <a:r>
              <a:rPr lang="en-IN" b="1" dirty="0"/>
              <a:t>A Pop operation may involve the following steps −</a:t>
            </a:r>
          </a:p>
          <a:p>
            <a:pPr marL="0" indent="0">
              <a:buNone/>
            </a:pPr>
            <a:r>
              <a:rPr lang="en-IN" b="1" dirty="0"/>
              <a:t>Step 1</a:t>
            </a:r>
            <a:r>
              <a:rPr lang="en-IN" dirty="0"/>
              <a:t> − Checks if the stack is empty.</a:t>
            </a:r>
          </a:p>
          <a:p>
            <a:pPr marL="0" indent="0">
              <a:buNone/>
            </a:pPr>
            <a:r>
              <a:rPr lang="en-IN" b="1" dirty="0"/>
              <a:t>Step 2</a:t>
            </a:r>
            <a:r>
              <a:rPr lang="en-IN" dirty="0"/>
              <a:t> − If the stack is empty, produces an error and exit.</a:t>
            </a:r>
          </a:p>
          <a:p>
            <a:pPr marL="0" indent="0">
              <a:buNone/>
            </a:pPr>
            <a:r>
              <a:rPr lang="en-IN" b="1" dirty="0"/>
              <a:t>Step 3</a:t>
            </a:r>
            <a:r>
              <a:rPr lang="en-IN" dirty="0"/>
              <a:t> − If the stack is not empty, accesses the data element at which </a:t>
            </a:r>
            <a:r>
              <a:rPr lang="en-IN" b="1" dirty="0"/>
              <a:t>top</a:t>
            </a:r>
            <a:r>
              <a:rPr lang="en-IN" dirty="0"/>
              <a:t> is pointing.</a:t>
            </a:r>
          </a:p>
          <a:p>
            <a:pPr marL="0" indent="0">
              <a:buNone/>
            </a:pPr>
            <a:r>
              <a:rPr lang="en-IN" b="1" dirty="0"/>
              <a:t>Step 4</a:t>
            </a:r>
            <a:r>
              <a:rPr lang="en-IN" dirty="0"/>
              <a:t> − Decreases the value of top by 1.</a:t>
            </a:r>
          </a:p>
          <a:p>
            <a:pPr marL="0" indent="0">
              <a:buNone/>
            </a:pPr>
            <a:r>
              <a:rPr lang="en-IN" b="1" dirty="0"/>
              <a:t>Step 5</a:t>
            </a:r>
            <a:r>
              <a:rPr lang="en-IN" dirty="0"/>
              <a:t> − Returns success.</a:t>
            </a:r>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47787037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560" y="1700808"/>
            <a:ext cx="4286250" cy="268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49255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Algorithm for Pop Operation</a:t>
            </a:r>
            <a:br>
              <a:rPr lang="en-IN" b="1" dirty="0"/>
            </a:br>
            <a:endParaRPr lang="en-IN" dirty="0"/>
          </a:p>
        </p:txBody>
      </p:sp>
      <p:sp>
        <p:nvSpPr>
          <p:cNvPr id="3" name="Content Placeholder 2"/>
          <p:cNvSpPr>
            <a:spLocks noGrp="1"/>
          </p:cNvSpPr>
          <p:nvPr>
            <p:ph idx="1"/>
          </p:nvPr>
        </p:nvSpPr>
        <p:spPr>
          <a:xfrm>
            <a:off x="1199456" y="1412776"/>
            <a:ext cx="3974232" cy="4297363"/>
          </a:xfrm>
        </p:spPr>
        <p:txBody>
          <a:bodyPr>
            <a:normAutofit fontScale="92500" lnSpcReduction="20000"/>
          </a:bodyPr>
          <a:lstStyle/>
          <a:p>
            <a:pPr marL="0" indent="0">
              <a:buNone/>
            </a:pPr>
            <a:r>
              <a:rPr lang="en-IN" dirty="0" smtClean="0"/>
              <a:t>begin </a:t>
            </a:r>
            <a:r>
              <a:rPr lang="en-IN" dirty="0"/>
              <a:t>procedure pop: stack</a:t>
            </a:r>
          </a:p>
          <a:p>
            <a:pPr marL="0" indent="0">
              <a:buNone/>
            </a:pPr>
            <a:endParaRPr lang="en-IN" dirty="0"/>
          </a:p>
          <a:p>
            <a:pPr marL="0" indent="0">
              <a:buNone/>
            </a:pPr>
            <a:r>
              <a:rPr lang="en-IN" dirty="0"/>
              <a:t>   if stack is empty</a:t>
            </a:r>
          </a:p>
          <a:p>
            <a:pPr marL="0" indent="0">
              <a:buNone/>
            </a:pPr>
            <a:r>
              <a:rPr lang="en-IN" dirty="0"/>
              <a:t>      return null</a:t>
            </a:r>
          </a:p>
          <a:p>
            <a:pPr marL="0" indent="0">
              <a:buNone/>
            </a:pPr>
            <a:r>
              <a:rPr lang="en-IN" dirty="0"/>
              <a:t>   </a:t>
            </a:r>
            <a:r>
              <a:rPr lang="en-IN" dirty="0" err="1"/>
              <a:t>endif</a:t>
            </a:r>
            <a:endParaRPr lang="en-IN" dirty="0"/>
          </a:p>
          <a:p>
            <a:pPr marL="0" indent="0">
              <a:buNone/>
            </a:pPr>
            <a:r>
              <a:rPr lang="en-IN" dirty="0"/>
              <a:t>   </a:t>
            </a:r>
          </a:p>
          <a:p>
            <a:pPr marL="0" indent="0">
              <a:buNone/>
            </a:pPr>
            <a:r>
              <a:rPr lang="en-IN" dirty="0"/>
              <a:t>   data ← stack[top]</a:t>
            </a:r>
          </a:p>
          <a:p>
            <a:pPr marL="0" indent="0">
              <a:buNone/>
            </a:pPr>
            <a:r>
              <a:rPr lang="en-IN" dirty="0"/>
              <a:t>   top ← top - 1</a:t>
            </a:r>
          </a:p>
          <a:p>
            <a:pPr marL="0" indent="0">
              <a:buNone/>
            </a:pPr>
            <a:r>
              <a:rPr lang="en-IN" dirty="0"/>
              <a:t>   return data</a:t>
            </a:r>
          </a:p>
          <a:p>
            <a:pPr marL="0" indent="0">
              <a:buNone/>
            </a:pPr>
            <a:endParaRPr lang="en-IN" dirty="0"/>
          </a:p>
          <a:p>
            <a:pPr marL="0" indent="0">
              <a:buNone/>
            </a:pPr>
            <a:r>
              <a:rPr lang="en-IN" dirty="0"/>
              <a:t>end </a:t>
            </a:r>
            <a:r>
              <a:rPr lang="en-IN" dirty="0" smtClean="0"/>
              <a:t>procedure</a:t>
            </a: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136800164"/>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Creation in Python</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1250925" y="1692155"/>
            <a:ext cx="8978949" cy="4425884"/>
          </a:xfrm>
          <a:prstGeom prst="rect">
            <a:avLst/>
          </a:prstGeom>
        </p:spPr>
      </p:pic>
    </p:spTree>
    <p:extLst>
      <p:ext uri="{BB962C8B-B14F-4D97-AF65-F5344CB8AC3E}">
        <p14:creationId xmlns:p14="http://schemas.microsoft.com/office/powerpoint/2010/main" val="415619999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What is Stack</a:t>
            </a:r>
            <a:endParaRPr lang="en-IN" b="1" dirty="0"/>
          </a:p>
        </p:txBody>
      </p:sp>
      <p:sp>
        <p:nvSpPr>
          <p:cNvPr id="3" name="Content Placeholder 2"/>
          <p:cNvSpPr>
            <a:spLocks noGrp="1"/>
          </p:cNvSpPr>
          <p:nvPr>
            <p:ph idx="1"/>
          </p:nvPr>
        </p:nvSpPr>
        <p:spPr/>
        <p:txBody>
          <a:bodyPr/>
          <a:lstStyle/>
          <a:p>
            <a:r>
              <a:rPr lang="en-IN" dirty="0"/>
              <a:t>A stack is an Abstract Data Type (ADT), commonly used in most programming languages. It is named stack as it behaves like a real-world stack, for example – a deck of cards or a pile of plates, etc.</a:t>
            </a:r>
          </a:p>
          <a:p>
            <a:endParaRPr lang="en-IN" dirty="0"/>
          </a:p>
          <a:p>
            <a:r>
              <a:rPr lang="en-IN" dirty="0"/>
              <a:t>Stack Example</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4077072"/>
            <a:ext cx="3667125" cy="152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94503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719058"/>
            <a:ext cx="8229600" cy="914400"/>
          </a:xfrm>
        </p:spPr>
        <p:txBody>
          <a:bodyPr>
            <a:normAutofit/>
          </a:bodyPr>
          <a:lstStyle/>
          <a:p>
            <a:r>
              <a:rPr lang="en-IN" b="1" dirty="0"/>
              <a:t>Stack Data </a:t>
            </a:r>
            <a:r>
              <a:rPr lang="en-IN" b="1" dirty="0" smtClean="0"/>
              <a:t>Structure</a:t>
            </a:r>
            <a:endParaRPr lang="en-IN" b="1" dirty="0"/>
          </a:p>
        </p:txBody>
      </p:sp>
      <p:sp>
        <p:nvSpPr>
          <p:cNvPr id="3" name="Content Placeholder 2"/>
          <p:cNvSpPr>
            <a:spLocks noGrp="1"/>
          </p:cNvSpPr>
          <p:nvPr>
            <p:ph idx="1"/>
          </p:nvPr>
        </p:nvSpPr>
        <p:spPr>
          <a:xfrm>
            <a:off x="407368" y="1113775"/>
            <a:ext cx="11106524" cy="4993035"/>
          </a:xfrm>
        </p:spPr>
        <p:txBody>
          <a:bodyPr>
            <a:normAutofit/>
          </a:bodyPr>
          <a:lstStyle/>
          <a:p>
            <a:pPr algn="just"/>
            <a:r>
              <a:rPr lang="en-IN" dirty="0"/>
              <a:t>Stack is a linear data structure which follows a particular order in which the operations are performed. The order may be LIFO(Last In First Out) or FILO(First In Last Out).</a:t>
            </a:r>
          </a:p>
          <a:p>
            <a:pPr algn="just"/>
            <a:r>
              <a:rPr lang="en-IN" dirty="0"/>
              <a:t>Mainly the following three basic operations are performed in the stack:</a:t>
            </a:r>
          </a:p>
          <a:p>
            <a:pPr lvl="3" algn="just"/>
            <a:r>
              <a:rPr lang="en-IN" b="1" dirty="0"/>
              <a:t>Push: </a:t>
            </a:r>
            <a:r>
              <a:rPr lang="en-IN" dirty="0"/>
              <a:t>Adds an item in the stack. If the stack is full, then it is said to be an Overflow condition.</a:t>
            </a:r>
          </a:p>
          <a:p>
            <a:pPr lvl="3" algn="just"/>
            <a:r>
              <a:rPr lang="en-IN" b="1" dirty="0"/>
              <a:t>Pop:</a:t>
            </a:r>
            <a:r>
              <a:rPr lang="en-IN" dirty="0"/>
              <a:t> Removes an item from the stack. The items are popped in the reversed order in which they are pushed. If the stack is empty, then it is said to be an Underflow condition.</a:t>
            </a:r>
          </a:p>
          <a:p>
            <a:pPr lvl="3" algn="just"/>
            <a:r>
              <a:rPr lang="en-IN" b="1" dirty="0"/>
              <a:t>Peek or Top:</a:t>
            </a:r>
            <a:r>
              <a:rPr lang="en-IN" dirty="0"/>
              <a:t> Returns top element of stack.</a:t>
            </a:r>
          </a:p>
          <a:p>
            <a:pPr lvl="3" algn="just"/>
            <a:r>
              <a:rPr lang="en-IN" b="1" dirty="0" err="1"/>
              <a:t>isEmpty</a:t>
            </a:r>
            <a:r>
              <a:rPr lang="en-IN" b="1" dirty="0"/>
              <a:t>: </a:t>
            </a:r>
            <a:r>
              <a:rPr lang="en-IN" dirty="0"/>
              <a:t>Returns true if stack is empty, else false</a:t>
            </a:r>
            <a:r>
              <a:rPr lang="en-IN" dirty="0" smtClean="0"/>
              <a:t>.</a:t>
            </a:r>
          </a:p>
          <a:p>
            <a:pPr lvl="3" algn="just"/>
            <a:r>
              <a:rPr lang="en-IN" b="1" dirty="0" err="1"/>
              <a:t>isFull</a:t>
            </a:r>
            <a:r>
              <a:rPr lang="en-IN" b="1" dirty="0"/>
              <a:t>() </a:t>
            </a:r>
            <a:r>
              <a:rPr lang="en-IN" dirty="0"/>
              <a:t>− check if stack is full.</a:t>
            </a:r>
          </a:p>
          <a:p>
            <a:pPr lvl="3" algn="just"/>
            <a:endParaRPr lang="en-IN" dirty="0"/>
          </a:p>
          <a:p>
            <a:pPr algn="just"/>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219518395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stack:</a:t>
            </a:r>
            <a:r>
              <a:rPr lang="en-IN" dirty="0"/>
              <a:t/>
            </a:r>
            <a:br>
              <a:rPr lang="en-IN" dirty="0"/>
            </a:br>
            <a:endParaRPr lang="en-IN" dirty="0"/>
          </a:p>
        </p:txBody>
      </p:sp>
      <p:sp>
        <p:nvSpPr>
          <p:cNvPr id="3" name="Content Placeholder 2"/>
          <p:cNvSpPr>
            <a:spLocks noGrp="1"/>
          </p:cNvSpPr>
          <p:nvPr>
            <p:ph idx="1"/>
          </p:nvPr>
        </p:nvSpPr>
        <p:spPr>
          <a:xfrm>
            <a:off x="695400" y="1340769"/>
            <a:ext cx="11017224" cy="4632995"/>
          </a:xfrm>
        </p:spPr>
        <p:txBody>
          <a:bodyPr>
            <a:normAutofit/>
          </a:bodyPr>
          <a:lstStyle/>
          <a:p>
            <a:r>
              <a:rPr lang="en-IN" dirty="0" smtClean="0">
                <a:hlinkClick r:id="rId2"/>
              </a:rPr>
              <a:t>Balancing </a:t>
            </a:r>
            <a:r>
              <a:rPr lang="en-IN" dirty="0">
                <a:hlinkClick r:id="rId2"/>
              </a:rPr>
              <a:t>of symbols</a:t>
            </a:r>
            <a:endParaRPr lang="en-IN" dirty="0"/>
          </a:p>
          <a:p>
            <a:r>
              <a:rPr lang="en-IN" dirty="0">
                <a:hlinkClick r:id="rId3"/>
              </a:rPr>
              <a:t>Infix to Postfix</a:t>
            </a:r>
            <a:r>
              <a:rPr lang="en-IN" dirty="0"/>
              <a:t> /Prefix conversion</a:t>
            </a:r>
          </a:p>
          <a:p>
            <a:r>
              <a:rPr lang="en-IN" dirty="0"/>
              <a:t>Redo-undo features at many places like editors, </a:t>
            </a:r>
            <a:r>
              <a:rPr lang="en-IN" dirty="0" err="1"/>
              <a:t>photoshop</a:t>
            </a:r>
            <a:r>
              <a:rPr lang="en-IN" dirty="0"/>
              <a:t>.</a:t>
            </a:r>
          </a:p>
          <a:p>
            <a:r>
              <a:rPr lang="en-IN" dirty="0"/>
              <a:t>Forward and backward feature in web browsers</a:t>
            </a:r>
          </a:p>
          <a:p>
            <a:r>
              <a:rPr lang="en-IN" dirty="0"/>
              <a:t>Used in many algorithms like </a:t>
            </a:r>
            <a:r>
              <a:rPr lang="en-IN" dirty="0">
                <a:hlinkClick r:id="rId4"/>
              </a:rPr>
              <a:t>Tower of Hanoi,</a:t>
            </a:r>
            <a:r>
              <a:rPr lang="en-IN" dirty="0"/>
              <a:t> </a:t>
            </a:r>
            <a:r>
              <a:rPr lang="en-IN" dirty="0">
                <a:hlinkClick r:id="rId5"/>
              </a:rPr>
              <a:t>tree traversals</a:t>
            </a:r>
            <a:r>
              <a:rPr lang="en-IN" dirty="0"/>
              <a:t>, </a:t>
            </a:r>
            <a:r>
              <a:rPr lang="en-IN" dirty="0">
                <a:hlinkClick r:id="rId6"/>
              </a:rPr>
              <a:t>stock span problem</a:t>
            </a:r>
            <a:r>
              <a:rPr lang="en-IN" dirty="0"/>
              <a:t>, </a:t>
            </a:r>
            <a:r>
              <a:rPr lang="en-IN" dirty="0">
                <a:hlinkClick r:id="rId7"/>
              </a:rPr>
              <a:t>histogram problem</a:t>
            </a:r>
            <a:r>
              <a:rPr lang="en-IN" dirty="0"/>
              <a:t>.</a:t>
            </a:r>
          </a:p>
          <a:p>
            <a:r>
              <a:rPr lang="en-IN" dirty="0"/>
              <a:t>Other applications can be Backtracking, </a:t>
            </a:r>
            <a:r>
              <a:rPr lang="en-IN" dirty="0">
                <a:hlinkClick r:id="rId8"/>
              </a:rPr>
              <a:t>Knight tour problem</a:t>
            </a:r>
            <a:r>
              <a:rPr lang="en-IN" dirty="0"/>
              <a:t>, </a:t>
            </a:r>
            <a:r>
              <a:rPr lang="en-IN" dirty="0">
                <a:hlinkClick r:id="rId9"/>
              </a:rPr>
              <a:t>rat in a maze</a:t>
            </a:r>
            <a:r>
              <a:rPr lang="en-IN" dirty="0"/>
              <a:t>,</a:t>
            </a:r>
            <a:r>
              <a:rPr lang="en-IN" u="sng" dirty="0">
                <a:hlinkClick r:id="rId10"/>
              </a:rPr>
              <a:t> N queen problem</a:t>
            </a:r>
            <a:r>
              <a:rPr lang="en-IN" dirty="0"/>
              <a:t> and </a:t>
            </a:r>
            <a:r>
              <a:rPr lang="en-IN" dirty="0" err="1">
                <a:hlinkClick r:id="rId11"/>
              </a:rPr>
              <a:t>sudoku</a:t>
            </a:r>
            <a:r>
              <a:rPr lang="en-IN" dirty="0">
                <a:hlinkClick r:id="rId11"/>
              </a:rPr>
              <a:t> solver</a:t>
            </a:r>
            <a:endParaRPr lang="en-IN" dirty="0"/>
          </a:p>
          <a:p>
            <a:r>
              <a:rPr lang="en-IN" dirty="0"/>
              <a:t>In Graph Algorithms like </a:t>
            </a:r>
            <a:r>
              <a:rPr lang="en-IN" dirty="0">
                <a:hlinkClick r:id="rId12"/>
              </a:rPr>
              <a:t>Topological Sorting</a:t>
            </a:r>
            <a:r>
              <a:rPr lang="en-IN" dirty="0"/>
              <a:t> and </a:t>
            </a:r>
            <a:r>
              <a:rPr lang="en-IN" dirty="0">
                <a:hlinkClick r:id="rId13"/>
              </a:rPr>
              <a:t>Strongly Connected Components</a:t>
            </a:r>
            <a:endParaRPr lang="en-IN" dirty="0"/>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74485106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lvl="2"/>
            <a:r>
              <a:rPr lang="en-IN" b="1" dirty="0">
                <a:latin typeface="Times New Roman" pitchFamily="18" charset="0"/>
                <a:cs typeface="Times New Roman" pitchFamily="18" charset="0"/>
              </a:rPr>
              <a:t>Time Complexities of operations on stack:</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sp>
        <p:nvSpPr>
          <p:cNvPr id="9" name="Content Placeholder 8"/>
          <p:cNvSpPr>
            <a:spLocks noGrp="1"/>
          </p:cNvSpPr>
          <p:nvPr>
            <p:ph idx="1"/>
          </p:nvPr>
        </p:nvSpPr>
        <p:spPr>
          <a:xfrm>
            <a:off x="609600" y="1207912"/>
            <a:ext cx="9601200" cy="4765852"/>
          </a:xfrm>
        </p:spPr>
        <p:txBody>
          <a:bodyPr>
            <a:noAutofit/>
          </a:bodyPr>
          <a:lstStyle/>
          <a:p>
            <a:pPr marL="0" indent="0">
              <a:buNone/>
            </a:pPr>
            <a:r>
              <a:rPr lang="en-IN" dirty="0" smtClean="0">
                <a:latin typeface="Times New Roman" pitchFamily="18" charset="0"/>
                <a:cs typeface="Times New Roman" pitchFamily="18" charset="0"/>
              </a:rPr>
              <a:t>push</a:t>
            </a:r>
            <a:r>
              <a:rPr lang="en-IN" dirty="0">
                <a:latin typeface="Times New Roman" pitchFamily="18" charset="0"/>
                <a:cs typeface="Times New Roman" pitchFamily="18" charset="0"/>
              </a:rPr>
              <a:t>(), pop(), </a:t>
            </a:r>
            <a:r>
              <a:rPr lang="en-IN" dirty="0" err="1">
                <a:latin typeface="Times New Roman" pitchFamily="18" charset="0"/>
                <a:cs typeface="Times New Roman" pitchFamily="18" charset="0"/>
              </a:rPr>
              <a:t>isEmpty</a:t>
            </a:r>
            <a:r>
              <a:rPr lang="en-IN" dirty="0">
                <a:latin typeface="Times New Roman" pitchFamily="18" charset="0"/>
                <a:cs typeface="Times New Roman" pitchFamily="18" charset="0"/>
              </a:rPr>
              <a:t>() and peek() all take O(1) time. We do not run any loop in any of these operations.</a:t>
            </a:r>
          </a:p>
          <a:p>
            <a:pPr marL="0" indent="0">
              <a:buNone/>
            </a:pPr>
            <a:r>
              <a:rPr lang="en-IN" b="1" dirty="0">
                <a:latin typeface="Times New Roman" pitchFamily="18" charset="0"/>
                <a:cs typeface="Times New Roman" pitchFamily="18" charset="0"/>
              </a:rPr>
              <a:t>Implementation:</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There are two ways to implement a stack:</a:t>
            </a:r>
          </a:p>
          <a:p>
            <a:pPr lvl="3"/>
            <a:r>
              <a:rPr lang="en-IN" dirty="0">
                <a:latin typeface="Times New Roman" pitchFamily="18" charset="0"/>
                <a:cs typeface="Times New Roman" pitchFamily="18" charset="0"/>
              </a:rPr>
              <a:t>Using array</a:t>
            </a:r>
          </a:p>
          <a:p>
            <a:pPr lvl="3"/>
            <a:r>
              <a:rPr lang="en-IN" dirty="0">
                <a:latin typeface="Times New Roman" pitchFamily="18" charset="0"/>
                <a:cs typeface="Times New Roman" pitchFamily="18" charset="0"/>
              </a:rPr>
              <a:t>Using linked list</a:t>
            </a:r>
          </a:p>
          <a:p>
            <a:pPr marL="0" indent="0">
              <a:buNone/>
            </a:pPr>
            <a:endParaRPr lang="en-IN" dirty="0"/>
          </a:p>
        </p:txBody>
      </p:sp>
      <p:sp>
        <p:nvSpPr>
          <p:cNvPr id="5" name="Footer Placeholder 4"/>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12290703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IN" b="1" dirty="0" smtClean="0"/>
              <a:t>Algorithm </a:t>
            </a:r>
            <a:r>
              <a:rPr lang="en-IN" b="1" dirty="0"/>
              <a:t>of peek() function </a:t>
            </a:r>
            <a:endParaRPr lang="en-IN" b="1" dirty="0"/>
          </a:p>
        </p:txBody>
      </p:sp>
      <p:sp>
        <p:nvSpPr>
          <p:cNvPr id="3" name="Content Placeholder 2"/>
          <p:cNvSpPr>
            <a:spLocks noGrp="1"/>
          </p:cNvSpPr>
          <p:nvPr>
            <p:ph idx="1"/>
          </p:nvPr>
        </p:nvSpPr>
        <p:spPr>
          <a:xfrm>
            <a:off x="914400" y="1410752"/>
            <a:ext cx="2678088" cy="1800200"/>
          </a:xfrm>
        </p:spPr>
        <p:txBody>
          <a:bodyPr>
            <a:normAutofit/>
          </a:bodyPr>
          <a:lstStyle/>
          <a:p>
            <a:pPr marL="0" indent="0">
              <a:buNone/>
            </a:pPr>
            <a:r>
              <a:rPr lang="en-IN" dirty="0" smtClean="0"/>
              <a:t>begin </a:t>
            </a:r>
            <a:r>
              <a:rPr lang="en-IN" dirty="0"/>
              <a:t>procedure peek</a:t>
            </a:r>
          </a:p>
          <a:p>
            <a:pPr marL="0" indent="0">
              <a:buNone/>
            </a:pPr>
            <a:r>
              <a:rPr lang="en-IN" dirty="0"/>
              <a:t>   return stack[top]</a:t>
            </a:r>
          </a:p>
          <a:p>
            <a:pPr marL="0" indent="0">
              <a:buNone/>
            </a:pPr>
            <a:r>
              <a:rPr lang="en-IN" dirty="0"/>
              <a:t>end </a:t>
            </a:r>
            <a:r>
              <a:rPr lang="en-IN" dirty="0" smtClean="0"/>
              <a:t>procedure</a:t>
            </a: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98798401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464" y="1268760"/>
            <a:ext cx="3826768" cy="3024336"/>
          </a:xfrm>
        </p:spPr>
        <p:txBody>
          <a:bodyPr>
            <a:noAutofit/>
          </a:bodyPr>
          <a:lstStyle/>
          <a:p>
            <a:pPr marL="0" indent="0">
              <a:buNone/>
            </a:pPr>
            <a:r>
              <a:rPr lang="en-IN" sz="1800" dirty="0" smtClean="0"/>
              <a:t>begin procedure </a:t>
            </a:r>
            <a:r>
              <a:rPr lang="en-IN" sz="1800" dirty="0" err="1" smtClean="0"/>
              <a:t>isfull</a:t>
            </a:r>
            <a:endParaRPr lang="en-IN" sz="1800" dirty="0" smtClean="0"/>
          </a:p>
          <a:p>
            <a:pPr marL="0" indent="0">
              <a:buNone/>
            </a:pPr>
            <a:r>
              <a:rPr lang="en-IN" sz="1800" dirty="0" smtClean="0"/>
              <a:t>   if top equals to MAXSIZE</a:t>
            </a:r>
          </a:p>
          <a:p>
            <a:pPr marL="0" indent="0">
              <a:buNone/>
            </a:pPr>
            <a:r>
              <a:rPr lang="en-IN" sz="1800" dirty="0" smtClean="0"/>
              <a:t>      return true</a:t>
            </a:r>
          </a:p>
          <a:p>
            <a:pPr marL="0" indent="0">
              <a:buNone/>
            </a:pPr>
            <a:r>
              <a:rPr lang="en-IN" sz="1800" dirty="0" smtClean="0"/>
              <a:t>   else</a:t>
            </a:r>
          </a:p>
          <a:p>
            <a:pPr marL="0" indent="0">
              <a:buNone/>
            </a:pPr>
            <a:r>
              <a:rPr lang="en-IN" sz="1800" dirty="0" smtClean="0"/>
              <a:t>      return false</a:t>
            </a:r>
          </a:p>
          <a:p>
            <a:pPr marL="0" indent="0">
              <a:buNone/>
            </a:pPr>
            <a:r>
              <a:rPr lang="en-IN" sz="1800" dirty="0" smtClean="0"/>
              <a:t>   </a:t>
            </a:r>
            <a:r>
              <a:rPr lang="en-IN" sz="1800" dirty="0" err="1" smtClean="0"/>
              <a:t>endif</a:t>
            </a:r>
            <a:endParaRPr lang="en-IN" sz="1800" dirty="0" smtClean="0"/>
          </a:p>
          <a:p>
            <a:pPr marL="0" indent="0">
              <a:buNone/>
            </a:pPr>
            <a:r>
              <a:rPr lang="en-IN" sz="1800" dirty="0" smtClean="0"/>
              <a:t>end procedure</a:t>
            </a:r>
          </a:p>
          <a:p>
            <a:pPr marL="0" indent="0">
              <a:buNone/>
            </a:pPr>
            <a:endParaRPr lang="en-IN" sz="1200" dirty="0"/>
          </a:p>
        </p:txBody>
      </p:sp>
      <p:sp>
        <p:nvSpPr>
          <p:cNvPr id="4" name="Footer Placeholder 3"/>
          <p:cNvSpPr>
            <a:spLocks noGrp="1"/>
          </p:cNvSpPr>
          <p:nvPr>
            <p:ph type="ftr" sz="quarter" idx="3"/>
          </p:nvPr>
        </p:nvSpPr>
        <p:spPr/>
        <p:txBody>
          <a:bodyPr/>
          <a:lstStyle/>
          <a:p>
            <a:r>
              <a:rPr lang="en-US" dirty="0" smtClean="0">
                <a:solidFill>
                  <a:prstClr val="black">
                    <a:tint val="75000"/>
                  </a:prstClr>
                </a:solidFill>
              </a:rPr>
              <a:t>© 2016 SMART Training Resources Pvt. Ltd.</a:t>
            </a:r>
            <a:endParaRPr lang="en-US" dirty="0">
              <a:solidFill>
                <a:prstClr val="black">
                  <a:tint val="75000"/>
                </a:prstClr>
              </a:solidFill>
            </a:endParaRPr>
          </a:p>
        </p:txBody>
      </p:sp>
      <p:sp>
        <p:nvSpPr>
          <p:cNvPr id="2" name="Rectangle 1"/>
          <p:cNvSpPr/>
          <p:nvPr/>
        </p:nvSpPr>
        <p:spPr>
          <a:xfrm>
            <a:off x="695400" y="803046"/>
            <a:ext cx="3642344" cy="369332"/>
          </a:xfrm>
          <a:prstGeom prst="rect">
            <a:avLst/>
          </a:prstGeom>
        </p:spPr>
        <p:txBody>
          <a:bodyPr wrap="none">
            <a:spAutoFit/>
          </a:bodyPr>
          <a:lstStyle/>
          <a:p>
            <a:r>
              <a:rPr lang="en-IN" b="1" dirty="0"/>
              <a:t>Algorithm of </a:t>
            </a:r>
            <a:r>
              <a:rPr lang="en-IN" b="1" dirty="0" err="1"/>
              <a:t>isfull</a:t>
            </a:r>
            <a:r>
              <a:rPr lang="en-IN" b="1" dirty="0"/>
              <a:t>() function</a:t>
            </a:r>
            <a:endParaRPr lang="en-IN" dirty="0"/>
          </a:p>
        </p:txBody>
      </p:sp>
    </p:spTree>
    <p:extLst>
      <p:ext uri="{BB962C8B-B14F-4D97-AF65-F5344CB8AC3E}">
        <p14:creationId xmlns:p14="http://schemas.microsoft.com/office/powerpoint/2010/main" val="291995114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942" y="1412776"/>
            <a:ext cx="3240360" cy="3456384"/>
          </a:xfrm>
        </p:spPr>
        <p:txBody>
          <a:bodyPr>
            <a:normAutofit/>
          </a:bodyPr>
          <a:lstStyle/>
          <a:p>
            <a:pPr marL="0" indent="0">
              <a:buNone/>
            </a:pPr>
            <a:r>
              <a:rPr lang="en-IN" dirty="0" smtClean="0"/>
              <a:t>begin procedure </a:t>
            </a:r>
            <a:r>
              <a:rPr lang="en-IN" dirty="0" err="1" smtClean="0"/>
              <a:t>isempty</a:t>
            </a:r>
            <a:endParaRPr lang="en-IN" dirty="0" smtClean="0"/>
          </a:p>
          <a:p>
            <a:pPr marL="0" indent="0">
              <a:buNone/>
            </a:pPr>
            <a:r>
              <a:rPr lang="en-IN" dirty="0" smtClean="0"/>
              <a:t>   if top less than 1</a:t>
            </a:r>
          </a:p>
          <a:p>
            <a:pPr marL="0" indent="0">
              <a:buNone/>
            </a:pPr>
            <a:r>
              <a:rPr lang="en-IN" dirty="0" smtClean="0"/>
              <a:t>      return true</a:t>
            </a:r>
          </a:p>
          <a:p>
            <a:pPr marL="0" indent="0">
              <a:buNone/>
            </a:pPr>
            <a:r>
              <a:rPr lang="en-IN" dirty="0" smtClean="0"/>
              <a:t>   else</a:t>
            </a:r>
          </a:p>
          <a:p>
            <a:pPr marL="0" indent="0">
              <a:buNone/>
            </a:pPr>
            <a:r>
              <a:rPr lang="en-IN" dirty="0" smtClean="0"/>
              <a:t>      return false</a:t>
            </a:r>
          </a:p>
          <a:p>
            <a:pPr marL="0" indent="0">
              <a:buNone/>
            </a:pPr>
            <a:r>
              <a:rPr lang="en-IN" dirty="0" smtClean="0"/>
              <a:t>   </a:t>
            </a:r>
            <a:r>
              <a:rPr lang="en-IN" dirty="0" err="1" smtClean="0"/>
              <a:t>endif</a:t>
            </a:r>
            <a:endParaRPr lang="en-IN" dirty="0" smtClean="0"/>
          </a:p>
          <a:p>
            <a:pPr marL="0" indent="0">
              <a:buNone/>
            </a:pPr>
            <a:r>
              <a:rPr lang="en-IN" dirty="0" smtClean="0"/>
              <a:t>end procedure</a:t>
            </a: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
        <p:nvSpPr>
          <p:cNvPr id="2" name="Rectangle 1"/>
          <p:cNvSpPr/>
          <p:nvPr/>
        </p:nvSpPr>
        <p:spPr>
          <a:xfrm>
            <a:off x="551384" y="875638"/>
            <a:ext cx="4033476" cy="369332"/>
          </a:xfrm>
          <a:prstGeom prst="rect">
            <a:avLst/>
          </a:prstGeom>
        </p:spPr>
        <p:txBody>
          <a:bodyPr wrap="none">
            <a:spAutoFit/>
          </a:bodyPr>
          <a:lstStyle/>
          <a:p>
            <a:r>
              <a:rPr lang="en-IN" b="1" dirty="0"/>
              <a:t>Algorithm of </a:t>
            </a:r>
            <a:r>
              <a:rPr lang="en-IN" b="1" dirty="0" err="1"/>
              <a:t>isempty</a:t>
            </a:r>
            <a:r>
              <a:rPr lang="en-IN" b="1" dirty="0"/>
              <a:t>() function </a:t>
            </a:r>
            <a:endParaRPr lang="en-IN" b="1" dirty="0"/>
          </a:p>
        </p:txBody>
      </p:sp>
    </p:spTree>
    <p:extLst>
      <p:ext uri="{BB962C8B-B14F-4D97-AF65-F5344CB8AC3E}">
        <p14:creationId xmlns:p14="http://schemas.microsoft.com/office/powerpoint/2010/main" val="406693472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955577"/>
            <a:ext cx="8229600" cy="914400"/>
          </a:xfrm>
        </p:spPr>
        <p:txBody>
          <a:bodyPr>
            <a:normAutofit fontScale="90000"/>
          </a:bodyPr>
          <a:lstStyle/>
          <a:p>
            <a:r>
              <a:rPr lang="en-IN" b="1" dirty="0"/>
              <a:t>Push Operation</a:t>
            </a:r>
            <a:br>
              <a:rPr lang="en-IN" b="1" dirty="0"/>
            </a:br>
            <a:endParaRPr lang="en-IN" dirty="0"/>
          </a:p>
        </p:txBody>
      </p:sp>
      <p:sp>
        <p:nvSpPr>
          <p:cNvPr id="3" name="Content Placeholder 2"/>
          <p:cNvSpPr>
            <a:spLocks noGrp="1"/>
          </p:cNvSpPr>
          <p:nvPr>
            <p:ph idx="1"/>
          </p:nvPr>
        </p:nvSpPr>
        <p:spPr>
          <a:xfrm>
            <a:off x="623392" y="1412777"/>
            <a:ext cx="10729192" cy="4297363"/>
          </a:xfrm>
        </p:spPr>
        <p:txBody>
          <a:bodyPr>
            <a:normAutofit fontScale="85000" lnSpcReduction="20000"/>
          </a:bodyPr>
          <a:lstStyle/>
          <a:p>
            <a:pPr marL="0" indent="0">
              <a:buNone/>
            </a:pPr>
            <a:r>
              <a:rPr lang="en-IN" dirty="0" smtClean="0"/>
              <a:t>The </a:t>
            </a:r>
            <a:r>
              <a:rPr lang="en-IN" dirty="0"/>
              <a:t>process of putting a new data element onto stack is known as a Push Operation. Push operation involves a series of steps −</a:t>
            </a:r>
          </a:p>
          <a:p>
            <a:pPr marL="0" indent="0">
              <a:buNone/>
            </a:pPr>
            <a:endParaRPr lang="en-IN" dirty="0"/>
          </a:p>
          <a:p>
            <a:pPr marL="0" indent="0">
              <a:buNone/>
            </a:pPr>
            <a:r>
              <a:rPr lang="en-IN" b="1" dirty="0"/>
              <a:t>Step 1 </a:t>
            </a:r>
            <a:r>
              <a:rPr lang="en-IN" dirty="0"/>
              <a:t>− Checks if the stack is full.</a:t>
            </a:r>
          </a:p>
          <a:p>
            <a:pPr marL="0" indent="0">
              <a:buNone/>
            </a:pPr>
            <a:endParaRPr lang="en-IN" dirty="0"/>
          </a:p>
          <a:p>
            <a:pPr marL="0" indent="0">
              <a:buNone/>
            </a:pPr>
            <a:r>
              <a:rPr lang="en-IN" b="1" dirty="0"/>
              <a:t>Step 2 </a:t>
            </a:r>
            <a:r>
              <a:rPr lang="en-IN" dirty="0"/>
              <a:t>− If the stack is full, produces an error and exit.</a:t>
            </a:r>
          </a:p>
          <a:p>
            <a:pPr marL="0" indent="0">
              <a:buNone/>
            </a:pPr>
            <a:endParaRPr lang="en-IN" dirty="0"/>
          </a:p>
          <a:p>
            <a:pPr marL="0" indent="0">
              <a:buNone/>
            </a:pPr>
            <a:r>
              <a:rPr lang="en-IN" b="1" dirty="0" smtClean="0"/>
              <a:t>Step 3</a:t>
            </a:r>
            <a:r>
              <a:rPr lang="en-IN" dirty="0" smtClean="0"/>
              <a:t> </a:t>
            </a:r>
            <a:r>
              <a:rPr lang="en-IN" dirty="0"/>
              <a:t>− If the stack is not full, increments top to point next empty space.</a:t>
            </a:r>
          </a:p>
          <a:p>
            <a:pPr marL="0" indent="0">
              <a:buNone/>
            </a:pPr>
            <a:endParaRPr lang="en-IN" dirty="0"/>
          </a:p>
          <a:p>
            <a:pPr marL="0" indent="0">
              <a:buNone/>
            </a:pPr>
            <a:r>
              <a:rPr lang="en-IN" b="1" dirty="0"/>
              <a:t>Step 4 </a:t>
            </a:r>
            <a:r>
              <a:rPr lang="en-IN" dirty="0"/>
              <a:t>− Adds data element to the stack location, where top is pointing.</a:t>
            </a:r>
          </a:p>
          <a:p>
            <a:pPr marL="0" indent="0">
              <a:buNone/>
            </a:pPr>
            <a:endParaRPr lang="en-IN" dirty="0"/>
          </a:p>
          <a:p>
            <a:pPr marL="0" indent="0">
              <a:buNone/>
            </a:pPr>
            <a:r>
              <a:rPr lang="en-IN" b="1" dirty="0"/>
              <a:t>Step 5 </a:t>
            </a:r>
            <a:r>
              <a:rPr lang="en-IN" dirty="0"/>
              <a:t>− Returns success.</a:t>
            </a:r>
          </a:p>
          <a:p>
            <a:pPr marL="0" indent="0">
              <a:buNone/>
            </a:pPr>
            <a:endParaRPr lang="en-IN" dirty="0"/>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693679253"/>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otalTime>495</TotalTime>
  <Words>538</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Courier New</vt:lpstr>
      <vt:lpstr>Georgia</vt:lpstr>
      <vt:lpstr>Times New Roman</vt:lpstr>
      <vt:lpstr>Smart_ppt_Theme</vt:lpstr>
      <vt:lpstr>PowerPoint Presentation</vt:lpstr>
      <vt:lpstr>What is Stack</vt:lpstr>
      <vt:lpstr>Stack Data Structure</vt:lpstr>
      <vt:lpstr>Applications of stack: </vt:lpstr>
      <vt:lpstr>Time Complexities of operations on stack: </vt:lpstr>
      <vt:lpstr>Algorithm of peek() function </vt:lpstr>
      <vt:lpstr>PowerPoint Presentation</vt:lpstr>
      <vt:lpstr>PowerPoint Presentation</vt:lpstr>
      <vt:lpstr>Push Operation </vt:lpstr>
      <vt:lpstr>Algorithm for PUSH Operation </vt:lpstr>
      <vt:lpstr>PowerPoint Presentation</vt:lpstr>
      <vt:lpstr>Pop operation</vt:lpstr>
      <vt:lpstr>Algorithm for Pop Operation </vt:lpstr>
      <vt:lpstr>STACK Creation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User7</dc:creator>
  <cp:lastModifiedBy>Ashok Robert</cp:lastModifiedBy>
  <cp:revision>38</cp:revision>
  <dcterms:created xsi:type="dcterms:W3CDTF">2019-01-03T08:30:03Z</dcterms:created>
  <dcterms:modified xsi:type="dcterms:W3CDTF">2019-06-05T08:25:58Z</dcterms:modified>
</cp:coreProperties>
</file>