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4" r:id="rId15"/>
    <p:sldId id="290" r:id="rId16"/>
    <p:sldId id="275" r:id="rId17"/>
    <p:sldId id="271" r:id="rId18"/>
    <p:sldId id="272" r:id="rId19"/>
    <p:sldId id="269" r:id="rId20"/>
    <p:sldId id="273" r:id="rId21"/>
    <p:sldId id="279" r:id="rId22"/>
    <p:sldId id="281" r:id="rId23"/>
    <p:sldId id="277" r:id="rId24"/>
    <p:sldId id="278" r:id="rId25"/>
    <p:sldId id="282" r:id="rId26"/>
    <p:sldId id="283" r:id="rId27"/>
    <p:sldId id="284" r:id="rId28"/>
    <p:sldId id="285" r:id="rId29"/>
    <p:sldId id="287" r:id="rId30"/>
    <p:sldId id="291" r:id="rId31"/>
    <p:sldId id="292" r:id="rId32"/>
    <p:sldId id="289"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68" y="-3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02"/>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2CD3CD9-CC50-4EFE-9715-AEE00681431C}" type="datetimeFigureOut">
              <a:rPr lang="en-IN" smtClean="0"/>
              <a:pPr/>
              <a:t>18-01-2015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A7870A-16D1-42A7-9A88-E39522911F44}"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2CD3CD9-CC50-4EFE-9715-AEE00681431C}" type="datetimeFigureOut">
              <a:rPr lang="en-IN" smtClean="0"/>
              <a:pPr/>
              <a:t>18-01-2015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A7870A-16D1-42A7-9A88-E39522911F44}"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2CD3CD9-CC50-4EFE-9715-AEE00681431C}" type="datetimeFigureOut">
              <a:rPr lang="en-IN" smtClean="0"/>
              <a:pPr/>
              <a:t>18-01-2015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A7870A-16D1-42A7-9A88-E39522911F44}"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2CD3CD9-CC50-4EFE-9715-AEE00681431C}" type="datetimeFigureOut">
              <a:rPr lang="en-IN" smtClean="0"/>
              <a:pPr/>
              <a:t>18-01-2015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A7870A-16D1-42A7-9A88-E39522911F44}"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CD3CD9-CC50-4EFE-9715-AEE00681431C}" type="datetimeFigureOut">
              <a:rPr lang="en-IN" smtClean="0"/>
              <a:pPr/>
              <a:t>18-01-2015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A7870A-16D1-42A7-9A88-E39522911F44}"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2CD3CD9-CC50-4EFE-9715-AEE00681431C}" type="datetimeFigureOut">
              <a:rPr lang="en-IN" smtClean="0"/>
              <a:pPr/>
              <a:t>18-01-2015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A7870A-16D1-42A7-9A88-E39522911F44}"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2CD3CD9-CC50-4EFE-9715-AEE00681431C}" type="datetimeFigureOut">
              <a:rPr lang="en-IN" smtClean="0"/>
              <a:pPr/>
              <a:t>18-01-2015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AA7870A-16D1-42A7-9A88-E39522911F44}"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2CD3CD9-CC50-4EFE-9715-AEE00681431C}" type="datetimeFigureOut">
              <a:rPr lang="en-IN" smtClean="0"/>
              <a:pPr/>
              <a:t>18-01-2015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AA7870A-16D1-42A7-9A88-E39522911F44}"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CD3CD9-CC50-4EFE-9715-AEE00681431C}" type="datetimeFigureOut">
              <a:rPr lang="en-IN" smtClean="0"/>
              <a:pPr/>
              <a:t>18-01-2015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AA7870A-16D1-42A7-9A88-E39522911F44}"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CD3CD9-CC50-4EFE-9715-AEE00681431C}" type="datetimeFigureOut">
              <a:rPr lang="en-IN" smtClean="0"/>
              <a:pPr/>
              <a:t>18-01-2015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A7870A-16D1-42A7-9A88-E39522911F44}"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CD3CD9-CC50-4EFE-9715-AEE00681431C}" type="datetimeFigureOut">
              <a:rPr lang="en-IN" smtClean="0"/>
              <a:pPr/>
              <a:t>18-01-2015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A7870A-16D1-42A7-9A88-E39522911F44}"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CD3CD9-CC50-4EFE-9715-AEE00681431C}" type="datetimeFigureOut">
              <a:rPr lang="en-IN" smtClean="0"/>
              <a:pPr/>
              <a:t>18-01-2015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A7870A-16D1-42A7-9A88-E39522911F44}"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slideLayout" Target="../slideLayouts/slideLayout2.xml"/><Relationship Id="rId5" Type="http://schemas.openxmlformats.org/officeDocument/2006/relationships/image" Target="../media/image9.wmf"/><Relationship Id="rId4" Type="http://schemas.openxmlformats.org/officeDocument/2006/relationships/image" Target="../media/image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1484784"/>
            <a:ext cx="6400800" cy="4154016"/>
          </a:xfrm>
        </p:spPr>
        <p:txBody>
          <a:bodyPr/>
          <a:lstStyle/>
          <a:p>
            <a:endParaRPr lang="en-US" dirty="0" smtClean="0">
              <a:solidFill>
                <a:schemeClr val="tx1"/>
              </a:solidFill>
              <a:effectLst>
                <a:outerShdw blurRad="38100" dist="38100" dir="2700000" algn="tl">
                  <a:srgbClr val="000000"/>
                </a:outerShdw>
              </a:effectLst>
              <a:latin typeface="Franklin Gothic Demi Cond" pitchFamily="34" charset="0"/>
            </a:endParaRPr>
          </a:p>
          <a:p>
            <a:endParaRPr lang="en-US" dirty="0">
              <a:solidFill>
                <a:schemeClr val="tx1"/>
              </a:solidFill>
              <a:effectLst>
                <a:outerShdw blurRad="38100" dist="38100" dir="2700000" algn="tl">
                  <a:srgbClr val="000000"/>
                </a:outerShdw>
              </a:effectLst>
              <a:latin typeface="Franklin Gothic Demi Cond" pitchFamily="34" charset="0"/>
            </a:endParaRPr>
          </a:p>
          <a:p>
            <a:r>
              <a:rPr lang="en-US" dirty="0" smtClean="0">
                <a:solidFill>
                  <a:schemeClr val="tx1"/>
                </a:solidFill>
                <a:effectLst>
                  <a:outerShdw blurRad="38100" dist="38100" dir="2700000" algn="tl">
                    <a:srgbClr val="000000"/>
                  </a:outerShdw>
                </a:effectLst>
                <a:latin typeface="Franklin Gothic Demi Cond" pitchFamily="34" charset="0"/>
              </a:rPr>
              <a:t>DATA</a:t>
            </a:r>
          </a:p>
          <a:p>
            <a:r>
              <a:rPr lang="en-US" dirty="0" smtClean="0">
                <a:solidFill>
                  <a:schemeClr val="tx1"/>
                </a:solidFill>
                <a:effectLst>
                  <a:outerShdw blurRad="38100" dist="38100" dir="2700000" algn="tl">
                    <a:srgbClr val="000000"/>
                  </a:outerShdw>
                </a:effectLst>
                <a:latin typeface="Franklin Gothic Demi Cond" pitchFamily="34" charset="0"/>
              </a:rPr>
              <a:t>STRUCTURES</a:t>
            </a:r>
          </a:p>
          <a:p>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Circular linked list</a:t>
            </a:r>
            <a:endParaRPr lang="en-IN" b="1" dirty="0"/>
          </a:p>
        </p:txBody>
      </p:sp>
      <p:pic>
        <p:nvPicPr>
          <p:cNvPr id="4" name="Content Placeholder 3" descr="circular.gif"/>
          <p:cNvPicPr>
            <a:picLocks noGrp="1" noChangeAspect="1"/>
          </p:cNvPicPr>
          <p:nvPr>
            <p:ph idx="1"/>
          </p:nvPr>
        </p:nvPicPr>
        <p:blipFill>
          <a:blip r:embed="rId2" cstate="print"/>
          <a:stretch>
            <a:fillRect/>
          </a:stretch>
        </p:blipFill>
        <p:spPr>
          <a:xfrm>
            <a:off x="1043608" y="1700809"/>
            <a:ext cx="7416824" cy="4248472"/>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t>stack</a:t>
            </a:r>
            <a:endParaRPr lang="en-IN" sz="4000" b="1" dirty="0"/>
          </a:p>
        </p:txBody>
      </p:sp>
      <p:sp>
        <p:nvSpPr>
          <p:cNvPr id="3" name="Content Placeholder 2"/>
          <p:cNvSpPr>
            <a:spLocks noGrp="1"/>
          </p:cNvSpPr>
          <p:nvPr>
            <p:ph idx="1"/>
          </p:nvPr>
        </p:nvSpPr>
        <p:spPr/>
        <p:txBody>
          <a:bodyPr/>
          <a:lstStyle/>
          <a:p>
            <a:r>
              <a:rPr lang="en-US" dirty="0" smtClean="0"/>
              <a:t>A stack is a data structure that stores data in such a way that the last piece of data stored, is the first one retrieved</a:t>
            </a:r>
          </a:p>
          <a:p>
            <a:pPr lvl="1"/>
            <a:r>
              <a:rPr lang="en-US" dirty="0" smtClean="0"/>
              <a:t>also called last-in, first-out</a:t>
            </a:r>
          </a:p>
          <a:p>
            <a:r>
              <a:rPr lang="en-US" dirty="0" smtClean="0"/>
              <a:t>Only access to the stack is the top element</a:t>
            </a:r>
          </a:p>
          <a:p>
            <a:pPr lvl="1"/>
            <a:r>
              <a:rPr lang="en-US" dirty="0" smtClean="0"/>
              <a:t>consider trays in a cafeteria</a:t>
            </a:r>
          </a:p>
          <a:p>
            <a:pPr lvl="2"/>
            <a:r>
              <a:rPr lang="en-US" dirty="0" smtClean="0"/>
              <a:t>to get the bottom tray out, you must first remove all of the elements above</a:t>
            </a:r>
          </a:p>
          <a:p>
            <a:endParaRPr lang="en-IN"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i="1" dirty="0" smtClean="0"/>
              <a:t>Push</a:t>
            </a:r>
            <a:endParaRPr lang="en-US" dirty="0" smtClean="0"/>
          </a:p>
          <a:p>
            <a:pPr lvl="1"/>
            <a:r>
              <a:rPr lang="en-US" dirty="0" smtClean="0"/>
              <a:t>the operation to place a new item at the top of the stack</a:t>
            </a:r>
          </a:p>
          <a:p>
            <a:r>
              <a:rPr lang="en-US" i="1" dirty="0" smtClean="0"/>
              <a:t>Pop</a:t>
            </a:r>
          </a:p>
          <a:p>
            <a:pPr lvl="1"/>
            <a:r>
              <a:rPr lang="en-US" dirty="0" smtClean="0"/>
              <a:t>the operation to remove the next item from the top of the stack</a:t>
            </a:r>
          </a:p>
          <a:p>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dirty="0"/>
          </a:p>
        </p:txBody>
      </p:sp>
      <p:sp>
        <p:nvSpPr>
          <p:cNvPr id="4" name="Line 6"/>
          <p:cNvSpPr>
            <a:spLocks noChangeShapeType="1"/>
          </p:cNvSpPr>
          <p:nvPr/>
        </p:nvSpPr>
        <p:spPr bwMode="auto">
          <a:xfrm>
            <a:off x="1219200" y="2209800"/>
            <a:ext cx="0" cy="3352800"/>
          </a:xfrm>
          <a:prstGeom prst="line">
            <a:avLst/>
          </a:prstGeom>
          <a:noFill/>
          <a:ln w="9525">
            <a:solidFill>
              <a:schemeClr val="tx1"/>
            </a:solidFill>
            <a:round/>
            <a:headEnd/>
            <a:tailEnd/>
          </a:ln>
          <a:effectLst/>
        </p:spPr>
        <p:txBody>
          <a:bodyPr/>
          <a:lstStyle/>
          <a:p>
            <a:endParaRPr lang="en-IN"/>
          </a:p>
        </p:txBody>
      </p:sp>
      <p:sp>
        <p:nvSpPr>
          <p:cNvPr id="5" name="Line 7"/>
          <p:cNvSpPr>
            <a:spLocks noChangeShapeType="1"/>
          </p:cNvSpPr>
          <p:nvPr/>
        </p:nvSpPr>
        <p:spPr bwMode="auto">
          <a:xfrm>
            <a:off x="1219200" y="5562600"/>
            <a:ext cx="1066800" cy="0"/>
          </a:xfrm>
          <a:prstGeom prst="line">
            <a:avLst/>
          </a:prstGeom>
          <a:noFill/>
          <a:ln w="9525">
            <a:solidFill>
              <a:schemeClr val="tx1"/>
            </a:solidFill>
            <a:round/>
            <a:headEnd/>
            <a:tailEnd/>
          </a:ln>
          <a:effectLst/>
        </p:spPr>
        <p:txBody>
          <a:bodyPr/>
          <a:lstStyle/>
          <a:p>
            <a:endParaRPr lang="en-IN"/>
          </a:p>
        </p:txBody>
      </p:sp>
      <p:sp>
        <p:nvSpPr>
          <p:cNvPr id="6" name="Line 8"/>
          <p:cNvSpPr>
            <a:spLocks noChangeShapeType="1"/>
          </p:cNvSpPr>
          <p:nvPr/>
        </p:nvSpPr>
        <p:spPr bwMode="auto">
          <a:xfrm>
            <a:off x="2286000" y="2209800"/>
            <a:ext cx="0" cy="3352800"/>
          </a:xfrm>
          <a:prstGeom prst="line">
            <a:avLst/>
          </a:prstGeom>
          <a:noFill/>
          <a:ln w="9525">
            <a:solidFill>
              <a:schemeClr val="tx1"/>
            </a:solidFill>
            <a:round/>
            <a:headEnd/>
            <a:tailEnd/>
          </a:ln>
          <a:effectLst/>
        </p:spPr>
        <p:txBody>
          <a:bodyPr/>
          <a:lstStyle/>
          <a:p>
            <a:endParaRPr lang="en-IN"/>
          </a:p>
        </p:txBody>
      </p:sp>
      <p:sp>
        <p:nvSpPr>
          <p:cNvPr id="7" name="Line 9"/>
          <p:cNvSpPr>
            <a:spLocks noChangeShapeType="1"/>
          </p:cNvSpPr>
          <p:nvPr/>
        </p:nvSpPr>
        <p:spPr bwMode="auto">
          <a:xfrm>
            <a:off x="1219200" y="5105400"/>
            <a:ext cx="1066800" cy="0"/>
          </a:xfrm>
          <a:prstGeom prst="line">
            <a:avLst/>
          </a:prstGeom>
          <a:noFill/>
          <a:ln w="9525">
            <a:solidFill>
              <a:schemeClr val="tx1"/>
            </a:solidFill>
            <a:round/>
            <a:headEnd/>
            <a:tailEnd/>
          </a:ln>
          <a:effectLst/>
        </p:spPr>
        <p:txBody>
          <a:bodyPr/>
          <a:lstStyle/>
          <a:p>
            <a:endParaRPr lang="en-IN"/>
          </a:p>
        </p:txBody>
      </p:sp>
      <p:sp>
        <p:nvSpPr>
          <p:cNvPr id="8" name="Line 10"/>
          <p:cNvSpPr>
            <a:spLocks noChangeShapeType="1"/>
          </p:cNvSpPr>
          <p:nvPr/>
        </p:nvSpPr>
        <p:spPr bwMode="auto">
          <a:xfrm>
            <a:off x="1219200" y="4648200"/>
            <a:ext cx="1066800" cy="0"/>
          </a:xfrm>
          <a:prstGeom prst="line">
            <a:avLst/>
          </a:prstGeom>
          <a:noFill/>
          <a:ln w="9525">
            <a:solidFill>
              <a:schemeClr val="tx1"/>
            </a:solidFill>
            <a:round/>
            <a:headEnd/>
            <a:tailEnd/>
          </a:ln>
          <a:effectLst/>
        </p:spPr>
        <p:txBody>
          <a:bodyPr/>
          <a:lstStyle/>
          <a:p>
            <a:endParaRPr lang="en-IN"/>
          </a:p>
        </p:txBody>
      </p:sp>
      <p:sp>
        <p:nvSpPr>
          <p:cNvPr id="9" name="Line 11"/>
          <p:cNvSpPr>
            <a:spLocks noChangeShapeType="1"/>
          </p:cNvSpPr>
          <p:nvPr/>
        </p:nvSpPr>
        <p:spPr bwMode="auto">
          <a:xfrm>
            <a:off x="1219200" y="4191000"/>
            <a:ext cx="1066800" cy="0"/>
          </a:xfrm>
          <a:prstGeom prst="line">
            <a:avLst/>
          </a:prstGeom>
          <a:noFill/>
          <a:ln w="9525">
            <a:solidFill>
              <a:schemeClr val="tx1"/>
            </a:solidFill>
            <a:round/>
            <a:headEnd/>
            <a:tailEnd/>
          </a:ln>
          <a:effectLst/>
        </p:spPr>
        <p:txBody>
          <a:bodyPr/>
          <a:lstStyle/>
          <a:p>
            <a:endParaRPr lang="en-IN"/>
          </a:p>
        </p:txBody>
      </p:sp>
      <p:sp>
        <p:nvSpPr>
          <p:cNvPr id="10" name="Line 12"/>
          <p:cNvSpPr>
            <a:spLocks noChangeShapeType="1"/>
          </p:cNvSpPr>
          <p:nvPr/>
        </p:nvSpPr>
        <p:spPr bwMode="auto">
          <a:xfrm>
            <a:off x="1219200" y="3733800"/>
            <a:ext cx="1066800" cy="0"/>
          </a:xfrm>
          <a:prstGeom prst="line">
            <a:avLst/>
          </a:prstGeom>
          <a:noFill/>
          <a:ln w="9525">
            <a:solidFill>
              <a:schemeClr val="tx1"/>
            </a:solidFill>
            <a:round/>
            <a:headEnd/>
            <a:tailEnd/>
          </a:ln>
          <a:effectLst/>
        </p:spPr>
        <p:txBody>
          <a:bodyPr/>
          <a:lstStyle/>
          <a:p>
            <a:endParaRPr lang="en-IN"/>
          </a:p>
        </p:txBody>
      </p:sp>
      <p:sp>
        <p:nvSpPr>
          <p:cNvPr id="11" name="Text Box 15"/>
          <p:cNvSpPr txBox="1">
            <a:spLocks noChangeArrowheads="1"/>
          </p:cNvSpPr>
          <p:nvPr/>
        </p:nvSpPr>
        <p:spPr bwMode="auto">
          <a:xfrm>
            <a:off x="1600200" y="5105400"/>
            <a:ext cx="336550" cy="366713"/>
          </a:xfrm>
          <a:prstGeom prst="rect">
            <a:avLst/>
          </a:prstGeom>
          <a:noFill/>
          <a:ln w="9525">
            <a:noFill/>
            <a:miter lim="800000"/>
            <a:headEnd/>
            <a:tailEnd/>
          </a:ln>
          <a:effectLst/>
        </p:spPr>
        <p:txBody>
          <a:bodyPr wrap="none">
            <a:spAutoFit/>
          </a:bodyPr>
          <a:lstStyle/>
          <a:p>
            <a:r>
              <a:rPr lang="en-US" i="0"/>
              <a:t>A</a:t>
            </a:r>
          </a:p>
        </p:txBody>
      </p:sp>
      <p:sp>
        <p:nvSpPr>
          <p:cNvPr id="12" name="Text Box 16"/>
          <p:cNvSpPr txBox="1">
            <a:spLocks noChangeArrowheads="1"/>
          </p:cNvSpPr>
          <p:nvPr/>
        </p:nvSpPr>
        <p:spPr bwMode="auto">
          <a:xfrm>
            <a:off x="1600200" y="4648200"/>
            <a:ext cx="336550" cy="366713"/>
          </a:xfrm>
          <a:prstGeom prst="rect">
            <a:avLst/>
          </a:prstGeom>
          <a:noFill/>
          <a:ln w="9525">
            <a:noFill/>
            <a:miter lim="800000"/>
            <a:headEnd/>
            <a:tailEnd/>
          </a:ln>
          <a:effectLst/>
        </p:spPr>
        <p:txBody>
          <a:bodyPr wrap="none">
            <a:spAutoFit/>
          </a:bodyPr>
          <a:lstStyle/>
          <a:p>
            <a:r>
              <a:rPr lang="en-US" i="0"/>
              <a:t>X</a:t>
            </a:r>
          </a:p>
        </p:txBody>
      </p:sp>
      <p:sp>
        <p:nvSpPr>
          <p:cNvPr id="13" name="Text Box 17"/>
          <p:cNvSpPr txBox="1">
            <a:spLocks noChangeArrowheads="1"/>
          </p:cNvSpPr>
          <p:nvPr/>
        </p:nvSpPr>
        <p:spPr bwMode="auto">
          <a:xfrm>
            <a:off x="1600200" y="4191000"/>
            <a:ext cx="349250" cy="366713"/>
          </a:xfrm>
          <a:prstGeom prst="rect">
            <a:avLst/>
          </a:prstGeom>
          <a:noFill/>
          <a:ln w="9525">
            <a:noFill/>
            <a:miter lim="800000"/>
            <a:headEnd/>
            <a:tailEnd/>
          </a:ln>
          <a:effectLst/>
        </p:spPr>
        <p:txBody>
          <a:bodyPr wrap="none">
            <a:spAutoFit/>
          </a:bodyPr>
          <a:lstStyle/>
          <a:p>
            <a:r>
              <a:rPr lang="en-US" i="0"/>
              <a:t>R</a:t>
            </a:r>
          </a:p>
        </p:txBody>
      </p:sp>
      <p:sp>
        <p:nvSpPr>
          <p:cNvPr id="14" name="Text Box 18"/>
          <p:cNvSpPr txBox="1">
            <a:spLocks noChangeArrowheads="1"/>
          </p:cNvSpPr>
          <p:nvPr/>
        </p:nvSpPr>
        <p:spPr bwMode="auto">
          <a:xfrm>
            <a:off x="1600200" y="3733800"/>
            <a:ext cx="349250" cy="366713"/>
          </a:xfrm>
          <a:prstGeom prst="rect">
            <a:avLst/>
          </a:prstGeom>
          <a:noFill/>
          <a:ln w="9525">
            <a:noFill/>
            <a:miter lim="800000"/>
            <a:headEnd/>
            <a:tailEnd/>
          </a:ln>
          <a:effectLst/>
        </p:spPr>
        <p:txBody>
          <a:bodyPr wrap="none">
            <a:spAutoFit/>
          </a:bodyPr>
          <a:lstStyle/>
          <a:p>
            <a:r>
              <a:rPr lang="en-US" i="0" dirty="0"/>
              <a:t>C</a:t>
            </a:r>
          </a:p>
        </p:txBody>
      </p:sp>
      <p:sp>
        <p:nvSpPr>
          <p:cNvPr id="15" name="AutoShape 19"/>
          <p:cNvSpPr>
            <a:spLocks noChangeArrowheads="1"/>
          </p:cNvSpPr>
          <p:nvPr/>
        </p:nvSpPr>
        <p:spPr bwMode="auto">
          <a:xfrm>
            <a:off x="2590800" y="3810000"/>
            <a:ext cx="1143000" cy="304800"/>
          </a:xfrm>
          <a:prstGeom prst="rightArrow">
            <a:avLst>
              <a:gd name="adj1" fmla="val 50000"/>
              <a:gd name="adj2" fmla="val 93750"/>
            </a:avLst>
          </a:prstGeom>
          <a:noFill/>
          <a:ln w="9525">
            <a:solidFill>
              <a:schemeClr val="tx1"/>
            </a:solidFill>
            <a:miter lim="800000"/>
            <a:headEnd/>
            <a:tailEnd/>
          </a:ln>
          <a:effectLst/>
        </p:spPr>
        <p:txBody>
          <a:bodyPr wrap="none" anchor="ctr"/>
          <a:lstStyle/>
          <a:p>
            <a:endParaRPr lang="en-IN"/>
          </a:p>
        </p:txBody>
      </p:sp>
      <p:sp>
        <p:nvSpPr>
          <p:cNvPr id="16" name="Text Box 20"/>
          <p:cNvSpPr txBox="1">
            <a:spLocks noChangeArrowheads="1"/>
          </p:cNvSpPr>
          <p:nvPr/>
        </p:nvSpPr>
        <p:spPr bwMode="auto">
          <a:xfrm>
            <a:off x="2574925" y="4151313"/>
            <a:ext cx="1022350" cy="366712"/>
          </a:xfrm>
          <a:prstGeom prst="rect">
            <a:avLst/>
          </a:prstGeom>
          <a:noFill/>
          <a:ln w="9525">
            <a:noFill/>
            <a:miter lim="800000"/>
            <a:headEnd/>
            <a:tailEnd/>
          </a:ln>
          <a:effectLst/>
        </p:spPr>
        <p:txBody>
          <a:bodyPr wrap="none">
            <a:spAutoFit/>
          </a:bodyPr>
          <a:lstStyle/>
          <a:p>
            <a:r>
              <a:rPr lang="en-US" i="0"/>
              <a:t>push(M)</a:t>
            </a:r>
          </a:p>
        </p:txBody>
      </p:sp>
      <p:sp>
        <p:nvSpPr>
          <p:cNvPr id="17" name="Line 21"/>
          <p:cNvSpPr>
            <a:spLocks noChangeShapeType="1"/>
          </p:cNvSpPr>
          <p:nvPr/>
        </p:nvSpPr>
        <p:spPr bwMode="auto">
          <a:xfrm>
            <a:off x="4038600" y="2286000"/>
            <a:ext cx="0" cy="3352800"/>
          </a:xfrm>
          <a:prstGeom prst="line">
            <a:avLst/>
          </a:prstGeom>
          <a:noFill/>
          <a:ln w="9525">
            <a:solidFill>
              <a:schemeClr val="tx1"/>
            </a:solidFill>
            <a:round/>
            <a:headEnd/>
            <a:tailEnd/>
          </a:ln>
          <a:effectLst/>
        </p:spPr>
        <p:txBody>
          <a:bodyPr/>
          <a:lstStyle/>
          <a:p>
            <a:endParaRPr lang="en-IN"/>
          </a:p>
        </p:txBody>
      </p:sp>
      <p:sp>
        <p:nvSpPr>
          <p:cNvPr id="18" name="Line 22"/>
          <p:cNvSpPr>
            <a:spLocks noChangeShapeType="1"/>
          </p:cNvSpPr>
          <p:nvPr/>
        </p:nvSpPr>
        <p:spPr bwMode="auto">
          <a:xfrm>
            <a:off x="4038600" y="5638800"/>
            <a:ext cx="1066800" cy="0"/>
          </a:xfrm>
          <a:prstGeom prst="line">
            <a:avLst/>
          </a:prstGeom>
          <a:noFill/>
          <a:ln w="9525">
            <a:solidFill>
              <a:schemeClr val="tx1"/>
            </a:solidFill>
            <a:round/>
            <a:headEnd/>
            <a:tailEnd/>
          </a:ln>
          <a:effectLst/>
        </p:spPr>
        <p:txBody>
          <a:bodyPr/>
          <a:lstStyle/>
          <a:p>
            <a:endParaRPr lang="en-IN"/>
          </a:p>
        </p:txBody>
      </p:sp>
      <p:sp>
        <p:nvSpPr>
          <p:cNvPr id="19" name="Line 23"/>
          <p:cNvSpPr>
            <a:spLocks noChangeShapeType="1"/>
          </p:cNvSpPr>
          <p:nvPr/>
        </p:nvSpPr>
        <p:spPr bwMode="auto">
          <a:xfrm>
            <a:off x="5105400" y="2286000"/>
            <a:ext cx="0" cy="3352800"/>
          </a:xfrm>
          <a:prstGeom prst="line">
            <a:avLst/>
          </a:prstGeom>
          <a:noFill/>
          <a:ln w="9525">
            <a:solidFill>
              <a:schemeClr val="tx1"/>
            </a:solidFill>
            <a:round/>
            <a:headEnd/>
            <a:tailEnd/>
          </a:ln>
          <a:effectLst/>
        </p:spPr>
        <p:txBody>
          <a:bodyPr/>
          <a:lstStyle/>
          <a:p>
            <a:endParaRPr lang="en-IN"/>
          </a:p>
        </p:txBody>
      </p:sp>
      <p:sp>
        <p:nvSpPr>
          <p:cNvPr id="20" name="Line 24"/>
          <p:cNvSpPr>
            <a:spLocks noChangeShapeType="1"/>
          </p:cNvSpPr>
          <p:nvPr/>
        </p:nvSpPr>
        <p:spPr bwMode="auto">
          <a:xfrm>
            <a:off x="4038600" y="5181600"/>
            <a:ext cx="1066800" cy="0"/>
          </a:xfrm>
          <a:prstGeom prst="line">
            <a:avLst/>
          </a:prstGeom>
          <a:noFill/>
          <a:ln w="9525">
            <a:solidFill>
              <a:schemeClr val="tx1"/>
            </a:solidFill>
            <a:round/>
            <a:headEnd/>
            <a:tailEnd/>
          </a:ln>
          <a:effectLst/>
        </p:spPr>
        <p:txBody>
          <a:bodyPr/>
          <a:lstStyle/>
          <a:p>
            <a:endParaRPr lang="en-IN"/>
          </a:p>
        </p:txBody>
      </p:sp>
      <p:sp>
        <p:nvSpPr>
          <p:cNvPr id="21" name="Line 25"/>
          <p:cNvSpPr>
            <a:spLocks noChangeShapeType="1"/>
          </p:cNvSpPr>
          <p:nvPr/>
        </p:nvSpPr>
        <p:spPr bwMode="auto">
          <a:xfrm>
            <a:off x="4038600" y="4724400"/>
            <a:ext cx="1066800" cy="0"/>
          </a:xfrm>
          <a:prstGeom prst="line">
            <a:avLst/>
          </a:prstGeom>
          <a:noFill/>
          <a:ln w="9525">
            <a:solidFill>
              <a:schemeClr val="tx1"/>
            </a:solidFill>
            <a:round/>
            <a:headEnd/>
            <a:tailEnd/>
          </a:ln>
          <a:effectLst/>
        </p:spPr>
        <p:txBody>
          <a:bodyPr/>
          <a:lstStyle/>
          <a:p>
            <a:endParaRPr lang="en-IN"/>
          </a:p>
        </p:txBody>
      </p:sp>
      <p:sp>
        <p:nvSpPr>
          <p:cNvPr id="22" name="Line 26"/>
          <p:cNvSpPr>
            <a:spLocks noChangeShapeType="1"/>
          </p:cNvSpPr>
          <p:nvPr/>
        </p:nvSpPr>
        <p:spPr bwMode="auto">
          <a:xfrm>
            <a:off x="4038600" y="4267200"/>
            <a:ext cx="1066800" cy="0"/>
          </a:xfrm>
          <a:prstGeom prst="line">
            <a:avLst/>
          </a:prstGeom>
          <a:noFill/>
          <a:ln w="9525">
            <a:solidFill>
              <a:schemeClr val="tx1"/>
            </a:solidFill>
            <a:round/>
            <a:headEnd/>
            <a:tailEnd/>
          </a:ln>
          <a:effectLst/>
        </p:spPr>
        <p:txBody>
          <a:bodyPr/>
          <a:lstStyle/>
          <a:p>
            <a:endParaRPr lang="en-IN"/>
          </a:p>
        </p:txBody>
      </p:sp>
      <p:sp>
        <p:nvSpPr>
          <p:cNvPr id="23" name="Line 27"/>
          <p:cNvSpPr>
            <a:spLocks noChangeShapeType="1"/>
          </p:cNvSpPr>
          <p:nvPr/>
        </p:nvSpPr>
        <p:spPr bwMode="auto">
          <a:xfrm>
            <a:off x="4038600" y="3810000"/>
            <a:ext cx="1066800" cy="0"/>
          </a:xfrm>
          <a:prstGeom prst="line">
            <a:avLst/>
          </a:prstGeom>
          <a:noFill/>
          <a:ln w="9525">
            <a:solidFill>
              <a:schemeClr val="tx1"/>
            </a:solidFill>
            <a:round/>
            <a:headEnd/>
            <a:tailEnd/>
          </a:ln>
          <a:effectLst/>
        </p:spPr>
        <p:txBody>
          <a:bodyPr/>
          <a:lstStyle/>
          <a:p>
            <a:endParaRPr lang="en-IN"/>
          </a:p>
        </p:txBody>
      </p:sp>
      <p:sp>
        <p:nvSpPr>
          <p:cNvPr id="24" name="Text Box 28"/>
          <p:cNvSpPr txBox="1">
            <a:spLocks noChangeArrowheads="1"/>
          </p:cNvSpPr>
          <p:nvPr/>
        </p:nvSpPr>
        <p:spPr bwMode="auto">
          <a:xfrm>
            <a:off x="4419600" y="5181600"/>
            <a:ext cx="336550" cy="366713"/>
          </a:xfrm>
          <a:prstGeom prst="rect">
            <a:avLst/>
          </a:prstGeom>
          <a:noFill/>
          <a:ln w="9525">
            <a:noFill/>
            <a:miter lim="800000"/>
            <a:headEnd/>
            <a:tailEnd/>
          </a:ln>
          <a:effectLst/>
        </p:spPr>
        <p:txBody>
          <a:bodyPr wrap="none">
            <a:spAutoFit/>
          </a:bodyPr>
          <a:lstStyle/>
          <a:p>
            <a:r>
              <a:rPr lang="en-US" i="0"/>
              <a:t>A</a:t>
            </a:r>
          </a:p>
        </p:txBody>
      </p:sp>
      <p:sp>
        <p:nvSpPr>
          <p:cNvPr id="25" name="Text Box 29"/>
          <p:cNvSpPr txBox="1">
            <a:spLocks noChangeArrowheads="1"/>
          </p:cNvSpPr>
          <p:nvPr/>
        </p:nvSpPr>
        <p:spPr bwMode="auto">
          <a:xfrm>
            <a:off x="4419600" y="4724400"/>
            <a:ext cx="336550" cy="366713"/>
          </a:xfrm>
          <a:prstGeom prst="rect">
            <a:avLst/>
          </a:prstGeom>
          <a:noFill/>
          <a:ln w="9525">
            <a:noFill/>
            <a:miter lim="800000"/>
            <a:headEnd/>
            <a:tailEnd/>
          </a:ln>
          <a:effectLst/>
        </p:spPr>
        <p:txBody>
          <a:bodyPr wrap="none">
            <a:spAutoFit/>
          </a:bodyPr>
          <a:lstStyle/>
          <a:p>
            <a:r>
              <a:rPr lang="en-US" i="0"/>
              <a:t>X</a:t>
            </a:r>
          </a:p>
        </p:txBody>
      </p:sp>
      <p:sp>
        <p:nvSpPr>
          <p:cNvPr id="26" name="Text Box 30"/>
          <p:cNvSpPr txBox="1">
            <a:spLocks noChangeArrowheads="1"/>
          </p:cNvSpPr>
          <p:nvPr/>
        </p:nvSpPr>
        <p:spPr bwMode="auto">
          <a:xfrm>
            <a:off x="4419600" y="4267200"/>
            <a:ext cx="349250" cy="366713"/>
          </a:xfrm>
          <a:prstGeom prst="rect">
            <a:avLst/>
          </a:prstGeom>
          <a:noFill/>
          <a:ln w="9525">
            <a:noFill/>
            <a:miter lim="800000"/>
            <a:headEnd/>
            <a:tailEnd/>
          </a:ln>
          <a:effectLst/>
        </p:spPr>
        <p:txBody>
          <a:bodyPr wrap="none">
            <a:spAutoFit/>
          </a:bodyPr>
          <a:lstStyle/>
          <a:p>
            <a:r>
              <a:rPr lang="en-US" i="0"/>
              <a:t>R</a:t>
            </a:r>
          </a:p>
        </p:txBody>
      </p:sp>
      <p:sp>
        <p:nvSpPr>
          <p:cNvPr id="27" name="Text Box 31"/>
          <p:cNvSpPr txBox="1">
            <a:spLocks noChangeArrowheads="1"/>
          </p:cNvSpPr>
          <p:nvPr/>
        </p:nvSpPr>
        <p:spPr bwMode="auto">
          <a:xfrm>
            <a:off x="4419600" y="3810000"/>
            <a:ext cx="349250" cy="366713"/>
          </a:xfrm>
          <a:prstGeom prst="rect">
            <a:avLst/>
          </a:prstGeom>
          <a:noFill/>
          <a:ln w="9525">
            <a:noFill/>
            <a:miter lim="800000"/>
            <a:headEnd/>
            <a:tailEnd/>
          </a:ln>
          <a:effectLst/>
        </p:spPr>
        <p:txBody>
          <a:bodyPr wrap="none">
            <a:spAutoFit/>
          </a:bodyPr>
          <a:lstStyle/>
          <a:p>
            <a:r>
              <a:rPr lang="en-US" i="0"/>
              <a:t>C</a:t>
            </a:r>
          </a:p>
        </p:txBody>
      </p:sp>
      <p:sp>
        <p:nvSpPr>
          <p:cNvPr id="28" name="Line 32"/>
          <p:cNvSpPr>
            <a:spLocks noChangeShapeType="1"/>
          </p:cNvSpPr>
          <p:nvPr/>
        </p:nvSpPr>
        <p:spPr bwMode="auto">
          <a:xfrm>
            <a:off x="4038600" y="3352800"/>
            <a:ext cx="1066800" cy="0"/>
          </a:xfrm>
          <a:prstGeom prst="line">
            <a:avLst/>
          </a:prstGeom>
          <a:noFill/>
          <a:ln w="9525">
            <a:solidFill>
              <a:schemeClr val="tx1"/>
            </a:solidFill>
            <a:round/>
            <a:headEnd/>
            <a:tailEnd/>
          </a:ln>
          <a:effectLst/>
        </p:spPr>
        <p:txBody>
          <a:bodyPr/>
          <a:lstStyle/>
          <a:p>
            <a:endParaRPr lang="en-IN"/>
          </a:p>
        </p:txBody>
      </p:sp>
      <p:sp>
        <p:nvSpPr>
          <p:cNvPr id="29" name="Text Box 33"/>
          <p:cNvSpPr txBox="1">
            <a:spLocks noChangeArrowheads="1"/>
          </p:cNvSpPr>
          <p:nvPr/>
        </p:nvSpPr>
        <p:spPr bwMode="auto">
          <a:xfrm>
            <a:off x="4419600" y="3352800"/>
            <a:ext cx="374650" cy="366713"/>
          </a:xfrm>
          <a:prstGeom prst="rect">
            <a:avLst/>
          </a:prstGeom>
          <a:noFill/>
          <a:ln w="9525">
            <a:noFill/>
            <a:miter lim="800000"/>
            <a:headEnd/>
            <a:tailEnd/>
          </a:ln>
          <a:effectLst/>
        </p:spPr>
        <p:txBody>
          <a:bodyPr wrap="none">
            <a:spAutoFit/>
          </a:bodyPr>
          <a:lstStyle/>
          <a:p>
            <a:r>
              <a:rPr lang="en-US" i="0"/>
              <a:t>M</a:t>
            </a:r>
          </a:p>
        </p:txBody>
      </p:sp>
      <p:sp>
        <p:nvSpPr>
          <p:cNvPr id="30" name="AutoShape 34"/>
          <p:cNvSpPr>
            <a:spLocks noChangeArrowheads="1"/>
          </p:cNvSpPr>
          <p:nvPr/>
        </p:nvSpPr>
        <p:spPr bwMode="auto">
          <a:xfrm>
            <a:off x="5638800" y="3810000"/>
            <a:ext cx="1143000" cy="304800"/>
          </a:xfrm>
          <a:prstGeom prst="rightArrow">
            <a:avLst>
              <a:gd name="adj1" fmla="val 50000"/>
              <a:gd name="adj2" fmla="val 93750"/>
            </a:avLst>
          </a:prstGeom>
          <a:noFill/>
          <a:ln w="9525">
            <a:solidFill>
              <a:schemeClr val="tx1"/>
            </a:solidFill>
            <a:miter lim="800000"/>
            <a:headEnd/>
            <a:tailEnd/>
          </a:ln>
          <a:effectLst/>
        </p:spPr>
        <p:txBody>
          <a:bodyPr wrap="none" anchor="ctr"/>
          <a:lstStyle/>
          <a:p>
            <a:endParaRPr lang="en-IN"/>
          </a:p>
        </p:txBody>
      </p:sp>
      <p:sp>
        <p:nvSpPr>
          <p:cNvPr id="31" name="Text Box 35"/>
          <p:cNvSpPr txBox="1">
            <a:spLocks noChangeArrowheads="1"/>
          </p:cNvSpPr>
          <p:nvPr/>
        </p:nvSpPr>
        <p:spPr bwMode="auto">
          <a:xfrm>
            <a:off x="5486400" y="4191000"/>
            <a:ext cx="1409700" cy="641350"/>
          </a:xfrm>
          <a:prstGeom prst="rect">
            <a:avLst/>
          </a:prstGeom>
          <a:noFill/>
          <a:ln w="9525">
            <a:noFill/>
            <a:miter lim="800000"/>
            <a:headEnd/>
            <a:tailEnd/>
          </a:ln>
          <a:effectLst/>
        </p:spPr>
        <p:txBody>
          <a:bodyPr wrap="none">
            <a:spAutoFit/>
          </a:bodyPr>
          <a:lstStyle/>
          <a:p>
            <a:r>
              <a:rPr lang="en-US" i="0"/>
              <a:t>item = pop()</a:t>
            </a:r>
          </a:p>
          <a:p>
            <a:r>
              <a:rPr lang="en-US" i="0"/>
              <a:t>item = M</a:t>
            </a:r>
          </a:p>
        </p:txBody>
      </p:sp>
      <p:sp>
        <p:nvSpPr>
          <p:cNvPr id="32" name="Line 36"/>
          <p:cNvSpPr>
            <a:spLocks noChangeShapeType="1"/>
          </p:cNvSpPr>
          <p:nvPr/>
        </p:nvSpPr>
        <p:spPr bwMode="auto">
          <a:xfrm>
            <a:off x="7162800" y="2286000"/>
            <a:ext cx="0" cy="3352800"/>
          </a:xfrm>
          <a:prstGeom prst="line">
            <a:avLst/>
          </a:prstGeom>
          <a:noFill/>
          <a:ln w="9525">
            <a:solidFill>
              <a:schemeClr val="tx1"/>
            </a:solidFill>
            <a:round/>
            <a:headEnd/>
            <a:tailEnd/>
          </a:ln>
          <a:effectLst/>
        </p:spPr>
        <p:txBody>
          <a:bodyPr/>
          <a:lstStyle/>
          <a:p>
            <a:endParaRPr lang="en-IN"/>
          </a:p>
        </p:txBody>
      </p:sp>
      <p:sp>
        <p:nvSpPr>
          <p:cNvPr id="33" name="Line 37"/>
          <p:cNvSpPr>
            <a:spLocks noChangeShapeType="1"/>
          </p:cNvSpPr>
          <p:nvPr/>
        </p:nvSpPr>
        <p:spPr bwMode="auto">
          <a:xfrm>
            <a:off x="7162800" y="5638800"/>
            <a:ext cx="1066800" cy="0"/>
          </a:xfrm>
          <a:prstGeom prst="line">
            <a:avLst/>
          </a:prstGeom>
          <a:noFill/>
          <a:ln w="9525">
            <a:solidFill>
              <a:schemeClr val="tx1"/>
            </a:solidFill>
            <a:round/>
            <a:headEnd/>
            <a:tailEnd/>
          </a:ln>
          <a:effectLst/>
        </p:spPr>
        <p:txBody>
          <a:bodyPr/>
          <a:lstStyle/>
          <a:p>
            <a:endParaRPr lang="en-IN"/>
          </a:p>
        </p:txBody>
      </p:sp>
      <p:sp>
        <p:nvSpPr>
          <p:cNvPr id="34" name="Line 38"/>
          <p:cNvSpPr>
            <a:spLocks noChangeShapeType="1"/>
          </p:cNvSpPr>
          <p:nvPr/>
        </p:nvSpPr>
        <p:spPr bwMode="auto">
          <a:xfrm>
            <a:off x="8229600" y="2286000"/>
            <a:ext cx="0" cy="3352800"/>
          </a:xfrm>
          <a:prstGeom prst="line">
            <a:avLst/>
          </a:prstGeom>
          <a:noFill/>
          <a:ln w="9525">
            <a:solidFill>
              <a:schemeClr val="tx1"/>
            </a:solidFill>
            <a:round/>
            <a:headEnd/>
            <a:tailEnd/>
          </a:ln>
          <a:effectLst/>
        </p:spPr>
        <p:txBody>
          <a:bodyPr/>
          <a:lstStyle/>
          <a:p>
            <a:endParaRPr lang="en-IN"/>
          </a:p>
        </p:txBody>
      </p:sp>
      <p:sp>
        <p:nvSpPr>
          <p:cNvPr id="35" name="Line 39"/>
          <p:cNvSpPr>
            <a:spLocks noChangeShapeType="1"/>
          </p:cNvSpPr>
          <p:nvPr/>
        </p:nvSpPr>
        <p:spPr bwMode="auto">
          <a:xfrm>
            <a:off x="7162800" y="5181600"/>
            <a:ext cx="1066800" cy="0"/>
          </a:xfrm>
          <a:prstGeom prst="line">
            <a:avLst/>
          </a:prstGeom>
          <a:noFill/>
          <a:ln w="9525">
            <a:solidFill>
              <a:schemeClr val="tx1"/>
            </a:solidFill>
            <a:round/>
            <a:headEnd/>
            <a:tailEnd/>
          </a:ln>
          <a:effectLst/>
        </p:spPr>
        <p:txBody>
          <a:bodyPr/>
          <a:lstStyle/>
          <a:p>
            <a:endParaRPr lang="en-IN"/>
          </a:p>
        </p:txBody>
      </p:sp>
      <p:sp>
        <p:nvSpPr>
          <p:cNvPr id="36" name="Line 40"/>
          <p:cNvSpPr>
            <a:spLocks noChangeShapeType="1"/>
          </p:cNvSpPr>
          <p:nvPr/>
        </p:nvSpPr>
        <p:spPr bwMode="auto">
          <a:xfrm>
            <a:off x="7162800" y="4724400"/>
            <a:ext cx="1066800" cy="0"/>
          </a:xfrm>
          <a:prstGeom prst="line">
            <a:avLst/>
          </a:prstGeom>
          <a:noFill/>
          <a:ln w="9525">
            <a:solidFill>
              <a:schemeClr val="tx1"/>
            </a:solidFill>
            <a:round/>
            <a:headEnd/>
            <a:tailEnd/>
          </a:ln>
          <a:effectLst/>
        </p:spPr>
        <p:txBody>
          <a:bodyPr/>
          <a:lstStyle/>
          <a:p>
            <a:endParaRPr lang="en-IN"/>
          </a:p>
        </p:txBody>
      </p:sp>
      <p:sp>
        <p:nvSpPr>
          <p:cNvPr id="37" name="Line 41"/>
          <p:cNvSpPr>
            <a:spLocks noChangeShapeType="1"/>
          </p:cNvSpPr>
          <p:nvPr/>
        </p:nvSpPr>
        <p:spPr bwMode="auto">
          <a:xfrm>
            <a:off x="7162800" y="4267200"/>
            <a:ext cx="1066800" cy="0"/>
          </a:xfrm>
          <a:prstGeom prst="line">
            <a:avLst/>
          </a:prstGeom>
          <a:noFill/>
          <a:ln w="9525">
            <a:solidFill>
              <a:schemeClr val="tx1"/>
            </a:solidFill>
            <a:round/>
            <a:headEnd/>
            <a:tailEnd/>
          </a:ln>
          <a:effectLst/>
        </p:spPr>
        <p:txBody>
          <a:bodyPr/>
          <a:lstStyle/>
          <a:p>
            <a:endParaRPr lang="en-IN"/>
          </a:p>
        </p:txBody>
      </p:sp>
      <p:sp>
        <p:nvSpPr>
          <p:cNvPr id="38" name="Line 42"/>
          <p:cNvSpPr>
            <a:spLocks noChangeShapeType="1"/>
          </p:cNvSpPr>
          <p:nvPr/>
        </p:nvSpPr>
        <p:spPr bwMode="auto">
          <a:xfrm>
            <a:off x="7162800" y="3810000"/>
            <a:ext cx="1066800" cy="0"/>
          </a:xfrm>
          <a:prstGeom prst="line">
            <a:avLst/>
          </a:prstGeom>
          <a:noFill/>
          <a:ln w="9525">
            <a:solidFill>
              <a:schemeClr val="tx1"/>
            </a:solidFill>
            <a:round/>
            <a:headEnd/>
            <a:tailEnd/>
          </a:ln>
          <a:effectLst/>
        </p:spPr>
        <p:txBody>
          <a:bodyPr/>
          <a:lstStyle/>
          <a:p>
            <a:endParaRPr lang="en-IN"/>
          </a:p>
        </p:txBody>
      </p:sp>
      <p:sp>
        <p:nvSpPr>
          <p:cNvPr id="39" name="Text Box 43"/>
          <p:cNvSpPr txBox="1">
            <a:spLocks noChangeArrowheads="1"/>
          </p:cNvSpPr>
          <p:nvPr/>
        </p:nvSpPr>
        <p:spPr bwMode="auto">
          <a:xfrm>
            <a:off x="7543800" y="5181600"/>
            <a:ext cx="336550" cy="366713"/>
          </a:xfrm>
          <a:prstGeom prst="rect">
            <a:avLst/>
          </a:prstGeom>
          <a:noFill/>
          <a:ln w="9525">
            <a:noFill/>
            <a:miter lim="800000"/>
            <a:headEnd/>
            <a:tailEnd/>
          </a:ln>
          <a:effectLst/>
        </p:spPr>
        <p:txBody>
          <a:bodyPr wrap="none">
            <a:spAutoFit/>
          </a:bodyPr>
          <a:lstStyle/>
          <a:p>
            <a:r>
              <a:rPr lang="en-US" i="0"/>
              <a:t>A</a:t>
            </a:r>
          </a:p>
        </p:txBody>
      </p:sp>
      <p:sp>
        <p:nvSpPr>
          <p:cNvPr id="40" name="Text Box 44"/>
          <p:cNvSpPr txBox="1">
            <a:spLocks noChangeArrowheads="1"/>
          </p:cNvSpPr>
          <p:nvPr/>
        </p:nvSpPr>
        <p:spPr bwMode="auto">
          <a:xfrm>
            <a:off x="7543800" y="4724400"/>
            <a:ext cx="336550" cy="366713"/>
          </a:xfrm>
          <a:prstGeom prst="rect">
            <a:avLst/>
          </a:prstGeom>
          <a:noFill/>
          <a:ln w="9525">
            <a:noFill/>
            <a:miter lim="800000"/>
            <a:headEnd/>
            <a:tailEnd/>
          </a:ln>
          <a:effectLst/>
        </p:spPr>
        <p:txBody>
          <a:bodyPr wrap="none">
            <a:spAutoFit/>
          </a:bodyPr>
          <a:lstStyle/>
          <a:p>
            <a:r>
              <a:rPr lang="en-US" i="0"/>
              <a:t>X</a:t>
            </a:r>
          </a:p>
        </p:txBody>
      </p:sp>
      <p:sp>
        <p:nvSpPr>
          <p:cNvPr id="41" name="Text Box 45"/>
          <p:cNvSpPr txBox="1">
            <a:spLocks noChangeArrowheads="1"/>
          </p:cNvSpPr>
          <p:nvPr/>
        </p:nvSpPr>
        <p:spPr bwMode="auto">
          <a:xfrm>
            <a:off x="7543800" y="4267200"/>
            <a:ext cx="349250" cy="366713"/>
          </a:xfrm>
          <a:prstGeom prst="rect">
            <a:avLst/>
          </a:prstGeom>
          <a:noFill/>
          <a:ln w="9525">
            <a:noFill/>
            <a:miter lim="800000"/>
            <a:headEnd/>
            <a:tailEnd/>
          </a:ln>
          <a:effectLst/>
        </p:spPr>
        <p:txBody>
          <a:bodyPr wrap="none">
            <a:spAutoFit/>
          </a:bodyPr>
          <a:lstStyle/>
          <a:p>
            <a:r>
              <a:rPr lang="en-US" i="0"/>
              <a:t>R</a:t>
            </a:r>
          </a:p>
        </p:txBody>
      </p:sp>
      <p:sp>
        <p:nvSpPr>
          <p:cNvPr id="42" name="Text Box 46"/>
          <p:cNvSpPr txBox="1">
            <a:spLocks noChangeArrowheads="1"/>
          </p:cNvSpPr>
          <p:nvPr/>
        </p:nvSpPr>
        <p:spPr bwMode="auto">
          <a:xfrm>
            <a:off x="7543800" y="3810000"/>
            <a:ext cx="349250" cy="366713"/>
          </a:xfrm>
          <a:prstGeom prst="rect">
            <a:avLst/>
          </a:prstGeom>
          <a:noFill/>
          <a:ln w="9525">
            <a:noFill/>
            <a:miter lim="800000"/>
            <a:headEnd/>
            <a:tailEnd/>
          </a:ln>
          <a:effectLst/>
        </p:spPr>
        <p:txBody>
          <a:bodyPr wrap="none">
            <a:spAutoFit/>
          </a:bodyPr>
          <a:lstStyle/>
          <a:p>
            <a:r>
              <a:rPr lang="en-US" i="0"/>
              <a:t>C</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a:bodyPr>
          <a:lstStyle/>
          <a:p>
            <a:r>
              <a:rPr lang="en-US" sz="2400" dirty="0" smtClean="0"/>
              <a:t>Application of Stacks - Evaluating Postfix Expressions </a:t>
            </a:r>
            <a:endParaRPr lang="en-IN" sz="2400" dirty="0"/>
          </a:p>
        </p:txBody>
      </p:sp>
      <p:sp>
        <p:nvSpPr>
          <p:cNvPr id="3" name="Content Placeholder 2"/>
          <p:cNvSpPr>
            <a:spLocks noGrp="1"/>
          </p:cNvSpPr>
          <p:nvPr>
            <p:ph idx="1"/>
          </p:nvPr>
        </p:nvSpPr>
        <p:spPr>
          <a:xfrm>
            <a:off x="457200" y="1124744"/>
            <a:ext cx="8229600" cy="5001419"/>
          </a:xfrm>
        </p:spPr>
        <p:txBody>
          <a:bodyPr>
            <a:normAutofit/>
          </a:bodyPr>
          <a:lstStyle/>
          <a:p>
            <a:pPr>
              <a:lnSpc>
                <a:spcPct val="80000"/>
              </a:lnSpc>
            </a:pPr>
            <a:r>
              <a:rPr lang="en-US" sz="2000" dirty="0" smtClean="0">
                <a:latin typeface="Times New Roman" pitchFamily="18" charset="0"/>
                <a:cs typeface="Times New Roman" pitchFamily="18" charset="0"/>
              </a:rPr>
              <a:t>Expressions can also be represented using </a:t>
            </a:r>
            <a:r>
              <a:rPr lang="en-US" sz="2000" dirty="0" smtClean="0">
                <a:solidFill>
                  <a:schemeClr val="accent2"/>
                </a:solidFill>
                <a:latin typeface="Times New Roman" pitchFamily="18" charset="0"/>
                <a:cs typeface="Times New Roman" pitchFamily="18" charset="0"/>
              </a:rPr>
              <a:t>postfix </a:t>
            </a:r>
            <a:r>
              <a:rPr lang="en-US" sz="2000" dirty="0" smtClean="0">
                <a:latin typeface="Times New Roman" pitchFamily="18" charset="0"/>
                <a:cs typeface="Times New Roman" pitchFamily="18" charset="0"/>
              </a:rPr>
              <a:t>notation - where an operator comes after its two operands or </a:t>
            </a:r>
            <a:r>
              <a:rPr lang="en-US" sz="2000" dirty="0" smtClean="0">
                <a:solidFill>
                  <a:schemeClr val="accent2"/>
                </a:solidFill>
                <a:latin typeface="Times New Roman" pitchFamily="18" charset="0"/>
                <a:cs typeface="Times New Roman" pitchFamily="18" charset="0"/>
              </a:rPr>
              <a:t>prefix</a:t>
            </a:r>
            <a:r>
              <a:rPr lang="en-US" sz="2000" dirty="0" smtClean="0">
                <a:latin typeface="Times New Roman" pitchFamily="18" charset="0"/>
                <a:cs typeface="Times New Roman" pitchFamily="18" charset="0"/>
              </a:rPr>
              <a:t> notation – where an operator comes before its two operands.</a:t>
            </a:r>
          </a:p>
          <a:p>
            <a:pPr>
              <a:lnSpc>
                <a:spcPct val="80000"/>
              </a:lnSpc>
              <a:buNone/>
            </a:pPr>
            <a:endParaRPr lang="en-US" sz="2000" dirty="0" smtClean="0">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1187624" y="2564904"/>
          <a:ext cx="6192688" cy="3556992"/>
        </p:xfrm>
        <a:graphic>
          <a:graphicData uri="http://schemas.openxmlformats.org/drawingml/2006/table">
            <a:tbl>
              <a:tblPr firstRow="1" bandRow="1">
                <a:tableStyleId>{5C22544A-7EE6-4342-B048-85BDC9FD1C3A}</a:tableStyleId>
              </a:tblPr>
              <a:tblGrid>
                <a:gridCol w="1548172"/>
                <a:gridCol w="1590757"/>
                <a:gridCol w="1505587"/>
                <a:gridCol w="1548172"/>
              </a:tblGrid>
              <a:tr h="199859">
                <a:tc>
                  <a:txBody>
                    <a:bodyPr/>
                    <a:lstStyle/>
                    <a:p>
                      <a:r>
                        <a:rPr lang="en-IN" sz="1800" b="1" i="0" kern="1200" dirty="0" smtClean="0">
                          <a:solidFill>
                            <a:schemeClr val="lt1"/>
                          </a:solidFill>
                          <a:latin typeface="+mn-lt"/>
                          <a:ea typeface="+mn-ea"/>
                          <a:cs typeface="+mn-cs"/>
                        </a:rPr>
                        <a:t>Infix</a:t>
                      </a:r>
                      <a:endParaRPr lang="en-IN" dirty="0" smtClean="0"/>
                    </a:p>
                  </a:txBody>
                  <a:tcPr anchor="ctr"/>
                </a:tc>
                <a:tc>
                  <a:txBody>
                    <a:bodyPr/>
                    <a:lstStyle/>
                    <a:p>
                      <a:r>
                        <a:rPr lang="en-IN"/>
                        <a:t>Postfix</a:t>
                      </a:r>
                    </a:p>
                  </a:txBody>
                  <a:tcPr anchor="ctr"/>
                </a:tc>
                <a:tc>
                  <a:txBody>
                    <a:bodyPr/>
                    <a:lstStyle/>
                    <a:p>
                      <a:r>
                        <a:rPr lang="en-IN"/>
                        <a:t>Prefix</a:t>
                      </a:r>
                    </a:p>
                  </a:txBody>
                  <a:tcPr anchor="ctr"/>
                </a:tc>
                <a:tc>
                  <a:txBody>
                    <a:bodyPr/>
                    <a:lstStyle/>
                    <a:p>
                      <a:r>
                        <a:rPr lang="en-IN"/>
                        <a:t>Notes</a:t>
                      </a:r>
                    </a:p>
                  </a:txBody>
                  <a:tcPr anchor="ctr"/>
                </a:tc>
              </a:tr>
              <a:tr h="1362432">
                <a:tc>
                  <a:txBody>
                    <a:bodyPr/>
                    <a:lstStyle/>
                    <a:p>
                      <a:r>
                        <a:rPr lang="en-IN" dirty="0"/>
                        <a:t>A * B + C / D</a:t>
                      </a:r>
                    </a:p>
                  </a:txBody>
                  <a:tcPr anchor="ctr"/>
                </a:tc>
                <a:tc>
                  <a:txBody>
                    <a:bodyPr/>
                    <a:lstStyle/>
                    <a:p>
                      <a:r>
                        <a:rPr lang="en-IN" dirty="0"/>
                        <a:t>A B * C D / +</a:t>
                      </a:r>
                    </a:p>
                  </a:txBody>
                  <a:tcPr anchor="ctr"/>
                </a:tc>
                <a:tc>
                  <a:txBody>
                    <a:bodyPr/>
                    <a:lstStyle/>
                    <a:p>
                      <a:r>
                        <a:rPr lang="en-IN" dirty="0"/>
                        <a:t>+ * A B / C D</a:t>
                      </a:r>
                    </a:p>
                  </a:txBody>
                  <a:tcPr anchor="ctr"/>
                </a:tc>
                <a:tc>
                  <a:txBody>
                    <a:bodyPr/>
                    <a:lstStyle/>
                    <a:p>
                      <a:r>
                        <a:rPr lang="en-IN" dirty="0"/>
                        <a:t>multiply A and </a:t>
                      </a:r>
                      <a:r>
                        <a:rPr lang="en-IN" dirty="0" err="1" smtClean="0"/>
                        <a:t>B,divide</a:t>
                      </a:r>
                      <a:r>
                        <a:rPr lang="en-IN" dirty="0" smtClean="0"/>
                        <a:t> </a:t>
                      </a:r>
                      <a:r>
                        <a:rPr lang="en-IN" dirty="0"/>
                        <a:t>C by </a:t>
                      </a:r>
                      <a:r>
                        <a:rPr lang="en-IN" dirty="0" err="1" smtClean="0"/>
                        <a:t>D,add</a:t>
                      </a:r>
                      <a:r>
                        <a:rPr lang="en-IN" dirty="0" smtClean="0"/>
                        <a:t> </a:t>
                      </a:r>
                      <a:r>
                        <a:rPr lang="en-IN" dirty="0"/>
                        <a:t>the results</a:t>
                      </a:r>
                    </a:p>
                  </a:txBody>
                  <a:tcPr anchor="ctr"/>
                </a:tc>
              </a:tr>
              <a:tr h="649542">
                <a:tc>
                  <a:txBody>
                    <a:bodyPr/>
                    <a:lstStyle/>
                    <a:p>
                      <a:r>
                        <a:rPr lang="en-IN" dirty="0"/>
                        <a:t>A * (B + C) </a:t>
                      </a:r>
                      <a:r>
                        <a:rPr lang="en-IN" dirty="0" smtClean="0"/>
                        <a:t>/D</a:t>
                      </a:r>
                      <a:endParaRPr lang="en-IN" dirty="0"/>
                    </a:p>
                  </a:txBody>
                  <a:tcPr anchor="ctr"/>
                </a:tc>
                <a:tc>
                  <a:txBody>
                    <a:bodyPr/>
                    <a:lstStyle/>
                    <a:p>
                      <a:r>
                        <a:rPr lang="en-IN" dirty="0"/>
                        <a:t>A B C + * D /</a:t>
                      </a:r>
                    </a:p>
                  </a:txBody>
                  <a:tcPr anchor="ctr"/>
                </a:tc>
                <a:tc>
                  <a:txBody>
                    <a:bodyPr/>
                    <a:lstStyle/>
                    <a:p>
                      <a:r>
                        <a:rPr lang="en-IN" dirty="0"/>
                        <a:t>/ * A + B C D</a:t>
                      </a:r>
                    </a:p>
                  </a:txBody>
                  <a:tcPr anchor="ctr"/>
                </a:tc>
                <a:tc>
                  <a:txBody>
                    <a:bodyPr/>
                    <a:lstStyle/>
                    <a:p>
                      <a:r>
                        <a:rPr lang="en-IN"/>
                        <a:t>add B and C,</a:t>
                      </a:r>
                      <a:br>
                        <a:rPr lang="en-IN"/>
                      </a:br>
                      <a:r>
                        <a:rPr lang="en-IN"/>
                        <a:t>multiply by A,</a:t>
                      </a:r>
                      <a:br>
                        <a:rPr lang="en-IN"/>
                      </a:br>
                      <a:r>
                        <a:rPr lang="en-IN"/>
                        <a:t>divide by D</a:t>
                      </a:r>
                    </a:p>
                  </a:txBody>
                  <a:tcPr anchor="ctr"/>
                </a:tc>
              </a:tr>
              <a:tr h="649542">
                <a:tc>
                  <a:txBody>
                    <a:bodyPr/>
                    <a:lstStyle/>
                    <a:p>
                      <a:r>
                        <a:rPr lang="en-IN" dirty="0"/>
                        <a:t>A * (B + C / </a:t>
                      </a:r>
                      <a:r>
                        <a:rPr lang="en-IN" dirty="0" smtClean="0"/>
                        <a:t>D)</a:t>
                      </a:r>
                      <a:endParaRPr lang="en-IN" dirty="0"/>
                    </a:p>
                  </a:txBody>
                  <a:tcPr anchor="ctr"/>
                </a:tc>
                <a:tc>
                  <a:txBody>
                    <a:bodyPr/>
                    <a:lstStyle/>
                    <a:p>
                      <a:r>
                        <a:rPr lang="en-IN"/>
                        <a:t>A B C D / + *</a:t>
                      </a:r>
                    </a:p>
                  </a:txBody>
                  <a:tcPr anchor="ctr"/>
                </a:tc>
                <a:tc>
                  <a:txBody>
                    <a:bodyPr/>
                    <a:lstStyle/>
                    <a:p>
                      <a:r>
                        <a:rPr lang="en-IN"/>
                        <a:t>* A + B / C D</a:t>
                      </a:r>
                    </a:p>
                  </a:txBody>
                  <a:tcPr anchor="ctr"/>
                </a:tc>
                <a:tc>
                  <a:txBody>
                    <a:bodyPr/>
                    <a:lstStyle/>
                    <a:p>
                      <a:r>
                        <a:rPr lang="en-IN" dirty="0"/>
                        <a:t>divide C by D,</a:t>
                      </a:r>
                      <a:br>
                        <a:rPr lang="en-IN" dirty="0"/>
                      </a:br>
                      <a:r>
                        <a:rPr lang="en-IN" dirty="0"/>
                        <a:t>add B,</a:t>
                      </a:r>
                      <a:br>
                        <a:rPr lang="en-IN" dirty="0"/>
                      </a:br>
                      <a:r>
                        <a:rPr lang="en-IN" dirty="0"/>
                        <a:t>multiply by A</a:t>
                      </a:r>
                    </a:p>
                  </a:txBody>
                  <a:tcPr anchor="ct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Infix to Prefix conversion (manual)</a:t>
            </a:r>
            <a:endParaRPr lang="en-IN" dirty="0"/>
          </a:p>
        </p:txBody>
      </p:sp>
      <p:sp>
        <p:nvSpPr>
          <p:cNvPr id="3" name="Content Placeholder 2"/>
          <p:cNvSpPr>
            <a:spLocks noGrp="1"/>
          </p:cNvSpPr>
          <p:nvPr>
            <p:ph idx="1"/>
          </p:nvPr>
        </p:nvSpPr>
        <p:spPr>
          <a:xfrm>
            <a:off x="457200" y="1268760"/>
            <a:ext cx="8229600" cy="5112568"/>
          </a:xfrm>
        </p:spPr>
        <p:txBody>
          <a:bodyPr>
            <a:normAutofit fontScale="70000" lnSpcReduction="20000"/>
          </a:bodyPr>
          <a:lstStyle/>
          <a:p>
            <a:pPr marL="381000" indent="-381000"/>
            <a:r>
              <a:rPr lang="en-US" dirty="0" smtClean="0"/>
              <a:t>An Infix to Prefix manual conversion algorithm is:</a:t>
            </a:r>
          </a:p>
          <a:p>
            <a:pPr marL="838200" lvl="1" indent="-381000">
              <a:buFontTx/>
              <a:buNone/>
            </a:pPr>
            <a:r>
              <a:rPr lang="en-US" dirty="0" smtClean="0"/>
              <a:t>1.   Completely parenthesize the infix expression according to order of priority you want.</a:t>
            </a:r>
          </a:p>
          <a:p>
            <a:pPr marL="838200" lvl="1" indent="-381000">
              <a:buFontTx/>
              <a:buNone/>
            </a:pPr>
            <a:r>
              <a:rPr lang="en-US" dirty="0" smtClean="0"/>
              <a:t>2.   Move each operator to its corresponding </a:t>
            </a:r>
            <a:r>
              <a:rPr lang="en-US" b="1" dirty="0" smtClean="0"/>
              <a:t>left</a:t>
            </a:r>
            <a:r>
              <a:rPr lang="en-US" dirty="0" smtClean="0"/>
              <a:t> parenthesis.</a:t>
            </a:r>
          </a:p>
          <a:p>
            <a:pPr marL="838200" lvl="1" indent="-381000">
              <a:buFontTx/>
              <a:buAutoNum type="arabicPeriod" startAt="3"/>
            </a:pPr>
            <a:r>
              <a:rPr lang="en-US" dirty="0" smtClean="0"/>
              <a:t>Remove all parentheses. </a:t>
            </a:r>
          </a:p>
          <a:p>
            <a:pPr marL="838200" lvl="1" indent="-381000">
              <a:buFontTx/>
              <a:buAutoNum type="arabicPeriod" startAt="3"/>
            </a:pPr>
            <a:endParaRPr lang="en-US" dirty="0" smtClean="0"/>
          </a:p>
          <a:p>
            <a:pPr marL="381000" indent="-381000"/>
            <a:r>
              <a:rPr lang="en-US" dirty="0" smtClean="0"/>
              <a:t>Examples:</a:t>
            </a:r>
          </a:p>
          <a:p>
            <a:pPr marL="381000" indent="-381000">
              <a:buFontTx/>
              <a:buNone/>
            </a:pPr>
            <a:r>
              <a:rPr lang="en-US" dirty="0" smtClean="0"/>
              <a:t>	3 + 4 * 5	</a:t>
            </a:r>
            <a:r>
              <a:rPr lang="en-US" dirty="0" smtClean="0">
                <a:sym typeface="Wingdings" pitchFamily="2" charset="2"/>
              </a:rPr>
              <a:t>	(</a:t>
            </a:r>
            <a:r>
              <a:rPr lang="en-US" dirty="0" smtClean="0"/>
              <a:t>3 + (4 * 5) )	</a:t>
            </a:r>
            <a:r>
              <a:rPr lang="en-US" dirty="0" smtClean="0">
                <a:sym typeface="Wingdings" pitchFamily="2" charset="2"/>
              </a:rPr>
              <a:t>	+ 3 * 4   5 </a:t>
            </a:r>
            <a:endParaRPr lang="en-US" dirty="0" smtClean="0">
              <a:sym typeface="Wingdings" pitchFamily="2" charset="2"/>
            </a:endParaRPr>
          </a:p>
          <a:p>
            <a:pPr marL="838200" lvl="1" indent="-381000">
              <a:buNone/>
            </a:pPr>
            <a:endParaRPr lang="en-US" dirty="0" smtClean="0">
              <a:sym typeface="Wingdings" pitchFamily="2" charset="2"/>
            </a:endParaRPr>
          </a:p>
          <a:p>
            <a:pPr marL="838200" lvl="1" indent="-381000">
              <a:buNone/>
            </a:pPr>
            <a:endParaRPr lang="en-US" dirty="0" smtClean="0"/>
          </a:p>
          <a:p>
            <a:pPr marL="381000" indent="-381000">
              <a:buFontTx/>
              <a:buNone/>
            </a:pPr>
            <a:endParaRPr lang="en-US" dirty="0" smtClean="0"/>
          </a:p>
          <a:p>
            <a:pPr marL="381000" indent="-381000">
              <a:buFontTx/>
              <a:buNone/>
            </a:pPr>
            <a:r>
              <a:rPr lang="en-US" dirty="0" smtClean="0"/>
              <a:t>a / b ^ c – d * e – a * c ^ 3 ^ 4 		- / a ^ b  c - *  d  e * a ^ c ^ 3  4 </a:t>
            </a:r>
          </a:p>
          <a:p>
            <a:pPr marL="381000" indent="-381000">
              <a:buFontTx/>
              <a:buNone/>
            </a:pPr>
            <a:r>
              <a:rPr lang="en-US" dirty="0" smtClean="0"/>
              <a:t>			</a:t>
            </a:r>
          </a:p>
          <a:p>
            <a:pPr marL="381000" indent="-381000">
              <a:buFontTx/>
              <a:buNone/>
            </a:pPr>
            <a:r>
              <a:rPr lang="en-US" dirty="0" smtClean="0"/>
              <a:t>			( (a / (b ^ c)) – ( (d * e) – (a * (c ^ (3 ^ 4) ) ) ) ) </a:t>
            </a:r>
          </a:p>
          <a:p>
            <a:pPr marL="381000" indent="-381000">
              <a:buFontTx/>
              <a:buNone/>
            </a:pPr>
            <a:endParaRPr lang="en-US" dirty="0" smtClean="0"/>
          </a:p>
          <a:p>
            <a:endParaRPr lang="en-IN" dirty="0"/>
          </a:p>
        </p:txBody>
      </p:sp>
      <p:cxnSp>
        <p:nvCxnSpPr>
          <p:cNvPr id="5" name="Straight Arrow Connector 4"/>
          <p:cNvCxnSpPr/>
          <p:nvPr/>
        </p:nvCxnSpPr>
        <p:spPr>
          <a:xfrm>
            <a:off x="2267744" y="3573016"/>
            <a:ext cx="5760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5076056" y="3573016"/>
            <a:ext cx="5760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339752" y="5013176"/>
            <a:ext cx="576064"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6012160" y="5013176"/>
            <a:ext cx="504056"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4" name="Group 16"/>
          <p:cNvGrpSpPr>
            <a:grpSpLocks/>
          </p:cNvGrpSpPr>
          <p:nvPr/>
        </p:nvGrpSpPr>
        <p:grpSpPr bwMode="auto">
          <a:xfrm>
            <a:off x="2555875" y="5805488"/>
            <a:ext cx="288925" cy="288925"/>
            <a:chOff x="2336" y="2432"/>
            <a:chExt cx="272" cy="182"/>
          </a:xfrm>
        </p:grpSpPr>
        <p:sp>
          <p:nvSpPr>
            <p:cNvPr id="32" name="Line 17"/>
            <p:cNvSpPr>
              <a:spLocks noChangeShapeType="1"/>
            </p:cNvSpPr>
            <p:nvPr/>
          </p:nvSpPr>
          <p:spPr bwMode="auto">
            <a:xfrm>
              <a:off x="2608" y="2432"/>
              <a:ext cx="0" cy="182"/>
            </a:xfrm>
            <a:prstGeom prst="line">
              <a:avLst/>
            </a:prstGeom>
            <a:noFill/>
            <a:ln w="9525">
              <a:solidFill>
                <a:schemeClr val="tx1"/>
              </a:solidFill>
              <a:round/>
              <a:headEnd/>
              <a:tailEnd/>
            </a:ln>
            <a:effectLst/>
          </p:spPr>
          <p:txBody>
            <a:bodyPr/>
            <a:lstStyle/>
            <a:p>
              <a:endParaRPr lang="en-IN"/>
            </a:p>
          </p:txBody>
        </p:sp>
        <p:sp>
          <p:nvSpPr>
            <p:cNvPr id="33" name="Line 18"/>
            <p:cNvSpPr>
              <a:spLocks noChangeShapeType="1"/>
            </p:cNvSpPr>
            <p:nvPr/>
          </p:nvSpPr>
          <p:spPr bwMode="auto">
            <a:xfrm flipH="1">
              <a:off x="2336" y="2614"/>
              <a:ext cx="272" cy="0"/>
            </a:xfrm>
            <a:prstGeom prst="line">
              <a:avLst/>
            </a:prstGeom>
            <a:noFill/>
            <a:ln w="9525">
              <a:solidFill>
                <a:schemeClr val="tx1"/>
              </a:solidFill>
              <a:round/>
              <a:headEnd/>
              <a:tailEnd/>
            </a:ln>
            <a:effectLst/>
          </p:spPr>
          <p:txBody>
            <a:bodyPr/>
            <a:lstStyle/>
            <a:p>
              <a:endParaRPr lang="en-IN"/>
            </a:p>
          </p:txBody>
        </p:sp>
        <p:sp>
          <p:nvSpPr>
            <p:cNvPr id="34" name="Line 19"/>
            <p:cNvSpPr>
              <a:spLocks noChangeShapeType="1"/>
            </p:cNvSpPr>
            <p:nvPr/>
          </p:nvSpPr>
          <p:spPr bwMode="auto">
            <a:xfrm flipV="1">
              <a:off x="2336" y="2432"/>
              <a:ext cx="0" cy="182"/>
            </a:xfrm>
            <a:prstGeom prst="line">
              <a:avLst/>
            </a:prstGeom>
            <a:noFill/>
            <a:ln w="9525">
              <a:solidFill>
                <a:schemeClr val="tx1"/>
              </a:solidFill>
              <a:round/>
              <a:headEnd/>
              <a:tailEnd type="triangle" w="med" len="med"/>
            </a:ln>
            <a:effectLst/>
          </p:spPr>
          <p:txBody>
            <a:bodyPr/>
            <a:lstStyle/>
            <a:p>
              <a:endParaRPr lang="en-IN"/>
            </a:p>
          </p:txBody>
        </p:sp>
      </p:grpSp>
      <p:grpSp>
        <p:nvGrpSpPr>
          <p:cNvPr id="6" name="Group 20"/>
          <p:cNvGrpSpPr>
            <a:grpSpLocks/>
          </p:cNvGrpSpPr>
          <p:nvPr/>
        </p:nvGrpSpPr>
        <p:grpSpPr bwMode="auto">
          <a:xfrm>
            <a:off x="2987675" y="5805488"/>
            <a:ext cx="288925" cy="288925"/>
            <a:chOff x="2336" y="2432"/>
            <a:chExt cx="272" cy="182"/>
          </a:xfrm>
        </p:grpSpPr>
        <p:sp>
          <p:nvSpPr>
            <p:cNvPr id="36" name="Line 21"/>
            <p:cNvSpPr>
              <a:spLocks noChangeShapeType="1"/>
            </p:cNvSpPr>
            <p:nvPr/>
          </p:nvSpPr>
          <p:spPr bwMode="auto">
            <a:xfrm>
              <a:off x="2608" y="2432"/>
              <a:ext cx="0" cy="182"/>
            </a:xfrm>
            <a:prstGeom prst="line">
              <a:avLst/>
            </a:prstGeom>
            <a:noFill/>
            <a:ln w="9525">
              <a:solidFill>
                <a:schemeClr val="tx1"/>
              </a:solidFill>
              <a:round/>
              <a:headEnd/>
              <a:tailEnd/>
            </a:ln>
            <a:effectLst/>
          </p:spPr>
          <p:txBody>
            <a:bodyPr/>
            <a:lstStyle/>
            <a:p>
              <a:endParaRPr lang="en-IN"/>
            </a:p>
          </p:txBody>
        </p:sp>
        <p:sp>
          <p:nvSpPr>
            <p:cNvPr id="37" name="Line 22"/>
            <p:cNvSpPr>
              <a:spLocks noChangeShapeType="1"/>
            </p:cNvSpPr>
            <p:nvPr/>
          </p:nvSpPr>
          <p:spPr bwMode="auto">
            <a:xfrm flipH="1">
              <a:off x="2336" y="2614"/>
              <a:ext cx="272" cy="0"/>
            </a:xfrm>
            <a:prstGeom prst="line">
              <a:avLst/>
            </a:prstGeom>
            <a:noFill/>
            <a:ln w="9525">
              <a:solidFill>
                <a:schemeClr val="tx1"/>
              </a:solidFill>
              <a:round/>
              <a:headEnd/>
              <a:tailEnd/>
            </a:ln>
            <a:effectLst/>
          </p:spPr>
          <p:txBody>
            <a:bodyPr/>
            <a:lstStyle/>
            <a:p>
              <a:endParaRPr lang="en-IN"/>
            </a:p>
          </p:txBody>
        </p:sp>
        <p:sp>
          <p:nvSpPr>
            <p:cNvPr id="38" name="Line 23"/>
            <p:cNvSpPr>
              <a:spLocks noChangeShapeType="1"/>
            </p:cNvSpPr>
            <p:nvPr/>
          </p:nvSpPr>
          <p:spPr bwMode="auto">
            <a:xfrm flipV="1">
              <a:off x="2336" y="2432"/>
              <a:ext cx="0" cy="182"/>
            </a:xfrm>
            <a:prstGeom prst="line">
              <a:avLst/>
            </a:prstGeom>
            <a:noFill/>
            <a:ln w="9525">
              <a:solidFill>
                <a:schemeClr val="tx1"/>
              </a:solidFill>
              <a:round/>
              <a:headEnd/>
              <a:tailEnd type="triangle" w="med" len="med"/>
            </a:ln>
            <a:effectLst/>
          </p:spPr>
          <p:txBody>
            <a:bodyPr/>
            <a:lstStyle/>
            <a:p>
              <a:endParaRPr lang="en-IN"/>
            </a:p>
          </p:txBody>
        </p:sp>
      </p:grpSp>
      <p:grpSp>
        <p:nvGrpSpPr>
          <p:cNvPr id="8" name="Group 24"/>
          <p:cNvGrpSpPr>
            <a:grpSpLocks/>
          </p:cNvGrpSpPr>
          <p:nvPr/>
        </p:nvGrpSpPr>
        <p:grpSpPr bwMode="auto">
          <a:xfrm>
            <a:off x="4211638" y="5805488"/>
            <a:ext cx="288925" cy="288925"/>
            <a:chOff x="2336" y="2432"/>
            <a:chExt cx="272" cy="182"/>
          </a:xfrm>
        </p:grpSpPr>
        <p:sp>
          <p:nvSpPr>
            <p:cNvPr id="40" name="Line 25"/>
            <p:cNvSpPr>
              <a:spLocks noChangeShapeType="1"/>
            </p:cNvSpPr>
            <p:nvPr/>
          </p:nvSpPr>
          <p:spPr bwMode="auto">
            <a:xfrm>
              <a:off x="2608" y="2432"/>
              <a:ext cx="0" cy="182"/>
            </a:xfrm>
            <a:prstGeom prst="line">
              <a:avLst/>
            </a:prstGeom>
            <a:noFill/>
            <a:ln w="9525">
              <a:solidFill>
                <a:schemeClr val="tx1"/>
              </a:solidFill>
              <a:round/>
              <a:headEnd/>
              <a:tailEnd/>
            </a:ln>
            <a:effectLst/>
          </p:spPr>
          <p:txBody>
            <a:bodyPr/>
            <a:lstStyle/>
            <a:p>
              <a:endParaRPr lang="en-IN"/>
            </a:p>
          </p:txBody>
        </p:sp>
        <p:sp>
          <p:nvSpPr>
            <p:cNvPr id="41" name="Line 26"/>
            <p:cNvSpPr>
              <a:spLocks noChangeShapeType="1"/>
            </p:cNvSpPr>
            <p:nvPr/>
          </p:nvSpPr>
          <p:spPr bwMode="auto">
            <a:xfrm flipH="1">
              <a:off x="2336" y="2614"/>
              <a:ext cx="272" cy="0"/>
            </a:xfrm>
            <a:prstGeom prst="line">
              <a:avLst/>
            </a:prstGeom>
            <a:noFill/>
            <a:ln w="9525">
              <a:solidFill>
                <a:schemeClr val="tx1"/>
              </a:solidFill>
              <a:round/>
              <a:headEnd/>
              <a:tailEnd/>
            </a:ln>
            <a:effectLst/>
          </p:spPr>
          <p:txBody>
            <a:bodyPr/>
            <a:lstStyle/>
            <a:p>
              <a:endParaRPr lang="en-IN"/>
            </a:p>
          </p:txBody>
        </p:sp>
        <p:sp>
          <p:nvSpPr>
            <p:cNvPr id="42" name="Line 27"/>
            <p:cNvSpPr>
              <a:spLocks noChangeShapeType="1"/>
            </p:cNvSpPr>
            <p:nvPr/>
          </p:nvSpPr>
          <p:spPr bwMode="auto">
            <a:xfrm flipV="1">
              <a:off x="2336" y="2432"/>
              <a:ext cx="0" cy="182"/>
            </a:xfrm>
            <a:prstGeom prst="line">
              <a:avLst/>
            </a:prstGeom>
            <a:noFill/>
            <a:ln w="9525">
              <a:solidFill>
                <a:schemeClr val="tx1"/>
              </a:solidFill>
              <a:round/>
              <a:headEnd/>
              <a:tailEnd type="triangle" w="med" len="med"/>
            </a:ln>
            <a:effectLst/>
          </p:spPr>
          <p:txBody>
            <a:bodyPr/>
            <a:lstStyle/>
            <a:p>
              <a:endParaRPr lang="en-IN"/>
            </a:p>
          </p:txBody>
        </p:sp>
      </p:grpSp>
      <p:grpSp>
        <p:nvGrpSpPr>
          <p:cNvPr id="9" name="Group 28"/>
          <p:cNvGrpSpPr>
            <a:grpSpLocks/>
          </p:cNvGrpSpPr>
          <p:nvPr/>
        </p:nvGrpSpPr>
        <p:grpSpPr bwMode="auto">
          <a:xfrm>
            <a:off x="5148263" y="5805488"/>
            <a:ext cx="288925" cy="288925"/>
            <a:chOff x="2336" y="2432"/>
            <a:chExt cx="272" cy="182"/>
          </a:xfrm>
        </p:grpSpPr>
        <p:sp>
          <p:nvSpPr>
            <p:cNvPr id="44" name="Line 29"/>
            <p:cNvSpPr>
              <a:spLocks noChangeShapeType="1"/>
            </p:cNvSpPr>
            <p:nvPr/>
          </p:nvSpPr>
          <p:spPr bwMode="auto">
            <a:xfrm>
              <a:off x="2608" y="2432"/>
              <a:ext cx="0" cy="182"/>
            </a:xfrm>
            <a:prstGeom prst="line">
              <a:avLst/>
            </a:prstGeom>
            <a:noFill/>
            <a:ln w="9525">
              <a:solidFill>
                <a:schemeClr val="tx1"/>
              </a:solidFill>
              <a:round/>
              <a:headEnd/>
              <a:tailEnd/>
            </a:ln>
            <a:effectLst/>
          </p:spPr>
          <p:txBody>
            <a:bodyPr/>
            <a:lstStyle/>
            <a:p>
              <a:endParaRPr lang="en-IN"/>
            </a:p>
          </p:txBody>
        </p:sp>
        <p:sp>
          <p:nvSpPr>
            <p:cNvPr id="45" name="Line 30"/>
            <p:cNvSpPr>
              <a:spLocks noChangeShapeType="1"/>
            </p:cNvSpPr>
            <p:nvPr/>
          </p:nvSpPr>
          <p:spPr bwMode="auto">
            <a:xfrm flipH="1">
              <a:off x="2336" y="2614"/>
              <a:ext cx="272" cy="0"/>
            </a:xfrm>
            <a:prstGeom prst="line">
              <a:avLst/>
            </a:prstGeom>
            <a:noFill/>
            <a:ln w="9525">
              <a:solidFill>
                <a:schemeClr val="tx1"/>
              </a:solidFill>
              <a:round/>
              <a:headEnd/>
              <a:tailEnd/>
            </a:ln>
            <a:effectLst/>
          </p:spPr>
          <p:txBody>
            <a:bodyPr/>
            <a:lstStyle/>
            <a:p>
              <a:endParaRPr lang="en-IN"/>
            </a:p>
          </p:txBody>
        </p:sp>
        <p:sp>
          <p:nvSpPr>
            <p:cNvPr id="46" name="Line 31"/>
            <p:cNvSpPr>
              <a:spLocks noChangeShapeType="1"/>
            </p:cNvSpPr>
            <p:nvPr/>
          </p:nvSpPr>
          <p:spPr bwMode="auto">
            <a:xfrm flipV="1">
              <a:off x="2336" y="2432"/>
              <a:ext cx="0" cy="182"/>
            </a:xfrm>
            <a:prstGeom prst="line">
              <a:avLst/>
            </a:prstGeom>
            <a:noFill/>
            <a:ln w="9525">
              <a:solidFill>
                <a:schemeClr val="tx1"/>
              </a:solidFill>
              <a:round/>
              <a:headEnd/>
              <a:tailEnd type="triangle" w="med" len="med"/>
            </a:ln>
            <a:effectLst/>
          </p:spPr>
          <p:txBody>
            <a:bodyPr/>
            <a:lstStyle/>
            <a:p>
              <a:endParaRPr lang="en-IN"/>
            </a:p>
          </p:txBody>
        </p:sp>
      </p:grpSp>
      <p:grpSp>
        <p:nvGrpSpPr>
          <p:cNvPr id="10" name="Group 32"/>
          <p:cNvGrpSpPr>
            <a:grpSpLocks/>
          </p:cNvGrpSpPr>
          <p:nvPr/>
        </p:nvGrpSpPr>
        <p:grpSpPr bwMode="auto">
          <a:xfrm>
            <a:off x="5651500" y="5805488"/>
            <a:ext cx="288925" cy="288925"/>
            <a:chOff x="2336" y="2432"/>
            <a:chExt cx="272" cy="182"/>
          </a:xfrm>
        </p:grpSpPr>
        <p:sp>
          <p:nvSpPr>
            <p:cNvPr id="48" name="Line 33"/>
            <p:cNvSpPr>
              <a:spLocks noChangeShapeType="1"/>
            </p:cNvSpPr>
            <p:nvPr/>
          </p:nvSpPr>
          <p:spPr bwMode="auto">
            <a:xfrm>
              <a:off x="2608" y="2432"/>
              <a:ext cx="0" cy="182"/>
            </a:xfrm>
            <a:prstGeom prst="line">
              <a:avLst/>
            </a:prstGeom>
            <a:noFill/>
            <a:ln w="9525">
              <a:solidFill>
                <a:schemeClr val="tx1"/>
              </a:solidFill>
              <a:round/>
              <a:headEnd/>
              <a:tailEnd/>
            </a:ln>
            <a:effectLst/>
          </p:spPr>
          <p:txBody>
            <a:bodyPr/>
            <a:lstStyle/>
            <a:p>
              <a:endParaRPr lang="en-IN"/>
            </a:p>
          </p:txBody>
        </p:sp>
        <p:sp>
          <p:nvSpPr>
            <p:cNvPr id="49" name="Line 34"/>
            <p:cNvSpPr>
              <a:spLocks noChangeShapeType="1"/>
            </p:cNvSpPr>
            <p:nvPr/>
          </p:nvSpPr>
          <p:spPr bwMode="auto">
            <a:xfrm flipH="1">
              <a:off x="2336" y="2614"/>
              <a:ext cx="272" cy="0"/>
            </a:xfrm>
            <a:prstGeom prst="line">
              <a:avLst/>
            </a:prstGeom>
            <a:noFill/>
            <a:ln w="9525">
              <a:solidFill>
                <a:schemeClr val="tx1"/>
              </a:solidFill>
              <a:round/>
              <a:headEnd/>
              <a:tailEnd/>
            </a:ln>
            <a:effectLst/>
          </p:spPr>
          <p:txBody>
            <a:bodyPr/>
            <a:lstStyle/>
            <a:p>
              <a:endParaRPr lang="en-IN"/>
            </a:p>
          </p:txBody>
        </p:sp>
        <p:sp>
          <p:nvSpPr>
            <p:cNvPr id="50" name="Line 35"/>
            <p:cNvSpPr>
              <a:spLocks noChangeShapeType="1"/>
            </p:cNvSpPr>
            <p:nvPr/>
          </p:nvSpPr>
          <p:spPr bwMode="auto">
            <a:xfrm flipV="1">
              <a:off x="2336" y="2432"/>
              <a:ext cx="0" cy="182"/>
            </a:xfrm>
            <a:prstGeom prst="line">
              <a:avLst/>
            </a:prstGeom>
            <a:noFill/>
            <a:ln w="9525">
              <a:solidFill>
                <a:schemeClr val="tx1"/>
              </a:solidFill>
              <a:round/>
              <a:headEnd/>
              <a:tailEnd type="triangle" w="med" len="med"/>
            </a:ln>
            <a:effectLst/>
          </p:spPr>
          <p:txBody>
            <a:bodyPr/>
            <a:lstStyle/>
            <a:p>
              <a:endParaRPr lang="en-IN"/>
            </a:p>
          </p:txBody>
        </p:sp>
      </p:grpSp>
      <p:grpSp>
        <p:nvGrpSpPr>
          <p:cNvPr id="11" name="Group 36"/>
          <p:cNvGrpSpPr>
            <a:grpSpLocks/>
          </p:cNvGrpSpPr>
          <p:nvPr/>
        </p:nvGrpSpPr>
        <p:grpSpPr bwMode="auto">
          <a:xfrm>
            <a:off x="6084888" y="5805488"/>
            <a:ext cx="288925" cy="288925"/>
            <a:chOff x="2336" y="2432"/>
            <a:chExt cx="272" cy="182"/>
          </a:xfrm>
        </p:grpSpPr>
        <p:sp>
          <p:nvSpPr>
            <p:cNvPr id="52" name="Line 37"/>
            <p:cNvSpPr>
              <a:spLocks noChangeShapeType="1"/>
            </p:cNvSpPr>
            <p:nvPr/>
          </p:nvSpPr>
          <p:spPr bwMode="auto">
            <a:xfrm>
              <a:off x="2608" y="2432"/>
              <a:ext cx="0" cy="182"/>
            </a:xfrm>
            <a:prstGeom prst="line">
              <a:avLst/>
            </a:prstGeom>
            <a:noFill/>
            <a:ln w="9525">
              <a:solidFill>
                <a:schemeClr val="tx1"/>
              </a:solidFill>
              <a:round/>
              <a:headEnd/>
              <a:tailEnd/>
            </a:ln>
            <a:effectLst/>
          </p:spPr>
          <p:txBody>
            <a:bodyPr/>
            <a:lstStyle/>
            <a:p>
              <a:endParaRPr lang="en-IN"/>
            </a:p>
          </p:txBody>
        </p:sp>
        <p:sp>
          <p:nvSpPr>
            <p:cNvPr id="53" name="Line 38"/>
            <p:cNvSpPr>
              <a:spLocks noChangeShapeType="1"/>
            </p:cNvSpPr>
            <p:nvPr/>
          </p:nvSpPr>
          <p:spPr bwMode="auto">
            <a:xfrm flipH="1">
              <a:off x="2336" y="2614"/>
              <a:ext cx="272" cy="0"/>
            </a:xfrm>
            <a:prstGeom prst="line">
              <a:avLst/>
            </a:prstGeom>
            <a:noFill/>
            <a:ln w="9525">
              <a:solidFill>
                <a:schemeClr val="tx1"/>
              </a:solidFill>
              <a:round/>
              <a:headEnd/>
              <a:tailEnd/>
            </a:ln>
            <a:effectLst/>
          </p:spPr>
          <p:txBody>
            <a:bodyPr/>
            <a:lstStyle/>
            <a:p>
              <a:endParaRPr lang="en-IN"/>
            </a:p>
          </p:txBody>
        </p:sp>
        <p:sp>
          <p:nvSpPr>
            <p:cNvPr id="54" name="Line 39"/>
            <p:cNvSpPr>
              <a:spLocks noChangeShapeType="1"/>
            </p:cNvSpPr>
            <p:nvPr/>
          </p:nvSpPr>
          <p:spPr bwMode="auto">
            <a:xfrm flipV="1">
              <a:off x="2336" y="2432"/>
              <a:ext cx="0" cy="182"/>
            </a:xfrm>
            <a:prstGeom prst="line">
              <a:avLst/>
            </a:prstGeom>
            <a:noFill/>
            <a:ln w="9525">
              <a:solidFill>
                <a:schemeClr val="tx1"/>
              </a:solidFill>
              <a:round/>
              <a:headEnd/>
              <a:tailEnd type="triangle" w="med" len="med"/>
            </a:ln>
            <a:effectLst/>
          </p:spPr>
          <p:txBody>
            <a:bodyPr/>
            <a:lstStyle/>
            <a:p>
              <a:endParaRPr lang="en-IN"/>
            </a:p>
          </p:txBody>
        </p:sp>
      </p:grpSp>
      <p:grpSp>
        <p:nvGrpSpPr>
          <p:cNvPr id="12" name="Group 40"/>
          <p:cNvGrpSpPr>
            <a:grpSpLocks/>
          </p:cNvGrpSpPr>
          <p:nvPr/>
        </p:nvGrpSpPr>
        <p:grpSpPr bwMode="auto">
          <a:xfrm>
            <a:off x="2411413" y="5876925"/>
            <a:ext cx="1439862" cy="431800"/>
            <a:chOff x="2336" y="2432"/>
            <a:chExt cx="272" cy="182"/>
          </a:xfrm>
        </p:grpSpPr>
        <p:sp>
          <p:nvSpPr>
            <p:cNvPr id="56" name="Line 41"/>
            <p:cNvSpPr>
              <a:spLocks noChangeShapeType="1"/>
            </p:cNvSpPr>
            <p:nvPr/>
          </p:nvSpPr>
          <p:spPr bwMode="auto">
            <a:xfrm>
              <a:off x="2608" y="2432"/>
              <a:ext cx="0" cy="182"/>
            </a:xfrm>
            <a:prstGeom prst="line">
              <a:avLst/>
            </a:prstGeom>
            <a:noFill/>
            <a:ln w="9525">
              <a:solidFill>
                <a:schemeClr val="tx1"/>
              </a:solidFill>
              <a:round/>
              <a:headEnd/>
              <a:tailEnd/>
            </a:ln>
            <a:effectLst/>
          </p:spPr>
          <p:txBody>
            <a:bodyPr/>
            <a:lstStyle/>
            <a:p>
              <a:endParaRPr lang="en-IN"/>
            </a:p>
          </p:txBody>
        </p:sp>
        <p:sp>
          <p:nvSpPr>
            <p:cNvPr id="57" name="Line 42"/>
            <p:cNvSpPr>
              <a:spLocks noChangeShapeType="1"/>
            </p:cNvSpPr>
            <p:nvPr/>
          </p:nvSpPr>
          <p:spPr bwMode="auto">
            <a:xfrm flipH="1">
              <a:off x="2336" y="2614"/>
              <a:ext cx="272" cy="0"/>
            </a:xfrm>
            <a:prstGeom prst="line">
              <a:avLst/>
            </a:prstGeom>
            <a:noFill/>
            <a:ln w="9525">
              <a:solidFill>
                <a:schemeClr val="tx1"/>
              </a:solidFill>
              <a:round/>
              <a:headEnd/>
              <a:tailEnd/>
            </a:ln>
            <a:effectLst/>
          </p:spPr>
          <p:txBody>
            <a:bodyPr/>
            <a:lstStyle/>
            <a:p>
              <a:endParaRPr lang="en-IN"/>
            </a:p>
          </p:txBody>
        </p:sp>
        <p:sp>
          <p:nvSpPr>
            <p:cNvPr id="58" name="Line 43"/>
            <p:cNvSpPr>
              <a:spLocks noChangeShapeType="1"/>
            </p:cNvSpPr>
            <p:nvPr/>
          </p:nvSpPr>
          <p:spPr bwMode="auto">
            <a:xfrm flipV="1">
              <a:off x="2336" y="2432"/>
              <a:ext cx="0" cy="182"/>
            </a:xfrm>
            <a:prstGeom prst="line">
              <a:avLst/>
            </a:prstGeom>
            <a:noFill/>
            <a:ln w="9525">
              <a:solidFill>
                <a:schemeClr val="tx1"/>
              </a:solidFill>
              <a:round/>
              <a:headEnd/>
              <a:tailEnd type="triangle" w="med" len="med"/>
            </a:ln>
            <a:effectLst/>
          </p:spPr>
          <p:txBody>
            <a:bodyPr/>
            <a:lstStyle/>
            <a:p>
              <a:endParaRPr lang="en-IN"/>
            </a:p>
          </p:txBody>
        </p:sp>
      </p:grpSp>
      <p:sp>
        <p:nvSpPr>
          <p:cNvPr id="59" name="Line 44"/>
          <p:cNvSpPr>
            <a:spLocks noChangeShapeType="1"/>
          </p:cNvSpPr>
          <p:nvPr/>
        </p:nvSpPr>
        <p:spPr bwMode="auto">
          <a:xfrm>
            <a:off x="5003800" y="5876925"/>
            <a:ext cx="0" cy="431800"/>
          </a:xfrm>
          <a:prstGeom prst="line">
            <a:avLst/>
          </a:prstGeom>
          <a:noFill/>
          <a:ln w="9525">
            <a:solidFill>
              <a:schemeClr val="tx1"/>
            </a:solidFill>
            <a:round/>
            <a:headEnd/>
            <a:tailEnd/>
          </a:ln>
          <a:effectLst/>
        </p:spPr>
        <p:txBody>
          <a:bodyPr/>
          <a:lstStyle/>
          <a:p>
            <a:endParaRPr lang="en-IN"/>
          </a:p>
        </p:txBody>
      </p:sp>
      <p:sp>
        <p:nvSpPr>
          <p:cNvPr id="60" name="Line 45"/>
          <p:cNvSpPr>
            <a:spLocks noChangeShapeType="1"/>
          </p:cNvSpPr>
          <p:nvPr/>
        </p:nvSpPr>
        <p:spPr bwMode="auto">
          <a:xfrm flipH="1" flipV="1">
            <a:off x="4067175" y="6308725"/>
            <a:ext cx="936625" cy="0"/>
          </a:xfrm>
          <a:prstGeom prst="line">
            <a:avLst/>
          </a:prstGeom>
          <a:noFill/>
          <a:ln w="9525">
            <a:solidFill>
              <a:schemeClr val="tx1"/>
            </a:solidFill>
            <a:round/>
            <a:headEnd/>
            <a:tailEnd/>
          </a:ln>
          <a:effectLst/>
        </p:spPr>
        <p:txBody>
          <a:bodyPr/>
          <a:lstStyle/>
          <a:p>
            <a:endParaRPr lang="en-IN"/>
          </a:p>
        </p:txBody>
      </p:sp>
      <p:sp>
        <p:nvSpPr>
          <p:cNvPr id="61" name="Line 46"/>
          <p:cNvSpPr>
            <a:spLocks noChangeShapeType="1"/>
          </p:cNvSpPr>
          <p:nvPr/>
        </p:nvSpPr>
        <p:spPr bwMode="auto">
          <a:xfrm flipV="1">
            <a:off x="4067175" y="5876925"/>
            <a:ext cx="0" cy="431800"/>
          </a:xfrm>
          <a:prstGeom prst="line">
            <a:avLst/>
          </a:prstGeom>
          <a:noFill/>
          <a:ln w="9525">
            <a:solidFill>
              <a:schemeClr val="tx1"/>
            </a:solidFill>
            <a:round/>
            <a:headEnd/>
            <a:tailEnd type="triangle" w="med" len="med"/>
          </a:ln>
          <a:effectLst/>
        </p:spPr>
        <p:txBody>
          <a:bodyPr/>
          <a:lstStyle/>
          <a:p>
            <a:endParaRPr lang="en-IN"/>
          </a:p>
        </p:txBody>
      </p:sp>
      <p:cxnSp>
        <p:nvCxnSpPr>
          <p:cNvPr id="63" name="Straight Connector 62"/>
          <p:cNvCxnSpPr/>
          <p:nvPr/>
        </p:nvCxnSpPr>
        <p:spPr>
          <a:xfrm>
            <a:off x="4139952" y="3645024"/>
            <a:ext cx="0"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H="1">
            <a:off x="3851920" y="3861048"/>
            <a:ext cx="2880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V="1">
            <a:off x="3851920" y="3645024"/>
            <a:ext cx="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3635896" y="3717032"/>
            <a:ext cx="0" cy="288032"/>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H="1">
            <a:off x="3419872" y="4005064"/>
            <a:ext cx="2160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V="1">
            <a:off x="3419872" y="3717032"/>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Infix to Postfix conversion (manual)</a:t>
            </a:r>
            <a:endParaRPr lang="en-IN" dirty="0"/>
          </a:p>
        </p:txBody>
      </p:sp>
      <p:sp>
        <p:nvSpPr>
          <p:cNvPr id="3" name="Content Placeholder 2"/>
          <p:cNvSpPr>
            <a:spLocks noGrp="1"/>
          </p:cNvSpPr>
          <p:nvPr>
            <p:ph idx="1"/>
          </p:nvPr>
        </p:nvSpPr>
        <p:spPr>
          <a:xfrm>
            <a:off x="457200" y="1340768"/>
            <a:ext cx="8229600" cy="5184576"/>
          </a:xfrm>
        </p:spPr>
        <p:txBody>
          <a:bodyPr>
            <a:normAutofit/>
          </a:bodyPr>
          <a:lstStyle/>
          <a:p>
            <a:pPr marL="381000" indent="-381000"/>
            <a:r>
              <a:rPr lang="en-US" sz="1800" dirty="0" smtClean="0">
                <a:latin typeface="Times New Roman" pitchFamily="18" charset="0"/>
                <a:cs typeface="Times New Roman" pitchFamily="18" charset="0"/>
              </a:rPr>
              <a:t>An Infix to Postfix manual conversion algorithm is:</a:t>
            </a:r>
          </a:p>
          <a:p>
            <a:pPr marL="838200" lvl="1" indent="-381000">
              <a:buFontTx/>
              <a:buNone/>
            </a:pPr>
            <a:r>
              <a:rPr lang="en-US" sz="1800" dirty="0" smtClean="0">
                <a:latin typeface="Times New Roman" pitchFamily="18" charset="0"/>
                <a:cs typeface="Times New Roman" pitchFamily="18" charset="0"/>
              </a:rPr>
              <a:t>1.  Completely parenthesize the infix expression according to order of priority you want.</a:t>
            </a:r>
          </a:p>
          <a:p>
            <a:pPr marL="838200" lvl="1" indent="-381000">
              <a:buFontTx/>
              <a:buNone/>
            </a:pPr>
            <a:r>
              <a:rPr lang="en-US" sz="1800" dirty="0" smtClean="0">
                <a:latin typeface="Times New Roman" pitchFamily="18" charset="0"/>
                <a:cs typeface="Times New Roman" pitchFamily="18" charset="0"/>
              </a:rPr>
              <a:t>2.   Move each operator to its corresponding </a:t>
            </a:r>
            <a:r>
              <a:rPr lang="en-US" sz="1800" b="1" dirty="0" smtClean="0">
                <a:latin typeface="Times New Roman" pitchFamily="18" charset="0"/>
                <a:cs typeface="Times New Roman" pitchFamily="18" charset="0"/>
              </a:rPr>
              <a:t>right</a:t>
            </a:r>
            <a:r>
              <a:rPr lang="en-US" sz="1800" dirty="0" smtClean="0">
                <a:latin typeface="Times New Roman" pitchFamily="18" charset="0"/>
                <a:cs typeface="Times New Roman" pitchFamily="18" charset="0"/>
              </a:rPr>
              <a:t> parenthesis.</a:t>
            </a:r>
          </a:p>
          <a:p>
            <a:pPr marL="838200" lvl="1" indent="-381000">
              <a:buFontTx/>
              <a:buAutoNum type="arabicPeriod" startAt="3"/>
            </a:pPr>
            <a:r>
              <a:rPr lang="en-US" sz="1800" dirty="0" smtClean="0">
                <a:latin typeface="Times New Roman" pitchFamily="18" charset="0"/>
                <a:cs typeface="Times New Roman" pitchFamily="18" charset="0"/>
              </a:rPr>
              <a:t>Remove all parentheses.</a:t>
            </a:r>
          </a:p>
          <a:p>
            <a:pPr marL="838200" lvl="1" indent="-381000">
              <a:buFontTx/>
              <a:buNone/>
            </a:pPr>
            <a:r>
              <a:rPr lang="en-US" sz="1800" dirty="0" smtClean="0">
                <a:latin typeface="Times New Roman" pitchFamily="18" charset="0"/>
                <a:cs typeface="Times New Roman" pitchFamily="18" charset="0"/>
              </a:rPr>
              <a:t> </a:t>
            </a:r>
          </a:p>
          <a:p>
            <a:pPr marL="381000" indent="-381000"/>
            <a:r>
              <a:rPr lang="en-US" sz="1800" dirty="0" smtClean="0">
                <a:latin typeface="Times New Roman" pitchFamily="18" charset="0"/>
                <a:cs typeface="Times New Roman" pitchFamily="18" charset="0"/>
              </a:rPr>
              <a:t>Examples:</a:t>
            </a:r>
          </a:p>
          <a:p>
            <a:pPr marL="838200" lvl="1" indent="-381000">
              <a:buFontTx/>
              <a:buNone/>
            </a:pPr>
            <a:r>
              <a:rPr lang="en-US" sz="1800" dirty="0" smtClean="0">
                <a:latin typeface="Times New Roman" pitchFamily="18" charset="0"/>
                <a:cs typeface="Times New Roman" pitchFamily="18" charset="0"/>
              </a:rPr>
              <a:t>3 + 4 * 5	</a:t>
            </a:r>
            <a:r>
              <a:rPr lang="en-US" sz="1800" dirty="0" smtClean="0">
                <a:latin typeface="Times New Roman" pitchFamily="18" charset="0"/>
                <a:cs typeface="Times New Roman" pitchFamily="18" charset="0"/>
                <a:sym typeface="Wingdings" pitchFamily="2" charset="2"/>
              </a:rPr>
              <a:t>	(</a:t>
            </a:r>
            <a:r>
              <a:rPr lang="en-US" sz="1800" dirty="0" smtClean="0">
                <a:latin typeface="Times New Roman" pitchFamily="18" charset="0"/>
                <a:cs typeface="Times New Roman" pitchFamily="18" charset="0"/>
              </a:rPr>
              <a:t>3 + (4 * 5) )	</a:t>
            </a:r>
            <a:r>
              <a:rPr lang="en-US" sz="1800" dirty="0" smtClean="0">
                <a:latin typeface="Times New Roman" pitchFamily="18" charset="0"/>
                <a:cs typeface="Times New Roman" pitchFamily="18" charset="0"/>
                <a:sym typeface="Wingdings" pitchFamily="2" charset="2"/>
              </a:rPr>
              <a:t>	3 4 5 * +</a:t>
            </a:r>
          </a:p>
          <a:p>
            <a:pPr marL="838200" lvl="1" indent="-381000">
              <a:buFontTx/>
              <a:buNone/>
            </a:pPr>
            <a:endParaRPr lang="en-US" sz="1800" dirty="0" smtClean="0">
              <a:latin typeface="Times New Roman" pitchFamily="18" charset="0"/>
              <a:cs typeface="Times New Roman" pitchFamily="18" charset="0"/>
            </a:endParaRPr>
          </a:p>
          <a:p>
            <a:pPr marL="838200" lvl="1" indent="-381000">
              <a:buFontTx/>
              <a:buNone/>
            </a:pPr>
            <a:endParaRPr lang="en-US" sz="1800" dirty="0" smtClean="0">
              <a:latin typeface="Times New Roman" pitchFamily="18" charset="0"/>
              <a:cs typeface="Times New Roman" pitchFamily="18" charset="0"/>
            </a:endParaRPr>
          </a:p>
          <a:p>
            <a:pPr marL="838200" lvl="1" indent="-381000">
              <a:buFontTx/>
              <a:buNone/>
            </a:pPr>
            <a:endParaRPr lang="en-US" sz="1800" dirty="0" smtClean="0">
              <a:latin typeface="Times New Roman" pitchFamily="18" charset="0"/>
              <a:cs typeface="Times New Roman" pitchFamily="18" charset="0"/>
            </a:endParaRPr>
          </a:p>
          <a:p>
            <a:pPr marL="381000" indent="-381000">
              <a:buFontTx/>
              <a:buNone/>
            </a:pPr>
            <a:r>
              <a:rPr lang="en-US" sz="1800" dirty="0" smtClean="0">
                <a:latin typeface="Times New Roman" pitchFamily="18" charset="0"/>
                <a:cs typeface="Times New Roman" pitchFamily="18" charset="0"/>
              </a:rPr>
              <a:t>        a / b ^ c – d * e – a * c ^ 3 ^ 4 		a b c ^ / d e * a c 3 4 ^ ^ * - -</a:t>
            </a:r>
          </a:p>
          <a:p>
            <a:pPr marL="381000" indent="-381000">
              <a:buFontTx/>
              <a:buNone/>
            </a:pPr>
            <a:r>
              <a:rPr lang="en-US" sz="1800" dirty="0" smtClean="0">
                <a:latin typeface="Times New Roman" pitchFamily="18" charset="0"/>
                <a:cs typeface="Times New Roman" pitchFamily="18" charset="0"/>
              </a:rPr>
              <a:t>			</a:t>
            </a:r>
          </a:p>
          <a:p>
            <a:pPr marL="381000" indent="-381000">
              <a:buFontTx/>
              <a:buNone/>
            </a:pPr>
            <a:r>
              <a:rPr lang="en-US" sz="1800" dirty="0" smtClean="0">
                <a:latin typeface="Times New Roman" pitchFamily="18" charset="0"/>
                <a:cs typeface="Times New Roman" pitchFamily="18" charset="0"/>
              </a:rPr>
              <a:t>			</a:t>
            </a:r>
          </a:p>
          <a:p>
            <a:endParaRPr lang="en-IN" sz="1800" dirty="0">
              <a:latin typeface="Times New Roman" pitchFamily="18" charset="0"/>
              <a:cs typeface="Times New Roman" pitchFamily="18" charset="0"/>
            </a:endParaRPr>
          </a:p>
        </p:txBody>
      </p:sp>
      <p:cxnSp>
        <p:nvCxnSpPr>
          <p:cNvPr id="12" name="Straight Connector 11"/>
          <p:cNvCxnSpPr/>
          <p:nvPr/>
        </p:nvCxnSpPr>
        <p:spPr>
          <a:xfrm>
            <a:off x="3995936" y="3861048"/>
            <a:ext cx="0"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995936" y="4077072"/>
            <a:ext cx="2880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4283968" y="3861048"/>
            <a:ext cx="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635896" y="3861048"/>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635896" y="4293096"/>
            <a:ext cx="8640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4499992" y="3789040"/>
            <a:ext cx="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Queue</a:t>
            </a:r>
            <a:endParaRPr lang="en-IN" b="1" dirty="0"/>
          </a:p>
        </p:txBody>
      </p:sp>
      <p:sp>
        <p:nvSpPr>
          <p:cNvPr id="3" name="Content Placeholder 2"/>
          <p:cNvSpPr>
            <a:spLocks noGrp="1"/>
          </p:cNvSpPr>
          <p:nvPr>
            <p:ph idx="1"/>
          </p:nvPr>
        </p:nvSpPr>
        <p:spPr/>
        <p:txBody>
          <a:bodyPr/>
          <a:lstStyle/>
          <a:p>
            <a:r>
              <a:rPr lang="en-US" sz="2800" dirty="0" smtClean="0"/>
              <a:t>A queue is a </a:t>
            </a:r>
            <a:r>
              <a:rPr lang="en-US" sz="2800" b="1" dirty="0" smtClean="0"/>
              <a:t>waiting line</a:t>
            </a:r>
          </a:p>
          <a:p>
            <a:r>
              <a:rPr lang="en-US" sz="2800" dirty="0" smtClean="0"/>
              <a:t>It’s in daily life:</a:t>
            </a:r>
          </a:p>
          <a:p>
            <a:pPr lvl="1"/>
            <a:r>
              <a:rPr lang="en-US" sz="2400" dirty="0" smtClean="0"/>
              <a:t>A line of persons waiting to check out at a supermarket</a:t>
            </a:r>
          </a:p>
          <a:p>
            <a:pPr lvl="1"/>
            <a:r>
              <a:rPr lang="en-US" sz="2400" dirty="0" smtClean="0"/>
              <a:t>A line of persons waiting to purchase a ticket for a film</a:t>
            </a:r>
          </a:p>
          <a:p>
            <a:pPr marL="342900" lvl="1" indent="-342900">
              <a:buFont typeface="Arial" pitchFamily="34" charset="0"/>
              <a:buChar char="•"/>
            </a:pPr>
            <a:r>
              <a:rPr lang="en-US" dirty="0" smtClean="0"/>
              <a:t>Queue exhibits first-in-first-out (FIFO)</a:t>
            </a:r>
          </a:p>
          <a:p>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Unlike stacks in which elements are popped and pushed only at the ends of the list, </a:t>
            </a:r>
            <a:endParaRPr lang="en-US" dirty="0" smtClean="0"/>
          </a:p>
          <a:p>
            <a:endParaRPr lang="en-US" dirty="0" smtClean="0"/>
          </a:p>
          <a:p>
            <a:pPr>
              <a:buNone/>
            </a:pPr>
            <a:r>
              <a:rPr lang="en-US" b="1" dirty="0" smtClean="0"/>
              <a:t>Collection of data elements:</a:t>
            </a:r>
          </a:p>
          <a:p>
            <a:r>
              <a:rPr lang="en-US" dirty="0" smtClean="0"/>
              <a:t>items are removed from a queue at one end, called the </a:t>
            </a:r>
            <a:r>
              <a:rPr lang="en-US" b="1" dirty="0" smtClean="0"/>
              <a:t>FRONT </a:t>
            </a:r>
            <a:r>
              <a:rPr lang="en-US" dirty="0" smtClean="0"/>
              <a:t>of the queue;</a:t>
            </a:r>
          </a:p>
          <a:p>
            <a:r>
              <a:rPr lang="en-US" dirty="0" smtClean="0"/>
              <a:t>and elements are added at the other end, called the </a:t>
            </a:r>
            <a:r>
              <a:rPr lang="en-US" b="1" dirty="0" smtClean="0"/>
              <a:t>BACK</a:t>
            </a:r>
          </a:p>
          <a:p>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DOUBLE ENDED QUEUE</a:t>
            </a:r>
            <a:endParaRPr lang="en-IN" dirty="0"/>
          </a:p>
        </p:txBody>
      </p:sp>
      <p:pic>
        <p:nvPicPr>
          <p:cNvPr id="4" name="Content Placeholder 3" descr="dequeue.png"/>
          <p:cNvPicPr>
            <a:picLocks noGrp="1" noChangeAspect="1"/>
          </p:cNvPicPr>
          <p:nvPr>
            <p:ph idx="1"/>
          </p:nvPr>
        </p:nvPicPr>
        <p:blipFill>
          <a:blip r:embed="rId2" cstate="print"/>
          <a:stretch>
            <a:fillRect/>
          </a:stretch>
        </p:blipFill>
        <p:spPr>
          <a:xfrm>
            <a:off x="1043608" y="3356992"/>
            <a:ext cx="7344816" cy="2016224"/>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buNone/>
            </a:pPr>
            <a:r>
              <a:rPr lang="en-IN" sz="2800" dirty="0" smtClean="0">
                <a:latin typeface="Times New Roman" pitchFamily="18" charset="0"/>
                <a:cs typeface="Times New Roman" pitchFamily="18" charset="0"/>
              </a:rPr>
              <a:t>What is data structure ?</a:t>
            </a:r>
          </a:p>
          <a:p>
            <a:r>
              <a:rPr lang="en-IN" sz="2800" dirty="0" smtClean="0">
                <a:latin typeface="Times New Roman" pitchFamily="18" charset="0"/>
                <a:cs typeface="Times New Roman" pitchFamily="18" charset="0"/>
              </a:rPr>
              <a:t>Data structure = Organized data + allowed operations</a:t>
            </a:r>
          </a:p>
          <a:p>
            <a:pPr>
              <a:buNone/>
            </a:pPr>
            <a:endParaRPr lang="en-IN" sz="2800" dirty="0" smtClean="0">
              <a:latin typeface="Times New Roman" pitchFamily="18" charset="0"/>
              <a:cs typeface="Times New Roman" pitchFamily="18" charset="0"/>
            </a:endParaRPr>
          </a:p>
          <a:p>
            <a:pPr>
              <a:buNone/>
            </a:pPr>
            <a:r>
              <a:rPr lang="en-IN" sz="2800" dirty="0" smtClean="0">
                <a:latin typeface="Times New Roman" pitchFamily="18" charset="0"/>
                <a:cs typeface="Times New Roman" pitchFamily="18" charset="0"/>
              </a:rPr>
              <a:t>What is ADT?</a:t>
            </a:r>
          </a:p>
          <a:p>
            <a:r>
              <a:rPr lang="en-IN" sz="2800" dirty="0" smtClean="0">
                <a:latin typeface="Times New Roman" pitchFamily="18" charset="0"/>
                <a:cs typeface="Times New Roman" pitchFamily="18" charset="0"/>
              </a:rPr>
              <a:t>Abstract data types or ADTs are a mathematical specification of a set of data and the set of operations that can be performed on the data.</a:t>
            </a:r>
            <a:endParaRPr lang="en-IN"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Trees</a:t>
            </a:r>
            <a:endParaRPr lang="en-IN" b="1" dirty="0"/>
          </a:p>
        </p:txBody>
      </p:sp>
      <p:sp>
        <p:nvSpPr>
          <p:cNvPr id="3" name="Content Placeholder 2"/>
          <p:cNvSpPr>
            <a:spLocks noGrp="1"/>
          </p:cNvSpPr>
          <p:nvPr>
            <p:ph idx="1"/>
          </p:nvPr>
        </p:nvSpPr>
        <p:spPr/>
        <p:txBody>
          <a:bodyPr/>
          <a:lstStyle/>
          <a:p>
            <a:r>
              <a:rPr lang="en-US" dirty="0" smtClean="0"/>
              <a:t>Tree</a:t>
            </a:r>
          </a:p>
          <a:p>
            <a:pPr lvl="1"/>
            <a:r>
              <a:rPr lang="en-US" dirty="0" smtClean="0"/>
              <a:t>Nodes</a:t>
            </a:r>
          </a:p>
          <a:p>
            <a:pPr lvl="1"/>
            <a:r>
              <a:rPr lang="en-US" dirty="0" smtClean="0"/>
              <a:t>Each node can have 0 or more </a:t>
            </a:r>
            <a:r>
              <a:rPr lang="en-US" dirty="0" smtClean="0">
                <a:solidFill>
                  <a:srgbClr val="CC0000"/>
                </a:solidFill>
              </a:rPr>
              <a:t>children</a:t>
            </a:r>
          </a:p>
          <a:p>
            <a:pPr lvl="1"/>
            <a:r>
              <a:rPr lang="en-US" dirty="0" smtClean="0"/>
              <a:t>A node can have at most one </a:t>
            </a:r>
            <a:r>
              <a:rPr lang="en-US" dirty="0" smtClean="0">
                <a:solidFill>
                  <a:srgbClr val="CC0000"/>
                </a:solidFill>
              </a:rPr>
              <a:t>parent</a:t>
            </a:r>
          </a:p>
          <a:p>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Terminology</a:t>
            </a:r>
            <a:endParaRPr lang="en-IN" b="1" dirty="0"/>
          </a:p>
        </p:txBody>
      </p:sp>
      <p:sp>
        <p:nvSpPr>
          <p:cNvPr id="3" name="Content Placeholder 2"/>
          <p:cNvSpPr>
            <a:spLocks noGrp="1"/>
          </p:cNvSpPr>
          <p:nvPr>
            <p:ph sz="half" idx="1"/>
          </p:nvPr>
        </p:nvSpPr>
        <p:spPr>
          <a:xfrm>
            <a:off x="457200" y="1196752"/>
            <a:ext cx="4038600" cy="5328592"/>
          </a:xfrm>
        </p:spPr>
        <p:txBody>
          <a:bodyPr>
            <a:normAutofit fontScale="77500" lnSpcReduction="20000"/>
          </a:bodyPr>
          <a:lstStyle/>
          <a:p>
            <a:pPr>
              <a:lnSpc>
                <a:spcPct val="80000"/>
              </a:lnSpc>
            </a:pPr>
            <a:r>
              <a:rPr lang="en-US" b="1" dirty="0" smtClean="0"/>
              <a:t>Root</a:t>
            </a:r>
            <a:r>
              <a:rPr lang="en-US" dirty="0" smtClean="0"/>
              <a:t>: node without parent (A)</a:t>
            </a:r>
          </a:p>
          <a:p>
            <a:pPr>
              <a:lnSpc>
                <a:spcPct val="80000"/>
              </a:lnSpc>
            </a:pPr>
            <a:r>
              <a:rPr lang="en-US" b="1" dirty="0" smtClean="0"/>
              <a:t>Siblings</a:t>
            </a:r>
            <a:r>
              <a:rPr lang="en-US" dirty="0" smtClean="0"/>
              <a:t>: nodes share the same parent</a:t>
            </a:r>
          </a:p>
          <a:p>
            <a:pPr>
              <a:lnSpc>
                <a:spcPct val="80000"/>
              </a:lnSpc>
            </a:pPr>
            <a:r>
              <a:rPr lang="en-US" b="1" dirty="0" smtClean="0"/>
              <a:t>Internal node</a:t>
            </a:r>
            <a:r>
              <a:rPr lang="en-US" dirty="0" smtClean="0"/>
              <a:t>: node with at least one child (A, B, C, F)</a:t>
            </a:r>
          </a:p>
          <a:p>
            <a:pPr>
              <a:lnSpc>
                <a:spcPct val="80000"/>
              </a:lnSpc>
            </a:pPr>
            <a:r>
              <a:rPr lang="en-US" b="1" dirty="0" smtClean="0"/>
              <a:t>External node</a:t>
            </a:r>
            <a:r>
              <a:rPr lang="en-US" dirty="0" smtClean="0"/>
              <a:t> (leaf ): node without children (E, I, J, K, G, H, D)</a:t>
            </a:r>
          </a:p>
          <a:p>
            <a:pPr>
              <a:lnSpc>
                <a:spcPct val="80000"/>
              </a:lnSpc>
            </a:pPr>
            <a:r>
              <a:rPr lang="en-US" b="1" dirty="0" smtClean="0"/>
              <a:t>Ancestors</a:t>
            </a:r>
            <a:r>
              <a:rPr lang="en-US" dirty="0" smtClean="0"/>
              <a:t> of a node: parent, grandparent, grand-grandparent, etc.</a:t>
            </a:r>
          </a:p>
          <a:p>
            <a:pPr>
              <a:lnSpc>
                <a:spcPct val="80000"/>
              </a:lnSpc>
            </a:pPr>
            <a:r>
              <a:rPr lang="en-US" b="1" dirty="0" smtClean="0"/>
              <a:t>Descendant</a:t>
            </a:r>
            <a:r>
              <a:rPr lang="en-US" dirty="0" smtClean="0"/>
              <a:t> of a node: child, grandchild, grand-grandchild, etc.</a:t>
            </a:r>
          </a:p>
          <a:p>
            <a:pPr>
              <a:lnSpc>
                <a:spcPct val="80000"/>
              </a:lnSpc>
            </a:pPr>
            <a:r>
              <a:rPr lang="en-US" b="1" dirty="0" smtClean="0"/>
              <a:t>Depth</a:t>
            </a:r>
            <a:r>
              <a:rPr lang="en-US" dirty="0" smtClean="0"/>
              <a:t> of a node: number of ancestors</a:t>
            </a:r>
          </a:p>
          <a:p>
            <a:pPr>
              <a:lnSpc>
                <a:spcPct val="80000"/>
              </a:lnSpc>
            </a:pPr>
            <a:r>
              <a:rPr lang="en-US" b="1" dirty="0" smtClean="0"/>
              <a:t>Height</a:t>
            </a:r>
            <a:r>
              <a:rPr lang="en-US" dirty="0" smtClean="0"/>
              <a:t> of a tree: maximum depth of any node (3)</a:t>
            </a:r>
          </a:p>
          <a:p>
            <a:pPr>
              <a:lnSpc>
                <a:spcPct val="80000"/>
              </a:lnSpc>
            </a:pPr>
            <a:r>
              <a:rPr lang="en-US" b="1" dirty="0" smtClean="0"/>
              <a:t>Degree</a:t>
            </a:r>
            <a:r>
              <a:rPr lang="en-US" dirty="0" smtClean="0"/>
              <a:t> of a node: the number of its </a:t>
            </a:r>
            <a:r>
              <a:rPr lang="en-US" dirty="0" smtClean="0"/>
              <a:t>children</a:t>
            </a:r>
            <a:endParaRPr lang="en-US" dirty="0" smtClean="0"/>
          </a:p>
          <a:p>
            <a:pPr>
              <a:lnSpc>
                <a:spcPct val="80000"/>
              </a:lnSpc>
            </a:pPr>
            <a:r>
              <a:rPr lang="en-US" b="1" dirty="0" err="1" smtClean="0">
                <a:latin typeface="Georgia" pitchFamily="18" charset="0"/>
              </a:rPr>
              <a:t>Subtree</a:t>
            </a:r>
            <a:r>
              <a:rPr lang="en-US" dirty="0" smtClean="0">
                <a:latin typeface="Georgia" pitchFamily="18" charset="0"/>
              </a:rPr>
              <a:t>: tree consisting of a node and its descendants</a:t>
            </a:r>
          </a:p>
          <a:p>
            <a:pPr>
              <a:lnSpc>
                <a:spcPct val="80000"/>
              </a:lnSpc>
            </a:pPr>
            <a:endParaRPr lang="en-US" dirty="0" smtClean="0"/>
          </a:p>
          <a:p>
            <a:pPr>
              <a:lnSpc>
                <a:spcPct val="80000"/>
              </a:lnSpc>
            </a:pPr>
            <a:endParaRPr lang="en-US" dirty="0" smtClean="0"/>
          </a:p>
          <a:p>
            <a:endParaRPr lang="en-IN" dirty="0"/>
          </a:p>
        </p:txBody>
      </p:sp>
      <p:grpSp>
        <p:nvGrpSpPr>
          <p:cNvPr id="5" name="Group 5"/>
          <p:cNvGrpSpPr>
            <a:grpSpLocks noGrp="1"/>
          </p:cNvGrpSpPr>
          <p:nvPr>
            <p:ph sz="half" idx="2"/>
          </p:nvPr>
        </p:nvGrpSpPr>
        <p:grpSpPr bwMode="auto">
          <a:xfrm>
            <a:off x="4648200" y="2204864"/>
            <a:ext cx="4038600" cy="3921299"/>
            <a:chOff x="3135" y="1253"/>
            <a:chExt cx="2336" cy="1963"/>
          </a:xfrm>
        </p:grpSpPr>
        <p:sp>
          <p:nvSpPr>
            <p:cNvPr id="6" name="AutoShape 6"/>
            <p:cNvSpPr>
              <a:spLocks noChangeAspect="1" noChangeArrowheads="1"/>
            </p:cNvSpPr>
            <p:nvPr/>
          </p:nvSpPr>
          <p:spPr bwMode="auto">
            <a:xfrm>
              <a:off x="4217" y="1253"/>
              <a:ext cx="213" cy="232"/>
            </a:xfrm>
            <a:prstGeom prst="roundRect">
              <a:avLst>
                <a:gd name="adj" fmla="val 16667"/>
              </a:avLst>
            </a:prstGeom>
            <a:solidFill>
              <a:schemeClr val="accent1"/>
            </a:solidFill>
            <a:ln w="19050">
              <a:solidFill>
                <a:schemeClr val="tx1"/>
              </a:solidFill>
              <a:round/>
              <a:headEnd/>
              <a:tailEnd/>
            </a:ln>
            <a:effectLst/>
          </p:spPr>
          <p:txBody>
            <a:bodyPr wrap="none" anchor="ctr">
              <a:spAutoFit/>
            </a:bodyPr>
            <a:lstStyle/>
            <a:p>
              <a:pPr algn="ctr"/>
              <a:r>
                <a:rPr lang="en-US" sz="1600" dirty="0">
                  <a:latin typeface="Tahoma" pitchFamily="34" charset="0"/>
                </a:rPr>
                <a:t>A</a:t>
              </a:r>
            </a:p>
          </p:txBody>
        </p:sp>
        <p:sp>
          <p:nvSpPr>
            <p:cNvPr id="7" name="AutoShape 7"/>
            <p:cNvSpPr>
              <a:spLocks noChangeAspect="1" noChangeArrowheads="1"/>
            </p:cNvSpPr>
            <p:nvPr/>
          </p:nvSpPr>
          <p:spPr bwMode="auto">
            <a:xfrm>
              <a:off x="3385" y="1829"/>
              <a:ext cx="211" cy="232"/>
            </a:xfrm>
            <a:prstGeom prst="roundRect">
              <a:avLst>
                <a:gd name="adj" fmla="val 16667"/>
              </a:avLst>
            </a:prstGeom>
            <a:solidFill>
              <a:schemeClr val="accent1"/>
            </a:solidFill>
            <a:ln w="19050">
              <a:solidFill>
                <a:schemeClr val="tx1"/>
              </a:solidFill>
              <a:round/>
              <a:headEnd/>
              <a:tailEnd/>
            </a:ln>
            <a:effectLst/>
          </p:spPr>
          <p:txBody>
            <a:bodyPr wrap="none" anchor="ctr">
              <a:spAutoFit/>
            </a:bodyPr>
            <a:lstStyle/>
            <a:p>
              <a:pPr algn="ctr"/>
              <a:r>
                <a:rPr lang="en-US" sz="1600" dirty="0">
                  <a:latin typeface="Tahoma" pitchFamily="34" charset="0"/>
                </a:rPr>
                <a:t>B</a:t>
              </a:r>
            </a:p>
          </p:txBody>
        </p:sp>
        <p:sp>
          <p:nvSpPr>
            <p:cNvPr id="8" name="AutoShape 8"/>
            <p:cNvSpPr>
              <a:spLocks noChangeAspect="1" noChangeArrowheads="1"/>
            </p:cNvSpPr>
            <p:nvPr/>
          </p:nvSpPr>
          <p:spPr bwMode="auto">
            <a:xfrm>
              <a:off x="5247" y="1828"/>
              <a:ext cx="224" cy="233"/>
            </a:xfrm>
            <a:prstGeom prst="roundRect">
              <a:avLst>
                <a:gd name="adj" fmla="val 16667"/>
              </a:avLst>
            </a:prstGeom>
            <a:solidFill>
              <a:srgbClr val="99CC00"/>
            </a:solidFill>
            <a:ln w="19050">
              <a:solidFill>
                <a:schemeClr val="tx1"/>
              </a:solidFill>
              <a:round/>
              <a:headEnd/>
              <a:tailEnd/>
            </a:ln>
            <a:effectLst/>
          </p:spPr>
          <p:txBody>
            <a:bodyPr wrap="none" anchor="ctr">
              <a:spAutoFit/>
            </a:bodyPr>
            <a:lstStyle/>
            <a:p>
              <a:pPr algn="ctr"/>
              <a:r>
                <a:rPr lang="en-US" sz="1600">
                  <a:latin typeface="Tahoma" pitchFamily="34" charset="0"/>
                </a:rPr>
                <a:t>D</a:t>
              </a:r>
            </a:p>
          </p:txBody>
        </p:sp>
        <p:sp>
          <p:nvSpPr>
            <p:cNvPr id="9" name="AutoShape 9"/>
            <p:cNvSpPr>
              <a:spLocks noChangeAspect="1" noChangeArrowheads="1"/>
            </p:cNvSpPr>
            <p:nvPr/>
          </p:nvSpPr>
          <p:spPr bwMode="auto">
            <a:xfrm>
              <a:off x="4755" y="1829"/>
              <a:ext cx="213" cy="232"/>
            </a:xfrm>
            <a:prstGeom prst="roundRect">
              <a:avLst>
                <a:gd name="adj" fmla="val 16667"/>
              </a:avLst>
            </a:prstGeom>
            <a:solidFill>
              <a:schemeClr val="accent1"/>
            </a:solidFill>
            <a:ln w="19050">
              <a:solidFill>
                <a:schemeClr val="tx1"/>
              </a:solidFill>
              <a:round/>
              <a:headEnd/>
              <a:tailEnd/>
            </a:ln>
            <a:effectLst/>
          </p:spPr>
          <p:txBody>
            <a:bodyPr wrap="none" anchor="ctr">
              <a:spAutoFit/>
            </a:bodyPr>
            <a:lstStyle/>
            <a:p>
              <a:pPr algn="ctr"/>
              <a:r>
                <a:rPr lang="en-US" sz="1600">
                  <a:latin typeface="Tahoma" pitchFamily="34" charset="0"/>
                </a:rPr>
                <a:t>C</a:t>
              </a:r>
            </a:p>
          </p:txBody>
        </p:sp>
        <p:sp>
          <p:nvSpPr>
            <p:cNvPr id="10" name="AutoShape 10"/>
            <p:cNvSpPr>
              <a:spLocks noChangeAspect="1" noChangeArrowheads="1"/>
            </p:cNvSpPr>
            <p:nvPr/>
          </p:nvSpPr>
          <p:spPr bwMode="auto">
            <a:xfrm>
              <a:off x="4494" y="2404"/>
              <a:ext cx="222" cy="233"/>
            </a:xfrm>
            <a:prstGeom prst="roundRect">
              <a:avLst>
                <a:gd name="adj" fmla="val 16667"/>
              </a:avLst>
            </a:prstGeom>
            <a:solidFill>
              <a:srgbClr val="99CC00"/>
            </a:solidFill>
            <a:ln w="19050">
              <a:solidFill>
                <a:schemeClr val="tx1"/>
              </a:solidFill>
              <a:round/>
              <a:headEnd/>
              <a:tailEnd/>
            </a:ln>
            <a:effectLst/>
          </p:spPr>
          <p:txBody>
            <a:bodyPr wrap="none" anchor="ctr">
              <a:spAutoFit/>
            </a:bodyPr>
            <a:lstStyle/>
            <a:p>
              <a:pPr algn="ctr"/>
              <a:r>
                <a:rPr lang="en-US" sz="1600">
                  <a:latin typeface="Tahoma" pitchFamily="34" charset="0"/>
                </a:rPr>
                <a:t>G</a:t>
              </a:r>
            </a:p>
          </p:txBody>
        </p:sp>
        <p:sp>
          <p:nvSpPr>
            <p:cNvPr id="11" name="AutoShape 11"/>
            <p:cNvSpPr>
              <a:spLocks noChangeAspect="1" noChangeArrowheads="1"/>
            </p:cNvSpPr>
            <p:nvPr/>
          </p:nvSpPr>
          <p:spPr bwMode="auto">
            <a:xfrm>
              <a:off x="5007" y="2404"/>
              <a:ext cx="223" cy="233"/>
            </a:xfrm>
            <a:prstGeom prst="roundRect">
              <a:avLst>
                <a:gd name="adj" fmla="val 16667"/>
              </a:avLst>
            </a:prstGeom>
            <a:solidFill>
              <a:srgbClr val="99CC00"/>
            </a:solidFill>
            <a:ln w="19050">
              <a:solidFill>
                <a:schemeClr val="tx1"/>
              </a:solidFill>
              <a:round/>
              <a:headEnd/>
              <a:tailEnd/>
            </a:ln>
            <a:effectLst/>
          </p:spPr>
          <p:txBody>
            <a:bodyPr wrap="none" anchor="ctr">
              <a:spAutoFit/>
            </a:bodyPr>
            <a:lstStyle/>
            <a:p>
              <a:pPr algn="ctr"/>
              <a:r>
                <a:rPr lang="en-US" sz="1600">
                  <a:latin typeface="Tahoma" pitchFamily="34" charset="0"/>
                </a:rPr>
                <a:t>H</a:t>
              </a:r>
            </a:p>
          </p:txBody>
        </p:sp>
        <p:sp>
          <p:nvSpPr>
            <p:cNvPr id="12" name="AutoShape 12"/>
            <p:cNvSpPr>
              <a:spLocks noChangeAspect="1" noChangeArrowheads="1"/>
            </p:cNvSpPr>
            <p:nvPr/>
          </p:nvSpPr>
          <p:spPr bwMode="auto">
            <a:xfrm>
              <a:off x="3135" y="2404"/>
              <a:ext cx="208" cy="232"/>
            </a:xfrm>
            <a:prstGeom prst="roundRect">
              <a:avLst>
                <a:gd name="adj" fmla="val 16667"/>
              </a:avLst>
            </a:prstGeom>
            <a:solidFill>
              <a:srgbClr val="99CC00"/>
            </a:solidFill>
            <a:ln w="19050">
              <a:solidFill>
                <a:schemeClr val="tx1"/>
              </a:solidFill>
              <a:round/>
              <a:headEnd/>
              <a:tailEnd/>
            </a:ln>
            <a:effectLst/>
          </p:spPr>
          <p:txBody>
            <a:bodyPr wrap="none" anchor="ctr">
              <a:spAutoFit/>
            </a:bodyPr>
            <a:lstStyle/>
            <a:p>
              <a:pPr algn="ctr"/>
              <a:r>
                <a:rPr lang="en-US" sz="1600" dirty="0">
                  <a:latin typeface="Tahoma" pitchFamily="34" charset="0"/>
                </a:rPr>
                <a:t>E</a:t>
              </a:r>
            </a:p>
          </p:txBody>
        </p:sp>
        <p:sp>
          <p:nvSpPr>
            <p:cNvPr id="13" name="AutoShape 13"/>
            <p:cNvSpPr>
              <a:spLocks noChangeAspect="1" noChangeArrowheads="1"/>
            </p:cNvSpPr>
            <p:nvPr/>
          </p:nvSpPr>
          <p:spPr bwMode="auto">
            <a:xfrm>
              <a:off x="3639" y="2405"/>
              <a:ext cx="202" cy="231"/>
            </a:xfrm>
            <a:prstGeom prst="roundRect">
              <a:avLst>
                <a:gd name="adj" fmla="val 16667"/>
              </a:avLst>
            </a:prstGeom>
            <a:solidFill>
              <a:schemeClr val="accent1"/>
            </a:solidFill>
            <a:ln w="19050">
              <a:solidFill>
                <a:schemeClr val="tx1"/>
              </a:solidFill>
              <a:round/>
              <a:headEnd/>
              <a:tailEnd/>
            </a:ln>
            <a:effectLst/>
          </p:spPr>
          <p:txBody>
            <a:bodyPr wrap="none" anchor="ctr">
              <a:spAutoFit/>
            </a:bodyPr>
            <a:lstStyle/>
            <a:p>
              <a:pPr algn="ctr"/>
              <a:r>
                <a:rPr lang="en-US" sz="1600" dirty="0">
                  <a:latin typeface="Tahoma" pitchFamily="34" charset="0"/>
                </a:rPr>
                <a:t>F</a:t>
              </a:r>
            </a:p>
          </p:txBody>
        </p:sp>
        <p:cxnSp>
          <p:nvCxnSpPr>
            <p:cNvPr id="14" name="AutoShape 14"/>
            <p:cNvCxnSpPr>
              <a:cxnSpLocks noChangeShapeType="1"/>
              <a:stCxn id="6" idx="2"/>
              <a:endCxn id="7" idx="0"/>
            </p:cNvCxnSpPr>
            <p:nvPr/>
          </p:nvCxnSpPr>
          <p:spPr bwMode="auto">
            <a:xfrm flipH="1">
              <a:off x="3491" y="1494"/>
              <a:ext cx="833" cy="326"/>
            </a:xfrm>
            <a:prstGeom prst="straightConnector1">
              <a:avLst/>
            </a:prstGeom>
            <a:noFill/>
            <a:ln w="19050">
              <a:solidFill>
                <a:schemeClr val="tx1"/>
              </a:solidFill>
              <a:round/>
              <a:headEnd/>
              <a:tailEnd/>
            </a:ln>
            <a:effectLst/>
          </p:spPr>
        </p:cxnSp>
        <p:cxnSp>
          <p:nvCxnSpPr>
            <p:cNvPr id="15" name="AutoShape 15"/>
            <p:cNvCxnSpPr>
              <a:cxnSpLocks noChangeShapeType="1"/>
              <a:stCxn id="6" idx="2"/>
              <a:endCxn id="9" idx="0"/>
            </p:cNvCxnSpPr>
            <p:nvPr/>
          </p:nvCxnSpPr>
          <p:spPr bwMode="auto">
            <a:xfrm>
              <a:off x="4324" y="1494"/>
              <a:ext cx="538" cy="325"/>
            </a:xfrm>
            <a:prstGeom prst="straightConnector1">
              <a:avLst/>
            </a:prstGeom>
            <a:noFill/>
            <a:ln w="19050">
              <a:solidFill>
                <a:schemeClr val="tx1"/>
              </a:solidFill>
              <a:round/>
              <a:headEnd/>
              <a:tailEnd/>
            </a:ln>
            <a:effectLst/>
          </p:spPr>
        </p:cxnSp>
        <p:cxnSp>
          <p:nvCxnSpPr>
            <p:cNvPr id="16" name="AutoShape 16"/>
            <p:cNvCxnSpPr>
              <a:cxnSpLocks noChangeShapeType="1"/>
              <a:stCxn id="6" idx="2"/>
              <a:endCxn id="8" idx="0"/>
            </p:cNvCxnSpPr>
            <p:nvPr/>
          </p:nvCxnSpPr>
          <p:spPr bwMode="auto">
            <a:xfrm>
              <a:off x="4324" y="1494"/>
              <a:ext cx="1036" cy="325"/>
            </a:xfrm>
            <a:prstGeom prst="straightConnector1">
              <a:avLst/>
            </a:prstGeom>
            <a:noFill/>
            <a:ln w="19050">
              <a:solidFill>
                <a:schemeClr val="tx1"/>
              </a:solidFill>
              <a:round/>
              <a:headEnd/>
              <a:tailEnd/>
            </a:ln>
            <a:effectLst/>
          </p:spPr>
        </p:cxnSp>
        <p:cxnSp>
          <p:nvCxnSpPr>
            <p:cNvPr id="17" name="AutoShape 17"/>
            <p:cNvCxnSpPr>
              <a:cxnSpLocks noChangeShapeType="1"/>
              <a:stCxn id="9" idx="2"/>
              <a:endCxn id="11" idx="0"/>
            </p:cNvCxnSpPr>
            <p:nvPr/>
          </p:nvCxnSpPr>
          <p:spPr bwMode="auto">
            <a:xfrm>
              <a:off x="4862" y="2071"/>
              <a:ext cx="257" cy="324"/>
            </a:xfrm>
            <a:prstGeom prst="straightConnector1">
              <a:avLst/>
            </a:prstGeom>
            <a:noFill/>
            <a:ln w="19050">
              <a:solidFill>
                <a:schemeClr val="tx1"/>
              </a:solidFill>
              <a:round/>
              <a:headEnd/>
              <a:tailEnd/>
            </a:ln>
            <a:effectLst/>
          </p:spPr>
        </p:cxnSp>
        <p:cxnSp>
          <p:nvCxnSpPr>
            <p:cNvPr id="18" name="AutoShape 18"/>
            <p:cNvCxnSpPr>
              <a:cxnSpLocks noChangeShapeType="1"/>
              <a:stCxn id="9" idx="2"/>
              <a:endCxn id="10" idx="0"/>
            </p:cNvCxnSpPr>
            <p:nvPr/>
          </p:nvCxnSpPr>
          <p:spPr bwMode="auto">
            <a:xfrm flipH="1">
              <a:off x="4606" y="2071"/>
              <a:ext cx="256" cy="324"/>
            </a:xfrm>
            <a:prstGeom prst="straightConnector1">
              <a:avLst/>
            </a:prstGeom>
            <a:noFill/>
            <a:ln w="19050">
              <a:solidFill>
                <a:schemeClr val="tx1"/>
              </a:solidFill>
              <a:round/>
              <a:headEnd/>
              <a:tailEnd/>
            </a:ln>
            <a:effectLst/>
          </p:spPr>
        </p:cxnSp>
        <p:cxnSp>
          <p:nvCxnSpPr>
            <p:cNvPr id="19" name="AutoShape 19"/>
            <p:cNvCxnSpPr>
              <a:cxnSpLocks noChangeShapeType="1"/>
              <a:stCxn id="7" idx="2"/>
              <a:endCxn id="13" idx="0"/>
            </p:cNvCxnSpPr>
            <p:nvPr/>
          </p:nvCxnSpPr>
          <p:spPr bwMode="auto">
            <a:xfrm>
              <a:off x="3491" y="2070"/>
              <a:ext cx="250" cy="326"/>
            </a:xfrm>
            <a:prstGeom prst="straightConnector1">
              <a:avLst/>
            </a:prstGeom>
            <a:noFill/>
            <a:ln w="19050">
              <a:solidFill>
                <a:schemeClr val="tx1"/>
              </a:solidFill>
              <a:round/>
              <a:headEnd/>
              <a:tailEnd/>
            </a:ln>
            <a:effectLst/>
          </p:spPr>
        </p:cxnSp>
        <p:cxnSp>
          <p:nvCxnSpPr>
            <p:cNvPr id="20" name="AutoShape 20"/>
            <p:cNvCxnSpPr>
              <a:cxnSpLocks noChangeShapeType="1"/>
              <a:stCxn id="7" idx="2"/>
              <a:endCxn id="12" idx="0"/>
            </p:cNvCxnSpPr>
            <p:nvPr/>
          </p:nvCxnSpPr>
          <p:spPr bwMode="auto">
            <a:xfrm flipH="1">
              <a:off x="3239" y="2070"/>
              <a:ext cx="252" cy="323"/>
            </a:xfrm>
            <a:prstGeom prst="straightConnector1">
              <a:avLst/>
            </a:prstGeom>
            <a:noFill/>
            <a:ln w="19050">
              <a:solidFill>
                <a:schemeClr val="tx1"/>
              </a:solidFill>
              <a:round/>
              <a:headEnd/>
              <a:tailEnd/>
            </a:ln>
            <a:effectLst/>
          </p:spPr>
        </p:cxnSp>
        <p:sp>
          <p:nvSpPr>
            <p:cNvPr id="21" name="AutoShape 21"/>
            <p:cNvSpPr>
              <a:spLocks noChangeAspect="1" noChangeArrowheads="1"/>
            </p:cNvSpPr>
            <p:nvPr/>
          </p:nvSpPr>
          <p:spPr bwMode="auto">
            <a:xfrm>
              <a:off x="3289" y="2985"/>
              <a:ext cx="181" cy="229"/>
            </a:xfrm>
            <a:prstGeom prst="roundRect">
              <a:avLst>
                <a:gd name="adj" fmla="val 16667"/>
              </a:avLst>
            </a:prstGeom>
            <a:solidFill>
              <a:srgbClr val="99CC00"/>
            </a:solidFill>
            <a:ln w="19050">
              <a:solidFill>
                <a:schemeClr val="tx1"/>
              </a:solidFill>
              <a:round/>
              <a:headEnd/>
              <a:tailEnd/>
            </a:ln>
            <a:effectLst/>
          </p:spPr>
          <p:txBody>
            <a:bodyPr wrap="none" anchor="ctr">
              <a:spAutoFit/>
            </a:bodyPr>
            <a:lstStyle/>
            <a:p>
              <a:pPr algn="ctr"/>
              <a:r>
                <a:rPr lang="en-US" sz="1600">
                  <a:latin typeface="Tahoma" pitchFamily="34" charset="0"/>
                </a:rPr>
                <a:t>I</a:t>
              </a:r>
            </a:p>
          </p:txBody>
        </p:sp>
        <p:sp>
          <p:nvSpPr>
            <p:cNvPr id="22" name="AutoShape 22"/>
            <p:cNvSpPr>
              <a:spLocks noChangeAspect="1" noChangeArrowheads="1"/>
            </p:cNvSpPr>
            <p:nvPr/>
          </p:nvSpPr>
          <p:spPr bwMode="auto">
            <a:xfrm>
              <a:off x="3655" y="2985"/>
              <a:ext cx="187" cy="230"/>
            </a:xfrm>
            <a:prstGeom prst="roundRect">
              <a:avLst>
                <a:gd name="adj" fmla="val 16667"/>
              </a:avLst>
            </a:prstGeom>
            <a:solidFill>
              <a:srgbClr val="99CC00"/>
            </a:solidFill>
            <a:ln w="19050">
              <a:solidFill>
                <a:schemeClr val="tx1"/>
              </a:solidFill>
              <a:round/>
              <a:headEnd/>
              <a:tailEnd/>
            </a:ln>
            <a:effectLst/>
          </p:spPr>
          <p:txBody>
            <a:bodyPr wrap="none" anchor="ctr">
              <a:spAutoFit/>
            </a:bodyPr>
            <a:lstStyle/>
            <a:p>
              <a:pPr algn="ctr"/>
              <a:r>
                <a:rPr lang="en-US" sz="1600">
                  <a:latin typeface="Tahoma" pitchFamily="34" charset="0"/>
                </a:rPr>
                <a:t>J</a:t>
              </a:r>
            </a:p>
          </p:txBody>
        </p:sp>
        <p:cxnSp>
          <p:nvCxnSpPr>
            <p:cNvPr id="23" name="AutoShape 23"/>
            <p:cNvCxnSpPr>
              <a:cxnSpLocks noChangeShapeType="1"/>
              <a:stCxn id="13" idx="2"/>
              <a:endCxn id="22" idx="0"/>
            </p:cNvCxnSpPr>
            <p:nvPr/>
          </p:nvCxnSpPr>
          <p:spPr bwMode="auto">
            <a:xfrm>
              <a:off x="3741" y="2646"/>
              <a:ext cx="8" cy="329"/>
            </a:xfrm>
            <a:prstGeom prst="straightConnector1">
              <a:avLst/>
            </a:prstGeom>
            <a:noFill/>
            <a:ln w="19050">
              <a:solidFill>
                <a:schemeClr val="tx1"/>
              </a:solidFill>
              <a:round/>
              <a:headEnd/>
              <a:tailEnd/>
            </a:ln>
            <a:effectLst/>
          </p:spPr>
        </p:cxnSp>
        <p:cxnSp>
          <p:nvCxnSpPr>
            <p:cNvPr id="24" name="AutoShape 24"/>
            <p:cNvCxnSpPr>
              <a:cxnSpLocks noChangeShapeType="1"/>
              <a:stCxn id="13" idx="2"/>
              <a:endCxn id="21" idx="0"/>
            </p:cNvCxnSpPr>
            <p:nvPr/>
          </p:nvCxnSpPr>
          <p:spPr bwMode="auto">
            <a:xfrm flipH="1">
              <a:off x="3380" y="2646"/>
              <a:ext cx="361" cy="329"/>
            </a:xfrm>
            <a:prstGeom prst="straightConnector1">
              <a:avLst/>
            </a:prstGeom>
            <a:noFill/>
            <a:ln w="19050">
              <a:solidFill>
                <a:schemeClr val="tx1"/>
              </a:solidFill>
              <a:round/>
              <a:headEnd/>
              <a:tailEnd/>
            </a:ln>
            <a:effectLst/>
          </p:spPr>
        </p:cxnSp>
        <p:sp>
          <p:nvSpPr>
            <p:cNvPr id="25" name="AutoShape 25"/>
            <p:cNvSpPr>
              <a:spLocks noChangeAspect="1" noChangeArrowheads="1"/>
            </p:cNvSpPr>
            <p:nvPr/>
          </p:nvSpPr>
          <p:spPr bwMode="auto">
            <a:xfrm>
              <a:off x="4027" y="2984"/>
              <a:ext cx="211" cy="232"/>
            </a:xfrm>
            <a:prstGeom prst="roundRect">
              <a:avLst>
                <a:gd name="adj" fmla="val 16667"/>
              </a:avLst>
            </a:prstGeom>
            <a:solidFill>
              <a:srgbClr val="99CC00"/>
            </a:solidFill>
            <a:ln w="19050">
              <a:solidFill>
                <a:schemeClr val="tx1"/>
              </a:solidFill>
              <a:round/>
              <a:headEnd/>
              <a:tailEnd/>
            </a:ln>
            <a:effectLst/>
          </p:spPr>
          <p:txBody>
            <a:bodyPr wrap="none" anchor="ctr">
              <a:spAutoFit/>
            </a:bodyPr>
            <a:lstStyle/>
            <a:p>
              <a:pPr algn="ctr"/>
              <a:r>
                <a:rPr lang="en-US" sz="1600">
                  <a:latin typeface="Tahoma" pitchFamily="34" charset="0"/>
                </a:rPr>
                <a:t>K</a:t>
              </a:r>
            </a:p>
          </p:txBody>
        </p:sp>
        <p:cxnSp>
          <p:nvCxnSpPr>
            <p:cNvPr id="26" name="AutoShape 26"/>
            <p:cNvCxnSpPr>
              <a:cxnSpLocks noChangeShapeType="1"/>
              <a:stCxn id="13" idx="2"/>
              <a:endCxn id="25" idx="0"/>
            </p:cNvCxnSpPr>
            <p:nvPr/>
          </p:nvCxnSpPr>
          <p:spPr bwMode="auto">
            <a:xfrm>
              <a:off x="3741" y="2646"/>
              <a:ext cx="392" cy="328"/>
            </a:xfrm>
            <a:prstGeom prst="straightConnector1">
              <a:avLst/>
            </a:prstGeom>
            <a:noFill/>
            <a:ln w="19050">
              <a:solidFill>
                <a:schemeClr val="tx1"/>
              </a:solidFill>
              <a:round/>
              <a:headEnd/>
              <a:tailEnd/>
            </a:ln>
            <a:effectLst/>
          </p:spPr>
        </p:cxn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pPr>
              <a:buNone/>
            </a:pPr>
            <a:endParaRPr lang="en-IN" dirty="0"/>
          </a:p>
        </p:txBody>
      </p:sp>
      <p:sp>
        <p:nvSpPr>
          <p:cNvPr id="4" name="Rectangle 2"/>
          <p:cNvSpPr txBox="1">
            <a:spLocks noChangeArrowheads="1"/>
          </p:cNvSpPr>
          <p:nvPr/>
        </p:nvSpPr>
        <p:spPr>
          <a:xfrm>
            <a:off x="457200" y="277813"/>
            <a:ext cx="8229600" cy="113982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mj-lt"/>
                <a:ea typeface="+mj-ea"/>
                <a:cs typeface="+mj-cs"/>
              </a:rPr>
              <a:t>Trees Data Structures</a:t>
            </a:r>
            <a:endParaRPr kumimoji="0" lang="en-US" sz="4400" b="0" i="0" u="none" strike="noStrike" kern="1200" cap="none" spc="0" normalizeH="0" baseline="0" noProof="0">
              <a:ln>
                <a:noFill/>
              </a:ln>
              <a:solidFill>
                <a:schemeClr val="tx1"/>
              </a:solidFill>
              <a:effectLst/>
              <a:uLnTx/>
              <a:uFillTx/>
              <a:latin typeface="+mj-lt"/>
              <a:ea typeface="+mj-ea"/>
              <a:cs typeface="+mj-cs"/>
            </a:endParaRPr>
          </a:p>
        </p:txBody>
      </p:sp>
      <p:sp>
        <p:nvSpPr>
          <p:cNvPr id="5" name="Rectangle 3"/>
          <p:cNvSpPr txBox="1">
            <a:spLocks noChangeArrowheads="1"/>
          </p:cNvSpPr>
          <p:nvPr/>
        </p:nvSpPr>
        <p:spPr>
          <a:xfrm>
            <a:off x="457200" y="1295400"/>
            <a:ext cx="8229600" cy="53340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800" b="0" i="0" u="none" strike="noStrike" kern="1200" cap="none" spc="0" normalizeH="0" baseline="0" noProof="0" dirty="0" smtClean="0">
              <a:ln>
                <a:noFill/>
              </a:ln>
              <a:solidFill>
                <a:srgbClr val="CC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Binary tree</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Tree with 0–2 children per node</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Oval 4"/>
          <p:cNvSpPr>
            <a:spLocks noChangeArrowheads="1"/>
          </p:cNvSpPr>
          <p:nvPr/>
        </p:nvSpPr>
        <p:spPr bwMode="auto">
          <a:xfrm>
            <a:off x="6172200" y="4267200"/>
            <a:ext cx="762000" cy="381000"/>
          </a:xfrm>
          <a:prstGeom prst="ellipse">
            <a:avLst/>
          </a:prstGeom>
          <a:noFill/>
          <a:ln w="57150">
            <a:solidFill>
              <a:srgbClr val="008080"/>
            </a:solidFill>
            <a:round/>
            <a:headEnd/>
            <a:tailEnd/>
          </a:ln>
          <a:effectLst/>
        </p:spPr>
        <p:txBody>
          <a:bodyPr wrap="none" anchor="ctr"/>
          <a:lstStyle/>
          <a:p>
            <a:endParaRPr lang="en-IN"/>
          </a:p>
        </p:txBody>
      </p:sp>
      <p:sp>
        <p:nvSpPr>
          <p:cNvPr id="7" name="Oval 5"/>
          <p:cNvSpPr>
            <a:spLocks noChangeArrowheads="1"/>
          </p:cNvSpPr>
          <p:nvPr/>
        </p:nvSpPr>
        <p:spPr bwMode="auto">
          <a:xfrm>
            <a:off x="5257800" y="5105400"/>
            <a:ext cx="762000" cy="381000"/>
          </a:xfrm>
          <a:prstGeom prst="ellipse">
            <a:avLst/>
          </a:prstGeom>
          <a:noFill/>
          <a:ln w="57150">
            <a:solidFill>
              <a:srgbClr val="008080"/>
            </a:solidFill>
            <a:round/>
            <a:headEnd/>
            <a:tailEnd/>
          </a:ln>
          <a:effectLst/>
        </p:spPr>
        <p:txBody>
          <a:bodyPr wrap="none" anchor="ctr"/>
          <a:lstStyle/>
          <a:p>
            <a:endParaRPr lang="en-IN"/>
          </a:p>
        </p:txBody>
      </p:sp>
      <p:sp>
        <p:nvSpPr>
          <p:cNvPr id="8" name="Oval 6"/>
          <p:cNvSpPr>
            <a:spLocks noChangeArrowheads="1"/>
          </p:cNvSpPr>
          <p:nvPr/>
        </p:nvSpPr>
        <p:spPr bwMode="auto">
          <a:xfrm>
            <a:off x="7086600" y="5105400"/>
            <a:ext cx="762000" cy="381000"/>
          </a:xfrm>
          <a:prstGeom prst="ellipse">
            <a:avLst/>
          </a:prstGeom>
          <a:noFill/>
          <a:ln w="57150">
            <a:solidFill>
              <a:srgbClr val="008080"/>
            </a:solidFill>
            <a:round/>
            <a:headEnd/>
            <a:tailEnd/>
          </a:ln>
          <a:effectLst/>
        </p:spPr>
        <p:txBody>
          <a:bodyPr wrap="none" anchor="ctr"/>
          <a:lstStyle/>
          <a:p>
            <a:endParaRPr lang="en-IN"/>
          </a:p>
        </p:txBody>
      </p:sp>
      <p:sp>
        <p:nvSpPr>
          <p:cNvPr id="9" name="Oval 7"/>
          <p:cNvSpPr>
            <a:spLocks noChangeArrowheads="1"/>
          </p:cNvSpPr>
          <p:nvPr/>
        </p:nvSpPr>
        <p:spPr bwMode="auto">
          <a:xfrm>
            <a:off x="4800600" y="5791200"/>
            <a:ext cx="762000" cy="381000"/>
          </a:xfrm>
          <a:prstGeom prst="ellipse">
            <a:avLst/>
          </a:prstGeom>
          <a:noFill/>
          <a:ln w="57150">
            <a:solidFill>
              <a:srgbClr val="008080"/>
            </a:solidFill>
            <a:round/>
            <a:headEnd/>
            <a:tailEnd/>
          </a:ln>
          <a:effectLst/>
        </p:spPr>
        <p:txBody>
          <a:bodyPr wrap="none" anchor="ctr"/>
          <a:lstStyle/>
          <a:p>
            <a:endParaRPr lang="en-IN"/>
          </a:p>
        </p:txBody>
      </p:sp>
      <p:sp>
        <p:nvSpPr>
          <p:cNvPr id="10" name="Oval 8"/>
          <p:cNvSpPr>
            <a:spLocks noChangeArrowheads="1"/>
          </p:cNvSpPr>
          <p:nvPr/>
        </p:nvSpPr>
        <p:spPr bwMode="auto">
          <a:xfrm>
            <a:off x="5715000" y="5791200"/>
            <a:ext cx="762000" cy="381000"/>
          </a:xfrm>
          <a:prstGeom prst="ellipse">
            <a:avLst/>
          </a:prstGeom>
          <a:noFill/>
          <a:ln w="57150">
            <a:solidFill>
              <a:srgbClr val="008080"/>
            </a:solidFill>
            <a:round/>
            <a:headEnd/>
            <a:tailEnd/>
          </a:ln>
          <a:effectLst/>
        </p:spPr>
        <p:txBody>
          <a:bodyPr wrap="none" anchor="ctr"/>
          <a:lstStyle/>
          <a:p>
            <a:endParaRPr lang="en-IN"/>
          </a:p>
        </p:txBody>
      </p:sp>
      <p:sp>
        <p:nvSpPr>
          <p:cNvPr id="11" name="Oval 9"/>
          <p:cNvSpPr>
            <a:spLocks noChangeArrowheads="1"/>
          </p:cNvSpPr>
          <p:nvPr/>
        </p:nvSpPr>
        <p:spPr bwMode="auto">
          <a:xfrm>
            <a:off x="6629400" y="5791200"/>
            <a:ext cx="762000" cy="381000"/>
          </a:xfrm>
          <a:prstGeom prst="ellipse">
            <a:avLst/>
          </a:prstGeom>
          <a:noFill/>
          <a:ln w="57150">
            <a:solidFill>
              <a:srgbClr val="008080"/>
            </a:solidFill>
            <a:round/>
            <a:headEnd/>
            <a:tailEnd/>
          </a:ln>
          <a:effectLst/>
        </p:spPr>
        <p:txBody>
          <a:bodyPr wrap="none" anchor="ctr"/>
          <a:lstStyle/>
          <a:p>
            <a:endParaRPr lang="en-IN"/>
          </a:p>
        </p:txBody>
      </p:sp>
      <p:sp>
        <p:nvSpPr>
          <p:cNvPr id="12" name="Oval 10"/>
          <p:cNvSpPr>
            <a:spLocks noChangeArrowheads="1"/>
          </p:cNvSpPr>
          <p:nvPr/>
        </p:nvSpPr>
        <p:spPr bwMode="auto">
          <a:xfrm>
            <a:off x="7543800" y="5791200"/>
            <a:ext cx="762000" cy="381000"/>
          </a:xfrm>
          <a:prstGeom prst="ellipse">
            <a:avLst/>
          </a:prstGeom>
          <a:noFill/>
          <a:ln w="57150">
            <a:solidFill>
              <a:srgbClr val="008080"/>
            </a:solidFill>
            <a:round/>
            <a:headEnd/>
            <a:tailEnd/>
          </a:ln>
          <a:effectLst/>
        </p:spPr>
        <p:txBody>
          <a:bodyPr wrap="none" anchor="ctr"/>
          <a:lstStyle/>
          <a:p>
            <a:endParaRPr lang="en-IN"/>
          </a:p>
        </p:txBody>
      </p:sp>
      <p:cxnSp>
        <p:nvCxnSpPr>
          <p:cNvPr id="13" name="AutoShape 11"/>
          <p:cNvCxnSpPr>
            <a:cxnSpLocks noChangeShapeType="1"/>
            <a:stCxn id="7" idx="4"/>
            <a:endCxn id="9" idx="0"/>
          </p:cNvCxnSpPr>
          <p:nvPr/>
        </p:nvCxnSpPr>
        <p:spPr bwMode="auto">
          <a:xfrm flipH="1">
            <a:off x="5181600" y="5514975"/>
            <a:ext cx="457200" cy="247650"/>
          </a:xfrm>
          <a:prstGeom prst="straightConnector1">
            <a:avLst/>
          </a:prstGeom>
          <a:noFill/>
          <a:ln w="50800">
            <a:solidFill>
              <a:srgbClr val="0000FF"/>
            </a:solidFill>
            <a:round/>
            <a:headEnd/>
            <a:tailEnd type="triangle" w="med" len="med"/>
          </a:ln>
          <a:effectLst/>
        </p:spPr>
      </p:cxnSp>
      <p:cxnSp>
        <p:nvCxnSpPr>
          <p:cNvPr id="14" name="AutoShape 12"/>
          <p:cNvCxnSpPr>
            <a:cxnSpLocks noChangeShapeType="1"/>
            <a:stCxn id="7" idx="4"/>
            <a:endCxn id="10" idx="0"/>
          </p:cNvCxnSpPr>
          <p:nvPr/>
        </p:nvCxnSpPr>
        <p:spPr bwMode="auto">
          <a:xfrm>
            <a:off x="5638800" y="5514975"/>
            <a:ext cx="457200" cy="247650"/>
          </a:xfrm>
          <a:prstGeom prst="straightConnector1">
            <a:avLst/>
          </a:prstGeom>
          <a:noFill/>
          <a:ln w="50800">
            <a:solidFill>
              <a:srgbClr val="0000FF"/>
            </a:solidFill>
            <a:round/>
            <a:headEnd/>
            <a:tailEnd type="triangle" w="med" len="med"/>
          </a:ln>
          <a:effectLst/>
        </p:spPr>
      </p:cxnSp>
      <p:cxnSp>
        <p:nvCxnSpPr>
          <p:cNvPr id="15" name="AutoShape 13"/>
          <p:cNvCxnSpPr>
            <a:cxnSpLocks noChangeShapeType="1"/>
            <a:stCxn id="8" idx="4"/>
            <a:endCxn id="11" idx="0"/>
          </p:cNvCxnSpPr>
          <p:nvPr/>
        </p:nvCxnSpPr>
        <p:spPr bwMode="auto">
          <a:xfrm flipH="1">
            <a:off x="7010400" y="5514975"/>
            <a:ext cx="457200" cy="247650"/>
          </a:xfrm>
          <a:prstGeom prst="straightConnector1">
            <a:avLst/>
          </a:prstGeom>
          <a:noFill/>
          <a:ln w="50800">
            <a:solidFill>
              <a:srgbClr val="0000FF"/>
            </a:solidFill>
            <a:round/>
            <a:headEnd/>
            <a:tailEnd type="triangle" w="med" len="med"/>
          </a:ln>
          <a:effectLst/>
        </p:spPr>
      </p:cxnSp>
      <p:cxnSp>
        <p:nvCxnSpPr>
          <p:cNvPr id="16" name="AutoShape 14"/>
          <p:cNvCxnSpPr>
            <a:cxnSpLocks noChangeShapeType="1"/>
            <a:stCxn id="8" idx="4"/>
            <a:endCxn id="12" idx="0"/>
          </p:cNvCxnSpPr>
          <p:nvPr/>
        </p:nvCxnSpPr>
        <p:spPr bwMode="auto">
          <a:xfrm>
            <a:off x="7467600" y="5514975"/>
            <a:ext cx="457200" cy="247650"/>
          </a:xfrm>
          <a:prstGeom prst="straightConnector1">
            <a:avLst/>
          </a:prstGeom>
          <a:noFill/>
          <a:ln w="50800">
            <a:solidFill>
              <a:srgbClr val="0000FF"/>
            </a:solidFill>
            <a:round/>
            <a:headEnd/>
            <a:tailEnd type="triangle" w="med" len="med"/>
          </a:ln>
          <a:effectLst/>
        </p:spPr>
      </p:cxnSp>
      <p:cxnSp>
        <p:nvCxnSpPr>
          <p:cNvPr id="17" name="AutoShape 15"/>
          <p:cNvCxnSpPr>
            <a:cxnSpLocks noChangeShapeType="1"/>
            <a:stCxn id="6" idx="4"/>
            <a:endCxn id="8" idx="0"/>
          </p:cNvCxnSpPr>
          <p:nvPr/>
        </p:nvCxnSpPr>
        <p:spPr bwMode="auto">
          <a:xfrm>
            <a:off x="6553200" y="4676775"/>
            <a:ext cx="914400" cy="400050"/>
          </a:xfrm>
          <a:prstGeom prst="straightConnector1">
            <a:avLst/>
          </a:prstGeom>
          <a:noFill/>
          <a:ln w="50800">
            <a:solidFill>
              <a:srgbClr val="0000FF"/>
            </a:solidFill>
            <a:round/>
            <a:headEnd/>
            <a:tailEnd type="triangle" w="med" len="med"/>
          </a:ln>
          <a:effectLst/>
        </p:spPr>
      </p:cxnSp>
      <p:cxnSp>
        <p:nvCxnSpPr>
          <p:cNvPr id="18" name="AutoShape 16"/>
          <p:cNvCxnSpPr>
            <a:cxnSpLocks noChangeShapeType="1"/>
            <a:stCxn id="6" idx="4"/>
            <a:endCxn id="7" idx="0"/>
          </p:cNvCxnSpPr>
          <p:nvPr/>
        </p:nvCxnSpPr>
        <p:spPr bwMode="auto">
          <a:xfrm flipH="1">
            <a:off x="5638800" y="4676775"/>
            <a:ext cx="914400" cy="400050"/>
          </a:xfrm>
          <a:prstGeom prst="straightConnector1">
            <a:avLst/>
          </a:prstGeom>
          <a:noFill/>
          <a:ln w="50800">
            <a:solidFill>
              <a:srgbClr val="0000FF"/>
            </a:solidFill>
            <a:round/>
            <a:headEnd/>
            <a:tailEnd type="triangle" w="med" len="med"/>
          </a:ln>
          <a:effectLst/>
        </p:spPr>
      </p:cxnSp>
      <p:sp>
        <p:nvSpPr>
          <p:cNvPr id="19" name="Oval 17"/>
          <p:cNvSpPr>
            <a:spLocks noChangeArrowheads="1"/>
          </p:cNvSpPr>
          <p:nvPr/>
        </p:nvSpPr>
        <p:spPr bwMode="auto">
          <a:xfrm>
            <a:off x="2133600" y="4267200"/>
            <a:ext cx="762000" cy="381000"/>
          </a:xfrm>
          <a:prstGeom prst="ellipse">
            <a:avLst/>
          </a:prstGeom>
          <a:noFill/>
          <a:ln w="57150">
            <a:solidFill>
              <a:srgbClr val="008080"/>
            </a:solidFill>
            <a:round/>
            <a:headEnd/>
            <a:tailEnd/>
          </a:ln>
          <a:effectLst/>
        </p:spPr>
        <p:txBody>
          <a:bodyPr wrap="none" anchor="ctr"/>
          <a:lstStyle/>
          <a:p>
            <a:endParaRPr lang="en-IN"/>
          </a:p>
        </p:txBody>
      </p:sp>
      <p:sp>
        <p:nvSpPr>
          <p:cNvPr id="20" name="Oval 18"/>
          <p:cNvSpPr>
            <a:spLocks noChangeArrowheads="1"/>
          </p:cNvSpPr>
          <p:nvPr/>
        </p:nvSpPr>
        <p:spPr bwMode="auto">
          <a:xfrm>
            <a:off x="1219200" y="5105400"/>
            <a:ext cx="762000" cy="381000"/>
          </a:xfrm>
          <a:prstGeom prst="ellipse">
            <a:avLst/>
          </a:prstGeom>
          <a:noFill/>
          <a:ln w="57150">
            <a:solidFill>
              <a:srgbClr val="008080"/>
            </a:solidFill>
            <a:round/>
            <a:headEnd/>
            <a:tailEnd/>
          </a:ln>
          <a:effectLst/>
        </p:spPr>
        <p:txBody>
          <a:bodyPr wrap="none" anchor="ctr"/>
          <a:lstStyle/>
          <a:p>
            <a:endParaRPr lang="en-IN"/>
          </a:p>
        </p:txBody>
      </p:sp>
      <p:sp>
        <p:nvSpPr>
          <p:cNvPr id="21" name="Oval 19"/>
          <p:cNvSpPr>
            <a:spLocks noChangeArrowheads="1"/>
          </p:cNvSpPr>
          <p:nvPr/>
        </p:nvSpPr>
        <p:spPr bwMode="auto">
          <a:xfrm>
            <a:off x="2286000" y="5105400"/>
            <a:ext cx="762000" cy="381000"/>
          </a:xfrm>
          <a:prstGeom prst="ellipse">
            <a:avLst/>
          </a:prstGeom>
          <a:noFill/>
          <a:ln w="57150">
            <a:solidFill>
              <a:srgbClr val="008080"/>
            </a:solidFill>
            <a:round/>
            <a:headEnd/>
            <a:tailEnd/>
          </a:ln>
          <a:effectLst/>
        </p:spPr>
        <p:txBody>
          <a:bodyPr wrap="none" anchor="ctr"/>
          <a:lstStyle/>
          <a:p>
            <a:endParaRPr lang="en-IN"/>
          </a:p>
        </p:txBody>
      </p:sp>
      <p:sp>
        <p:nvSpPr>
          <p:cNvPr id="22" name="Oval 20"/>
          <p:cNvSpPr>
            <a:spLocks noChangeArrowheads="1"/>
          </p:cNvSpPr>
          <p:nvPr/>
        </p:nvSpPr>
        <p:spPr bwMode="auto">
          <a:xfrm>
            <a:off x="762000" y="5791200"/>
            <a:ext cx="762000" cy="381000"/>
          </a:xfrm>
          <a:prstGeom prst="ellipse">
            <a:avLst/>
          </a:prstGeom>
          <a:noFill/>
          <a:ln w="57150">
            <a:solidFill>
              <a:srgbClr val="008080"/>
            </a:solidFill>
            <a:round/>
            <a:headEnd/>
            <a:tailEnd/>
          </a:ln>
          <a:effectLst/>
        </p:spPr>
        <p:txBody>
          <a:bodyPr wrap="none" anchor="ctr"/>
          <a:lstStyle/>
          <a:p>
            <a:endParaRPr lang="en-IN"/>
          </a:p>
        </p:txBody>
      </p:sp>
      <p:sp>
        <p:nvSpPr>
          <p:cNvPr id="23" name="Oval 21"/>
          <p:cNvSpPr>
            <a:spLocks noChangeArrowheads="1"/>
          </p:cNvSpPr>
          <p:nvPr/>
        </p:nvSpPr>
        <p:spPr bwMode="auto">
          <a:xfrm>
            <a:off x="1676400" y="5791200"/>
            <a:ext cx="762000" cy="381000"/>
          </a:xfrm>
          <a:prstGeom prst="ellipse">
            <a:avLst/>
          </a:prstGeom>
          <a:noFill/>
          <a:ln w="57150">
            <a:solidFill>
              <a:srgbClr val="008080"/>
            </a:solidFill>
            <a:round/>
            <a:headEnd/>
            <a:tailEnd/>
          </a:ln>
          <a:effectLst/>
        </p:spPr>
        <p:txBody>
          <a:bodyPr wrap="none" anchor="ctr"/>
          <a:lstStyle/>
          <a:p>
            <a:endParaRPr lang="en-IN"/>
          </a:p>
        </p:txBody>
      </p:sp>
      <p:sp>
        <p:nvSpPr>
          <p:cNvPr id="24" name="Oval 22"/>
          <p:cNvSpPr>
            <a:spLocks noChangeArrowheads="1"/>
          </p:cNvSpPr>
          <p:nvPr/>
        </p:nvSpPr>
        <p:spPr bwMode="auto">
          <a:xfrm>
            <a:off x="2590800" y="5791200"/>
            <a:ext cx="762000" cy="381000"/>
          </a:xfrm>
          <a:prstGeom prst="ellipse">
            <a:avLst/>
          </a:prstGeom>
          <a:noFill/>
          <a:ln w="57150">
            <a:solidFill>
              <a:srgbClr val="008080"/>
            </a:solidFill>
            <a:round/>
            <a:headEnd/>
            <a:tailEnd/>
          </a:ln>
          <a:effectLst/>
        </p:spPr>
        <p:txBody>
          <a:bodyPr wrap="none" anchor="ctr"/>
          <a:lstStyle/>
          <a:p>
            <a:endParaRPr lang="en-IN"/>
          </a:p>
        </p:txBody>
      </p:sp>
      <p:sp>
        <p:nvSpPr>
          <p:cNvPr id="25" name="Oval 23"/>
          <p:cNvSpPr>
            <a:spLocks noChangeArrowheads="1"/>
          </p:cNvSpPr>
          <p:nvPr/>
        </p:nvSpPr>
        <p:spPr bwMode="auto">
          <a:xfrm>
            <a:off x="3505200" y="5791200"/>
            <a:ext cx="762000" cy="381000"/>
          </a:xfrm>
          <a:prstGeom prst="ellipse">
            <a:avLst/>
          </a:prstGeom>
          <a:noFill/>
          <a:ln w="57150">
            <a:solidFill>
              <a:srgbClr val="008080"/>
            </a:solidFill>
            <a:round/>
            <a:headEnd/>
            <a:tailEnd/>
          </a:ln>
          <a:effectLst/>
        </p:spPr>
        <p:txBody>
          <a:bodyPr wrap="none" anchor="ctr"/>
          <a:lstStyle/>
          <a:p>
            <a:endParaRPr lang="en-IN"/>
          </a:p>
        </p:txBody>
      </p:sp>
      <p:cxnSp>
        <p:nvCxnSpPr>
          <p:cNvPr id="26" name="AutoShape 24"/>
          <p:cNvCxnSpPr>
            <a:cxnSpLocks noChangeShapeType="1"/>
            <a:stCxn id="20" idx="4"/>
            <a:endCxn id="22" idx="0"/>
          </p:cNvCxnSpPr>
          <p:nvPr/>
        </p:nvCxnSpPr>
        <p:spPr bwMode="auto">
          <a:xfrm flipH="1">
            <a:off x="1143000" y="5514975"/>
            <a:ext cx="457200" cy="247650"/>
          </a:xfrm>
          <a:prstGeom prst="straightConnector1">
            <a:avLst/>
          </a:prstGeom>
          <a:noFill/>
          <a:ln w="50800">
            <a:solidFill>
              <a:srgbClr val="0000FF"/>
            </a:solidFill>
            <a:round/>
            <a:headEnd/>
            <a:tailEnd type="triangle" w="med" len="med"/>
          </a:ln>
          <a:effectLst/>
        </p:spPr>
      </p:cxnSp>
      <p:cxnSp>
        <p:nvCxnSpPr>
          <p:cNvPr id="27" name="AutoShape 25"/>
          <p:cNvCxnSpPr>
            <a:cxnSpLocks noChangeShapeType="1"/>
            <a:stCxn id="21" idx="4"/>
            <a:endCxn id="23" idx="0"/>
          </p:cNvCxnSpPr>
          <p:nvPr/>
        </p:nvCxnSpPr>
        <p:spPr bwMode="auto">
          <a:xfrm flipH="1">
            <a:off x="2057400" y="5514975"/>
            <a:ext cx="609600" cy="247650"/>
          </a:xfrm>
          <a:prstGeom prst="straightConnector1">
            <a:avLst/>
          </a:prstGeom>
          <a:noFill/>
          <a:ln w="50800">
            <a:solidFill>
              <a:srgbClr val="0000FF"/>
            </a:solidFill>
            <a:round/>
            <a:headEnd/>
            <a:tailEnd type="triangle" w="med" len="med"/>
          </a:ln>
          <a:effectLst/>
        </p:spPr>
      </p:cxnSp>
      <p:cxnSp>
        <p:nvCxnSpPr>
          <p:cNvPr id="28" name="AutoShape 26"/>
          <p:cNvCxnSpPr>
            <a:cxnSpLocks noChangeShapeType="1"/>
            <a:stCxn id="21" idx="4"/>
            <a:endCxn id="24" idx="0"/>
          </p:cNvCxnSpPr>
          <p:nvPr/>
        </p:nvCxnSpPr>
        <p:spPr bwMode="auto">
          <a:xfrm>
            <a:off x="2667000" y="5514975"/>
            <a:ext cx="304800" cy="247650"/>
          </a:xfrm>
          <a:prstGeom prst="straightConnector1">
            <a:avLst/>
          </a:prstGeom>
          <a:noFill/>
          <a:ln w="50800">
            <a:solidFill>
              <a:srgbClr val="0000FF"/>
            </a:solidFill>
            <a:round/>
            <a:headEnd/>
            <a:tailEnd type="triangle" w="med" len="med"/>
          </a:ln>
          <a:effectLst/>
        </p:spPr>
      </p:cxnSp>
      <p:cxnSp>
        <p:nvCxnSpPr>
          <p:cNvPr id="29" name="AutoShape 27"/>
          <p:cNvCxnSpPr>
            <a:cxnSpLocks noChangeShapeType="1"/>
            <a:stCxn id="21" idx="4"/>
            <a:endCxn id="25" idx="0"/>
          </p:cNvCxnSpPr>
          <p:nvPr/>
        </p:nvCxnSpPr>
        <p:spPr bwMode="auto">
          <a:xfrm>
            <a:off x="2667000" y="5514975"/>
            <a:ext cx="1219200" cy="247650"/>
          </a:xfrm>
          <a:prstGeom prst="straightConnector1">
            <a:avLst/>
          </a:prstGeom>
          <a:noFill/>
          <a:ln w="50800">
            <a:solidFill>
              <a:srgbClr val="0000FF"/>
            </a:solidFill>
            <a:round/>
            <a:headEnd/>
            <a:tailEnd type="triangle" w="med" len="med"/>
          </a:ln>
          <a:effectLst/>
        </p:spPr>
      </p:cxnSp>
      <p:cxnSp>
        <p:nvCxnSpPr>
          <p:cNvPr id="30" name="AutoShape 28"/>
          <p:cNvCxnSpPr>
            <a:cxnSpLocks noChangeShapeType="1"/>
            <a:stCxn id="19" idx="4"/>
            <a:endCxn id="21" idx="0"/>
          </p:cNvCxnSpPr>
          <p:nvPr/>
        </p:nvCxnSpPr>
        <p:spPr bwMode="auto">
          <a:xfrm>
            <a:off x="2514600" y="4676775"/>
            <a:ext cx="152400" cy="400050"/>
          </a:xfrm>
          <a:prstGeom prst="straightConnector1">
            <a:avLst/>
          </a:prstGeom>
          <a:noFill/>
          <a:ln w="50800">
            <a:solidFill>
              <a:srgbClr val="0000FF"/>
            </a:solidFill>
            <a:round/>
            <a:headEnd/>
            <a:tailEnd type="triangle" w="med" len="med"/>
          </a:ln>
          <a:effectLst/>
        </p:spPr>
      </p:cxnSp>
      <p:cxnSp>
        <p:nvCxnSpPr>
          <p:cNvPr id="31" name="AutoShape 29"/>
          <p:cNvCxnSpPr>
            <a:cxnSpLocks noChangeShapeType="1"/>
            <a:stCxn id="19" idx="4"/>
            <a:endCxn id="20" idx="0"/>
          </p:cNvCxnSpPr>
          <p:nvPr/>
        </p:nvCxnSpPr>
        <p:spPr bwMode="auto">
          <a:xfrm flipH="1">
            <a:off x="1600200" y="4676775"/>
            <a:ext cx="914400" cy="400050"/>
          </a:xfrm>
          <a:prstGeom prst="straightConnector1">
            <a:avLst/>
          </a:prstGeom>
          <a:noFill/>
          <a:ln w="50800">
            <a:solidFill>
              <a:srgbClr val="0000FF"/>
            </a:solidFill>
            <a:round/>
            <a:headEnd/>
            <a:tailEnd type="triangle" w="med" len="med"/>
          </a:ln>
          <a:effectLst/>
        </p:spPr>
      </p:cxnSp>
      <p:sp>
        <p:nvSpPr>
          <p:cNvPr id="32" name="Oval 30"/>
          <p:cNvSpPr>
            <a:spLocks noChangeArrowheads="1"/>
          </p:cNvSpPr>
          <p:nvPr/>
        </p:nvSpPr>
        <p:spPr bwMode="auto">
          <a:xfrm>
            <a:off x="3276600" y="5105400"/>
            <a:ext cx="762000" cy="381000"/>
          </a:xfrm>
          <a:prstGeom prst="ellipse">
            <a:avLst/>
          </a:prstGeom>
          <a:noFill/>
          <a:ln w="57150">
            <a:solidFill>
              <a:srgbClr val="008080"/>
            </a:solidFill>
            <a:round/>
            <a:headEnd/>
            <a:tailEnd/>
          </a:ln>
          <a:effectLst/>
        </p:spPr>
        <p:txBody>
          <a:bodyPr wrap="none" anchor="ctr"/>
          <a:lstStyle/>
          <a:p>
            <a:endParaRPr lang="en-IN"/>
          </a:p>
        </p:txBody>
      </p:sp>
      <p:cxnSp>
        <p:nvCxnSpPr>
          <p:cNvPr id="33" name="AutoShape 31"/>
          <p:cNvCxnSpPr>
            <a:cxnSpLocks noChangeShapeType="1"/>
            <a:stCxn id="19" idx="4"/>
            <a:endCxn id="32" idx="0"/>
          </p:cNvCxnSpPr>
          <p:nvPr/>
        </p:nvCxnSpPr>
        <p:spPr bwMode="auto">
          <a:xfrm>
            <a:off x="2514600" y="4676775"/>
            <a:ext cx="1143000" cy="400050"/>
          </a:xfrm>
          <a:prstGeom prst="straightConnector1">
            <a:avLst/>
          </a:prstGeom>
          <a:noFill/>
          <a:ln w="50800">
            <a:solidFill>
              <a:srgbClr val="0000FF"/>
            </a:solidFill>
            <a:round/>
            <a:headEnd/>
            <a:tailEnd type="triangle" w="med" len="med"/>
          </a:ln>
          <a:effectLst/>
        </p:spPr>
      </p:cxnSp>
      <p:sp>
        <p:nvSpPr>
          <p:cNvPr id="34" name="Text Box 32"/>
          <p:cNvSpPr txBox="1">
            <a:spLocks noChangeArrowheads="1"/>
          </p:cNvSpPr>
          <p:nvPr/>
        </p:nvSpPr>
        <p:spPr bwMode="auto">
          <a:xfrm>
            <a:off x="2057400" y="6248400"/>
            <a:ext cx="828675" cy="457200"/>
          </a:xfrm>
          <a:prstGeom prst="rect">
            <a:avLst/>
          </a:prstGeom>
          <a:noFill/>
          <a:ln w="12700">
            <a:noFill/>
            <a:miter lim="800000"/>
            <a:headEnd/>
            <a:tailEnd/>
          </a:ln>
          <a:effectLst/>
        </p:spPr>
        <p:txBody>
          <a:bodyPr wrap="none">
            <a:spAutoFit/>
          </a:bodyPr>
          <a:lstStyle/>
          <a:p>
            <a:pPr eaLnBrk="0" hangingPunct="0"/>
            <a:r>
              <a:rPr lang="en-US" sz="2400" b="1">
                <a:solidFill>
                  <a:srgbClr val="FF3300"/>
                </a:solidFill>
              </a:rPr>
              <a:t>Tree</a:t>
            </a:r>
          </a:p>
        </p:txBody>
      </p:sp>
      <p:sp>
        <p:nvSpPr>
          <p:cNvPr id="35" name="Text Box 33"/>
          <p:cNvSpPr txBox="1">
            <a:spLocks noChangeArrowheads="1"/>
          </p:cNvSpPr>
          <p:nvPr/>
        </p:nvSpPr>
        <p:spPr bwMode="auto">
          <a:xfrm>
            <a:off x="5715000" y="6248400"/>
            <a:ext cx="1862138" cy="457200"/>
          </a:xfrm>
          <a:prstGeom prst="rect">
            <a:avLst/>
          </a:prstGeom>
          <a:noFill/>
          <a:ln w="12700">
            <a:noFill/>
            <a:miter lim="800000"/>
            <a:headEnd/>
            <a:tailEnd/>
          </a:ln>
          <a:effectLst/>
        </p:spPr>
        <p:txBody>
          <a:bodyPr wrap="none">
            <a:spAutoFit/>
          </a:bodyPr>
          <a:lstStyle/>
          <a:p>
            <a:pPr eaLnBrk="0" hangingPunct="0"/>
            <a:r>
              <a:rPr lang="en-US" sz="2400" b="1">
                <a:solidFill>
                  <a:srgbClr val="FF3300"/>
                </a:solidFill>
              </a:rPr>
              <a:t>Binary Tree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sp>
        <p:nvSpPr>
          <p:cNvPr id="4" name="Rectangle 2"/>
          <p:cNvSpPr txBox="1">
            <a:spLocks noChangeArrowheads="1"/>
          </p:cNvSpPr>
          <p:nvPr/>
        </p:nvSpPr>
        <p:spPr>
          <a:xfrm>
            <a:off x="457200" y="277813"/>
            <a:ext cx="8229600" cy="918939"/>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Types of Binary Trees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Rectangle 3"/>
          <p:cNvSpPr txBox="1">
            <a:spLocks noChangeArrowheads="1"/>
          </p:cNvSpPr>
          <p:nvPr/>
        </p:nvSpPr>
        <p:spPr>
          <a:xfrm>
            <a:off x="381000" y="1219200"/>
            <a:ext cx="8763000" cy="48768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600" b="0" i="0" u="none" strike="noStrike" kern="1200" cap="none" spc="0" normalizeH="0" baseline="0" noProof="0" smtClean="0">
                <a:ln>
                  <a:noFill/>
                </a:ln>
                <a:solidFill>
                  <a:schemeClr val="tx1"/>
                </a:solidFill>
                <a:effectLst/>
                <a:uLnTx/>
                <a:uFillTx/>
                <a:latin typeface="+mn-lt"/>
                <a:ea typeface="+mn-ea"/>
                <a:cs typeface="+mn-cs"/>
              </a:rPr>
              <a:t>Degenerate – only one child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600" b="0" i="0" u="none" strike="noStrike" kern="1200" cap="none" spc="0" normalizeH="0" baseline="0" noProof="0" smtClean="0">
                <a:ln>
                  <a:noFill/>
                </a:ln>
                <a:solidFill>
                  <a:schemeClr val="tx1"/>
                </a:solidFill>
                <a:effectLst/>
                <a:uLnTx/>
                <a:uFillTx/>
                <a:latin typeface="+mn-lt"/>
                <a:ea typeface="+mn-ea"/>
                <a:cs typeface="+mn-cs"/>
              </a:rPr>
              <a:t>Complete – always two children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600" b="0" i="0" u="none" strike="noStrike" kern="1200" cap="none" spc="0" normalizeH="0" baseline="0" noProof="0" smtClean="0">
                <a:ln>
                  <a:noFill/>
                </a:ln>
                <a:solidFill>
                  <a:schemeClr val="tx1"/>
                </a:solidFill>
                <a:effectLst/>
                <a:uLnTx/>
                <a:uFillTx/>
                <a:latin typeface="+mn-lt"/>
                <a:ea typeface="+mn-ea"/>
                <a:cs typeface="+mn-cs"/>
              </a:rPr>
              <a:t>Balanced – “mostly” two children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smtClean="0">
                <a:ln>
                  <a:noFill/>
                </a:ln>
                <a:solidFill>
                  <a:schemeClr val="tx1"/>
                </a:solidFill>
                <a:effectLst/>
                <a:uLnTx/>
                <a:uFillTx/>
                <a:latin typeface="+mn-lt"/>
                <a:ea typeface="+mn-ea"/>
                <a:cs typeface="+mn-cs"/>
              </a:rPr>
              <a:t>more formal definitions exist, above are intuitive ideas</a:t>
            </a:r>
            <a:endParaRPr kumimoji="0" lang="en-US" sz="22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Oval 4"/>
          <p:cNvSpPr>
            <a:spLocks noChangeArrowheads="1"/>
          </p:cNvSpPr>
          <p:nvPr/>
        </p:nvSpPr>
        <p:spPr bwMode="auto">
          <a:xfrm>
            <a:off x="6858000" y="3505200"/>
            <a:ext cx="762000" cy="381000"/>
          </a:xfrm>
          <a:prstGeom prst="ellipse">
            <a:avLst/>
          </a:prstGeom>
          <a:noFill/>
          <a:ln w="57150">
            <a:solidFill>
              <a:srgbClr val="008080"/>
            </a:solidFill>
            <a:round/>
            <a:headEnd/>
            <a:tailEnd/>
          </a:ln>
          <a:effectLst/>
        </p:spPr>
        <p:txBody>
          <a:bodyPr wrap="none" anchor="ctr"/>
          <a:lstStyle/>
          <a:p>
            <a:endParaRPr lang="en-IN"/>
          </a:p>
        </p:txBody>
      </p:sp>
      <p:sp>
        <p:nvSpPr>
          <p:cNvPr id="7" name="Oval 5"/>
          <p:cNvSpPr>
            <a:spLocks noChangeArrowheads="1"/>
          </p:cNvSpPr>
          <p:nvPr/>
        </p:nvSpPr>
        <p:spPr bwMode="auto">
          <a:xfrm>
            <a:off x="5943600" y="4343400"/>
            <a:ext cx="762000" cy="381000"/>
          </a:xfrm>
          <a:prstGeom prst="ellipse">
            <a:avLst/>
          </a:prstGeom>
          <a:noFill/>
          <a:ln w="57150">
            <a:solidFill>
              <a:srgbClr val="008080"/>
            </a:solidFill>
            <a:round/>
            <a:headEnd/>
            <a:tailEnd/>
          </a:ln>
          <a:effectLst/>
        </p:spPr>
        <p:txBody>
          <a:bodyPr wrap="none" anchor="ctr"/>
          <a:lstStyle/>
          <a:p>
            <a:endParaRPr lang="en-IN"/>
          </a:p>
        </p:txBody>
      </p:sp>
      <p:sp>
        <p:nvSpPr>
          <p:cNvPr id="8" name="Oval 6"/>
          <p:cNvSpPr>
            <a:spLocks noChangeArrowheads="1"/>
          </p:cNvSpPr>
          <p:nvPr/>
        </p:nvSpPr>
        <p:spPr bwMode="auto">
          <a:xfrm>
            <a:off x="7772400" y="4343400"/>
            <a:ext cx="762000" cy="381000"/>
          </a:xfrm>
          <a:prstGeom prst="ellipse">
            <a:avLst/>
          </a:prstGeom>
          <a:noFill/>
          <a:ln w="57150">
            <a:solidFill>
              <a:srgbClr val="008080"/>
            </a:solidFill>
            <a:round/>
            <a:headEnd/>
            <a:tailEnd/>
          </a:ln>
          <a:effectLst/>
        </p:spPr>
        <p:txBody>
          <a:bodyPr wrap="none" anchor="ctr"/>
          <a:lstStyle/>
          <a:p>
            <a:endParaRPr lang="en-IN"/>
          </a:p>
        </p:txBody>
      </p:sp>
      <p:sp>
        <p:nvSpPr>
          <p:cNvPr id="9" name="Oval 7"/>
          <p:cNvSpPr>
            <a:spLocks noChangeArrowheads="1"/>
          </p:cNvSpPr>
          <p:nvPr/>
        </p:nvSpPr>
        <p:spPr bwMode="auto">
          <a:xfrm>
            <a:off x="5486400" y="5029200"/>
            <a:ext cx="762000" cy="381000"/>
          </a:xfrm>
          <a:prstGeom prst="ellipse">
            <a:avLst/>
          </a:prstGeom>
          <a:noFill/>
          <a:ln w="57150">
            <a:solidFill>
              <a:srgbClr val="008080"/>
            </a:solidFill>
            <a:round/>
            <a:headEnd/>
            <a:tailEnd/>
          </a:ln>
          <a:effectLst/>
        </p:spPr>
        <p:txBody>
          <a:bodyPr wrap="none" anchor="ctr"/>
          <a:lstStyle/>
          <a:p>
            <a:endParaRPr lang="en-IN"/>
          </a:p>
        </p:txBody>
      </p:sp>
      <p:sp>
        <p:nvSpPr>
          <p:cNvPr id="10" name="Oval 8"/>
          <p:cNvSpPr>
            <a:spLocks noChangeArrowheads="1"/>
          </p:cNvSpPr>
          <p:nvPr/>
        </p:nvSpPr>
        <p:spPr bwMode="auto">
          <a:xfrm>
            <a:off x="6400800" y="5029200"/>
            <a:ext cx="762000" cy="381000"/>
          </a:xfrm>
          <a:prstGeom prst="ellipse">
            <a:avLst/>
          </a:prstGeom>
          <a:noFill/>
          <a:ln w="57150">
            <a:solidFill>
              <a:srgbClr val="008080"/>
            </a:solidFill>
            <a:round/>
            <a:headEnd/>
            <a:tailEnd/>
          </a:ln>
          <a:effectLst/>
        </p:spPr>
        <p:txBody>
          <a:bodyPr wrap="none" anchor="ctr"/>
          <a:lstStyle/>
          <a:p>
            <a:endParaRPr lang="en-IN"/>
          </a:p>
        </p:txBody>
      </p:sp>
      <p:sp>
        <p:nvSpPr>
          <p:cNvPr id="11" name="Oval 9"/>
          <p:cNvSpPr>
            <a:spLocks noChangeArrowheads="1"/>
          </p:cNvSpPr>
          <p:nvPr/>
        </p:nvSpPr>
        <p:spPr bwMode="auto">
          <a:xfrm>
            <a:off x="7315200" y="5029200"/>
            <a:ext cx="762000" cy="381000"/>
          </a:xfrm>
          <a:prstGeom prst="ellipse">
            <a:avLst/>
          </a:prstGeom>
          <a:noFill/>
          <a:ln w="57150">
            <a:solidFill>
              <a:srgbClr val="008080"/>
            </a:solidFill>
            <a:round/>
            <a:headEnd/>
            <a:tailEnd/>
          </a:ln>
          <a:effectLst/>
        </p:spPr>
        <p:txBody>
          <a:bodyPr wrap="none" anchor="ctr"/>
          <a:lstStyle/>
          <a:p>
            <a:endParaRPr lang="en-IN"/>
          </a:p>
        </p:txBody>
      </p:sp>
      <p:sp>
        <p:nvSpPr>
          <p:cNvPr id="12" name="Oval 10"/>
          <p:cNvSpPr>
            <a:spLocks noChangeArrowheads="1"/>
          </p:cNvSpPr>
          <p:nvPr/>
        </p:nvSpPr>
        <p:spPr bwMode="auto">
          <a:xfrm>
            <a:off x="8229600" y="5029200"/>
            <a:ext cx="762000" cy="381000"/>
          </a:xfrm>
          <a:prstGeom prst="ellipse">
            <a:avLst/>
          </a:prstGeom>
          <a:noFill/>
          <a:ln w="57150">
            <a:solidFill>
              <a:srgbClr val="008080"/>
            </a:solidFill>
            <a:round/>
            <a:headEnd/>
            <a:tailEnd/>
          </a:ln>
          <a:effectLst/>
        </p:spPr>
        <p:txBody>
          <a:bodyPr wrap="none" anchor="ctr"/>
          <a:lstStyle/>
          <a:p>
            <a:endParaRPr lang="en-IN"/>
          </a:p>
        </p:txBody>
      </p:sp>
      <p:cxnSp>
        <p:nvCxnSpPr>
          <p:cNvPr id="13" name="AutoShape 11"/>
          <p:cNvCxnSpPr>
            <a:cxnSpLocks noChangeShapeType="1"/>
            <a:stCxn id="7" idx="4"/>
            <a:endCxn id="9" idx="0"/>
          </p:cNvCxnSpPr>
          <p:nvPr/>
        </p:nvCxnSpPr>
        <p:spPr bwMode="auto">
          <a:xfrm flipH="1">
            <a:off x="5867400" y="4752975"/>
            <a:ext cx="457200" cy="247650"/>
          </a:xfrm>
          <a:prstGeom prst="straightConnector1">
            <a:avLst/>
          </a:prstGeom>
          <a:noFill/>
          <a:ln w="50800">
            <a:solidFill>
              <a:srgbClr val="0000FF"/>
            </a:solidFill>
            <a:round/>
            <a:headEnd/>
            <a:tailEnd type="triangle" w="med" len="med"/>
          </a:ln>
          <a:effectLst/>
        </p:spPr>
      </p:cxnSp>
      <p:cxnSp>
        <p:nvCxnSpPr>
          <p:cNvPr id="14" name="AutoShape 12"/>
          <p:cNvCxnSpPr>
            <a:cxnSpLocks noChangeShapeType="1"/>
            <a:stCxn id="7" idx="4"/>
            <a:endCxn id="10" idx="0"/>
          </p:cNvCxnSpPr>
          <p:nvPr/>
        </p:nvCxnSpPr>
        <p:spPr bwMode="auto">
          <a:xfrm>
            <a:off x="6324600" y="4752975"/>
            <a:ext cx="457200" cy="247650"/>
          </a:xfrm>
          <a:prstGeom prst="straightConnector1">
            <a:avLst/>
          </a:prstGeom>
          <a:noFill/>
          <a:ln w="50800">
            <a:solidFill>
              <a:srgbClr val="0000FF"/>
            </a:solidFill>
            <a:round/>
            <a:headEnd/>
            <a:tailEnd type="triangle" w="med" len="med"/>
          </a:ln>
          <a:effectLst/>
        </p:spPr>
      </p:cxnSp>
      <p:cxnSp>
        <p:nvCxnSpPr>
          <p:cNvPr id="15" name="AutoShape 13"/>
          <p:cNvCxnSpPr>
            <a:cxnSpLocks noChangeShapeType="1"/>
            <a:stCxn id="8" idx="4"/>
            <a:endCxn id="11" idx="0"/>
          </p:cNvCxnSpPr>
          <p:nvPr/>
        </p:nvCxnSpPr>
        <p:spPr bwMode="auto">
          <a:xfrm flipH="1">
            <a:off x="7696200" y="4752975"/>
            <a:ext cx="457200" cy="247650"/>
          </a:xfrm>
          <a:prstGeom prst="straightConnector1">
            <a:avLst/>
          </a:prstGeom>
          <a:noFill/>
          <a:ln w="50800">
            <a:solidFill>
              <a:srgbClr val="0000FF"/>
            </a:solidFill>
            <a:round/>
            <a:headEnd/>
            <a:tailEnd type="triangle" w="med" len="med"/>
          </a:ln>
          <a:effectLst/>
        </p:spPr>
      </p:cxnSp>
      <p:cxnSp>
        <p:nvCxnSpPr>
          <p:cNvPr id="16" name="AutoShape 14"/>
          <p:cNvCxnSpPr>
            <a:cxnSpLocks noChangeShapeType="1"/>
            <a:stCxn id="8" idx="4"/>
            <a:endCxn id="12" idx="0"/>
          </p:cNvCxnSpPr>
          <p:nvPr/>
        </p:nvCxnSpPr>
        <p:spPr bwMode="auto">
          <a:xfrm>
            <a:off x="8153400" y="4752975"/>
            <a:ext cx="457200" cy="247650"/>
          </a:xfrm>
          <a:prstGeom prst="straightConnector1">
            <a:avLst/>
          </a:prstGeom>
          <a:noFill/>
          <a:ln w="50800">
            <a:solidFill>
              <a:srgbClr val="0000FF"/>
            </a:solidFill>
            <a:round/>
            <a:headEnd/>
            <a:tailEnd type="triangle" w="med" len="med"/>
          </a:ln>
          <a:effectLst/>
        </p:spPr>
      </p:cxnSp>
      <p:cxnSp>
        <p:nvCxnSpPr>
          <p:cNvPr id="17" name="AutoShape 15"/>
          <p:cNvCxnSpPr>
            <a:cxnSpLocks noChangeShapeType="1"/>
            <a:stCxn id="6" idx="4"/>
            <a:endCxn id="8" idx="0"/>
          </p:cNvCxnSpPr>
          <p:nvPr/>
        </p:nvCxnSpPr>
        <p:spPr bwMode="auto">
          <a:xfrm>
            <a:off x="7239000" y="3914775"/>
            <a:ext cx="914400" cy="400050"/>
          </a:xfrm>
          <a:prstGeom prst="straightConnector1">
            <a:avLst/>
          </a:prstGeom>
          <a:noFill/>
          <a:ln w="50800">
            <a:solidFill>
              <a:srgbClr val="0000FF"/>
            </a:solidFill>
            <a:round/>
            <a:headEnd/>
            <a:tailEnd type="triangle" w="med" len="med"/>
          </a:ln>
          <a:effectLst/>
        </p:spPr>
      </p:cxnSp>
      <p:cxnSp>
        <p:nvCxnSpPr>
          <p:cNvPr id="18" name="AutoShape 16"/>
          <p:cNvCxnSpPr>
            <a:cxnSpLocks noChangeShapeType="1"/>
            <a:stCxn id="6" idx="4"/>
            <a:endCxn id="7" idx="0"/>
          </p:cNvCxnSpPr>
          <p:nvPr/>
        </p:nvCxnSpPr>
        <p:spPr bwMode="auto">
          <a:xfrm flipH="1">
            <a:off x="6324600" y="3914775"/>
            <a:ext cx="914400" cy="400050"/>
          </a:xfrm>
          <a:prstGeom prst="straightConnector1">
            <a:avLst/>
          </a:prstGeom>
          <a:noFill/>
          <a:ln w="50800">
            <a:solidFill>
              <a:srgbClr val="0000FF"/>
            </a:solidFill>
            <a:round/>
            <a:headEnd/>
            <a:tailEnd type="triangle" w="med" len="med"/>
          </a:ln>
          <a:effectLst/>
        </p:spPr>
      </p:cxnSp>
      <p:sp>
        <p:nvSpPr>
          <p:cNvPr id="19" name="Oval 17"/>
          <p:cNvSpPr>
            <a:spLocks noChangeArrowheads="1"/>
          </p:cNvSpPr>
          <p:nvPr/>
        </p:nvSpPr>
        <p:spPr bwMode="auto">
          <a:xfrm>
            <a:off x="762000" y="3352800"/>
            <a:ext cx="762000" cy="381000"/>
          </a:xfrm>
          <a:prstGeom prst="ellipse">
            <a:avLst/>
          </a:prstGeom>
          <a:noFill/>
          <a:ln w="57150">
            <a:solidFill>
              <a:srgbClr val="008080"/>
            </a:solidFill>
            <a:round/>
            <a:headEnd/>
            <a:tailEnd/>
          </a:ln>
          <a:effectLst/>
        </p:spPr>
        <p:txBody>
          <a:bodyPr wrap="none" anchor="ctr"/>
          <a:lstStyle/>
          <a:p>
            <a:endParaRPr lang="en-IN"/>
          </a:p>
        </p:txBody>
      </p:sp>
      <p:sp>
        <p:nvSpPr>
          <p:cNvPr id="20" name="Oval 18"/>
          <p:cNvSpPr>
            <a:spLocks noChangeArrowheads="1"/>
          </p:cNvSpPr>
          <p:nvPr/>
        </p:nvSpPr>
        <p:spPr bwMode="auto">
          <a:xfrm>
            <a:off x="1219200" y="3962400"/>
            <a:ext cx="762000" cy="381000"/>
          </a:xfrm>
          <a:prstGeom prst="ellipse">
            <a:avLst/>
          </a:prstGeom>
          <a:noFill/>
          <a:ln w="57150">
            <a:solidFill>
              <a:srgbClr val="008080"/>
            </a:solidFill>
            <a:round/>
            <a:headEnd/>
            <a:tailEnd/>
          </a:ln>
          <a:effectLst/>
        </p:spPr>
        <p:txBody>
          <a:bodyPr wrap="none" anchor="ctr"/>
          <a:lstStyle/>
          <a:p>
            <a:endParaRPr lang="en-IN"/>
          </a:p>
        </p:txBody>
      </p:sp>
      <p:sp>
        <p:nvSpPr>
          <p:cNvPr id="21" name="Oval 19"/>
          <p:cNvSpPr>
            <a:spLocks noChangeArrowheads="1"/>
          </p:cNvSpPr>
          <p:nvPr/>
        </p:nvSpPr>
        <p:spPr bwMode="auto">
          <a:xfrm>
            <a:off x="685800" y="4572000"/>
            <a:ext cx="762000" cy="381000"/>
          </a:xfrm>
          <a:prstGeom prst="ellipse">
            <a:avLst/>
          </a:prstGeom>
          <a:noFill/>
          <a:ln w="57150">
            <a:solidFill>
              <a:srgbClr val="008080"/>
            </a:solidFill>
            <a:round/>
            <a:headEnd/>
            <a:tailEnd/>
          </a:ln>
          <a:effectLst/>
        </p:spPr>
        <p:txBody>
          <a:bodyPr wrap="none" anchor="ctr"/>
          <a:lstStyle/>
          <a:p>
            <a:endParaRPr lang="en-IN"/>
          </a:p>
        </p:txBody>
      </p:sp>
      <p:cxnSp>
        <p:nvCxnSpPr>
          <p:cNvPr id="22" name="AutoShape 20"/>
          <p:cNvCxnSpPr>
            <a:cxnSpLocks noChangeShapeType="1"/>
            <a:stCxn id="20" idx="3"/>
            <a:endCxn id="21" idx="0"/>
          </p:cNvCxnSpPr>
          <p:nvPr/>
        </p:nvCxnSpPr>
        <p:spPr bwMode="auto">
          <a:xfrm flipH="1">
            <a:off x="1066800" y="4316413"/>
            <a:ext cx="263525" cy="227012"/>
          </a:xfrm>
          <a:prstGeom prst="straightConnector1">
            <a:avLst/>
          </a:prstGeom>
          <a:noFill/>
          <a:ln w="50800">
            <a:solidFill>
              <a:srgbClr val="0000FF"/>
            </a:solidFill>
            <a:round/>
            <a:headEnd/>
            <a:tailEnd type="triangle" w="med" len="med"/>
          </a:ln>
          <a:effectLst/>
        </p:spPr>
      </p:cxnSp>
      <p:cxnSp>
        <p:nvCxnSpPr>
          <p:cNvPr id="23" name="AutoShape 21"/>
          <p:cNvCxnSpPr>
            <a:cxnSpLocks noChangeShapeType="1"/>
            <a:stCxn id="19" idx="5"/>
            <a:endCxn id="20" idx="0"/>
          </p:cNvCxnSpPr>
          <p:nvPr/>
        </p:nvCxnSpPr>
        <p:spPr bwMode="auto">
          <a:xfrm>
            <a:off x="1412875" y="3706813"/>
            <a:ext cx="187325" cy="227012"/>
          </a:xfrm>
          <a:prstGeom prst="straightConnector1">
            <a:avLst/>
          </a:prstGeom>
          <a:noFill/>
          <a:ln w="50800">
            <a:solidFill>
              <a:srgbClr val="0000FF"/>
            </a:solidFill>
            <a:round/>
            <a:headEnd/>
            <a:tailEnd type="triangle" w="med" len="med"/>
          </a:ln>
          <a:effectLst/>
        </p:spPr>
      </p:cxnSp>
      <p:sp>
        <p:nvSpPr>
          <p:cNvPr id="24" name="Text Box 22"/>
          <p:cNvSpPr txBox="1">
            <a:spLocks noChangeArrowheads="1"/>
          </p:cNvSpPr>
          <p:nvPr/>
        </p:nvSpPr>
        <p:spPr bwMode="auto">
          <a:xfrm>
            <a:off x="457200" y="5791200"/>
            <a:ext cx="1905000" cy="822325"/>
          </a:xfrm>
          <a:prstGeom prst="rect">
            <a:avLst/>
          </a:prstGeom>
          <a:noFill/>
          <a:ln w="12700">
            <a:noFill/>
            <a:miter lim="800000"/>
            <a:headEnd/>
            <a:tailEnd/>
          </a:ln>
          <a:effectLst/>
        </p:spPr>
        <p:txBody>
          <a:bodyPr>
            <a:spAutoFit/>
          </a:bodyPr>
          <a:lstStyle/>
          <a:p>
            <a:pPr algn="ctr" eaLnBrk="0" hangingPunct="0"/>
            <a:r>
              <a:rPr lang="en-US" sz="2400" b="1">
                <a:solidFill>
                  <a:srgbClr val="FF3300"/>
                </a:solidFill>
              </a:rPr>
              <a:t>Degenerate binary tree</a:t>
            </a:r>
          </a:p>
        </p:txBody>
      </p:sp>
      <p:sp>
        <p:nvSpPr>
          <p:cNvPr id="25" name="Oval 23"/>
          <p:cNvSpPr>
            <a:spLocks noChangeArrowheads="1"/>
          </p:cNvSpPr>
          <p:nvPr/>
        </p:nvSpPr>
        <p:spPr bwMode="auto">
          <a:xfrm>
            <a:off x="3429000" y="3400425"/>
            <a:ext cx="762000" cy="381000"/>
          </a:xfrm>
          <a:prstGeom prst="ellipse">
            <a:avLst/>
          </a:prstGeom>
          <a:noFill/>
          <a:ln w="57150">
            <a:solidFill>
              <a:srgbClr val="008080"/>
            </a:solidFill>
            <a:round/>
            <a:headEnd/>
            <a:tailEnd/>
          </a:ln>
          <a:effectLst/>
        </p:spPr>
        <p:txBody>
          <a:bodyPr wrap="none" anchor="ctr"/>
          <a:lstStyle/>
          <a:p>
            <a:endParaRPr lang="en-IN"/>
          </a:p>
        </p:txBody>
      </p:sp>
      <p:sp>
        <p:nvSpPr>
          <p:cNvPr id="26" name="Oval 24"/>
          <p:cNvSpPr>
            <a:spLocks noChangeArrowheads="1"/>
          </p:cNvSpPr>
          <p:nvPr/>
        </p:nvSpPr>
        <p:spPr bwMode="auto">
          <a:xfrm>
            <a:off x="2895600" y="4191000"/>
            <a:ext cx="762000" cy="381000"/>
          </a:xfrm>
          <a:prstGeom prst="ellipse">
            <a:avLst/>
          </a:prstGeom>
          <a:noFill/>
          <a:ln w="57150">
            <a:solidFill>
              <a:srgbClr val="008080"/>
            </a:solidFill>
            <a:round/>
            <a:headEnd/>
            <a:tailEnd/>
          </a:ln>
          <a:effectLst/>
        </p:spPr>
        <p:txBody>
          <a:bodyPr wrap="none" anchor="ctr"/>
          <a:lstStyle/>
          <a:p>
            <a:endParaRPr lang="en-IN"/>
          </a:p>
        </p:txBody>
      </p:sp>
      <p:sp>
        <p:nvSpPr>
          <p:cNvPr id="27" name="Oval 25"/>
          <p:cNvSpPr>
            <a:spLocks noChangeArrowheads="1"/>
          </p:cNvSpPr>
          <p:nvPr/>
        </p:nvSpPr>
        <p:spPr bwMode="auto">
          <a:xfrm>
            <a:off x="3886200" y="4191000"/>
            <a:ext cx="762000" cy="381000"/>
          </a:xfrm>
          <a:prstGeom prst="ellipse">
            <a:avLst/>
          </a:prstGeom>
          <a:noFill/>
          <a:ln w="57150">
            <a:solidFill>
              <a:srgbClr val="008080"/>
            </a:solidFill>
            <a:round/>
            <a:headEnd/>
            <a:tailEnd/>
          </a:ln>
          <a:effectLst/>
        </p:spPr>
        <p:txBody>
          <a:bodyPr wrap="none" anchor="ctr"/>
          <a:lstStyle/>
          <a:p>
            <a:endParaRPr lang="en-IN"/>
          </a:p>
        </p:txBody>
      </p:sp>
      <p:sp>
        <p:nvSpPr>
          <p:cNvPr id="28" name="Oval 26"/>
          <p:cNvSpPr>
            <a:spLocks noChangeArrowheads="1"/>
          </p:cNvSpPr>
          <p:nvPr/>
        </p:nvSpPr>
        <p:spPr bwMode="auto">
          <a:xfrm>
            <a:off x="2590800" y="5029200"/>
            <a:ext cx="762000" cy="381000"/>
          </a:xfrm>
          <a:prstGeom prst="ellipse">
            <a:avLst/>
          </a:prstGeom>
          <a:noFill/>
          <a:ln w="57150">
            <a:solidFill>
              <a:srgbClr val="008080"/>
            </a:solidFill>
            <a:round/>
            <a:headEnd/>
            <a:tailEnd/>
          </a:ln>
          <a:effectLst/>
        </p:spPr>
        <p:txBody>
          <a:bodyPr wrap="none" anchor="ctr"/>
          <a:lstStyle/>
          <a:p>
            <a:endParaRPr lang="en-IN"/>
          </a:p>
        </p:txBody>
      </p:sp>
      <p:sp>
        <p:nvSpPr>
          <p:cNvPr id="29" name="Oval 27"/>
          <p:cNvSpPr>
            <a:spLocks noChangeArrowheads="1"/>
          </p:cNvSpPr>
          <p:nvPr/>
        </p:nvSpPr>
        <p:spPr bwMode="auto">
          <a:xfrm>
            <a:off x="3505200" y="5029200"/>
            <a:ext cx="762000" cy="381000"/>
          </a:xfrm>
          <a:prstGeom prst="ellipse">
            <a:avLst/>
          </a:prstGeom>
          <a:noFill/>
          <a:ln w="57150">
            <a:solidFill>
              <a:srgbClr val="008080"/>
            </a:solidFill>
            <a:round/>
            <a:headEnd/>
            <a:tailEnd/>
          </a:ln>
          <a:effectLst/>
        </p:spPr>
        <p:txBody>
          <a:bodyPr wrap="none" anchor="ctr"/>
          <a:lstStyle/>
          <a:p>
            <a:endParaRPr lang="en-IN"/>
          </a:p>
        </p:txBody>
      </p:sp>
      <p:cxnSp>
        <p:nvCxnSpPr>
          <p:cNvPr id="30" name="AutoShape 28"/>
          <p:cNvCxnSpPr>
            <a:cxnSpLocks noChangeShapeType="1"/>
            <a:stCxn id="26" idx="4"/>
            <a:endCxn id="28" idx="0"/>
          </p:cNvCxnSpPr>
          <p:nvPr/>
        </p:nvCxnSpPr>
        <p:spPr bwMode="auto">
          <a:xfrm flipH="1">
            <a:off x="2971800" y="4600575"/>
            <a:ext cx="304800" cy="400050"/>
          </a:xfrm>
          <a:prstGeom prst="straightConnector1">
            <a:avLst/>
          </a:prstGeom>
          <a:noFill/>
          <a:ln w="50800">
            <a:solidFill>
              <a:srgbClr val="0000FF"/>
            </a:solidFill>
            <a:round/>
            <a:headEnd/>
            <a:tailEnd type="triangle" w="med" len="med"/>
          </a:ln>
          <a:effectLst/>
        </p:spPr>
      </p:cxnSp>
      <p:cxnSp>
        <p:nvCxnSpPr>
          <p:cNvPr id="31" name="AutoShape 29"/>
          <p:cNvCxnSpPr>
            <a:cxnSpLocks noChangeShapeType="1"/>
            <a:stCxn id="27" idx="4"/>
            <a:endCxn id="29" idx="0"/>
          </p:cNvCxnSpPr>
          <p:nvPr/>
        </p:nvCxnSpPr>
        <p:spPr bwMode="auto">
          <a:xfrm flipH="1">
            <a:off x="3886200" y="4600575"/>
            <a:ext cx="381000" cy="400050"/>
          </a:xfrm>
          <a:prstGeom prst="straightConnector1">
            <a:avLst/>
          </a:prstGeom>
          <a:noFill/>
          <a:ln w="50800">
            <a:solidFill>
              <a:srgbClr val="0000FF"/>
            </a:solidFill>
            <a:round/>
            <a:headEnd/>
            <a:tailEnd type="triangle" w="med" len="med"/>
          </a:ln>
          <a:effectLst/>
        </p:spPr>
      </p:cxnSp>
      <p:cxnSp>
        <p:nvCxnSpPr>
          <p:cNvPr id="32" name="AutoShape 30"/>
          <p:cNvCxnSpPr>
            <a:cxnSpLocks noChangeShapeType="1"/>
            <a:stCxn id="25" idx="4"/>
            <a:endCxn id="27" idx="0"/>
          </p:cNvCxnSpPr>
          <p:nvPr/>
        </p:nvCxnSpPr>
        <p:spPr bwMode="auto">
          <a:xfrm>
            <a:off x="3810000" y="3810000"/>
            <a:ext cx="457200" cy="352425"/>
          </a:xfrm>
          <a:prstGeom prst="straightConnector1">
            <a:avLst/>
          </a:prstGeom>
          <a:noFill/>
          <a:ln w="50800">
            <a:solidFill>
              <a:srgbClr val="0000FF"/>
            </a:solidFill>
            <a:round/>
            <a:headEnd/>
            <a:tailEnd type="triangle" w="med" len="med"/>
          </a:ln>
          <a:effectLst/>
        </p:spPr>
      </p:cxnSp>
      <p:cxnSp>
        <p:nvCxnSpPr>
          <p:cNvPr id="33" name="AutoShape 31"/>
          <p:cNvCxnSpPr>
            <a:cxnSpLocks noChangeShapeType="1"/>
            <a:stCxn id="25" idx="4"/>
            <a:endCxn id="26" idx="0"/>
          </p:cNvCxnSpPr>
          <p:nvPr/>
        </p:nvCxnSpPr>
        <p:spPr bwMode="auto">
          <a:xfrm flipH="1">
            <a:off x="3276600" y="3810000"/>
            <a:ext cx="533400" cy="352425"/>
          </a:xfrm>
          <a:prstGeom prst="straightConnector1">
            <a:avLst/>
          </a:prstGeom>
          <a:noFill/>
          <a:ln w="50800">
            <a:solidFill>
              <a:srgbClr val="0000FF"/>
            </a:solidFill>
            <a:round/>
            <a:headEnd/>
            <a:tailEnd type="triangle" w="med" len="med"/>
          </a:ln>
          <a:effectLst/>
        </p:spPr>
      </p:cxnSp>
      <p:sp>
        <p:nvSpPr>
          <p:cNvPr id="34" name="Oval 32"/>
          <p:cNvSpPr>
            <a:spLocks noChangeArrowheads="1"/>
          </p:cNvSpPr>
          <p:nvPr/>
        </p:nvSpPr>
        <p:spPr bwMode="auto">
          <a:xfrm>
            <a:off x="533400" y="5257800"/>
            <a:ext cx="762000" cy="381000"/>
          </a:xfrm>
          <a:prstGeom prst="ellipse">
            <a:avLst/>
          </a:prstGeom>
          <a:noFill/>
          <a:ln w="57150">
            <a:solidFill>
              <a:srgbClr val="008080"/>
            </a:solidFill>
            <a:round/>
            <a:headEnd/>
            <a:tailEnd/>
          </a:ln>
          <a:effectLst/>
        </p:spPr>
        <p:txBody>
          <a:bodyPr wrap="none" anchor="ctr"/>
          <a:lstStyle/>
          <a:p>
            <a:endParaRPr lang="en-IN"/>
          </a:p>
        </p:txBody>
      </p:sp>
      <p:cxnSp>
        <p:nvCxnSpPr>
          <p:cNvPr id="35" name="AutoShape 33"/>
          <p:cNvCxnSpPr>
            <a:cxnSpLocks noChangeShapeType="1"/>
            <a:stCxn id="21" idx="4"/>
            <a:endCxn id="34" idx="0"/>
          </p:cNvCxnSpPr>
          <p:nvPr/>
        </p:nvCxnSpPr>
        <p:spPr bwMode="auto">
          <a:xfrm flipH="1">
            <a:off x="914400" y="4981575"/>
            <a:ext cx="152400" cy="247650"/>
          </a:xfrm>
          <a:prstGeom prst="straightConnector1">
            <a:avLst/>
          </a:prstGeom>
          <a:noFill/>
          <a:ln w="50800">
            <a:solidFill>
              <a:srgbClr val="0000FF"/>
            </a:solidFill>
            <a:round/>
            <a:headEnd/>
            <a:tailEnd type="triangle" w="med" len="med"/>
          </a:ln>
          <a:effectLst/>
        </p:spPr>
      </p:cxnSp>
      <p:cxnSp>
        <p:nvCxnSpPr>
          <p:cNvPr id="36" name="AutoShape 34"/>
          <p:cNvCxnSpPr>
            <a:cxnSpLocks noChangeShapeType="1"/>
            <a:stCxn id="27" idx="4"/>
          </p:cNvCxnSpPr>
          <p:nvPr/>
        </p:nvCxnSpPr>
        <p:spPr bwMode="auto">
          <a:xfrm>
            <a:off x="4267200" y="4600575"/>
            <a:ext cx="685800" cy="400050"/>
          </a:xfrm>
          <a:prstGeom prst="straightConnector1">
            <a:avLst/>
          </a:prstGeom>
          <a:noFill/>
          <a:ln w="50800">
            <a:solidFill>
              <a:srgbClr val="0000FF"/>
            </a:solidFill>
            <a:round/>
            <a:headEnd/>
            <a:tailEnd type="triangle" w="med" len="med"/>
          </a:ln>
          <a:effectLst/>
        </p:spPr>
      </p:cxnSp>
      <p:sp>
        <p:nvSpPr>
          <p:cNvPr id="37" name="Oval 35"/>
          <p:cNvSpPr>
            <a:spLocks noChangeArrowheads="1"/>
          </p:cNvSpPr>
          <p:nvPr/>
        </p:nvSpPr>
        <p:spPr bwMode="auto">
          <a:xfrm>
            <a:off x="4419600" y="5029200"/>
            <a:ext cx="762000" cy="381000"/>
          </a:xfrm>
          <a:prstGeom prst="ellipse">
            <a:avLst/>
          </a:prstGeom>
          <a:noFill/>
          <a:ln w="57150">
            <a:solidFill>
              <a:srgbClr val="008080"/>
            </a:solidFill>
            <a:round/>
            <a:headEnd/>
            <a:tailEnd/>
          </a:ln>
          <a:effectLst/>
        </p:spPr>
        <p:txBody>
          <a:bodyPr wrap="none" anchor="ctr"/>
          <a:lstStyle/>
          <a:p>
            <a:endParaRPr lang="en-IN"/>
          </a:p>
        </p:txBody>
      </p:sp>
      <p:sp>
        <p:nvSpPr>
          <p:cNvPr id="38" name="Text Box 36"/>
          <p:cNvSpPr txBox="1">
            <a:spLocks noChangeArrowheads="1"/>
          </p:cNvSpPr>
          <p:nvPr/>
        </p:nvSpPr>
        <p:spPr bwMode="auto">
          <a:xfrm>
            <a:off x="2971800" y="5791200"/>
            <a:ext cx="1905000" cy="822325"/>
          </a:xfrm>
          <a:prstGeom prst="rect">
            <a:avLst/>
          </a:prstGeom>
          <a:noFill/>
          <a:ln w="12700">
            <a:noFill/>
            <a:miter lim="800000"/>
            <a:headEnd/>
            <a:tailEnd/>
          </a:ln>
          <a:effectLst/>
        </p:spPr>
        <p:txBody>
          <a:bodyPr>
            <a:spAutoFit/>
          </a:bodyPr>
          <a:lstStyle/>
          <a:p>
            <a:pPr algn="ctr" eaLnBrk="0" hangingPunct="0"/>
            <a:r>
              <a:rPr lang="en-US" sz="2400" b="1">
                <a:solidFill>
                  <a:srgbClr val="FF3300"/>
                </a:solidFill>
              </a:rPr>
              <a:t>Balanced binary tree</a:t>
            </a:r>
          </a:p>
        </p:txBody>
      </p:sp>
      <p:sp>
        <p:nvSpPr>
          <p:cNvPr id="39" name="Text Box 37"/>
          <p:cNvSpPr txBox="1">
            <a:spLocks noChangeArrowheads="1"/>
          </p:cNvSpPr>
          <p:nvPr/>
        </p:nvSpPr>
        <p:spPr bwMode="auto">
          <a:xfrm>
            <a:off x="6324600" y="5791200"/>
            <a:ext cx="1905000" cy="822325"/>
          </a:xfrm>
          <a:prstGeom prst="rect">
            <a:avLst/>
          </a:prstGeom>
          <a:noFill/>
          <a:ln w="12700">
            <a:noFill/>
            <a:miter lim="800000"/>
            <a:headEnd/>
            <a:tailEnd/>
          </a:ln>
          <a:effectLst/>
        </p:spPr>
        <p:txBody>
          <a:bodyPr>
            <a:spAutoFit/>
          </a:bodyPr>
          <a:lstStyle/>
          <a:p>
            <a:pPr algn="ctr" eaLnBrk="0" hangingPunct="0"/>
            <a:r>
              <a:rPr lang="en-US" sz="2400" b="1" dirty="0">
                <a:solidFill>
                  <a:srgbClr val="FF3300"/>
                </a:solidFill>
              </a:rPr>
              <a:t>Complete  binary tree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sp>
        <p:nvSpPr>
          <p:cNvPr id="4" name="Rectangle 2"/>
          <p:cNvSpPr txBox="1">
            <a:spLocks noChangeArrowheads="1"/>
          </p:cNvSpPr>
          <p:nvPr/>
        </p:nvSpPr>
        <p:spPr>
          <a:xfrm>
            <a:off x="457200" y="312192"/>
            <a:ext cx="8229600" cy="113982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mj-lt"/>
                <a:ea typeface="+mj-ea"/>
                <a:cs typeface="+mj-cs"/>
              </a:rPr>
              <a:t>Binary Search Trees</a:t>
            </a:r>
            <a:endParaRPr kumimoji="0" lang="en-US" sz="4400" b="0" i="0" u="none" strike="noStrike" kern="1200" cap="none" spc="0" normalizeH="0" baseline="0" noProof="0">
              <a:ln>
                <a:noFill/>
              </a:ln>
              <a:solidFill>
                <a:schemeClr val="tx1"/>
              </a:solidFill>
              <a:effectLst/>
              <a:uLnTx/>
              <a:uFillTx/>
              <a:latin typeface="+mj-lt"/>
              <a:ea typeface="+mj-ea"/>
              <a:cs typeface="+mj-cs"/>
            </a:endParaRPr>
          </a:p>
        </p:txBody>
      </p:sp>
      <p:sp>
        <p:nvSpPr>
          <p:cNvPr id="5" name="Rectangle 3"/>
          <p:cNvSpPr txBox="1">
            <a:spLocks noChangeArrowheads="1"/>
          </p:cNvSpPr>
          <p:nvPr/>
        </p:nvSpPr>
        <p:spPr>
          <a:xfrm>
            <a:off x="457200" y="1634579"/>
            <a:ext cx="8229600" cy="4530725"/>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Key property</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smtClean="0">
                <a:ln>
                  <a:noFill/>
                </a:ln>
                <a:solidFill>
                  <a:schemeClr val="tx1"/>
                </a:solidFill>
                <a:effectLst/>
                <a:uLnTx/>
                <a:uFillTx/>
                <a:latin typeface="+mn-lt"/>
                <a:ea typeface="+mn-ea"/>
                <a:cs typeface="+mn-cs"/>
              </a:rPr>
              <a:t>Value at node</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smtClean="0">
                <a:ln>
                  <a:noFill/>
                </a:ln>
                <a:solidFill>
                  <a:schemeClr val="tx1"/>
                </a:solidFill>
                <a:effectLst/>
                <a:uLnTx/>
                <a:uFillTx/>
                <a:latin typeface="+mn-lt"/>
                <a:ea typeface="+mn-ea"/>
                <a:cs typeface="+mn-cs"/>
              </a:rPr>
              <a:t>Smaller values in left subtree</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smtClean="0">
                <a:ln>
                  <a:noFill/>
                </a:ln>
                <a:solidFill>
                  <a:schemeClr val="tx1"/>
                </a:solidFill>
                <a:effectLst/>
                <a:uLnTx/>
                <a:uFillTx/>
                <a:latin typeface="+mn-lt"/>
                <a:ea typeface="+mn-ea"/>
                <a:cs typeface="+mn-cs"/>
              </a:rPr>
              <a:t>Larger values in right subtree</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smtClean="0">
                <a:ln>
                  <a:noFill/>
                </a:ln>
                <a:solidFill>
                  <a:schemeClr val="tx1"/>
                </a:solidFill>
                <a:effectLst/>
                <a:uLnTx/>
                <a:uFillTx/>
                <a:latin typeface="+mn-lt"/>
                <a:ea typeface="+mn-ea"/>
                <a:cs typeface="+mn-cs"/>
              </a:rPr>
              <a:t>Example</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smtClean="0">
                <a:ln>
                  <a:noFill/>
                </a:ln>
                <a:solidFill>
                  <a:srgbClr val="FF3300"/>
                </a:solidFill>
                <a:effectLst/>
                <a:uLnTx/>
                <a:uFillTx/>
                <a:latin typeface="+mn-lt"/>
                <a:ea typeface="+mn-ea"/>
                <a:cs typeface="+mn-cs"/>
              </a:rPr>
              <a:t>X </a:t>
            </a:r>
            <a:r>
              <a:rPr kumimoji="0" lang="en-US" sz="2400" b="0" i="0" u="none" strike="noStrike" kern="1200" cap="none" spc="0" normalizeH="0" baseline="0" noProof="0" smtClean="0">
                <a:ln>
                  <a:noFill/>
                </a:ln>
                <a:solidFill>
                  <a:schemeClr val="tx2"/>
                </a:solidFill>
                <a:effectLst/>
                <a:uLnTx/>
                <a:uFillTx/>
                <a:latin typeface="+mn-lt"/>
                <a:ea typeface="+mn-ea"/>
                <a:cs typeface="+mn-cs"/>
              </a:rPr>
              <a:t>&gt;</a:t>
            </a:r>
            <a:r>
              <a:rPr kumimoji="0" lang="en-US" sz="2400" b="0" i="0" u="none" strike="noStrike" kern="1200" cap="none" spc="0" normalizeH="0" baseline="0" noProof="0" smtClean="0">
                <a:ln>
                  <a:noFill/>
                </a:ln>
                <a:solidFill>
                  <a:srgbClr val="FF3300"/>
                </a:solidFill>
                <a:effectLst/>
                <a:uLnTx/>
                <a:uFillTx/>
                <a:latin typeface="+mn-lt"/>
                <a:ea typeface="+mn-ea"/>
                <a:cs typeface="+mn-cs"/>
              </a:rPr>
              <a:t> Y</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smtClean="0">
                <a:ln>
                  <a:noFill/>
                </a:ln>
                <a:solidFill>
                  <a:srgbClr val="FF3300"/>
                </a:solidFill>
                <a:effectLst/>
                <a:uLnTx/>
                <a:uFillTx/>
                <a:latin typeface="+mn-lt"/>
                <a:ea typeface="+mn-ea"/>
                <a:cs typeface="+mn-cs"/>
              </a:rPr>
              <a:t>X </a:t>
            </a:r>
            <a:r>
              <a:rPr kumimoji="0" lang="en-US" sz="2400" b="0" i="0" u="none" strike="noStrike" kern="1200" cap="none" spc="0" normalizeH="0" baseline="0" noProof="0" smtClean="0">
                <a:ln>
                  <a:noFill/>
                </a:ln>
                <a:solidFill>
                  <a:schemeClr val="tx2"/>
                </a:solidFill>
                <a:effectLst/>
                <a:uLnTx/>
                <a:uFillTx/>
                <a:latin typeface="+mn-lt"/>
                <a:ea typeface="+mn-ea"/>
                <a:cs typeface="+mn-cs"/>
              </a:rPr>
              <a:t>&lt;</a:t>
            </a:r>
            <a:r>
              <a:rPr kumimoji="0" lang="en-US" sz="2400" b="0" i="0" u="none" strike="noStrike" kern="1200" cap="none" spc="0" normalizeH="0" baseline="0" noProof="0" smtClean="0">
                <a:ln>
                  <a:noFill/>
                </a:ln>
                <a:solidFill>
                  <a:srgbClr val="FF3300"/>
                </a:solidFill>
                <a:effectLst/>
                <a:uLnTx/>
                <a:uFillTx/>
                <a:latin typeface="+mn-lt"/>
                <a:ea typeface="+mn-ea"/>
                <a:cs typeface="+mn-cs"/>
              </a:rPr>
              <a:t> Z</a:t>
            </a:r>
            <a:endParaRPr kumimoji="0" lang="en-US" sz="2400" b="0" i="0" u="none" strike="noStrike" kern="1200" cap="none" spc="0" normalizeH="0" baseline="0" noProof="0" dirty="0">
              <a:ln>
                <a:noFill/>
              </a:ln>
              <a:solidFill>
                <a:srgbClr val="FF3300"/>
              </a:solidFill>
              <a:effectLst/>
              <a:uLnTx/>
              <a:uFillTx/>
              <a:latin typeface="+mn-lt"/>
              <a:ea typeface="+mn-ea"/>
              <a:cs typeface="+mn-cs"/>
            </a:endParaRPr>
          </a:p>
        </p:txBody>
      </p:sp>
      <p:sp>
        <p:nvSpPr>
          <p:cNvPr id="6" name="Oval 4"/>
          <p:cNvSpPr>
            <a:spLocks noChangeArrowheads="1"/>
          </p:cNvSpPr>
          <p:nvPr/>
        </p:nvSpPr>
        <p:spPr bwMode="auto">
          <a:xfrm>
            <a:off x="3810000" y="3539579"/>
            <a:ext cx="1238250" cy="889000"/>
          </a:xfrm>
          <a:prstGeom prst="ellipse">
            <a:avLst/>
          </a:prstGeom>
          <a:noFill/>
          <a:ln w="57150">
            <a:solidFill>
              <a:schemeClr val="tx1"/>
            </a:solidFill>
            <a:round/>
            <a:headEnd/>
            <a:tailEnd/>
          </a:ln>
          <a:effectLst/>
        </p:spPr>
        <p:txBody>
          <a:bodyPr wrap="none" anchor="ctr"/>
          <a:lstStyle/>
          <a:p>
            <a:endParaRPr lang="en-IN"/>
          </a:p>
        </p:txBody>
      </p:sp>
      <p:sp>
        <p:nvSpPr>
          <p:cNvPr id="7" name="Oval 5"/>
          <p:cNvSpPr>
            <a:spLocks noChangeArrowheads="1"/>
          </p:cNvSpPr>
          <p:nvPr/>
        </p:nvSpPr>
        <p:spPr bwMode="auto">
          <a:xfrm>
            <a:off x="2971800" y="5092154"/>
            <a:ext cx="1238250" cy="889000"/>
          </a:xfrm>
          <a:prstGeom prst="ellipse">
            <a:avLst/>
          </a:prstGeom>
          <a:noFill/>
          <a:ln w="57150">
            <a:solidFill>
              <a:schemeClr val="tx1"/>
            </a:solidFill>
            <a:round/>
            <a:headEnd/>
            <a:tailEnd/>
          </a:ln>
          <a:effectLst/>
        </p:spPr>
        <p:txBody>
          <a:bodyPr wrap="none" anchor="ctr"/>
          <a:lstStyle/>
          <a:p>
            <a:endParaRPr lang="en-IN"/>
          </a:p>
        </p:txBody>
      </p:sp>
      <p:sp>
        <p:nvSpPr>
          <p:cNvPr id="8" name="Oval 6"/>
          <p:cNvSpPr>
            <a:spLocks noChangeArrowheads="1"/>
          </p:cNvSpPr>
          <p:nvPr/>
        </p:nvSpPr>
        <p:spPr bwMode="auto">
          <a:xfrm>
            <a:off x="4953000" y="5168354"/>
            <a:ext cx="1238250" cy="889000"/>
          </a:xfrm>
          <a:prstGeom prst="ellipse">
            <a:avLst/>
          </a:prstGeom>
          <a:noFill/>
          <a:ln w="57150">
            <a:solidFill>
              <a:schemeClr val="tx1"/>
            </a:solidFill>
            <a:round/>
            <a:headEnd/>
            <a:tailEnd/>
          </a:ln>
          <a:effectLst/>
        </p:spPr>
        <p:txBody>
          <a:bodyPr wrap="none" anchor="ctr"/>
          <a:lstStyle/>
          <a:p>
            <a:endParaRPr lang="en-IN"/>
          </a:p>
        </p:txBody>
      </p:sp>
      <p:cxnSp>
        <p:nvCxnSpPr>
          <p:cNvPr id="9" name="AutoShape 7"/>
          <p:cNvCxnSpPr>
            <a:cxnSpLocks noChangeShapeType="1"/>
            <a:stCxn id="6" idx="4"/>
            <a:endCxn id="8" idx="0"/>
          </p:cNvCxnSpPr>
          <p:nvPr/>
        </p:nvCxnSpPr>
        <p:spPr bwMode="auto">
          <a:xfrm>
            <a:off x="4429125" y="4457154"/>
            <a:ext cx="1143000" cy="682625"/>
          </a:xfrm>
          <a:prstGeom prst="straightConnector1">
            <a:avLst/>
          </a:prstGeom>
          <a:noFill/>
          <a:ln w="50800">
            <a:solidFill>
              <a:srgbClr val="0000FF"/>
            </a:solidFill>
            <a:round/>
            <a:headEnd/>
            <a:tailEnd type="triangle" w="med" len="med"/>
          </a:ln>
          <a:effectLst/>
        </p:spPr>
      </p:cxnSp>
      <p:cxnSp>
        <p:nvCxnSpPr>
          <p:cNvPr id="10" name="AutoShape 8"/>
          <p:cNvCxnSpPr>
            <a:cxnSpLocks noChangeShapeType="1"/>
            <a:stCxn id="6" idx="4"/>
            <a:endCxn id="7" idx="0"/>
          </p:cNvCxnSpPr>
          <p:nvPr/>
        </p:nvCxnSpPr>
        <p:spPr bwMode="auto">
          <a:xfrm flipH="1">
            <a:off x="3590925" y="4457154"/>
            <a:ext cx="838200" cy="606425"/>
          </a:xfrm>
          <a:prstGeom prst="straightConnector1">
            <a:avLst/>
          </a:prstGeom>
          <a:noFill/>
          <a:ln w="50800">
            <a:solidFill>
              <a:srgbClr val="0000FF"/>
            </a:solidFill>
            <a:round/>
            <a:headEnd/>
            <a:tailEnd type="triangle" w="med" len="med"/>
          </a:ln>
          <a:effectLst/>
        </p:spPr>
      </p:cxnSp>
      <p:sp>
        <p:nvSpPr>
          <p:cNvPr id="11" name="Text Box 9"/>
          <p:cNvSpPr txBox="1">
            <a:spLocks noChangeArrowheads="1"/>
          </p:cNvSpPr>
          <p:nvPr/>
        </p:nvSpPr>
        <p:spPr bwMode="auto">
          <a:xfrm>
            <a:off x="3200400" y="5320754"/>
            <a:ext cx="619125" cy="457200"/>
          </a:xfrm>
          <a:prstGeom prst="rect">
            <a:avLst/>
          </a:prstGeom>
          <a:noFill/>
          <a:ln w="12700">
            <a:noFill/>
            <a:miter lim="800000"/>
            <a:headEnd/>
            <a:tailEnd/>
          </a:ln>
          <a:effectLst/>
        </p:spPr>
        <p:txBody>
          <a:bodyPr>
            <a:spAutoFit/>
          </a:bodyPr>
          <a:lstStyle/>
          <a:p>
            <a:pPr algn="ctr" eaLnBrk="0" hangingPunct="0"/>
            <a:r>
              <a:rPr lang="en-US" sz="2400" b="1">
                <a:solidFill>
                  <a:srgbClr val="FF3300"/>
                </a:solidFill>
              </a:rPr>
              <a:t>Y</a:t>
            </a:r>
          </a:p>
        </p:txBody>
      </p:sp>
      <p:sp>
        <p:nvSpPr>
          <p:cNvPr id="12" name="Text Box 10"/>
          <p:cNvSpPr txBox="1">
            <a:spLocks noChangeArrowheads="1"/>
          </p:cNvSpPr>
          <p:nvPr/>
        </p:nvSpPr>
        <p:spPr bwMode="auto">
          <a:xfrm>
            <a:off x="3962400" y="3720554"/>
            <a:ext cx="866775" cy="457200"/>
          </a:xfrm>
          <a:prstGeom prst="rect">
            <a:avLst/>
          </a:prstGeom>
          <a:noFill/>
          <a:ln w="12700">
            <a:noFill/>
            <a:miter lim="800000"/>
            <a:headEnd/>
            <a:tailEnd/>
          </a:ln>
          <a:effectLst/>
        </p:spPr>
        <p:txBody>
          <a:bodyPr>
            <a:spAutoFit/>
          </a:bodyPr>
          <a:lstStyle/>
          <a:p>
            <a:pPr algn="ctr" eaLnBrk="0" hangingPunct="0"/>
            <a:r>
              <a:rPr lang="en-US" sz="2400" b="1" dirty="0">
                <a:solidFill>
                  <a:srgbClr val="FF3300"/>
                </a:solidFill>
              </a:rPr>
              <a:t>X</a:t>
            </a:r>
          </a:p>
        </p:txBody>
      </p:sp>
      <p:sp>
        <p:nvSpPr>
          <p:cNvPr id="13" name="Text Box 11"/>
          <p:cNvSpPr txBox="1">
            <a:spLocks noChangeArrowheads="1"/>
          </p:cNvSpPr>
          <p:nvPr/>
        </p:nvSpPr>
        <p:spPr bwMode="auto">
          <a:xfrm>
            <a:off x="5105400" y="5396954"/>
            <a:ext cx="990600" cy="457200"/>
          </a:xfrm>
          <a:prstGeom prst="rect">
            <a:avLst/>
          </a:prstGeom>
          <a:noFill/>
          <a:ln w="12700">
            <a:noFill/>
            <a:miter lim="800000"/>
            <a:headEnd/>
            <a:tailEnd/>
          </a:ln>
          <a:effectLst/>
        </p:spPr>
        <p:txBody>
          <a:bodyPr>
            <a:spAutoFit/>
          </a:bodyPr>
          <a:lstStyle/>
          <a:p>
            <a:pPr algn="ctr" eaLnBrk="0" hangingPunct="0"/>
            <a:r>
              <a:rPr lang="en-US" sz="2400" b="1">
                <a:solidFill>
                  <a:srgbClr val="FF3300"/>
                </a:solidFill>
              </a:rPr>
              <a:t>Z</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sp>
        <p:nvSpPr>
          <p:cNvPr id="4" name="Rectangle 2"/>
          <p:cNvSpPr txBox="1">
            <a:spLocks noChangeArrowheads="1"/>
          </p:cNvSpPr>
          <p:nvPr/>
        </p:nvSpPr>
        <p:spPr>
          <a:xfrm>
            <a:off x="457200" y="277813"/>
            <a:ext cx="8229600" cy="113982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mj-lt"/>
                <a:ea typeface="+mj-ea"/>
                <a:cs typeface="+mj-cs"/>
              </a:rPr>
              <a:t>Binary Search Trees</a:t>
            </a:r>
            <a:endParaRPr kumimoji="0" lang="en-US" sz="4400" b="0" i="0" u="none" strike="noStrike" kern="1200" cap="none" spc="0" normalizeH="0" baseline="0" noProof="0">
              <a:ln>
                <a:noFill/>
              </a:ln>
              <a:solidFill>
                <a:schemeClr val="tx1"/>
              </a:solidFill>
              <a:effectLst/>
              <a:uLnTx/>
              <a:uFillTx/>
              <a:latin typeface="+mj-lt"/>
              <a:ea typeface="+mj-ea"/>
              <a:cs typeface="+mj-cs"/>
            </a:endParaRPr>
          </a:p>
        </p:txBody>
      </p:sp>
      <p:sp>
        <p:nvSpPr>
          <p:cNvPr id="5" name="Rectangle 3"/>
          <p:cNvSpPr txBox="1">
            <a:spLocks noChangeArrowheads="1"/>
          </p:cNvSpPr>
          <p:nvPr/>
        </p:nvSpPr>
        <p:spPr>
          <a:xfrm>
            <a:off x="457200" y="1143000"/>
            <a:ext cx="8229600" cy="52578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Examples</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Oval 4"/>
          <p:cNvSpPr>
            <a:spLocks noChangeArrowheads="1"/>
          </p:cNvSpPr>
          <p:nvPr/>
        </p:nvSpPr>
        <p:spPr bwMode="auto">
          <a:xfrm>
            <a:off x="1371600" y="2028825"/>
            <a:ext cx="762000" cy="571500"/>
          </a:xfrm>
          <a:prstGeom prst="ellipse">
            <a:avLst/>
          </a:prstGeom>
          <a:noFill/>
          <a:ln w="57150">
            <a:solidFill>
              <a:srgbClr val="008080"/>
            </a:solidFill>
            <a:round/>
            <a:headEnd/>
            <a:tailEnd/>
          </a:ln>
          <a:effectLst/>
        </p:spPr>
        <p:txBody>
          <a:bodyPr wrap="none" anchor="ctr"/>
          <a:lstStyle/>
          <a:p>
            <a:endParaRPr lang="en-IN"/>
          </a:p>
        </p:txBody>
      </p:sp>
      <p:sp>
        <p:nvSpPr>
          <p:cNvPr id="7" name="Oval 5"/>
          <p:cNvSpPr>
            <a:spLocks noChangeArrowheads="1"/>
          </p:cNvSpPr>
          <p:nvPr/>
        </p:nvSpPr>
        <p:spPr bwMode="auto">
          <a:xfrm>
            <a:off x="838200" y="2819400"/>
            <a:ext cx="762000" cy="571500"/>
          </a:xfrm>
          <a:prstGeom prst="ellipse">
            <a:avLst/>
          </a:prstGeom>
          <a:noFill/>
          <a:ln w="57150">
            <a:solidFill>
              <a:srgbClr val="008080"/>
            </a:solidFill>
            <a:round/>
            <a:headEnd/>
            <a:tailEnd/>
          </a:ln>
          <a:effectLst/>
        </p:spPr>
        <p:txBody>
          <a:bodyPr wrap="none" anchor="ctr"/>
          <a:lstStyle/>
          <a:p>
            <a:endParaRPr lang="en-IN"/>
          </a:p>
        </p:txBody>
      </p:sp>
      <p:sp>
        <p:nvSpPr>
          <p:cNvPr id="8" name="Oval 6"/>
          <p:cNvSpPr>
            <a:spLocks noChangeArrowheads="1"/>
          </p:cNvSpPr>
          <p:nvPr/>
        </p:nvSpPr>
        <p:spPr bwMode="auto">
          <a:xfrm>
            <a:off x="1828800" y="2819400"/>
            <a:ext cx="762000" cy="571500"/>
          </a:xfrm>
          <a:prstGeom prst="ellipse">
            <a:avLst/>
          </a:prstGeom>
          <a:noFill/>
          <a:ln w="57150">
            <a:solidFill>
              <a:srgbClr val="008080"/>
            </a:solidFill>
            <a:round/>
            <a:headEnd/>
            <a:tailEnd/>
          </a:ln>
          <a:effectLst/>
        </p:spPr>
        <p:txBody>
          <a:bodyPr wrap="none" anchor="ctr"/>
          <a:lstStyle/>
          <a:p>
            <a:endParaRPr lang="en-IN"/>
          </a:p>
        </p:txBody>
      </p:sp>
      <p:sp>
        <p:nvSpPr>
          <p:cNvPr id="9" name="Oval 7"/>
          <p:cNvSpPr>
            <a:spLocks noChangeArrowheads="1"/>
          </p:cNvSpPr>
          <p:nvPr/>
        </p:nvSpPr>
        <p:spPr bwMode="auto">
          <a:xfrm>
            <a:off x="533400" y="3657600"/>
            <a:ext cx="762000" cy="571500"/>
          </a:xfrm>
          <a:prstGeom prst="ellipse">
            <a:avLst/>
          </a:prstGeom>
          <a:noFill/>
          <a:ln w="57150">
            <a:solidFill>
              <a:srgbClr val="008080"/>
            </a:solidFill>
            <a:round/>
            <a:headEnd/>
            <a:tailEnd/>
          </a:ln>
          <a:effectLst/>
        </p:spPr>
        <p:txBody>
          <a:bodyPr wrap="none" anchor="ctr"/>
          <a:lstStyle/>
          <a:p>
            <a:endParaRPr lang="en-IN"/>
          </a:p>
        </p:txBody>
      </p:sp>
      <p:sp>
        <p:nvSpPr>
          <p:cNvPr id="10" name="Oval 8"/>
          <p:cNvSpPr>
            <a:spLocks noChangeArrowheads="1"/>
          </p:cNvSpPr>
          <p:nvPr/>
        </p:nvSpPr>
        <p:spPr bwMode="auto">
          <a:xfrm>
            <a:off x="1447800" y="3657600"/>
            <a:ext cx="762000" cy="571500"/>
          </a:xfrm>
          <a:prstGeom prst="ellipse">
            <a:avLst/>
          </a:prstGeom>
          <a:noFill/>
          <a:ln w="57150">
            <a:solidFill>
              <a:srgbClr val="008080"/>
            </a:solidFill>
            <a:round/>
            <a:headEnd/>
            <a:tailEnd/>
          </a:ln>
          <a:effectLst/>
        </p:spPr>
        <p:txBody>
          <a:bodyPr wrap="none" anchor="ctr"/>
          <a:lstStyle/>
          <a:p>
            <a:endParaRPr lang="en-IN"/>
          </a:p>
        </p:txBody>
      </p:sp>
      <p:cxnSp>
        <p:nvCxnSpPr>
          <p:cNvPr id="11" name="AutoShape 9"/>
          <p:cNvCxnSpPr>
            <a:cxnSpLocks noChangeShapeType="1"/>
            <a:stCxn id="7" idx="4"/>
            <a:endCxn id="9" idx="0"/>
          </p:cNvCxnSpPr>
          <p:nvPr/>
        </p:nvCxnSpPr>
        <p:spPr bwMode="auto">
          <a:xfrm flipH="1">
            <a:off x="914400" y="3419475"/>
            <a:ext cx="304800" cy="209550"/>
          </a:xfrm>
          <a:prstGeom prst="straightConnector1">
            <a:avLst/>
          </a:prstGeom>
          <a:noFill/>
          <a:ln w="50800">
            <a:solidFill>
              <a:srgbClr val="0000FF"/>
            </a:solidFill>
            <a:round/>
            <a:headEnd/>
            <a:tailEnd type="triangle" w="med" len="med"/>
          </a:ln>
          <a:effectLst/>
        </p:spPr>
      </p:cxnSp>
      <p:cxnSp>
        <p:nvCxnSpPr>
          <p:cNvPr id="12" name="AutoShape 10"/>
          <p:cNvCxnSpPr>
            <a:cxnSpLocks noChangeShapeType="1"/>
            <a:stCxn id="8" idx="4"/>
            <a:endCxn id="10" idx="0"/>
          </p:cNvCxnSpPr>
          <p:nvPr/>
        </p:nvCxnSpPr>
        <p:spPr bwMode="auto">
          <a:xfrm flipH="1">
            <a:off x="1828800" y="3419475"/>
            <a:ext cx="381000" cy="209550"/>
          </a:xfrm>
          <a:prstGeom prst="straightConnector1">
            <a:avLst/>
          </a:prstGeom>
          <a:noFill/>
          <a:ln w="50800">
            <a:solidFill>
              <a:srgbClr val="0000FF"/>
            </a:solidFill>
            <a:round/>
            <a:headEnd/>
            <a:tailEnd type="triangle" w="med" len="med"/>
          </a:ln>
          <a:effectLst/>
        </p:spPr>
      </p:cxnSp>
      <p:cxnSp>
        <p:nvCxnSpPr>
          <p:cNvPr id="13" name="AutoShape 11"/>
          <p:cNvCxnSpPr>
            <a:cxnSpLocks noChangeShapeType="1"/>
            <a:stCxn id="6" idx="4"/>
            <a:endCxn id="8" idx="0"/>
          </p:cNvCxnSpPr>
          <p:nvPr/>
        </p:nvCxnSpPr>
        <p:spPr bwMode="auto">
          <a:xfrm>
            <a:off x="1752600" y="2628900"/>
            <a:ext cx="457200" cy="161925"/>
          </a:xfrm>
          <a:prstGeom prst="straightConnector1">
            <a:avLst/>
          </a:prstGeom>
          <a:noFill/>
          <a:ln w="50800">
            <a:solidFill>
              <a:srgbClr val="0000FF"/>
            </a:solidFill>
            <a:round/>
            <a:headEnd/>
            <a:tailEnd type="triangle" w="med" len="med"/>
          </a:ln>
          <a:effectLst/>
        </p:spPr>
      </p:cxnSp>
      <p:cxnSp>
        <p:nvCxnSpPr>
          <p:cNvPr id="14" name="AutoShape 12"/>
          <p:cNvCxnSpPr>
            <a:cxnSpLocks noChangeShapeType="1"/>
            <a:stCxn id="6" idx="4"/>
            <a:endCxn id="7" idx="0"/>
          </p:cNvCxnSpPr>
          <p:nvPr/>
        </p:nvCxnSpPr>
        <p:spPr bwMode="auto">
          <a:xfrm flipH="1">
            <a:off x="1219200" y="2628900"/>
            <a:ext cx="533400" cy="161925"/>
          </a:xfrm>
          <a:prstGeom prst="straightConnector1">
            <a:avLst/>
          </a:prstGeom>
          <a:noFill/>
          <a:ln w="50800">
            <a:solidFill>
              <a:srgbClr val="0000FF"/>
            </a:solidFill>
            <a:round/>
            <a:headEnd/>
            <a:tailEnd type="triangle" w="med" len="med"/>
          </a:ln>
          <a:effectLst/>
        </p:spPr>
      </p:cxnSp>
      <p:cxnSp>
        <p:nvCxnSpPr>
          <p:cNvPr id="15" name="AutoShape 13"/>
          <p:cNvCxnSpPr>
            <a:cxnSpLocks noChangeShapeType="1"/>
            <a:stCxn id="8" idx="4"/>
            <a:endCxn id="16" idx="0"/>
          </p:cNvCxnSpPr>
          <p:nvPr/>
        </p:nvCxnSpPr>
        <p:spPr bwMode="auto">
          <a:xfrm>
            <a:off x="2209800" y="3419475"/>
            <a:ext cx="533400" cy="209550"/>
          </a:xfrm>
          <a:prstGeom prst="straightConnector1">
            <a:avLst/>
          </a:prstGeom>
          <a:noFill/>
          <a:ln w="50800">
            <a:solidFill>
              <a:srgbClr val="0000FF"/>
            </a:solidFill>
            <a:round/>
            <a:headEnd/>
            <a:tailEnd type="triangle" w="med" len="med"/>
          </a:ln>
          <a:effectLst/>
        </p:spPr>
      </p:cxnSp>
      <p:sp>
        <p:nvSpPr>
          <p:cNvPr id="16" name="Oval 14"/>
          <p:cNvSpPr>
            <a:spLocks noChangeArrowheads="1"/>
          </p:cNvSpPr>
          <p:nvPr/>
        </p:nvSpPr>
        <p:spPr bwMode="auto">
          <a:xfrm>
            <a:off x="2362200" y="3657600"/>
            <a:ext cx="762000" cy="571500"/>
          </a:xfrm>
          <a:prstGeom prst="ellipse">
            <a:avLst/>
          </a:prstGeom>
          <a:noFill/>
          <a:ln w="57150">
            <a:solidFill>
              <a:srgbClr val="008080"/>
            </a:solidFill>
            <a:round/>
            <a:headEnd/>
            <a:tailEnd/>
          </a:ln>
          <a:effectLst/>
        </p:spPr>
        <p:txBody>
          <a:bodyPr wrap="none" anchor="ctr"/>
          <a:lstStyle/>
          <a:p>
            <a:endParaRPr lang="en-IN"/>
          </a:p>
        </p:txBody>
      </p:sp>
      <p:sp>
        <p:nvSpPr>
          <p:cNvPr id="17" name="Text Box 15"/>
          <p:cNvSpPr txBox="1">
            <a:spLocks noChangeArrowheads="1"/>
          </p:cNvSpPr>
          <p:nvPr/>
        </p:nvSpPr>
        <p:spPr bwMode="auto">
          <a:xfrm>
            <a:off x="1524000" y="5334000"/>
            <a:ext cx="2133600" cy="822325"/>
          </a:xfrm>
          <a:prstGeom prst="rect">
            <a:avLst/>
          </a:prstGeom>
          <a:noFill/>
          <a:ln w="12700">
            <a:noFill/>
            <a:miter lim="800000"/>
            <a:headEnd/>
            <a:tailEnd/>
          </a:ln>
          <a:effectLst/>
        </p:spPr>
        <p:txBody>
          <a:bodyPr>
            <a:spAutoFit/>
          </a:bodyPr>
          <a:lstStyle/>
          <a:p>
            <a:pPr algn="ctr" eaLnBrk="0" hangingPunct="0"/>
            <a:r>
              <a:rPr lang="en-US" sz="2400" b="1">
                <a:solidFill>
                  <a:srgbClr val="FF3300"/>
                </a:solidFill>
              </a:rPr>
              <a:t>Binary search trees</a:t>
            </a:r>
          </a:p>
        </p:txBody>
      </p:sp>
      <p:sp>
        <p:nvSpPr>
          <p:cNvPr id="18" name="Text Box 16"/>
          <p:cNvSpPr txBox="1">
            <a:spLocks noChangeArrowheads="1"/>
          </p:cNvSpPr>
          <p:nvPr/>
        </p:nvSpPr>
        <p:spPr bwMode="auto">
          <a:xfrm>
            <a:off x="6019800" y="5273675"/>
            <a:ext cx="2362200" cy="822325"/>
          </a:xfrm>
          <a:prstGeom prst="rect">
            <a:avLst/>
          </a:prstGeom>
          <a:noFill/>
          <a:ln w="12700">
            <a:noFill/>
            <a:miter lim="800000"/>
            <a:headEnd/>
            <a:tailEnd/>
          </a:ln>
          <a:effectLst/>
        </p:spPr>
        <p:txBody>
          <a:bodyPr>
            <a:spAutoFit/>
          </a:bodyPr>
          <a:lstStyle/>
          <a:p>
            <a:pPr algn="ctr" eaLnBrk="0" hangingPunct="0"/>
            <a:r>
              <a:rPr lang="en-US" sz="2400" b="1">
                <a:solidFill>
                  <a:srgbClr val="FF3300"/>
                </a:solidFill>
              </a:rPr>
              <a:t>Not a binary search tree</a:t>
            </a:r>
          </a:p>
        </p:txBody>
      </p:sp>
      <p:sp>
        <p:nvSpPr>
          <p:cNvPr id="19" name="Text Box 17"/>
          <p:cNvSpPr txBox="1">
            <a:spLocks noChangeArrowheads="1"/>
          </p:cNvSpPr>
          <p:nvPr/>
        </p:nvSpPr>
        <p:spPr bwMode="auto">
          <a:xfrm>
            <a:off x="990600" y="2819400"/>
            <a:ext cx="381000" cy="457200"/>
          </a:xfrm>
          <a:prstGeom prst="rect">
            <a:avLst/>
          </a:prstGeom>
          <a:noFill/>
          <a:ln w="12700">
            <a:noFill/>
            <a:miter lim="800000"/>
            <a:headEnd/>
            <a:tailEnd/>
          </a:ln>
          <a:effectLst/>
        </p:spPr>
        <p:txBody>
          <a:bodyPr>
            <a:spAutoFit/>
          </a:bodyPr>
          <a:lstStyle/>
          <a:p>
            <a:pPr algn="ctr" eaLnBrk="0" hangingPunct="0"/>
            <a:r>
              <a:rPr lang="en-US" sz="2400" b="1" dirty="0">
                <a:solidFill>
                  <a:srgbClr val="FF3300"/>
                </a:solidFill>
              </a:rPr>
              <a:t>5</a:t>
            </a:r>
          </a:p>
        </p:txBody>
      </p:sp>
      <p:sp>
        <p:nvSpPr>
          <p:cNvPr id="20" name="Text Box 18"/>
          <p:cNvSpPr txBox="1">
            <a:spLocks noChangeArrowheads="1"/>
          </p:cNvSpPr>
          <p:nvPr/>
        </p:nvSpPr>
        <p:spPr bwMode="auto">
          <a:xfrm>
            <a:off x="1447800" y="2057400"/>
            <a:ext cx="533400" cy="457200"/>
          </a:xfrm>
          <a:prstGeom prst="rect">
            <a:avLst/>
          </a:prstGeom>
          <a:noFill/>
          <a:ln w="12700">
            <a:noFill/>
            <a:miter lim="800000"/>
            <a:headEnd/>
            <a:tailEnd/>
          </a:ln>
          <a:effectLst/>
        </p:spPr>
        <p:txBody>
          <a:bodyPr>
            <a:spAutoFit/>
          </a:bodyPr>
          <a:lstStyle/>
          <a:p>
            <a:pPr algn="ctr" eaLnBrk="0" hangingPunct="0"/>
            <a:r>
              <a:rPr lang="en-US" sz="2400" b="1">
                <a:solidFill>
                  <a:srgbClr val="FF3300"/>
                </a:solidFill>
              </a:rPr>
              <a:t>10</a:t>
            </a:r>
          </a:p>
        </p:txBody>
      </p:sp>
      <p:sp>
        <p:nvSpPr>
          <p:cNvPr id="21" name="Text Box 19"/>
          <p:cNvSpPr txBox="1">
            <a:spLocks noChangeArrowheads="1"/>
          </p:cNvSpPr>
          <p:nvPr/>
        </p:nvSpPr>
        <p:spPr bwMode="auto">
          <a:xfrm>
            <a:off x="1905000" y="2819400"/>
            <a:ext cx="609600" cy="457200"/>
          </a:xfrm>
          <a:prstGeom prst="rect">
            <a:avLst/>
          </a:prstGeom>
          <a:noFill/>
          <a:ln w="12700">
            <a:noFill/>
            <a:miter lim="800000"/>
            <a:headEnd/>
            <a:tailEnd/>
          </a:ln>
          <a:effectLst/>
        </p:spPr>
        <p:txBody>
          <a:bodyPr>
            <a:spAutoFit/>
          </a:bodyPr>
          <a:lstStyle/>
          <a:p>
            <a:pPr algn="ctr" eaLnBrk="0" hangingPunct="0"/>
            <a:r>
              <a:rPr lang="en-US" sz="2400" b="1">
                <a:solidFill>
                  <a:srgbClr val="FF3300"/>
                </a:solidFill>
              </a:rPr>
              <a:t>30</a:t>
            </a:r>
          </a:p>
        </p:txBody>
      </p:sp>
      <p:sp>
        <p:nvSpPr>
          <p:cNvPr id="22" name="Text Box 20"/>
          <p:cNvSpPr txBox="1">
            <a:spLocks noChangeArrowheads="1"/>
          </p:cNvSpPr>
          <p:nvPr/>
        </p:nvSpPr>
        <p:spPr bwMode="auto">
          <a:xfrm>
            <a:off x="685800" y="3733800"/>
            <a:ext cx="381000" cy="457200"/>
          </a:xfrm>
          <a:prstGeom prst="rect">
            <a:avLst/>
          </a:prstGeom>
          <a:noFill/>
          <a:ln w="12700">
            <a:noFill/>
            <a:miter lim="800000"/>
            <a:headEnd/>
            <a:tailEnd/>
          </a:ln>
          <a:effectLst/>
        </p:spPr>
        <p:txBody>
          <a:bodyPr>
            <a:spAutoFit/>
          </a:bodyPr>
          <a:lstStyle/>
          <a:p>
            <a:pPr algn="ctr" eaLnBrk="0" hangingPunct="0"/>
            <a:r>
              <a:rPr lang="en-US" sz="2400" b="1">
                <a:solidFill>
                  <a:srgbClr val="FF3300"/>
                </a:solidFill>
              </a:rPr>
              <a:t>2</a:t>
            </a:r>
          </a:p>
        </p:txBody>
      </p:sp>
      <p:sp>
        <p:nvSpPr>
          <p:cNvPr id="23" name="Text Box 21"/>
          <p:cNvSpPr txBox="1">
            <a:spLocks noChangeArrowheads="1"/>
          </p:cNvSpPr>
          <p:nvPr/>
        </p:nvSpPr>
        <p:spPr bwMode="auto">
          <a:xfrm>
            <a:off x="1524000" y="3733800"/>
            <a:ext cx="609600" cy="457200"/>
          </a:xfrm>
          <a:prstGeom prst="rect">
            <a:avLst/>
          </a:prstGeom>
          <a:noFill/>
          <a:ln w="12700">
            <a:noFill/>
            <a:miter lim="800000"/>
            <a:headEnd/>
            <a:tailEnd/>
          </a:ln>
          <a:effectLst/>
        </p:spPr>
        <p:txBody>
          <a:bodyPr>
            <a:spAutoFit/>
          </a:bodyPr>
          <a:lstStyle/>
          <a:p>
            <a:pPr algn="ctr" eaLnBrk="0" hangingPunct="0"/>
            <a:r>
              <a:rPr lang="en-US" sz="2400" b="1" dirty="0">
                <a:solidFill>
                  <a:srgbClr val="FF3300"/>
                </a:solidFill>
              </a:rPr>
              <a:t>25</a:t>
            </a:r>
          </a:p>
        </p:txBody>
      </p:sp>
      <p:sp>
        <p:nvSpPr>
          <p:cNvPr id="24" name="Text Box 22"/>
          <p:cNvSpPr txBox="1">
            <a:spLocks noChangeArrowheads="1"/>
          </p:cNvSpPr>
          <p:nvPr/>
        </p:nvSpPr>
        <p:spPr bwMode="auto">
          <a:xfrm>
            <a:off x="2514600" y="3733800"/>
            <a:ext cx="533400" cy="457200"/>
          </a:xfrm>
          <a:prstGeom prst="rect">
            <a:avLst/>
          </a:prstGeom>
          <a:noFill/>
          <a:ln w="12700">
            <a:noFill/>
            <a:miter lim="800000"/>
            <a:headEnd/>
            <a:tailEnd/>
          </a:ln>
          <a:effectLst/>
        </p:spPr>
        <p:txBody>
          <a:bodyPr>
            <a:spAutoFit/>
          </a:bodyPr>
          <a:lstStyle/>
          <a:p>
            <a:pPr algn="ctr" eaLnBrk="0" hangingPunct="0"/>
            <a:r>
              <a:rPr lang="en-US" sz="2400" b="1">
                <a:solidFill>
                  <a:srgbClr val="FF3300"/>
                </a:solidFill>
              </a:rPr>
              <a:t>45</a:t>
            </a:r>
          </a:p>
        </p:txBody>
      </p:sp>
      <p:sp>
        <p:nvSpPr>
          <p:cNvPr id="25" name="Oval 23"/>
          <p:cNvSpPr>
            <a:spLocks noChangeArrowheads="1"/>
          </p:cNvSpPr>
          <p:nvPr/>
        </p:nvSpPr>
        <p:spPr bwMode="auto">
          <a:xfrm>
            <a:off x="6705600" y="2133600"/>
            <a:ext cx="762000" cy="571500"/>
          </a:xfrm>
          <a:prstGeom prst="ellipse">
            <a:avLst/>
          </a:prstGeom>
          <a:noFill/>
          <a:ln w="57150">
            <a:solidFill>
              <a:srgbClr val="008080"/>
            </a:solidFill>
            <a:round/>
            <a:headEnd/>
            <a:tailEnd/>
          </a:ln>
          <a:effectLst/>
        </p:spPr>
        <p:txBody>
          <a:bodyPr wrap="none" anchor="ctr"/>
          <a:lstStyle/>
          <a:p>
            <a:endParaRPr lang="en-IN"/>
          </a:p>
        </p:txBody>
      </p:sp>
      <p:sp>
        <p:nvSpPr>
          <p:cNvPr id="26" name="Oval 24"/>
          <p:cNvSpPr>
            <a:spLocks noChangeArrowheads="1"/>
          </p:cNvSpPr>
          <p:nvPr/>
        </p:nvSpPr>
        <p:spPr bwMode="auto">
          <a:xfrm>
            <a:off x="6172200" y="2924175"/>
            <a:ext cx="762000" cy="571500"/>
          </a:xfrm>
          <a:prstGeom prst="ellipse">
            <a:avLst/>
          </a:prstGeom>
          <a:noFill/>
          <a:ln w="57150">
            <a:solidFill>
              <a:srgbClr val="008080"/>
            </a:solidFill>
            <a:round/>
            <a:headEnd/>
            <a:tailEnd/>
          </a:ln>
          <a:effectLst/>
        </p:spPr>
        <p:txBody>
          <a:bodyPr wrap="none" anchor="ctr"/>
          <a:lstStyle/>
          <a:p>
            <a:endParaRPr lang="en-IN"/>
          </a:p>
        </p:txBody>
      </p:sp>
      <p:sp>
        <p:nvSpPr>
          <p:cNvPr id="27" name="Oval 25"/>
          <p:cNvSpPr>
            <a:spLocks noChangeArrowheads="1"/>
          </p:cNvSpPr>
          <p:nvPr/>
        </p:nvSpPr>
        <p:spPr bwMode="auto">
          <a:xfrm>
            <a:off x="7162800" y="2924175"/>
            <a:ext cx="762000" cy="571500"/>
          </a:xfrm>
          <a:prstGeom prst="ellipse">
            <a:avLst/>
          </a:prstGeom>
          <a:noFill/>
          <a:ln w="57150">
            <a:solidFill>
              <a:srgbClr val="008080"/>
            </a:solidFill>
            <a:round/>
            <a:headEnd/>
            <a:tailEnd/>
          </a:ln>
          <a:effectLst/>
        </p:spPr>
        <p:txBody>
          <a:bodyPr wrap="none" anchor="ctr"/>
          <a:lstStyle/>
          <a:p>
            <a:endParaRPr lang="en-IN"/>
          </a:p>
        </p:txBody>
      </p:sp>
      <p:sp>
        <p:nvSpPr>
          <p:cNvPr id="28" name="Oval 26"/>
          <p:cNvSpPr>
            <a:spLocks noChangeArrowheads="1"/>
          </p:cNvSpPr>
          <p:nvPr/>
        </p:nvSpPr>
        <p:spPr bwMode="auto">
          <a:xfrm>
            <a:off x="5867400" y="3762375"/>
            <a:ext cx="762000" cy="571500"/>
          </a:xfrm>
          <a:prstGeom prst="ellipse">
            <a:avLst/>
          </a:prstGeom>
          <a:noFill/>
          <a:ln w="57150">
            <a:solidFill>
              <a:srgbClr val="008080"/>
            </a:solidFill>
            <a:round/>
            <a:headEnd/>
            <a:tailEnd/>
          </a:ln>
          <a:effectLst/>
        </p:spPr>
        <p:txBody>
          <a:bodyPr wrap="none" anchor="ctr"/>
          <a:lstStyle/>
          <a:p>
            <a:endParaRPr lang="en-IN"/>
          </a:p>
        </p:txBody>
      </p:sp>
      <p:sp>
        <p:nvSpPr>
          <p:cNvPr id="29" name="Oval 27"/>
          <p:cNvSpPr>
            <a:spLocks noChangeArrowheads="1"/>
          </p:cNvSpPr>
          <p:nvPr/>
        </p:nvSpPr>
        <p:spPr bwMode="auto">
          <a:xfrm>
            <a:off x="6781800" y="3762375"/>
            <a:ext cx="762000" cy="571500"/>
          </a:xfrm>
          <a:prstGeom prst="ellipse">
            <a:avLst/>
          </a:prstGeom>
          <a:noFill/>
          <a:ln w="57150">
            <a:solidFill>
              <a:srgbClr val="008080"/>
            </a:solidFill>
            <a:round/>
            <a:headEnd/>
            <a:tailEnd/>
          </a:ln>
          <a:effectLst/>
        </p:spPr>
        <p:txBody>
          <a:bodyPr wrap="none" anchor="ctr"/>
          <a:lstStyle/>
          <a:p>
            <a:endParaRPr lang="en-IN"/>
          </a:p>
        </p:txBody>
      </p:sp>
      <p:cxnSp>
        <p:nvCxnSpPr>
          <p:cNvPr id="30" name="AutoShape 28"/>
          <p:cNvCxnSpPr>
            <a:cxnSpLocks noChangeShapeType="1"/>
            <a:stCxn id="26" idx="4"/>
            <a:endCxn id="28" idx="0"/>
          </p:cNvCxnSpPr>
          <p:nvPr/>
        </p:nvCxnSpPr>
        <p:spPr bwMode="auto">
          <a:xfrm flipH="1">
            <a:off x="6248400" y="3524250"/>
            <a:ext cx="304800" cy="209550"/>
          </a:xfrm>
          <a:prstGeom prst="straightConnector1">
            <a:avLst/>
          </a:prstGeom>
          <a:noFill/>
          <a:ln w="50800">
            <a:solidFill>
              <a:srgbClr val="0000FF"/>
            </a:solidFill>
            <a:round/>
            <a:headEnd/>
            <a:tailEnd type="triangle" w="med" len="med"/>
          </a:ln>
          <a:effectLst/>
        </p:spPr>
      </p:cxnSp>
      <p:cxnSp>
        <p:nvCxnSpPr>
          <p:cNvPr id="31" name="AutoShape 29"/>
          <p:cNvCxnSpPr>
            <a:cxnSpLocks noChangeShapeType="1"/>
            <a:stCxn id="26" idx="4"/>
            <a:endCxn id="29" idx="0"/>
          </p:cNvCxnSpPr>
          <p:nvPr/>
        </p:nvCxnSpPr>
        <p:spPr bwMode="auto">
          <a:xfrm>
            <a:off x="6553200" y="3524250"/>
            <a:ext cx="609600" cy="209550"/>
          </a:xfrm>
          <a:prstGeom prst="straightConnector1">
            <a:avLst/>
          </a:prstGeom>
          <a:noFill/>
          <a:ln w="50800">
            <a:solidFill>
              <a:srgbClr val="0000FF"/>
            </a:solidFill>
            <a:round/>
            <a:headEnd/>
            <a:tailEnd type="triangle" w="med" len="med"/>
          </a:ln>
          <a:effectLst/>
        </p:spPr>
      </p:cxnSp>
      <p:cxnSp>
        <p:nvCxnSpPr>
          <p:cNvPr id="32" name="AutoShape 30"/>
          <p:cNvCxnSpPr>
            <a:cxnSpLocks noChangeShapeType="1"/>
            <a:stCxn id="25" idx="4"/>
            <a:endCxn id="27" idx="0"/>
          </p:cNvCxnSpPr>
          <p:nvPr/>
        </p:nvCxnSpPr>
        <p:spPr bwMode="auto">
          <a:xfrm>
            <a:off x="7086600" y="2733675"/>
            <a:ext cx="457200" cy="161925"/>
          </a:xfrm>
          <a:prstGeom prst="straightConnector1">
            <a:avLst/>
          </a:prstGeom>
          <a:noFill/>
          <a:ln w="50800">
            <a:solidFill>
              <a:srgbClr val="0000FF"/>
            </a:solidFill>
            <a:round/>
            <a:headEnd/>
            <a:tailEnd type="triangle" w="med" len="med"/>
          </a:ln>
          <a:effectLst/>
        </p:spPr>
      </p:cxnSp>
      <p:cxnSp>
        <p:nvCxnSpPr>
          <p:cNvPr id="33" name="AutoShape 31"/>
          <p:cNvCxnSpPr>
            <a:cxnSpLocks noChangeShapeType="1"/>
            <a:stCxn id="25" idx="4"/>
            <a:endCxn id="26" idx="0"/>
          </p:cNvCxnSpPr>
          <p:nvPr/>
        </p:nvCxnSpPr>
        <p:spPr bwMode="auto">
          <a:xfrm flipH="1">
            <a:off x="6553200" y="2733675"/>
            <a:ext cx="533400" cy="161925"/>
          </a:xfrm>
          <a:prstGeom prst="straightConnector1">
            <a:avLst/>
          </a:prstGeom>
          <a:noFill/>
          <a:ln w="50800">
            <a:solidFill>
              <a:srgbClr val="0000FF"/>
            </a:solidFill>
            <a:round/>
            <a:headEnd/>
            <a:tailEnd type="triangle" w="med" len="med"/>
          </a:ln>
          <a:effectLst/>
        </p:spPr>
      </p:cxnSp>
      <p:cxnSp>
        <p:nvCxnSpPr>
          <p:cNvPr id="34" name="AutoShape 32"/>
          <p:cNvCxnSpPr>
            <a:cxnSpLocks noChangeShapeType="1"/>
            <a:stCxn id="27" idx="4"/>
            <a:endCxn id="35" idx="0"/>
          </p:cNvCxnSpPr>
          <p:nvPr/>
        </p:nvCxnSpPr>
        <p:spPr bwMode="auto">
          <a:xfrm>
            <a:off x="7543800" y="3524250"/>
            <a:ext cx="533400" cy="209550"/>
          </a:xfrm>
          <a:prstGeom prst="straightConnector1">
            <a:avLst/>
          </a:prstGeom>
          <a:noFill/>
          <a:ln w="50800">
            <a:solidFill>
              <a:srgbClr val="0000FF"/>
            </a:solidFill>
            <a:round/>
            <a:headEnd/>
            <a:tailEnd type="triangle" w="med" len="med"/>
          </a:ln>
          <a:effectLst/>
        </p:spPr>
      </p:cxnSp>
      <p:sp>
        <p:nvSpPr>
          <p:cNvPr id="35" name="Oval 33"/>
          <p:cNvSpPr>
            <a:spLocks noChangeArrowheads="1"/>
          </p:cNvSpPr>
          <p:nvPr/>
        </p:nvSpPr>
        <p:spPr bwMode="auto">
          <a:xfrm>
            <a:off x="7696200" y="3762375"/>
            <a:ext cx="762000" cy="571500"/>
          </a:xfrm>
          <a:prstGeom prst="ellipse">
            <a:avLst/>
          </a:prstGeom>
          <a:noFill/>
          <a:ln w="57150">
            <a:solidFill>
              <a:srgbClr val="008080"/>
            </a:solidFill>
            <a:round/>
            <a:headEnd/>
            <a:tailEnd/>
          </a:ln>
          <a:effectLst/>
        </p:spPr>
        <p:txBody>
          <a:bodyPr wrap="none" anchor="ctr"/>
          <a:lstStyle/>
          <a:p>
            <a:endParaRPr lang="en-IN"/>
          </a:p>
        </p:txBody>
      </p:sp>
      <p:sp>
        <p:nvSpPr>
          <p:cNvPr id="36" name="Text Box 34"/>
          <p:cNvSpPr txBox="1">
            <a:spLocks noChangeArrowheads="1"/>
          </p:cNvSpPr>
          <p:nvPr/>
        </p:nvSpPr>
        <p:spPr bwMode="auto">
          <a:xfrm>
            <a:off x="6324600" y="2924175"/>
            <a:ext cx="381000" cy="457200"/>
          </a:xfrm>
          <a:prstGeom prst="rect">
            <a:avLst/>
          </a:prstGeom>
          <a:noFill/>
          <a:ln w="12700">
            <a:noFill/>
            <a:miter lim="800000"/>
            <a:headEnd/>
            <a:tailEnd/>
          </a:ln>
          <a:effectLst/>
        </p:spPr>
        <p:txBody>
          <a:bodyPr>
            <a:spAutoFit/>
          </a:bodyPr>
          <a:lstStyle/>
          <a:p>
            <a:pPr algn="ctr" eaLnBrk="0" hangingPunct="0"/>
            <a:r>
              <a:rPr lang="en-US" sz="2400" b="1">
                <a:solidFill>
                  <a:srgbClr val="FF3300"/>
                </a:solidFill>
              </a:rPr>
              <a:t>5</a:t>
            </a:r>
          </a:p>
        </p:txBody>
      </p:sp>
      <p:sp>
        <p:nvSpPr>
          <p:cNvPr id="37" name="Text Box 35"/>
          <p:cNvSpPr txBox="1">
            <a:spLocks noChangeArrowheads="1"/>
          </p:cNvSpPr>
          <p:nvPr/>
        </p:nvSpPr>
        <p:spPr bwMode="auto">
          <a:xfrm>
            <a:off x="6781800" y="2162175"/>
            <a:ext cx="533400" cy="457200"/>
          </a:xfrm>
          <a:prstGeom prst="rect">
            <a:avLst/>
          </a:prstGeom>
          <a:noFill/>
          <a:ln w="12700">
            <a:noFill/>
            <a:miter lim="800000"/>
            <a:headEnd/>
            <a:tailEnd/>
          </a:ln>
          <a:effectLst/>
        </p:spPr>
        <p:txBody>
          <a:bodyPr>
            <a:spAutoFit/>
          </a:bodyPr>
          <a:lstStyle/>
          <a:p>
            <a:pPr algn="ctr" eaLnBrk="0" hangingPunct="0"/>
            <a:r>
              <a:rPr lang="en-US" sz="2400" b="1">
                <a:solidFill>
                  <a:srgbClr val="FF3300"/>
                </a:solidFill>
              </a:rPr>
              <a:t>10</a:t>
            </a:r>
          </a:p>
        </p:txBody>
      </p:sp>
      <p:sp>
        <p:nvSpPr>
          <p:cNvPr id="38" name="Text Box 36"/>
          <p:cNvSpPr txBox="1">
            <a:spLocks noChangeArrowheads="1"/>
          </p:cNvSpPr>
          <p:nvPr/>
        </p:nvSpPr>
        <p:spPr bwMode="auto">
          <a:xfrm>
            <a:off x="7239000" y="2924175"/>
            <a:ext cx="609600" cy="457200"/>
          </a:xfrm>
          <a:prstGeom prst="rect">
            <a:avLst/>
          </a:prstGeom>
          <a:noFill/>
          <a:ln w="12700">
            <a:noFill/>
            <a:miter lim="800000"/>
            <a:headEnd/>
            <a:tailEnd/>
          </a:ln>
          <a:effectLst/>
        </p:spPr>
        <p:txBody>
          <a:bodyPr>
            <a:spAutoFit/>
          </a:bodyPr>
          <a:lstStyle/>
          <a:p>
            <a:pPr algn="ctr" eaLnBrk="0" hangingPunct="0"/>
            <a:r>
              <a:rPr lang="en-US" sz="2400" b="1">
                <a:solidFill>
                  <a:srgbClr val="FF3300"/>
                </a:solidFill>
              </a:rPr>
              <a:t>45</a:t>
            </a:r>
          </a:p>
        </p:txBody>
      </p:sp>
      <p:sp>
        <p:nvSpPr>
          <p:cNvPr id="39" name="Text Box 37"/>
          <p:cNvSpPr txBox="1">
            <a:spLocks noChangeArrowheads="1"/>
          </p:cNvSpPr>
          <p:nvPr/>
        </p:nvSpPr>
        <p:spPr bwMode="auto">
          <a:xfrm>
            <a:off x="6019800" y="3838575"/>
            <a:ext cx="381000" cy="457200"/>
          </a:xfrm>
          <a:prstGeom prst="rect">
            <a:avLst/>
          </a:prstGeom>
          <a:noFill/>
          <a:ln w="12700">
            <a:noFill/>
            <a:miter lim="800000"/>
            <a:headEnd/>
            <a:tailEnd/>
          </a:ln>
          <a:effectLst/>
        </p:spPr>
        <p:txBody>
          <a:bodyPr>
            <a:spAutoFit/>
          </a:bodyPr>
          <a:lstStyle/>
          <a:p>
            <a:pPr algn="ctr" eaLnBrk="0" hangingPunct="0"/>
            <a:r>
              <a:rPr lang="en-US" sz="2400" b="1">
                <a:solidFill>
                  <a:srgbClr val="FF3300"/>
                </a:solidFill>
              </a:rPr>
              <a:t>2</a:t>
            </a:r>
          </a:p>
        </p:txBody>
      </p:sp>
      <p:sp>
        <p:nvSpPr>
          <p:cNvPr id="40" name="Text Box 38"/>
          <p:cNvSpPr txBox="1">
            <a:spLocks noChangeArrowheads="1"/>
          </p:cNvSpPr>
          <p:nvPr/>
        </p:nvSpPr>
        <p:spPr bwMode="auto">
          <a:xfrm>
            <a:off x="6858000" y="3838575"/>
            <a:ext cx="609600" cy="457200"/>
          </a:xfrm>
          <a:prstGeom prst="rect">
            <a:avLst/>
          </a:prstGeom>
          <a:noFill/>
          <a:ln w="12700">
            <a:noFill/>
            <a:miter lim="800000"/>
            <a:headEnd/>
            <a:tailEnd/>
          </a:ln>
          <a:effectLst/>
        </p:spPr>
        <p:txBody>
          <a:bodyPr>
            <a:spAutoFit/>
          </a:bodyPr>
          <a:lstStyle/>
          <a:p>
            <a:pPr algn="ctr" eaLnBrk="0" hangingPunct="0"/>
            <a:r>
              <a:rPr lang="en-US" sz="2400" b="1">
                <a:solidFill>
                  <a:srgbClr val="FF3300"/>
                </a:solidFill>
              </a:rPr>
              <a:t>25</a:t>
            </a:r>
          </a:p>
        </p:txBody>
      </p:sp>
      <p:sp>
        <p:nvSpPr>
          <p:cNvPr id="41" name="Text Box 39"/>
          <p:cNvSpPr txBox="1">
            <a:spLocks noChangeArrowheads="1"/>
          </p:cNvSpPr>
          <p:nvPr/>
        </p:nvSpPr>
        <p:spPr bwMode="auto">
          <a:xfrm>
            <a:off x="7848600" y="3838575"/>
            <a:ext cx="533400" cy="457200"/>
          </a:xfrm>
          <a:prstGeom prst="rect">
            <a:avLst/>
          </a:prstGeom>
          <a:noFill/>
          <a:ln w="12700">
            <a:noFill/>
            <a:miter lim="800000"/>
            <a:headEnd/>
            <a:tailEnd/>
          </a:ln>
          <a:effectLst/>
        </p:spPr>
        <p:txBody>
          <a:bodyPr>
            <a:spAutoFit/>
          </a:bodyPr>
          <a:lstStyle/>
          <a:p>
            <a:pPr algn="ctr" eaLnBrk="0" hangingPunct="0"/>
            <a:r>
              <a:rPr lang="en-US" sz="2400" b="1">
                <a:solidFill>
                  <a:srgbClr val="FF3300"/>
                </a:solidFill>
              </a:rPr>
              <a:t>30</a:t>
            </a:r>
          </a:p>
        </p:txBody>
      </p:sp>
      <p:sp>
        <p:nvSpPr>
          <p:cNvPr id="42" name="Oval 40"/>
          <p:cNvSpPr>
            <a:spLocks noChangeArrowheads="1"/>
          </p:cNvSpPr>
          <p:nvPr/>
        </p:nvSpPr>
        <p:spPr bwMode="auto">
          <a:xfrm>
            <a:off x="4114800" y="1571625"/>
            <a:ext cx="762000" cy="571500"/>
          </a:xfrm>
          <a:prstGeom prst="ellipse">
            <a:avLst/>
          </a:prstGeom>
          <a:noFill/>
          <a:ln w="57150">
            <a:solidFill>
              <a:srgbClr val="008080"/>
            </a:solidFill>
            <a:round/>
            <a:headEnd/>
            <a:tailEnd/>
          </a:ln>
          <a:effectLst/>
        </p:spPr>
        <p:txBody>
          <a:bodyPr wrap="none" anchor="ctr"/>
          <a:lstStyle/>
          <a:p>
            <a:endParaRPr lang="en-IN"/>
          </a:p>
        </p:txBody>
      </p:sp>
      <p:sp>
        <p:nvSpPr>
          <p:cNvPr id="43" name="Oval 41"/>
          <p:cNvSpPr>
            <a:spLocks noChangeArrowheads="1"/>
          </p:cNvSpPr>
          <p:nvPr/>
        </p:nvSpPr>
        <p:spPr bwMode="auto">
          <a:xfrm>
            <a:off x="3581400" y="2362200"/>
            <a:ext cx="762000" cy="571500"/>
          </a:xfrm>
          <a:prstGeom prst="ellipse">
            <a:avLst/>
          </a:prstGeom>
          <a:noFill/>
          <a:ln w="57150">
            <a:solidFill>
              <a:srgbClr val="008080"/>
            </a:solidFill>
            <a:round/>
            <a:headEnd/>
            <a:tailEnd/>
          </a:ln>
          <a:effectLst/>
        </p:spPr>
        <p:txBody>
          <a:bodyPr wrap="none" anchor="ctr"/>
          <a:lstStyle/>
          <a:p>
            <a:endParaRPr lang="en-IN"/>
          </a:p>
        </p:txBody>
      </p:sp>
      <p:sp>
        <p:nvSpPr>
          <p:cNvPr id="44" name="Oval 42"/>
          <p:cNvSpPr>
            <a:spLocks noChangeArrowheads="1"/>
          </p:cNvSpPr>
          <p:nvPr/>
        </p:nvSpPr>
        <p:spPr bwMode="auto">
          <a:xfrm>
            <a:off x="4572000" y="2362200"/>
            <a:ext cx="762000" cy="571500"/>
          </a:xfrm>
          <a:prstGeom prst="ellipse">
            <a:avLst/>
          </a:prstGeom>
          <a:noFill/>
          <a:ln w="57150">
            <a:solidFill>
              <a:srgbClr val="008080"/>
            </a:solidFill>
            <a:round/>
            <a:headEnd/>
            <a:tailEnd/>
          </a:ln>
          <a:effectLst/>
        </p:spPr>
        <p:txBody>
          <a:bodyPr wrap="none" anchor="ctr"/>
          <a:lstStyle/>
          <a:p>
            <a:endParaRPr lang="en-IN"/>
          </a:p>
        </p:txBody>
      </p:sp>
      <p:sp>
        <p:nvSpPr>
          <p:cNvPr id="45" name="Oval 43"/>
          <p:cNvSpPr>
            <a:spLocks noChangeArrowheads="1"/>
          </p:cNvSpPr>
          <p:nvPr/>
        </p:nvSpPr>
        <p:spPr bwMode="auto">
          <a:xfrm>
            <a:off x="4191000" y="3200400"/>
            <a:ext cx="762000" cy="571500"/>
          </a:xfrm>
          <a:prstGeom prst="ellipse">
            <a:avLst/>
          </a:prstGeom>
          <a:noFill/>
          <a:ln w="57150">
            <a:solidFill>
              <a:srgbClr val="008080"/>
            </a:solidFill>
            <a:round/>
            <a:headEnd/>
            <a:tailEnd/>
          </a:ln>
          <a:effectLst/>
        </p:spPr>
        <p:txBody>
          <a:bodyPr wrap="none" anchor="ctr"/>
          <a:lstStyle/>
          <a:p>
            <a:endParaRPr lang="en-IN"/>
          </a:p>
        </p:txBody>
      </p:sp>
      <p:cxnSp>
        <p:nvCxnSpPr>
          <p:cNvPr id="46" name="AutoShape 44"/>
          <p:cNvCxnSpPr>
            <a:cxnSpLocks noChangeShapeType="1"/>
            <a:stCxn id="44" idx="4"/>
            <a:endCxn id="45" idx="0"/>
          </p:cNvCxnSpPr>
          <p:nvPr/>
        </p:nvCxnSpPr>
        <p:spPr bwMode="auto">
          <a:xfrm flipH="1">
            <a:off x="4572000" y="2962275"/>
            <a:ext cx="381000" cy="209550"/>
          </a:xfrm>
          <a:prstGeom prst="straightConnector1">
            <a:avLst/>
          </a:prstGeom>
          <a:noFill/>
          <a:ln w="50800">
            <a:solidFill>
              <a:srgbClr val="0000FF"/>
            </a:solidFill>
            <a:round/>
            <a:headEnd/>
            <a:tailEnd type="triangle" w="med" len="med"/>
          </a:ln>
          <a:effectLst/>
        </p:spPr>
      </p:cxnSp>
      <p:cxnSp>
        <p:nvCxnSpPr>
          <p:cNvPr id="47" name="AutoShape 45"/>
          <p:cNvCxnSpPr>
            <a:cxnSpLocks noChangeShapeType="1"/>
            <a:stCxn id="42" idx="4"/>
            <a:endCxn id="44" idx="0"/>
          </p:cNvCxnSpPr>
          <p:nvPr/>
        </p:nvCxnSpPr>
        <p:spPr bwMode="auto">
          <a:xfrm>
            <a:off x="4495800" y="2171700"/>
            <a:ext cx="457200" cy="161925"/>
          </a:xfrm>
          <a:prstGeom prst="straightConnector1">
            <a:avLst/>
          </a:prstGeom>
          <a:noFill/>
          <a:ln w="50800">
            <a:solidFill>
              <a:srgbClr val="0000FF"/>
            </a:solidFill>
            <a:round/>
            <a:headEnd/>
            <a:tailEnd type="triangle" w="med" len="med"/>
          </a:ln>
          <a:effectLst/>
        </p:spPr>
      </p:cxnSp>
      <p:cxnSp>
        <p:nvCxnSpPr>
          <p:cNvPr id="48" name="AutoShape 46"/>
          <p:cNvCxnSpPr>
            <a:cxnSpLocks noChangeShapeType="1"/>
            <a:stCxn id="42" idx="4"/>
            <a:endCxn id="43" idx="0"/>
          </p:cNvCxnSpPr>
          <p:nvPr/>
        </p:nvCxnSpPr>
        <p:spPr bwMode="auto">
          <a:xfrm flipH="1">
            <a:off x="3962400" y="2171700"/>
            <a:ext cx="533400" cy="161925"/>
          </a:xfrm>
          <a:prstGeom prst="straightConnector1">
            <a:avLst/>
          </a:prstGeom>
          <a:noFill/>
          <a:ln w="50800">
            <a:solidFill>
              <a:srgbClr val="0000FF"/>
            </a:solidFill>
            <a:round/>
            <a:headEnd/>
            <a:tailEnd type="triangle" w="med" len="med"/>
          </a:ln>
          <a:effectLst/>
        </p:spPr>
      </p:cxnSp>
      <p:cxnSp>
        <p:nvCxnSpPr>
          <p:cNvPr id="49" name="AutoShape 47"/>
          <p:cNvCxnSpPr>
            <a:cxnSpLocks noChangeShapeType="1"/>
            <a:stCxn id="45" idx="4"/>
            <a:endCxn id="50" idx="0"/>
          </p:cNvCxnSpPr>
          <p:nvPr/>
        </p:nvCxnSpPr>
        <p:spPr bwMode="auto">
          <a:xfrm flipH="1">
            <a:off x="3886200" y="3800475"/>
            <a:ext cx="685800" cy="209550"/>
          </a:xfrm>
          <a:prstGeom prst="straightConnector1">
            <a:avLst/>
          </a:prstGeom>
          <a:noFill/>
          <a:ln w="50800">
            <a:solidFill>
              <a:srgbClr val="0000FF"/>
            </a:solidFill>
            <a:round/>
            <a:headEnd/>
            <a:tailEnd type="triangle" w="med" len="med"/>
          </a:ln>
          <a:effectLst/>
        </p:spPr>
      </p:cxnSp>
      <p:sp>
        <p:nvSpPr>
          <p:cNvPr id="50" name="Oval 48"/>
          <p:cNvSpPr>
            <a:spLocks noChangeArrowheads="1"/>
          </p:cNvSpPr>
          <p:nvPr/>
        </p:nvSpPr>
        <p:spPr bwMode="auto">
          <a:xfrm>
            <a:off x="3505200" y="4038600"/>
            <a:ext cx="762000" cy="571500"/>
          </a:xfrm>
          <a:prstGeom prst="ellipse">
            <a:avLst/>
          </a:prstGeom>
          <a:noFill/>
          <a:ln w="57150">
            <a:solidFill>
              <a:srgbClr val="008080"/>
            </a:solidFill>
            <a:round/>
            <a:headEnd/>
            <a:tailEnd/>
          </a:ln>
          <a:effectLst/>
        </p:spPr>
        <p:txBody>
          <a:bodyPr wrap="none" anchor="ctr"/>
          <a:lstStyle/>
          <a:p>
            <a:endParaRPr lang="en-IN"/>
          </a:p>
        </p:txBody>
      </p:sp>
      <p:sp>
        <p:nvSpPr>
          <p:cNvPr id="51" name="Text Box 49"/>
          <p:cNvSpPr txBox="1">
            <a:spLocks noChangeArrowheads="1"/>
          </p:cNvSpPr>
          <p:nvPr/>
        </p:nvSpPr>
        <p:spPr bwMode="auto">
          <a:xfrm>
            <a:off x="4267200" y="1600200"/>
            <a:ext cx="381000" cy="457200"/>
          </a:xfrm>
          <a:prstGeom prst="rect">
            <a:avLst/>
          </a:prstGeom>
          <a:noFill/>
          <a:ln w="12700">
            <a:noFill/>
            <a:miter lim="800000"/>
            <a:headEnd/>
            <a:tailEnd/>
          </a:ln>
          <a:effectLst/>
        </p:spPr>
        <p:txBody>
          <a:bodyPr>
            <a:spAutoFit/>
          </a:bodyPr>
          <a:lstStyle/>
          <a:p>
            <a:pPr algn="ctr" eaLnBrk="0" hangingPunct="0"/>
            <a:r>
              <a:rPr lang="en-US" sz="2400" b="1">
                <a:solidFill>
                  <a:srgbClr val="FF3300"/>
                </a:solidFill>
              </a:rPr>
              <a:t>5</a:t>
            </a:r>
          </a:p>
        </p:txBody>
      </p:sp>
      <p:sp>
        <p:nvSpPr>
          <p:cNvPr id="52" name="Text Box 50"/>
          <p:cNvSpPr txBox="1">
            <a:spLocks noChangeArrowheads="1"/>
          </p:cNvSpPr>
          <p:nvPr/>
        </p:nvSpPr>
        <p:spPr bwMode="auto">
          <a:xfrm>
            <a:off x="3581400" y="4038600"/>
            <a:ext cx="533400" cy="457200"/>
          </a:xfrm>
          <a:prstGeom prst="rect">
            <a:avLst/>
          </a:prstGeom>
          <a:noFill/>
          <a:ln w="12700">
            <a:noFill/>
            <a:miter lim="800000"/>
            <a:headEnd/>
            <a:tailEnd/>
          </a:ln>
          <a:effectLst/>
        </p:spPr>
        <p:txBody>
          <a:bodyPr>
            <a:spAutoFit/>
          </a:bodyPr>
          <a:lstStyle/>
          <a:p>
            <a:pPr algn="ctr" eaLnBrk="0" hangingPunct="0"/>
            <a:r>
              <a:rPr lang="en-US" sz="2400" b="1" dirty="0">
                <a:solidFill>
                  <a:srgbClr val="FF3300"/>
                </a:solidFill>
              </a:rPr>
              <a:t>10</a:t>
            </a:r>
          </a:p>
        </p:txBody>
      </p:sp>
      <p:sp>
        <p:nvSpPr>
          <p:cNvPr id="53" name="Text Box 51"/>
          <p:cNvSpPr txBox="1">
            <a:spLocks noChangeArrowheads="1"/>
          </p:cNvSpPr>
          <p:nvPr/>
        </p:nvSpPr>
        <p:spPr bwMode="auto">
          <a:xfrm>
            <a:off x="4267200" y="3276600"/>
            <a:ext cx="609600" cy="457200"/>
          </a:xfrm>
          <a:prstGeom prst="rect">
            <a:avLst/>
          </a:prstGeom>
          <a:noFill/>
          <a:ln w="12700">
            <a:noFill/>
            <a:miter lim="800000"/>
            <a:headEnd/>
            <a:tailEnd/>
          </a:ln>
          <a:effectLst/>
        </p:spPr>
        <p:txBody>
          <a:bodyPr>
            <a:spAutoFit/>
          </a:bodyPr>
          <a:lstStyle/>
          <a:p>
            <a:pPr algn="ctr" eaLnBrk="0" hangingPunct="0"/>
            <a:r>
              <a:rPr lang="en-US" sz="2400" b="1">
                <a:solidFill>
                  <a:srgbClr val="FF3300"/>
                </a:solidFill>
              </a:rPr>
              <a:t>30</a:t>
            </a:r>
          </a:p>
        </p:txBody>
      </p:sp>
      <p:sp>
        <p:nvSpPr>
          <p:cNvPr id="54" name="Text Box 52"/>
          <p:cNvSpPr txBox="1">
            <a:spLocks noChangeArrowheads="1"/>
          </p:cNvSpPr>
          <p:nvPr/>
        </p:nvSpPr>
        <p:spPr bwMode="auto">
          <a:xfrm>
            <a:off x="3733800" y="2362200"/>
            <a:ext cx="381000" cy="457200"/>
          </a:xfrm>
          <a:prstGeom prst="rect">
            <a:avLst/>
          </a:prstGeom>
          <a:noFill/>
          <a:ln w="12700">
            <a:noFill/>
            <a:miter lim="800000"/>
            <a:headEnd/>
            <a:tailEnd/>
          </a:ln>
          <a:effectLst/>
        </p:spPr>
        <p:txBody>
          <a:bodyPr>
            <a:spAutoFit/>
          </a:bodyPr>
          <a:lstStyle/>
          <a:p>
            <a:pPr algn="ctr" eaLnBrk="0" hangingPunct="0"/>
            <a:r>
              <a:rPr lang="en-US" sz="2400" b="1">
                <a:solidFill>
                  <a:srgbClr val="FF3300"/>
                </a:solidFill>
              </a:rPr>
              <a:t>2</a:t>
            </a:r>
          </a:p>
        </p:txBody>
      </p:sp>
      <p:sp>
        <p:nvSpPr>
          <p:cNvPr id="55" name="Text Box 53"/>
          <p:cNvSpPr txBox="1">
            <a:spLocks noChangeArrowheads="1"/>
          </p:cNvSpPr>
          <p:nvPr/>
        </p:nvSpPr>
        <p:spPr bwMode="auto">
          <a:xfrm>
            <a:off x="4191000" y="4876800"/>
            <a:ext cx="609600" cy="457200"/>
          </a:xfrm>
          <a:prstGeom prst="rect">
            <a:avLst/>
          </a:prstGeom>
          <a:noFill/>
          <a:ln w="12700">
            <a:noFill/>
            <a:miter lim="800000"/>
            <a:headEnd/>
            <a:tailEnd/>
          </a:ln>
          <a:effectLst/>
        </p:spPr>
        <p:txBody>
          <a:bodyPr>
            <a:spAutoFit/>
          </a:bodyPr>
          <a:lstStyle/>
          <a:p>
            <a:pPr algn="ctr" eaLnBrk="0" hangingPunct="0"/>
            <a:r>
              <a:rPr lang="en-US" sz="2400" b="1">
                <a:solidFill>
                  <a:srgbClr val="FF3300"/>
                </a:solidFill>
              </a:rPr>
              <a:t>25</a:t>
            </a:r>
          </a:p>
        </p:txBody>
      </p:sp>
      <p:sp>
        <p:nvSpPr>
          <p:cNvPr id="56" name="Text Box 54"/>
          <p:cNvSpPr txBox="1">
            <a:spLocks noChangeArrowheads="1"/>
          </p:cNvSpPr>
          <p:nvPr/>
        </p:nvSpPr>
        <p:spPr bwMode="auto">
          <a:xfrm>
            <a:off x="4648200" y="2362200"/>
            <a:ext cx="533400" cy="457200"/>
          </a:xfrm>
          <a:prstGeom prst="rect">
            <a:avLst/>
          </a:prstGeom>
          <a:noFill/>
          <a:ln w="12700">
            <a:noFill/>
            <a:miter lim="800000"/>
            <a:headEnd/>
            <a:tailEnd/>
          </a:ln>
          <a:effectLst/>
        </p:spPr>
        <p:txBody>
          <a:bodyPr>
            <a:spAutoFit/>
          </a:bodyPr>
          <a:lstStyle/>
          <a:p>
            <a:pPr algn="ctr" eaLnBrk="0" hangingPunct="0"/>
            <a:r>
              <a:rPr lang="en-US" sz="2400" b="1" dirty="0">
                <a:solidFill>
                  <a:srgbClr val="FF3300"/>
                </a:solidFill>
              </a:rPr>
              <a:t>45</a:t>
            </a:r>
          </a:p>
        </p:txBody>
      </p:sp>
      <p:sp>
        <p:nvSpPr>
          <p:cNvPr id="57" name="Oval 55"/>
          <p:cNvSpPr>
            <a:spLocks noChangeArrowheads="1"/>
          </p:cNvSpPr>
          <p:nvPr/>
        </p:nvSpPr>
        <p:spPr bwMode="auto">
          <a:xfrm>
            <a:off x="4114800" y="4876800"/>
            <a:ext cx="762000" cy="571500"/>
          </a:xfrm>
          <a:prstGeom prst="ellipse">
            <a:avLst/>
          </a:prstGeom>
          <a:noFill/>
          <a:ln w="57150">
            <a:solidFill>
              <a:srgbClr val="008080"/>
            </a:solidFill>
            <a:round/>
            <a:headEnd/>
            <a:tailEnd/>
          </a:ln>
          <a:effectLst/>
        </p:spPr>
        <p:txBody>
          <a:bodyPr wrap="none" anchor="ctr"/>
          <a:lstStyle/>
          <a:p>
            <a:endParaRPr lang="en-IN"/>
          </a:p>
        </p:txBody>
      </p:sp>
      <p:cxnSp>
        <p:nvCxnSpPr>
          <p:cNvPr id="58" name="AutoShape 56"/>
          <p:cNvCxnSpPr>
            <a:cxnSpLocks noChangeShapeType="1"/>
            <a:stCxn id="50" idx="4"/>
            <a:endCxn id="57" idx="0"/>
          </p:cNvCxnSpPr>
          <p:nvPr/>
        </p:nvCxnSpPr>
        <p:spPr bwMode="auto">
          <a:xfrm>
            <a:off x="3886200" y="4638675"/>
            <a:ext cx="609600" cy="209550"/>
          </a:xfrm>
          <a:prstGeom prst="straightConnector1">
            <a:avLst/>
          </a:prstGeom>
          <a:noFill/>
          <a:ln w="50800">
            <a:solidFill>
              <a:srgbClr val="0000FF"/>
            </a:solidFill>
            <a:round/>
            <a:headEnd/>
            <a:tailEnd type="triangle" w="med" len="med"/>
          </a:ln>
          <a:effectLst/>
        </p:spPr>
      </p:cxnSp>
      <p:sp>
        <p:nvSpPr>
          <p:cNvPr id="59" name="Line 57"/>
          <p:cNvSpPr>
            <a:spLocks noChangeShapeType="1"/>
          </p:cNvSpPr>
          <p:nvPr/>
        </p:nvSpPr>
        <p:spPr bwMode="auto">
          <a:xfrm>
            <a:off x="5562600" y="1295400"/>
            <a:ext cx="0" cy="5105400"/>
          </a:xfrm>
          <a:prstGeom prst="line">
            <a:avLst/>
          </a:prstGeom>
          <a:noFill/>
          <a:ln w="12700">
            <a:solidFill>
              <a:schemeClr val="tx1"/>
            </a:solidFill>
            <a:round/>
            <a:headEnd/>
            <a:tailEnd/>
          </a:ln>
          <a:effectLst/>
        </p:spPr>
        <p:txBody>
          <a:bodyPr wrap="none" anchor="ctr"/>
          <a:lstStyle/>
          <a:p>
            <a:endParaRPr lang="en-IN"/>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Graph</a:t>
            </a:r>
            <a:endParaRPr lang="en-IN" b="1" dirty="0"/>
          </a:p>
        </p:txBody>
      </p:sp>
      <p:sp>
        <p:nvSpPr>
          <p:cNvPr id="3" name="Content Placeholder 2"/>
          <p:cNvSpPr>
            <a:spLocks noGrp="1"/>
          </p:cNvSpPr>
          <p:nvPr>
            <p:ph idx="1"/>
          </p:nvPr>
        </p:nvSpPr>
        <p:spPr/>
        <p:txBody>
          <a:bodyPr>
            <a:normAutofit lnSpcReduction="10000"/>
          </a:bodyPr>
          <a:lstStyle/>
          <a:p>
            <a:pPr>
              <a:buClr>
                <a:schemeClr val="accent1"/>
              </a:buClr>
              <a:buSzPct val="70000"/>
              <a:buFont typeface="Monotype Sorts" pitchFamily="2" charset="2"/>
              <a:buChar char="n"/>
            </a:pPr>
            <a:r>
              <a:rPr lang="en-US" altLang="zh-TW" dirty="0" smtClean="0">
                <a:ea typeface="新細明體" pitchFamily="2" charset="-120"/>
              </a:rPr>
              <a:t>A graph G consists of two sets</a:t>
            </a:r>
          </a:p>
          <a:p>
            <a:pPr lvl="1">
              <a:buFontTx/>
              <a:buChar char="–"/>
            </a:pPr>
            <a:r>
              <a:rPr lang="en-US" altLang="zh-TW" dirty="0" smtClean="0">
                <a:ea typeface="新細明體" pitchFamily="2" charset="-120"/>
              </a:rPr>
              <a:t>a finite, nonempty set of vertices V(G)</a:t>
            </a:r>
          </a:p>
          <a:p>
            <a:pPr lvl="1">
              <a:buFontTx/>
              <a:buChar char="–"/>
            </a:pPr>
            <a:r>
              <a:rPr lang="en-US" altLang="zh-TW" dirty="0" smtClean="0">
                <a:ea typeface="新細明體" pitchFamily="2" charset="-120"/>
              </a:rPr>
              <a:t>a finite, possible empty set of edges E(G)</a:t>
            </a:r>
          </a:p>
          <a:p>
            <a:pPr lvl="1">
              <a:buFontTx/>
              <a:buChar char="–"/>
            </a:pPr>
            <a:r>
              <a:rPr lang="en-US" altLang="zh-TW" dirty="0" smtClean="0">
                <a:ea typeface="新細明體" pitchFamily="2" charset="-120"/>
              </a:rPr>
              <a:t>G(V,E) represents a graph</a:t>
            </a:r>
          </a:p>
          <a:p>
            <a:pPr>
              <a:buClr>
                <a:schemeClr val="accent1"/>
              </a:buClr>
              <a:buSzPct val="70000"/>
              <a:buFont typeface="Monotype Sorts" pitchFamily="2" charset="2"/>
              <a:buChar char="n"/>
            </a:pPr>
            <a:r>
              <a:rPr lang="en-US" altLang="zh-TW" dirty="0" smtClean="0">
                <a:ea typeface="新細明體" pitchFamily="2" charset="-120"/>
              </a:rPr>
              <a:t>An undirected graph is one in which the pair of vertices in a edge is unordered, (v</a:t>
            </a:r>
            <a:r>
              <a:rPr lang="en-US" altLang="zh-TW" sz="1800" dirty="0" smtClean="0">
                <a:ea typeface="新細明體" pitchFamily="2" charset="-120"/>
              </a:rPr>
              <a:t>0</a:t>
            </a:r>
            <a:r>
              <a:rPr lang="en-US" altLang="zh-TW" dirty="0" smtClean="0">
                <a:ea typeface="新細明體" pitchFamily="2" charset="-120"/>
              </a:rPr>
              <a:t>, v</a:t>
            </a:r>
            <a:r>
              <a:rPr lang="en-US" altLang="zh-TW" sz="1800" dirty="0" smtClean="0">
                <a:ea typeface="新細明體" pitchFamily="2" charset="-120"/>
              </a:rPr>
              <a:t>1</a:t>
            </a:r>
            <a:r>
              <a:rPr lang="en-US" altLang="zh-TW" dirty="0" smtClean="0">
                <a:ea typeface="新細明體" pitchFamily="2" charset="-120"/>
              </a:rPr>
              <a:t>) = (v</a:t>
            </a:r>
            <a:r>
              <a:rPr lang="en-US" altLang="zh-TW" sz="1800" dirty="0" smtClean="0">
                <a:ea typeface="新細明體" pitchFamily="2" charset="-120"/>
              </a:rPr>
              <a:t>1</a:t>
            </a:r>
            <a:r>
              <a:rPr lang="en-US" altLang="zh-TW" dirty="0" smtClean="0">
                <a:ea typeface="新細明體" pitchFamily="2" charset="-120"/>
              </a:rPr>
              <a:t>,v</a:t>
            </a:r>
            <a:r>
              <a:rPr lang="en-US" altLang="zh-TW" sz="1800" dirty="0" smtClean="0">
                <a:ea typeface="新細明體" pitchFamily="2" charset="-120"/>
              </a:rPr>
              <a:t>0</a:t>
            </a:r>
            <a:r>
              <a:rPr lang="en-US" altLang="zh-TW" dirty="0" smtClean="0">
                <a:ea typeface="新細明體" pitchFamily="2" charset="-120"/>
              </a:rPr>
              <a:t>) </a:t>
            </a:r>
          </a:p>
          <a:p>
            <a:pPr>
              <a:buClr>
                <a:schemeClr val="accent1"/>
              </a:buClr>
              <a:buSzPct val="70000"/>
              <a:buFont typeface="Monotype Sorts" pitchFamily="2" charset="2"/>
              <a:buChar char="n"/>
            </a:pPr>
            <a:r>
              <a:rPr lang="en-US" altLang="zh-TW" dirty="0" smtClean="0">
                <a:ea typeface="新細明體" pitchFamily="2" charset="-120"/>
              </a:rPr>
              <a:t>A directed graph is one in which each edge is a directed pair of vertices, &lt;v</a:t>
            </a:r>
            <a:r>
              <a:rPr lang="en-US" altLang="zh-TW" sz="1800" dirty="0" smtClean="0">
                <a:ea typeface="新細明體" pitchFamily="2" charset="-120"/>
              </a:rPr>
              <a:t>0</a:t>
            </a:r>
            <a:r>
              <a:rPr lang="en-US" altLang="zh-TW" dirty="0" smtClean="0">
                <a:ea typeface="新細明體" pitchFamily="2" charset="-120"/>
              </a:rPr>
              <a:t>, v</a:t>
            </a:r>
            <a:r>
              <a:rPr lang="en-US" altLang="zh-TW" sz="1800" dirty="0" smtClean="0">
                <a:ea typeface="新細明體" pitchFamily="2" charset="-120"/>
              </a:rPr>
              <a:t>1</a:t>
            </a:r>
            <a:r>
              <a:rPr lang="en-US" altLang="zh-TW" dirty="0" smtClean="0">
                <a:ea typeface="新細明體" pitchFamily="2" charset="-120"/>
              </a:rPr>
              <a:t>&gt; != &lt;v</a:t>
            </a:r>
            <a:r>
              <a:rPr lang="en-US" altLang="zh-TW" sz="1800" dirty="0" smtClean="0">
                <a:ea typeface="新細明體" pitchFamily="2" charset="-120"/>
              </a:rPr>
              <a:t>1</a:t>
            </a:r>
            <a:r>
              <a:rPr lang="en-US" altLang="zh-TW" dirty="0" smtClean="0">
                <a:ea typeface="新細明體" pitchFamily="2" charset="-120"/>
              </a:rPr>
              <a:t>,v</a:t>
            </a:r>
            <a:r>
              <a:rPr lang="en-US" altLang="zh-TW" sz="1800" dirty="0" smtClean="0">
                <a:ea typeface="新細明體" pitchFamily="2" charset="-120"/>
              </a:rPr>
              <a:t>0</a:t>
            </a:r>
            <a:r>
              <a:rPr lang="en-US" altLang="zh-TW" dirty="0" smtClean="0">
                <a:ea typeface="新細明體" pitchFamily="2" charset="-120"/>
              </a:rPr>
              <a:t>&gt;</a:t>
            </a:r>
          </a:p>
          <a:p>
            <a:endParaRPr lang="en-I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sp>
        <p:nvSpPr>
          <p:cNvPr id="4" name="Footer Placeholder 3"/>
          <p:cNvSpPr>
            <a:spLocks noGrp="1"/>
          </p:cNvSpPr>
          <p:nvPr>
            <p:ph type="ftr" sz="quarter" idx="11"/>
          </p:nvPr>
        </p:nvSpPr>
        <p:spPr>
          <a:xfrm>
            <a:off x="2762250" y="6097588"/>
            <a:ext cx="2895600" cy="457200"/>
          </a:xfrm>
        </p:spPr>
        <p:txBody>
          <a:bodyPr/>
          <a:lstStyle/>
          <a:p>
            <a:endParaRPr lang="en-US" altLang="zh-TW" dirty="0"/>
          </a:p>
        </p:txBody>
      </p:sp>
      <p:sp>
        <p:nvSpPr>
          <p:cNvPr id="5" name="Slide Number Placeholder 4"/>
          <p:cNvSpPr>
            <a:spLocks noGrp="1"/>
          </p:cNvSpPr>
          <p:nvPr>
            <p:ph type="sldNum" sz="quarter" idx="12"/>
          </p:nvPr>
        </p:nvSpPr>
        <p:spPr>
          <a:xfrm>
            <a:off x="6191250" y="6097588"/>
            <a:ext cx="1905000" cy="457200"/>
          </a:xfrm>
        </p:spPr>
        <p:txBody>
          <a:bodyPr/>
          <a:lstStyle/>
          <a:p>
            <a:endParaRPr lang="en-US" altLang="zh-TW" dirty="0"/>
          </a:p>
        </p:txBody>
      </p:sp>
      <p:sp>
        <p:nvSpPr>
          <p:cNvPr id="6" name="Rectangle 1027"/>
          <p:cNvSpPr>
            <a:spLocks noChangeArrowheads="1"/>
          </p:cNvSpPr>
          <p:nvPr/>
        </p:nvSpPr>
        <p:spPr bwMode="auto">
          <a:xfrm>
            <a:off x="693738" y="0"/>
            <a:ext cx="8450262" cy="1143000"/>
          </a:xfrm>
          <a:prstGeom prst="rect">
            <a:avLst/>
          </a:prstGeom>
          <a:noFill/>
          <a:ln w="9525">
            <a:noFill/>
            <a:miter lim="800000"/>
            <a:headEnd/>
            <a:tailEnd/>
          </a:ln>
          <a:effectLst/>
        </p:spPr>
        <p:txBody>
          <a:bodyPr lIns="92075" tIns="46038" rIns="92075" bIns="46038" anchor="ctr"/>
          <a:lstStyle/>
          <a:p>
            <a:r>
              <a:rPr lang="en-US" altLang="zh-TW" sz="4400">
                <a:solidFill>
                  <a:schemeClr val="tx2"/>
                </a:solidFill>
                <a:ea typeface="新細明體" pitchFamily="2" charset="-120"/>
              </a:rPr>
              <a:t>Examples for Graph</a:t>
            </a:r>
          </a:p>
        </p:txBody>
      </p:sp>
      <p:sp>
        <p:nvSpPr>
          <p:cNvPr id="7" name="Oval 1028"/>
          <p:cNvSpPr>
            <a:spLocks noChangeArrowheads="1"/>
          </p:cNvSpPr>
          <p:nvPr/>
        </p:nvSpPr>
        <p:spPr bwMode="auto">
          <a:xfrm>
            <a:off x="1744663" y="1047750"/>
            <a:ext cx="444500" cy="444500"/>
          </a:xfrm>
          <a:prstGeom prst="ellipse">
            <a:avLst/>
          </a:prstGeom>
          <a:solidFill>
            <a:schemeClr val="bg1"/>
          </a:solidFill>
          <a:ln w="12700">
            <a:solidFill>
              <a:schemeClr val="tx1"/>
            </a:solidFill>
            <a:round/>
            <a:headEnd/>
            <a:tailEnd/>
          </a:ln>
          <a:effectLst/>
        </p:spPr>
        <p:txBody>
          <a:bodyPr wrap="none" lIns="92075" tIns="46038" rIns="92075" bIns="46038" anchor="ctr"/>
          <a:lstStyle/>
          <a:p>
            <a:pPr eaLnBrk="0" hangingPunct="0"/>
            <a:r>
              <a:rPr lang="en-US" altLang="zh-TW" sz="2800">
                <a:solidFill>
                  <a:schemeClr val="tx1"/>
                </a:solidFill>
                <a:ea typeface="新細明體" pitchFamily="2" charset="-120"/>
              </a:rPr>
              <a:t>0</a:t>
            </a:r>
          </a:p>
        </p:txBody>
      </p:sp>
      <p:sp>
        <p:nvSpPr>
          <p:cNvPr id="8" name="Oval 1029"/>
          <p:cNvSpPr>
            <a:spLocks noChangeArrowheads="1"/>
          </p:cNvSpPr>
          <p:nvPr/>
        </p:nvSpPr>
        <p:spPr bwMode="auto">
          <a:xfrm>
            <a:off x="1058863" y="1809750"/>
            <a:ext cx="444500" cy="444500"/>
          </a:xfrm>
          <a:prstGeom prst="ellipse">
            <a:avLst/>
          </a:prstGeom>
          <a:solidFill>
            <a:schemeClr val="bg1"/>
          </a:solidFill>
          <a:ln w="12700">
            <a:solidFill>
              <a:schemeClr val="tx1"/>
            </a:solidFill>
            <a:round/>
            <a:headEnd/>
            <a:tailEnd/>
          </a:ln>
          <a:effectLst/>
        </p:spPr>
        <p:txBody>
          <a:bodyPr wrap="none" lIns="92075" tIns="46038" rIns="92075" bIns="46038" anchor="ctr"/>
          <a:lstStyle/>
          <a:p>
            <a:pPr eaLnBrk="0" hangingPunct="0"/>
            <a:r>
              <a:rPr lang="en-US" altLang="zh-TW" sz="2800">
                <a:solidFill>
                  <a:schemeClr val="tx1"/>
                </a:solidFill>
                <a:ea typeface="新細明體" pitchFamily="2" charset="-120"/>
              </a:rPr>
              <a:t>1</a:t>
            </a:r>
          </a:p>
        </p:txBody>
      </p:sp>
      <p:sp>
        <p:nvSpPr>
          <p:cNvPr id="9" name="Oval 1030"/>
          <p:cNvSpPr>
            <a:spLocks noChangeArrowheads="1"/>
          </p:cNvSpPr>
          <p:nvPr/>
        </p:nvSpPr>
        <p:spPr bwMode="auto">
          <a:xfrm>
            <a:off x="2430463" y="1809750"/>
            <a:ext cx="444500" cy="444500"/>
          </a:xfrm>
          <a:prstGeom prst="ellipse">
            <a:avLst/>
          </a:prstGeom>
          <a:solidFill>
            <a:schemeClr val="bg1"/>
          </a:solidFill>
          <a:ln w="12700">
            <a:solidFill>
              <a:schemeClr val="tx1"/>
            </a:solidFill>
            <a:round/>
            <a:headEnd/>
            <a:tailEnd/>
          </a:ln>
          <a:effectLst/>
        </p:spPr>
        <p:txBody>
          <a:bodyPr wrap="none" lIns="92075" tIns="46038" rIns="92075" bIns="46038" anchor="ctr"/>
          <a:lstStyle/>
          <a:p>
            <a:pPr eaLnBrk="0" hangingPunct="0"/>
            <a:r>
              <a:rPr lang="en-US" altLang="zh-TW" sz="2800" dirty="0">
                <a:solidFill>
                  <a:schemeClr val="tx1"/>
                </a:solidFill>
                <a:ea typeface="新細明體" pitchFamily="2" charset="-120"/>
              </a:rPr>
              <a:t>2</a:t>
            </a:r>
          </a:p>
        </p:txBody>
      </p:sp>
      <p:sp>
        <p:nvSpPr>
          <p:cNvPr id="10" name="Oval 1031"/>
          <p:cNvSpPr>
            <a:spLocks noChangeArrowheads="1"/>
          </p:cNvSpPr>
          <p:nvPr/>
        </p:nvSpPr>
        <p:spPr bwMode="auto">
          <a:xfrm>
            <a:off x="1744663" y="2419350"/>
            <a:ext cx="444500" cy="444500"/>
          </a:xfrm>
          <a:prstGeom prst="ellipse">
            <a:avLst/>
          </a:prstGeom>
          <a:solidFill>
            <a:schemeClr val="bg1"/>
          </a:solidFill>
          <a:ln w="12700">
            <a:solidFill>
              <a:schemeClr val="tx1"/>
            </a:solidFill>
            <a:round/>
            <a:headEnd/>
            <a:tailEnd/>
          </a:ln>
          <a:effectLst/>
        </p:spPr>
        <p:txBody>
          <a:bodyPr wrap="none" lIns="92075" tIns="46038" rIns="92075" bIns="46038" anchor="ctr"/>
          <a:lstStyle/>
          <a:p>
            <a:pPr eaLnBrk="0" hangingPunct="0"/>
            <a:r>
              <a:rPr lang="en-US" altLang="zh-TW" sz="2800">
                <a:solidFill>
                  <a:schemeClr val="tx1"/>
                </a:solidFill>
                <a:ea typeface="新細明體" pitchFamily="2" charset="-120"/>
              </a:rPr>
              <a:t>3</a:t>
            </a:r>
          </a:p>
        </p:txBody>
      </p:sp>
      <p:sp>
        <p:nvSpPr>
          <p:cNvPr id="11" name="Line 1032"/>
          <p:cNvSpPr>
            <a:spLocks noChangeShapeType="1"/>
          </p:cNvSpPr>
          <p:nvPr/>
        </p:nvSpPr>
        <p:spPr bwMode="auto">
          <a:xfrm>
            <a:off x="1966913" y="1498600"/>
            <a:ext cx="0" cy="914400"/>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12" name="Line 1033"/>
          <p:cNvSpPr>
            <a:spLocks noChangeShapeType="1"/>
          </p:cNvSpPr>
          <p:nvPr/>
        </p:nvSpPr>
        <p:spPr bwMode="auto">
          <a:xfrm>
            <a:off x="1509713" y="2032000"/>
            <a:ext cx="914400" cy="0"/>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13" name="Line 1034"/>
          <p:cNvSpPr>
            <a:spLocks noChangeShapeType="1"/>
          </p:cNvSpPr>
          <p:nvPr/>
        </p:nvSpPr>
        <p:spPr bwMode="auto">
          <a:xfrm flipH="1">
            <a:off x="1398588" y="1422400"/>
            <a:ext cx="407987" cy="434975"/>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14" name="Line 1035"/>
          <p:cNvSpPr>
            <a:spLocks noChangeShapeType="1"/>
          </p:cNvSpPr>
          <p:nvPr/>
        </p:nvSpPr>
        <p:spPr bwMode="auto">
          <a:xfrm>
            <a:off x="2119313" y="1422400"/>
            <a:ext cx="422275" cy="434975"/>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15" name="Line 1036"/>
          <p:cNvSpPr>
            <a:spLocks noChangeShapeType="1"/>
          </p:cNvSpPr>
          <p:nvPr/>
        </p:nvSpPr>
        <p:spPr bwMode="auto">
          <a:xfrm>
            <a:off x="1384300" y="2238375"/>
            <a:ext cx="354013" cy="312738"/>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16" name="Line 1037"/>
          <p:cNvSpPr>
            <a:spLocks noChangeShapeType="1"/>
          </p:cNvSpPr>
          <p:nvPr/>
        </p:nvSpPr>
        <p:spPr bwMode="auto">
          <a:xfrm flipH="1">
            <a:off x="2173288" y="2211388"/>
            <a:ext cx="327025" cy="339725"/>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17" name="Oval 1038"/>
          <p:cNvSpPr>
            <a:spLocks noChangeArrowheads="1"/>
          </p:cNvSpPr>
          <p:nvPr/>
        </p:nvSpPr>
        <p:spPr bwMode="auto">
          <a:xfrm>
            <a:off x="8440738" y="1019175"/>
            <a:ext cx="444500" cy="444500"/>
          </a:xfrm>
          <a:prstGeom prst="ellipse">
            <a:avLst/>
          </a:prstGeom>
          <a:solidFill>
            <a:schemeClr val="bg1"/>
          </a:solidFill>
          <a:ln w="12700">
            <a:solidFill>
              <a:schemeClr val="tx1"/>
            </a:solidFill>
            <a:round/>
            <a:headEnd/>
            <a:tailEnd/>
          </a:ln>
          <a:effectLst/>
        </p:spPr>
        <p:txBody>
          <a:bodyPr wrap="none" lIns="92075" tIns="46038" rIns="92075" bIns="46038" anchor="ctr"/>
          <a:lstStyle/>
          <a:p>
            <a:pPr eaLnBrk="0" hangingPunct="0"/>
            <a:r>
              <a:rPr lang="en-US" altLang="zh-TW" sz="2800">
                <a:solidFill>
                  <a:schemeClr val="tx1"/>
                </a:solidFill>
                <a:ea typeface="新細明體" pitchFamily="2" charset="-120"/>
              </a:rPr>
              <a:t>0</a:t>
            </a:r>
          </a:p>
        </p:txBody>
      </p:sp>
      <p:sp>
        <p:nvSpPr>
          <p:cNvPr id="18" name="Oval 1039"/>
          <p:cNvSpPr>
            <a:spLocks noChangeArrowheads="1"/>
          </p:cNvSpPr>
          <p:nvPr/>
        </p:nvSpPr>
        <p:spPr bwMode="auto">
          <a:xfrm>
            <a:off x="8439150" y="2122488"/>
            <a:ext cx="444500" cy="444500"/>
          </a:xfrm>
          <a:prstGeom prst="ellipse">
            <a:avLst/>
          </a:prstGeom>
          <a:solidFill>
            <a:schemeClr val="bg1"/>
          </a:solidFill>
          <a:ln w="12700">
            <a:solidFill>
              <a:schemeClr val="tx1"/>
            </a:solidFill>
            <a:round/>
            <a:headEnd/>
            <a:tailEnd/>
          </a:ln>
          <a:effectLst/>
        </p:spPr>
        <p:txBody>
          <a:bodyPr wrap="none" lIns="92075" tIns="46038" rIns="92075" bIns="46038" anchor="ctr"/>
          <a:lstStyle/>
          <a:p>
            <a:pPr eaLnBrk="0" hangingPunct="0"/>
            <a:r>
              <a:rPr lang="en-US" altLang="zh-TW" sz="2800">
                <a:solidFill>
                  <a:schemeClr val="tx1"/>
                </a:solidFill>
                <a:ea typeface="新細明體" pitchFamily="2" charset="-120"/>
              </a:rPr>
              <a:t>1</a:t>
            </a:r>
          </a:p>
        </p:txBody>
      </p:sp>
      <p:sp>
        <p:nvSpPr>
          <p:cNvPr id="19" name="Oval 1040"/>
          <p:cNvSpPr>
            <a:spLocks noChangeArrowheads="1"/>
          </p:cNvSpPr>
          <p:nvPr/>
        </p:nvSpPr>
        <p:spPr bwMode="auto">
          <a:xfrm>
            <a:off x="8455025" y="3141663"/>
            <a:ext cx="444500" cy="444500"/>
          </a:xfrm>
          <a:prstGeom prst="ellipse">
            <a:avLst/>
          </a:prstGeom>
          <a:solidFill>
            <a:schemeClr val="bg1"/>
          </a:solidFill>
          <a:ln w="12700">
            <a:solidFill>
              <a:schemeClr val="tx1"/>
            </a:solidFill>
            <a:round/>
            <a:headEnd/>
            <a:tailEnd/>
          </a:ln>
          <a:effectLst/>
        </p:spPr>
        <p:txBody>
          <a:bodyPr wrap="none" lIns="92075" tIns="46038" rIns="92075" bIns="46038" anchor="ctr"/>
          <a:lstStyle/>
          <a:p>
            <a:pPr eaLnBrk="0" hangingPunct="0"/>
            <a:r>
              <a:rPr lang="en-US" altLang="zh-TW" sz="2800">
                <a:solidFill>
                  <a:schemeClr val="tx1"/>
                </a:solidFill>
                <a:ea typeface="新細明體" pitchFamily="2" charset="-120"/>
              </a:rPr>
              <a:t>2</a:t>
            </a:r>
          </a:p>
        </p:txBody>
      </p:sp>
      <p:sp>
        <p:nvSpPr>
          <p:cNvPr id="20" name="Line 1041"/>
          <p:cNvSpPr>
            <a:spLocks noChangeShapeType="1"/>
          </p:cNvSpPr>
          <p:nvPr/>
        </p:nvSpPr>
        <p:spPr bwMode="auto">
          <a:xfrm>
            <a:off x="8677275" y="2578100"/>
            <a:ext cx="0" cy="558800"/>
          </a:xfrm>
          <a:prstGeom prst="line">
            <a:avLst/>
          </a:prstGeom>
          <a:noFill/>
          <a:ln w="12700">
            <a:solidFill>
              <a:schemeClr val="tx1"/>
            </a:solidFill>
            <a:round/>
            <a:headEnd type="none" w="sm" len="sm"/>
            <a:tailEnd type="stealth" w="med" len="lg"/>
          </a:ln>
          <a:effectLst/>
        </p:spPr>
        <p:txBody>
          <a:bodyPr wrap="none" anchor="ctr"/>
          <a:lstStyle/>
          <a:p>
            <a:endParaRPr lang="en-IN"/>
          </a:p>
        </p:txBody>
      </p:sp>
      <p:sp>
        <p:nvSpPr>
          <p:cNvPr id="21" name="Line 1042"/>
          <p:cNvSpPr>
            <a:spLocks noChangeShapeType="1"/>
          </p:cNvSpPr>
          <p:nvPr/>
        </p:nvSpPr>
        <p:spPr bwMode="auto">
          <a:xfrm flipV="1">
            <a:off x="8855075" y="1408113"/>
            <a:ext cx="0" cy="720725"/>
          </a:xfrm>
          <a:prstGeom prst="line">
            <a:avLst/>
          </a:prstGeom>
          <a:noFill/>
          <a:ln w="12700">
            <a:solidFill>
              <a:schemeClr val="tx1"/>
            </a:solidFill>
            <a:round/>
            <a:headEnd type="none" w="sm" len="sm"/>
            <a:tailEnd type="stealth" w="med" len="lg"/>
          </a:ln>
          <a:effectLst/>
        </p:spPr>
        <p:txBody>
          <a:bodyPr wrap="none" anchor="ctr"/>
          <a:lstStyle/>
          <a:p>
            <a:endParaRPr lang="en-IN"/>
          </a:p>
        </p:txBody>
      </p:sp>
      <p:sp>
        <p:nvSpPr>
          <p:cNvPr id="22" name="Line 1043"/>
          <p:cNvSpPr>
            <a:spLocks noChangeShapeType="1"/>
          </p:cNvSpPr>
          <p:nvPr/>
        </p:nvSpPr>
        <p:spPr bwMode="auto">
          <a:xfrm>
            <a:off x="8486775" y="1435100"/>
            <a:ext cx="0" cy="735013"/>
          </a:xfrm>
          <a:prstGeom prst="line">
            <a:avLst/>
          </a:prstGeom>
          <a:noFill/>
          <a:ln w="12700">
            <a:solidFill>
              <a:schemeClr val="tx1"/>
            </a:solidFill>
            <a:round/>
            <a:headEnd type="none" w="sm" len="sm"/>
            <a:tailEnd type="stealth" w="med" len="lg"/>
          </a:ln>
          <a:effectLst/>
        </p:spPr>
        <p:txBody>
          <a:bodyPr wrap="none" anchor="ctr"/>
          <a:lstStyle/>
          <a:p>
            <a:endParaRPr lang="en-IN"/>
          </a:p>
        </p:txBody>
      </p:sp>
      <p:sp>
        <p:nvSpPr>
          <p:cNvPr id="23" name="Oval 1044"/>
          <p:cNvSpPr>
            <a:spLocks noChangeArrowheads="1"/>
          </p:cNvSpPr>
          <p:nvPr/>
        </p:nvSpPr>
        <p:spPr bwMode="auto">
          <a:xfrm>
            <a:off x="5191125" y="1092200"/>
            <a:ext cx="444500" cy="444500"/>
          </a:xfrm>
          <a:prstGeom prst="ellipse">
            <a:avLst/>
          </a:prstGeom>
          <a:solidFill>
            <a:schemeClr val="bg1"/>
          </a:solidFill>
          <a:ln w="12700">
            <a:solidFill>
              <a:schemeClr val="tx1"/>
            </a:solidFill>
            <a:round/>
            <a:headEnd/>
            <a:tailEnd/>
          </a:ln>
          <a:effectLst/>
        </p:spPr>
        <p:txBody>
          <a:bodyPr wrap="none" lIns="92075" tIns="46038" rIns="92075" bIns="46038" anchor="ctr"/>
          <a:lstStyle/>
          <a:p>
            <a:pPr eaLnBrk="0" hangingPunct="0"/>
            <a:r>
              <a:rPr lang="en-US" altLang="zh-TW" sz="2800">
                <a:solidFill>
                  <a:schemeClr val="tx1"/>
                </a:solidFill>
                <a:ea typeface="新細明體" pitchFamily="2" charset="-120"/>
              </a:rPr>
              <a:t>0</a:t>
            </a:r>
          </a:p>
        </p:txBody>
      </p:sp>
      <p:sp>
        <p:nvSpPr>
          <p:cNvPr id="24" name="Oval 1045"/>
          <p:cNvSpPr>
            <a:spLocks noChangeArrowheads="1"/>
          </p:cNvSpPr>
          <p:nvPr/>
        </p:nvSpPr>
        <p:spPr bwMode="auto">
          <a:xfrm>
            <a:off x="4505325" y="1854200"/>
            <a:ext cx="444500" cy="444500"/>
          </a:xfrm>
          <a:prstGeom prst="ellipse">
            <a:avLst/>
          </a:prstGeom>
          <a:solidFill>
            <a:schemeClr val="bg1"/>
          </a:solidFill>
          <a:ln w="12700">
            <a:solidFill>
              <a:schemeClr val="tx1"/>
            </a:solidFill>
            <a:round/>
            <a:headEnd/>
            <a:tailEnd/>
          </a:ln>
          <a:effectLst/>
        </p:spPr>
        <p:txBody>
          <a:bodyPr wrap="none" lIns="92075" tIns="46038" rIns="92075" bIns="46038" anchor="ctr"/>
          <a:lstStyle/>
          <a:p>
            <a:pPr eaLnBrk="0" hangingPunct="0"/>
            <a:r>
              <a:rPr lang="en-US" altLang="zh-TW" sz="2800">
                <a:solidFill>
                  <a:schemeClr val="tx1"/>
                </a:solidFill>
                <a:ea typeface="新細明體" pitchFamily="2" charset="-120"/>
              </a:rPr>
              <a:t>1</a:t>
            </a:r>
          </a:p>
        </p:txBody>
      </p:sp>
      <p:sp>
        <p:nvSpPr>
          <p:cNvPr id="25" name="Oval 1046"/>
          <p:cNvSpPr>
            <a:spLocks noChangeArrowheads="1"/>
          </p:cNvSpPr>
          <p:nvPr/>
        </p:nvSpPr>
        <p:spPr bwMode="auto">
          <a:xfrm>
            <a:off x="5876925" y="1854200"/>
            <a:ext cx="444500" cy="444500"/>
          </a:xfrm>
          <a:prstGeom prst="ellipse">
            <a:avLst/>
          </a:prstGeom>
          <a:solidFill>
            <a:schemeClr val="bg1"/>
          </a:solidFill>
          <a:ln w="12700">
            <a:solidFill>
              <a:schemeClr val="tx1"/>
            </a:solidFill>
            <a:round/>
            <a:headEnd/>
            <a:tailEnd/>
          </a:ln>
          <a:effectLst/>
        </p:spPr>
        <p:txBody>
          <a:bodyPr wrap="none" lIns="92075" tIns="46038" rIns="92075" bIns="46038" anchor="ctr"/>
          <a:lstStyle/>
          <a:p>
            <a:pPr eaLnBrk="0" hangingPunct="0"/>
            <a:r>
              <a:rPr lang="en-US" altLang="zh-TW" sz="2800">
                <a:solidFill>
                  <a:schemeClr val="tx1"/>
                </a:solidFill>
                <a:ea typeface="新細明體" pitchFamily="2" charset="-120"/>
              </a:rPr>
              <a:t>2</a:t>
            </a:r>
          </a:p>
        </p:txBody>
      </p:sp>
      <p:sp>
        <p:nvSpPr>
          <p:cNvPr id="26" name="Line 1047"/>
          <p:cNvSpPr>
            <a:spLocks noChangeShapeType="1"/>
          </p:cNvSpPr>
          <p:nvPr/>
        </p:nvSpPr>
        <p:spPr bwMode="auto">
          <a:xfrm flipH="1">
            <a:off x="4845050" y="1466850"/>
            <a:ext cx="407988" cy="434975"/>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27" name="Line 1048"/>
          <p:cNvSpPr>
            <a:spLocks noChangeShapeType="1"/>
          </p:cNvSpPr>
          <p:nvPr/>
        </p:nvSpPr>
        <p:spPr bwMode="auto">
          <a:xfrm>
            <a:off x="5565775" y="1466850"/>
            <a:ext cx="422275" cy="434975"/>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28" name="Oval 1049"/>
          <p:cNvSpPr>
            <a:spLocks noChangeArrowheads="1"/>
          </p:cNvSpPr>
          <p:nvPr/>
        </p:nvSpPr>
        <p:spPr bwMode="auto">
          <a:xfrm>
            <a:off x="4122738" y="2751138"/>
            <a:ext cx="444500" cy="444500"/>
          </a:xfrm>
          <a:prstGeom prst="ellipse">
            <a:avLst/>
          </a:prstGeom>
          <a:solidFill>
            <a:schemeClr val="bg1"/>
          </a:solidFill>
          <a:ln w="12700">
            <a:solidFill>
              <a:schemeClr val="tx1"/>
            </a:solidFill>
            <a:round/>
            <a:headEnd/>
            <a:tailEnd/>
          </a:ln>
          <a:effectLst/>
        </p:spPr>
        <p:txBody>
          <a:bodyPr wrap="none" lIns="92075" tIns="46038" rIns="92075" bIns="46038" anchor="ctr"/>
          <a:lstStyle/>
          <a:p>
            <a:pPr eaLnBrk="0" hangingPunct="0"/>
            <a:r>
              <a:rPr lang="en-US" altLang="zh-TW" sz="2800">
                <a:solidFill>
                  <a:schemeClr val="tx1"/>
                </a:solidFill>
                <a:ea typeface="新細明體" pitchFamily="2" charset="-120"/>
              </a:rPr>
              <a:t>3</a:t>
            </a:r>
          </a:p>
        </p:txBody>
      </p:sp>
      <p:sp>
        <p:nvSpPr>
          <p:cNvPr id="29" name="Oval 1050"/>
          <p:cNvSpPr>
            <a:spLocks noChangeArrowheads="1"/>
          </p:cNvSpPr>
          <p:nvPr/>
        </p:nvSpPr>
        <p:spPr bwMode="auto">
          <a:xfrm>
            <a:off x="4883150" y="2763838"/>
            <a:ext cx="444500" cy="444500"/>
          </a:xfrm>
          <a:prstGeom prst="ellipse">
            <a:avLst/>
          </a:prstGeom>
          <a:solidFill>
            <a:schemeClr val="bg1"/>
          </a:solidFill>
          <a:ln w="12700">
            <a:solidFill>
              <a:schemeClr val="tx1"/>
            </a:solidFill>
            <a:round/>
            <a:headEnd/>
            <a:tailEnd/>
          </a:ln>
          <a:effectLst/>
        </p:spPr>
        <p:txBody>
          <a:bodyPr wrap="none" lIns="92075" tIns="46038" rIns="92075" bIns="46038" anchor="ctr"/>
          <a:lstStyle/>
          <a:p>
            <a:pPr eaLnBrk="0" hangingPunct="0"/>
            <a:r>
              <a:rPr lang="en-US" altLang="zh-TW" sz="2800">
                <a:solidFill>
                  <a:schemeClr val="tx1"/>
                </a:solidFill>
                <a:ea typeface="新細明體" pitchFamily="2" charset="-120"/>
              </a:rPr>
              <a:t>4</a:t>
            </a:r>
          </a:p>
        </p:txBody>
      </p:sp>
      <p:sp>
        <p:nvSpPr>
          <p:cNvPr id="30" name="Line 1051"/>
          <p:cNvSpPr>
            <a:spLocks noChangeShapeType="1"/>
          </p:cNvSpPr>
          <p:nvPr/>
        </p:nvSpPr>
        <p:spPr bwMode="auto">
          <a:xfrm flipH="1">
            <a:off x="4349750" y="2295525"/>
            <a:ext cx="263525" cy="460375"/>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1" name="Line 1052"/>
          <p:cNvSpPr>
            <a:spLocks noChangeShapeType="1"/>
          </p:cNvSpPr>
          <p:nvPr/>
        </p:nvSpPr>
        <p:spPr bwMode="auto">
          <a:xfrm>
            <a:off x="4800600" y="2309813"/>
            <a:ext cx="298450" cy="458787"/>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2" name="Oval 1053"/>
          <p:cNvSpPr>
            <a:spLocks noChangeArrowheads="1"/>
          </p:cNvSpPr>
          <p:nvPr/>
        </p:nvSpPr>
        <p:spPr bwMode="auto">
          <a:xfrm>
            <a:off x="5527675" y="2752725"/>
            <a:ext cx="444500" cy="444500"/>
          </a:xfrm>
          <a:prstGeom prst="ellipse">
            <a:avLst/>
          </a:prstGeom>
          <a:solidFill>
            <a:schemeClr val="bg1"/>
          </a:solidFill>
          <a:ln w="12700">
            <a:solidFill>
              <a:schemeClr val="tx1"/>
            </a:solidFill>
            <a:round/>
            <a:headEnd/>
            <a:tailEnd/>
          </a:ln>
          <a:effectLst/>
        </p:spPr>
        <p:txBody>
          <a:bodyPr wrap="none" lIns="92075" tIns="46038" rIns="92075" bIns="46038" anchor="ctr"/>
          <a:lstStyle/>
          <a:p>
            <a:pPr eaLnBrk="0" hangingPunct="0"/>
            <a:r>
              <a:rPr lang="en-US" altLang="zh-TW" sz="2800">
                <a:solidFill>
                  <a:schemeClr val="tx1"/>
                </a:solidFill>
                <a:ea typeface="新細明體" pitchFamily="2" charset="-120"/>
              </a:rPr>
              <a:t>5</a:t>
            </a:r>
          </a:p>
        </p:txBody>
      </p:sp>
      <p:sp>
        <p:nvSpPr>
          <p:cNvPr id="33" name="Oval 1054"/>
          <p:cNvSpPr>
            <a:spLocks noChangeArrowheads="1"/>
          </p:cNvSpPr>
          <p:nvPr/>
        </p:nvSpPr>
        <p:spPr bwMode="auto">
          <a:xfrm>
            <a:off x="6272213" y="2751138"/>
            <a:ext cx="444500" cy="444500"/>
          </a:xfrm>
          <a:prstGeom prst="ellipse">
            <a:avLst/>
          </a:prstGeom>
          <a:solidFill>
            <a:schemeClr val="bg1"/>
          </a:solidFill>
          <a:ln w="12700">
            <a:solidFill>
              <a:schemeClr val="tx1"/>
            </a:solidFill>
            <a:round/>
            <a:headEnd/>
            <a:tailEnd/>
          </a:ln>
          <a:effectLst/>
        </p:spPr>
        <p:txBody>
          <a:bodyPr wrap="none" lIns="92075" tIns="46038" rIns="92075" bIns="46038" anchor="ctr"/>
          <a:lstStyle/>
          <a:p>
            <a:pPr eaLnBrk="0" hangingPunct="0"/>
            <a:r>
              <a:rPr lang="en-US" altLang="zh-TW" sz="2800">
                <a:solidFill>
                  <a:schemeClr val="tx1"/>
                </a:solidFill>
                <a:ea typeface="新細明體" pitchFamily="2" charset="-120"/>
              </a:rPr>
              <a:t>6</a:t>
            </a:r>
          </a:p>
        </p:txBody>
      </p:sp>
      <p:sp>
        <p:nvSpPr>
          <p:cNvPr id="34" name="Line 1055"/>
          <p:cNvSpPr>
            <a:spLocks noChangeShapeType="1"/>
          </p:cNvSpPr>
          <p:nvPr/>
        </p:nvSpPr>
        <p:spPr bwMode="auto">
          <a:xfrm flipH="1">
            <a:off x="5724525" y="2279650"/>
            <a:ext cx="273050" cy="461963"/>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5" name="Line 1056"/>
          <p:cNvSpPr>
            <a:spLocks noChangeShapeType="1"/>
          </p:cNvSpPr>
          <p:nvPr/>
        </p:nvSpPr>
        <p:spPr bwMode="auto">
          <a:xfrm>
            <a:off x="6200775" y="2292350"/>
            <a:ext cx="273050" cy="449263"/>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 name="Rectangle 1057"/>
          <p:cNvSpPr>
            <a:spLocks noChangeArrowheads="1"/>
          </p:cNvSpPr>
          <p:nvPr/>
        </p:nvSpPr>
        <p:spPr bwMode="auto">
          <a:xfrm>
            <a:off x="1671638" y="3063875"/>
            <a:ext cx="555625" cy="519113"/>
          </a:xfrm>
          <a:prstGeom prst="rect">
            <a:avLst/>
          </a:prstGeom>
          <a:noFill/>
          <a:ln w="9525">
            <a:noFill/>
            <a:miter lim="800000"/>
            <a:headEnd/>
            <a:tailEnd/>
          </a:ln>
          <a:effectLst/>
        </p:spPr>
        <p:txBody>
          <a:bodyPr wrap="none" lIns="92075" tIns="46038" rIns="92075" bIns="46038">
            <a:spAutoFit/>
          </a:bodyPr>
          <a:lstStyle/>
          <a:p>
            <a:pPr algn="l" eaLnBrk="0" hangingPunct="0"/>
            <a:r>
              <a:rPr lang="en-US" altLang="zh-TW" sz="2800" dirty="0">
                <a:solidFill>
                  <a:schemeClr val="tx1"/>
                </a:solidFill>
                <a:ea typeface="新細明體" pitchFamily="2" charset="-120"/>
              </a:rPr>
              <a:t>G</a:t>
            </a:r>
            <a:r>
              <a:rPr lang="en-US" altLang="zh-TW" sz="1800" dirty="0">
                <a:solidFill>
                  <a:schemeClr val="tx1"/>
                </a:solidFill>
                <a:ea typeface="新細明體" pitchFamily="2" charset="-120"/>
              </a:rPr>
              <a:t>1</a:t>
            </a:r>
          </a:p>
        </p:txBody>
      </p:sp>
      <p:sp>
        <p:nvSpPr>
          <p:cNvPr id="37" name="Rectangle 1058"/>
          <p:cNvSpPr>
            <a:spLocks noChangeArrowheads="1"/>
          </p:cNvSpPr>
          <p:nvPr/>
        </p:nvSpPr>
        <p:spPr bwMode="auto">
          <a:xfrm>
            <a:off x="5143500" y="3325813"/>
            <a:ext cx="555625" cy="519112"/>
          </a:xfrm>
          <a:prstGeom prst="rect">
            <a:avLst/>
          </a:prstGeom>
          <a:noFill/>
          <a:ln w="9525">
            <a:noFill/>
            <a:miter lim="800000"/>
            <a:headEnd/>
            <a:tailEnd/>
          </a:ln>
          <a:effectLst/>
        </p:spPr>
        <p:txBody>
          <a:bodyPr wrap="none" lIns="92075" tIns="46038" rIns="92075" bIns="46038">
            <a:spAutoFit/>
          </a:bodyPr>
          <a:lstStyle/>
          <a:p>
            <a:pPr algn="l" eaLnBrk="0" hangingPunct="0"/>
            <a:r>
              <a:rPr lang="en-US" altLang="zh-TW" sz="2800">
                <a:solidFill>
                  <a:schemeClr val="tx1"/>
                </a:solidFill>
                <a:ea typeface="新細明體" pitchFamily="2" charset="-120"/>
              </a:rPr>
              <a:t>G</a:t>
            </a:r>
            <a:r>
              <a:rPr lang="en-US" altLang="zh-TW" sz="1800">
                <a:solidFill>
                  <a:schemeClr val="tx1"/>
                </a:solidFill>
                <a:ea typeface="新細明體" pitchFamily="2" charset="-120"/>
              </a:rPr>
              <a:t>2</a:t>
            </a:r>
          </a:p>
        </p:txBody>
      </p:sp>
      <p:sp>
        <p:nvSpPr>
          <p:cNvPr id="38" name="Rectangle 1059"/>
          <p:cNvSpPr>
            <a:spLocks noChangeArrowheads="1"/>
          </p:cNvSpPr>
          <p:nvPr/>
        </p:nvSpPr>
        <p:spPr bwMode="auto">
          <a:xfrm>
            <a:off x="8491538" y="3624263"/>
            <a:ext cx="555625" cy="519112"/>
          </a:xfrm>
          <a:prstGeom prst="rect">
            <a:avLst/>
          </a:prstGeom>
          <a:noFill/>
          <a:ln w="9525">
            <a:noFill/>
            <a:miter lim="800000"/>
            <a:headEnd/>
            <a:tailEnd/>
          </a:ln>
          <a:effectLst/>
        </p:spPr>
        <p:txBody>
          <a:bodyPr wrap="none" lIns="92075" tIns="46038" rIns="92075" bIns="46038">
            <a:spAutoFit/>
          </a:bodyPr>
          <a:lstStyle/>
          <a:p>
            <a:pPr algn="l" eaLnBrk="0" hangingPunct="0"/>
            <a:r>
              <a:rPr lang="en-US" altLang="zh-TW" sz="2800">
                <a:solidFill>
                  <a:schemeClr val="tx1"/>
                </a:solidFill>
                <a:ea typeface="新細明體" pitchFamily="2" charset="-120"/>
              </a:rPr>
              <a:t>G</a:t>
            </a:r>
            <a:r>
              <a:rPr lang="en-US" altLang="zh-TW" sz="1800">
                <a:solidFill>
                  <a:schemeClr val="tx1"/>
                </a:solidFill>
                <a:ea typeface="新細明體" pitchFamily="2" charset="-120"/>
              </a:rPr>
              <a:t>3</a:t>
            </a:r>
          </a:p>
        </p:txBody>
      </p:sp>
      <p:sp>
        <p:nvSpPr>
          <p:cNvPr id="39" name="Rectangle 1060"/>
          <p:cNvSpPr>
            <a:spLocks noChangeArrowheads="1"/>
          </p:cNvSpPr>
          <p:nvPr/>
        </p:nvSpPr>
        <p:spPr bwMode="auto">
          <a:xfrm>
            <a:off x="708025" y="4167188"/>
            <a:ext cx="8435975" cy="1187450"/>
          </a:xfrm>
          <a:prstGeom prst="rect">
            <a:avLst/>
          </a:prstGeom>
          <a:noFill/>
          <a:ln w="9525">
            <a:noFill/>
            <a:miter lim="800000"/>
            <a:headEnd/>
            <a:tailEnd/>
          </a:ln>
          <a:effectLst/>
        </p:spPr>
        <p:txBody>
          <a:bodyPr wrap="none" lIns="92075" tIns="46038" rIns="92075" bIns="46038">
            <a:spAutoFit/>
          </a:bodyPr>
          <a:lstStyle/>
          <a:p>
            <a:pPr algn="l" eaLnBrk="0" hangingPunct="0"/>
            <a:r>
              <a:rPr lang="en-US" altLang="zh-TW" sz="2400" dirty="0">
                <a:solidFill>
                  <a:schemeClr val="tx1"/>
                </a:solidFill>
                <a:ea typeface="新細明體" pitchFamily="2" charset="-120"/>
              </a:rPr>
              <a:t>V(G</a:t>
            </a:r>
            <a:r>
              <a:rPr lang="en-US" altLang="zh-TW" sz="1600" dirty="0">
                <a:solidFill>
                  <a:schemeClr val="tx1"/>
                </a:solidFill>
                <a:ea typeface="新細明體" pitchFamily="2" charset="-120"/>
              </a:rPr>
              <a:t>1</a:t>
            </a:r>
            <a:r>
              <a:rPr lang="en-US" altLang="zh-TW" sz="2400" dirty="0">
                <a:solidFill>
                  <a:schemeClr val="tx1"/>
                </a:solidFill>
                <a:ea typeface="新細明體" pitchFamily="2" charset="-120"/>
              </a:rPr>
              <a:t>)={0,1,2,3}               E(G</a:t>
            </a:r>
            <a:r>
              <a:rPr lang="en-US" altLang="zh-TW" sz="1600" dirty="0">
                <a:solidFill>
                  <a:schemeClr val="tx1"/>
                </a:solidFill>
                <a:ea typeface="新細明體" pitchFamily="2" charset="-120"/>
              </a:rPr>
              <a:t>1</a:t>
            </a:r>
            <a:r>
              <a:rPr lang="en-US" altLang="zh-TW" sz="2400" dirty="0">
                <a:solidFill>
                  <a:schemeClr val="tx1"/>
                </a:solidFill>
                <a:ea typeface="新細明體" pitchFamily="2" charset="-120"/>
              </a:rPr>
              <a:t>)={(0,1),(0,2),(0,3),(1,2),(1,3),(2,3)}</a:t>
            </a:r>
          </a:p>
          <a:p>
            <a:pPr algn="l" eaLnBrk="0" hangingPunct="0"/>
            <a:r>
              <a:rPr lang="en-US" altLang="zh-TW" sz="2400" dirty="0">
                <a:solidFill>
                  <a:schemeClr val="tx1"/>
                </a:solidFill>
                <a:ea typeface="新細明體" pitchFamily="2" charset="-120"/>
              </a:rPr>
              <a:t>V(G</a:t>
            </a:r>
            <a:r>
              <a:rPr lang="en-US" altLang="zh-TW" sz="1600" dirty="0">
                <a:solidFill>
                  <a:schemeClr val="tx1"/>
                </a:solidFill>
                <a:ea typeface="新細明體" pitchFamily="2" charset="-120"/>
              </a:rPr>
              <a:t>2</a:t>
            </a:r>
            <a:r>
              <a:rPr lang="en-US" altLang="zh-TW" sz="2400" dirty="0">
                <a:solidFill>
                  <a:schemeClr val="tx1"/>
                </a:solidFill>
                <a:ea typeface="新細明體" pitchFamily="2" charset="-120"/>
              </a:rPr>
              <a:t>)={0,1,2,3,4,5,6}      E(G</a:t>
            </a:r>
            <a:r>
              <a:rPr lang="en-US" altLang="zh-TW" sz="1600" dirty="0">
                <a:solidFill>
                  <a:schemeClr val="tx1"/>
                </a:solidFill>
                <a:ea typeface="新細明體" pitchFamily="2" charset="-120"/>
              </a:rPr>
              <a:t>2</a:t>
            </a:r>
            <a:r>
              <a:rPr lang="en-US" altLang="zh-TW" sz="2400" dirty="0">
                <a:solidFill>
                  <a:schemeClr val="tx1"/>
                </a:solidFill>
                <a:ea typeface="新細明體" pitchFamily="2" charset="-120"/>
              </a:rPr>
              <a:t>)={(0,1),(0,2),(1,3),(1,4),(2,5),(2,6)}</a:t>
            </a:r>
          </a:p>
          <a:p>
            <a:pPr algn="l" eaLnBrk="0" hangingPunct="0"/>
            <a:r>
              <a:rPr lang="en-US" altLang="zh-TW" sz="2400" dirty="0">
                <a:solidFill>
                  <a:schemeClr val="tx1"/>
                </a:solidFill>
                <a:ea typeface="新細明體" pitchFamily="2" charset="-120"/>
              </a:rPr>
              <a:t>V(G</a:t>
            </a:r>
            <a:r>
              <a:rPr lang="en-US" altLang="zh-TW" sz="1600" dirty="0">
                <a:solidFill>
                  <a:schemeClr val="tx1"/>
                </a:solidFill>
                <a:ea typeface="新細明體" pitchFamily="2" charset="-120"/>
              </a:rPr>
              <a:t>3</a:t>
            </a:r>
            <a:r>
              <a:rPr lang="en-US" altLang="zh-TW" sz="2400" dirty="0">
                <a:solidFill>
                  <a:schemeClr val="tx1"/>
                </a:solidFill>
                <a:ea typeface="新細明體" pitchFamily="2" charset="-120"/>
              </a:rPr>
              <a:t>)={0,1,2}                  E(G</a:t>
            </a:r>
            <a:r>
              <a:rPr lang="en-US" altLang="zh-TW" sz="1600" dirty="0">
                <a:solidFill>
                  <a:schemeClr val="tx1"/>
                </a:solidFill>
                <a:ea typeface="新細明體" pitchFamily="2" charset="-120"/>
              </a:rPr>
              <a:t>3</a:t>
            </a:r>
            <a:r>
              <a:rPr lang="en-US" altLang="zh-TW" sz="2400" dirty="0">
                <a:solidFill>
                  <a:schemeClr val="tx1"/>
                </a:solidFill>
                <a:ea typeface="新細明體" pitchFamily="2" charset="-120"/>
              </a:rPr>
              <a:t>)={&lt;0,1&gt;,&lt;1,0&gt;,&lt;1,2&gt;}</a:t>
            </a:r>
          </a:p>
        </p:txBody>
      </p:sp>
      <p:sp>
        <p:nvSpPr>
          <p:cNvPr id="40" name="Text Box 1061"/>
          <p:cNvSpPr txBox="1">
            <a:spLocks noChangeArrowheads="1"/>
          </p:cNvSpPr>
          <p:nvPr/>
        </p:nvSpPr>
        <p:spPr bwMode="auto">
          <a:xfrm>
            <a:off x="860425" y="5408613"/>
            <a:ext cx="5357813" cy="822325"/>
          </a:xfrm>
          <a:prstGeom prst="rect">
            <a:avLst/>
          </a:prstGeom>
          <a:noFill/>
          <a:ln w="9525">
            <a:noFill/>
            <a:miter lim="800000"/>
            <a:headEnd/>
            <a:tailEnd/>
          </a:ln>
          <a:effectLst/>
        </p:spPr>
        <p:txBody>
          <a:bodyPr wrap="none" anchor="ctr">
            <a:spAutoFit/>
          </a:bodyPr>
          <a:lstStyle/>
          <a:p>
            <a:pPr algn="l"/>
            <a:r>
              <a:rPr lang="en-US" altLang="zh-TW" sz="2400">
                <a:solidFill>
                  <a:schemeClr val="tx2"/>
                </a:solidFill>
                <a:ea typeface="新細明體" pitchFamily="2" charset="-120"/>
              </a:rPr>
              <a:t>complete undirected graph: n(n-1)/2 edges</a:t>
            </a:r>
          </a:p>
          <a:p>
            <a:pPr algn="l"/>
            <a:r>
              <a:rPr lang="en-US" altLang="zh-TW" sz="2400">
                <a:solidFill>
                  <a:schemeClr val="tx2"/>
                </a:solidFill>
                <a:ea typeface="新細明體" pitchFamily="2" charset="-120"/>
              </a:rPr>
              <a:t>complete directed graph: n(n-1) edges</a:t>
            </a:r>
            <a:endParaRPr lang="en-US" altLang="zh-TW" sz="2400">
              <a:solidFill>
                <a:schemeClr val="tx1"/>
              </a:solidFill>
              <a:ea typeface="新細明體" pitchFamily="2" charset="-120"/>
            </a:endParaRPr>
          </a:p>
        </p:txBody>
      </p:sp>
      <p:sp>
        <p:nvSpPr>
          <p:cNvPr id="41" name="Text Box 1062"/>
          <p:cNvSpPr txBox="1">
            <a:spLocks noChangeArrowheads="1"/>
          </p:cNvSpPr>
          <p:nvPr/>
        </p:nvSpPr>
        <p:spPr bwMode="auto">
          <a:xfrm>
            <a:off x="1000125" y="3581400"/>
            <a:ext cx="2068513" cy="457200"/>
          </a:xfrm>
          <a:prstGeom prst="rect">
            <a:avLst/>
          </a:prstGeom>
          <a:noFill/>
          <a:ln w="9525">
            <a:noFill/>
            <a:miter lim="800000"/>
            <a:headEnd/>
            <a:tailEnd/>
          </a:ln>
          <a:effectLst/>
        </p:spPr>
        <p:txBody>
          <a:bodyPr wrap="none" anchor="ctr">
            <a:spAutoFit/>
          </a:bodyPr>
          <a:lstStyle/>
          <a:p>
            <a:r>
              <a:rPr lang="en-US" altLang="zh-TW" sz="2400">
                <a:ea typeface="新細明體" pitchFamily="2" charset="-120"/>
              </a:rPr>
              <a:t>complete graph</a:t>
            </a:r>
          </a:p>
        </p:txBody>
      </p:sp>
      <p:sp>
        <p:nvSpPr>
          <p:cNvPr id="42" name="Text Box 1063"/>
          <p:cNvSpPr txBox="1">
            <a:spLocks noChangeArrowheads="1"/>
          </p:cNvSpPr>
          <p:nvPr/>
        </p:nvSpPr>
        <p:spPr bwMode="auto">
          <a:xfrm>
            <a:off x="5911850" y="3616325"/>
            <a:ext cx="2305050" cy="457200"/>
          </a:xfrm>
          <a:prstGeom prst="rect">
            <a:avLst/>
          </a:prstGeom>
          <a:noFill/>
          <a:ln w="9525">
            <a:noFill/>
            <a:miter lim="800000"/>
            <a:headEnd/>
            <a:tailEnd/>
          </a:ln>
          <a:effectLst/>
        </p:spPr>
        <p:txBody>
          <a:bodyPr wrap="none" anchor="ctr">
            <a:spAutoFit/>
          </a:bodyPr>
          <a:lstStyle/>
          <a:p>
            <a:r>
              <a:rPr lang="en-US" altLang="zh-TW" sz="2400">
                <a:ea typeface="新細明體" pitchFamily="2" charset="-120"/>
              </a:rPr>
              <a:t>incomplete graph</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Difference between BFS and DFS</a:t>
            </a:r>
            <a:endParaRPr lang="en-IN" dirty="0"/>
          </a:p>
        </p:txBody>
      </p:sp>
      <p:sp>
        <p:nvSpPr>
          <p:cNvPr id="3" name="Content Placeholder 2"/>
          <p:cNvSpPr>
            <a:spLocks noGrp="1"/>
          </p:cNvSpPr>
          <p:nvPr>
            <p:ph idx="1"/>
          </p:nvPr>
        </p:nvSpPr>
        <p:spPr/>
        <p:txBody>
          <a:bodyPr/>
          <a:lstStyle/>
          <a:p>
            <a:r>
              <a:rPr lang="en-IN" dirty="0" smtClean="0"/>
              <a:t> BFS starts traversal from the root node and then explore the search in the level by level manner i.e. as close as possible from the root node</a:t>
            </a:r>
          </a:p>
          <a:p>
            <a:r>
              <a:rPr lang="en-IN" dirty="0" smtClean="0"/>
              <a:t>DFS starts the traversal from the root node and explore the search as far as possible from the root node i.e. depth wise.</a:t>
            </a:r>
            <a:endParaRPr lang="en-IN"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5" name="Content Placeholder 4" descr="BFS-traversal.jpg"/>
          <p:cNvPicPr>
            <a:picLocks noGrp="1" noChangeAspect="1"/>
          </p:cNvPicPr>
          <p:nvPr>
            <p:ph sz="half" idx="1"/>
          </p:nvPr>
        </p:nvPicPr>
        <p:blipFill>
          <a:blip r:embed="rId2" cstate="print"/>
          <a:stretch>
            <a:fillRect/>
          </a:stretch>
        </p:blipFill>
        <p:spPr>
          <a:xfrm>
            <a:off x="1115616" y="1988840"/>
            <a:ext cx="2023824" cy="2548711"/>
          </a:xfrm>
        </p:spPr>
      </p:pic>
      <p:pic>
        <p:nvPicPr>
          <p:cNvPr id="6" name="Content Placeholder 5" descr="DFS-Traversal.jpg"/>
          <p:cNvPicPr>
            <a:picLocks noGrp="1" noChangeAspect="1"/>
          </p:cNvPicPr>
          <p:nvPr>
            <p:ph sz="half" idx="2"/>
          </p:nvPr>
        </p:nvPicPr>
        <p:blipFill>
          <a:blip r:embed="rId3" cstate="print"/>
          <a:stretch>
            <a:fillRect/>
          </a:stretch>
        </p:blipFill>
        <p:spPr>
          <a:xfrm>
            <a:off x="5436096" y="2060848"/>
            <a:ext cx="1921014" cy="2461463"/>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lecture-1-bce7-40-638.jpg"/>
          <p:cNvPicPr>
            <a:picLocks noGrp="1" noChangeAspect="1"/>
          </p:cNvPicPr>
          <p:nvPr>
            <p:ph idx="1"/>
          </p:nvPr>
        </p:nvPicPr>
        <p:blipFill>
          <a:blip r:embed="rId2" cstate="print"/>
          <a:stretch>
            <a:fillRect/>
          </a:stretch>
        </p:blipFill>
        <p:spPr>
          <a:xfrm>
            <a:off x="755576" y="0"/>
            <a:ext cx="7848872" cy="6381328"/>
          </a:xfr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Hashing</a:t>
            </a:r>
            <a:endParaRPr lang="en-IN" dirty="0"/>
          </a:p>
        </p:txBody>
      </p:sp>
      <p:sp>
        <p:nvSpPr>
          <p:cNvPr id="3" name="Content Placeholder 2"/>
          <p:cNvSpPr>
            <a:spLocks noGrp="1"/>
          </p:cNvSpPr>
          <p:nvPr>
            <p:ph idx="1"/>
          </p:nvPr>
        </p:nvSpPr>
        <p:spPr/>
        <p:txBody>
          <a:bodyPr>
            <a:normAutofit/>
          </a:bodyPr>
          <a:lstStyle/>
          <a:p>
            <a:r>
              <a:rPr lang="en-IN" sz="2000" dirty="0" smtClean="0">
                <a:latin typeface="Times New Roman" pitchFamily="18" charset="0"/>
                <a:cs typeface="Times New Roman" pitchFamily="18" charset="0"/>
              </a:rPr>
              <a:t>Hashing is a technique where search time is independent of the number of items or elements. In this technique a hash function is used to generate an address from a key. The hash function takes a key as input and returns the hash value of that key which is used as an address index in the array.</a:t>
            </a:r>
          </a:p>
          <a:p>
            <a:endParaRPr lang="en-IN" sz="2000" dirty="0" smtClean="0">
              <a:latin typeface="Times New Roman" pitchFamily="18" charset="0"/>
              <a:cs typeface="Times New Roman" pitchFamily="18" charset="0"/>
            </a:endParaRPr>
          </a:p>
          <a:p>
            <a:endParaRPr lang="en-IN" sz="2000" dirty="0" smtClean="0">
              <a:latin typeface="Times New Roman" pitchFamily="18" charset="0"/>
              <a:cs typeface="Times New Roman" pitchFamily="18" charset="0"/>
            </a:endParaRPr>
          </a:p>
          <a:p>
            <a:endParaRPr lang="en-IN" sz="2000" dirty="0" smtClean="0">
              <a:latin typeface="Times New Roman" pitchFamily="18" charset="0"/>
              <a:cs typeface="Times New Roman" pitchFamily="18" charset="0"/>
            </a:endParaRPr>
          </a:p>
          <a:p>
            <a:endParaRPr lang="en-IN" sz="2000" dirty="0" smtClean="0">
              <a:latin typeface="Times New Roman" pitchFamily="18" charset="0"/>
              <a:cs typeface="Times New Roman" pitchFamily="18" charset="0"/>
            </a:endParaRPr>
          </a:p>
          <a:p>
            <a:r>
              <a:rPr lang="en-IN" sz="2000" dirty="0" smtClean="0"/>
              <a:t>We can write hash function as follows</a:t>
            </a:r>
          </a:p>
          <a:p>
            <a:pPr>
              <a:buNone/>
            </a:pPr>
            <a:r>
              <a:rPr lang="en-IN" sz="2000" dirty="0" smtClean="0"/>
              <a:t>h(k)=a;</a:t>
            </a:r>
          </a:p>
          <a:p>
            <a:pPr>
              <a:buNone/>
            </a:pPr>
            <a:r>
              <a:rPr lang="en-IN" sz="2000" dirty="0" smtClean="0"/>
              <a:t>Where h is hash function, k is the key, a is the hash value of the key.</a:t>
            </a:r>
          </a:p>
          <a:p>
            <a:pPr>
              <a:buNone/>
            </a:pPr>
            <a:endParaRPr lang="en-IN" sz="2000" dirty="0">
              <a:latin typeface="Times New Roman" pitchFamily="18" charset="0"/>
              <a:cs typeface="Times New Roman" pitchFamily="18" charset="0"/>
            </a:endParaRPr>
          </a:p>
        </p:txBody>
      </p:sp>
      <p:pic>
        <p:nvPicPr>
          <p:cNvPr id="4" name="Picture 3" descr="http://careerride.com/images/DS1.png"/>
          <p:cNvPicPr/>
          <p:nvPr/>
        </p:nvPicPr>
        <p:blipFill>
          <a:blip r:embed="rId2" cstate="print"/>
          <a:srcRect/>
          <a:stretch>
            <a:fillRect/>
          </a:stretch>
        </p:blipFill>
        <p:spPr bwMode="auto">
          <a:xfrm>
            <a:off x="2051720" y="3218180"/>
            <a:ext cx="4154135" cy="85889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http://careerride.com/images/DS2.png"/>
          <p:cNvPicPr>
            <a:picLocks noGrp="1"/>
          </p:cNvPicPr>
          <p:nvPr>
            <p:ph idx="1"/>
          </p:nvPr>
        </p:nvPicPr>
        <p:blipFill>
          <a:blip r:embed="rId2" cstate="print"/>
          <a:srcRect/>
          <a:stretch>
            <a:fillRect/>
          </a:stretch>
        </p:blipFill>
        <p:spPr bwMode="auto">
          <a:xfrm>
            <a:off x="971600" y="1556792"/>
            <a:ext cx="6696025" cy="42484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pPr>
              <a:buNone/>
            </a:pPr>
            <a:r>
              <a:rPr lang="en-IN" dirty="0" smtClean="0"/>
              <a:t>    What is the simple difference between stack and queue type data structure</a:t>
            </a:r>
          </a:p>
          <a:p>
            <a:r>
              <a:rPr lang="en-IN" dirty="0" smtClean="0"/>
              <a:t>Stack operates in a Last In First Out (LIFO) fashion while Queue operates in a First In First Out fashion (FIFO).</a:t>
            </a:r>
          </a:p>
          <a:p>
            <a:pPr>
              <a:buNone/>
            </a:pPr>
            <a:endParaRPr lang="en-IN" dirty="0" smtClean="0"/>
          </a:p>
          <a:p>
            <a:pPr>
              <a:buNone/>
            </a:pPr>
            <a:r>
              <a:rPr lang="en-IN" dirty="0" smtClean="0"/>
              <a:t>     Can you tell real life examples for stack and queue ?</a:t>
            </a:r>
          </a:p>
          <a:p>
            <a:pPr>
              <a:buNone/>
            </a:pPr>
            <a:endParaRPr lang="en-IN" dirty="0" smtClean="0"/>
          </a:p>
          <a:p>
            <a:r>
              <a:rPr lang="en-IN" dirty="0" smtClean="0"/>
              <a:t>Plates arranged one over the other in hotel is an example for stack. Plate that was placed last on top will be the first one to be removed from the stack.</a:t>
            </a:r>
          </a:p>
          <a:p>
            <a:r>
              <a:rPr lang="en-IN" dirty="0" smtClean="0"/>
              <a:t>Queue in billing section of stores is an example for queue.</a:t>
            </a:r>
          </a:p>
          <a:p>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lstStyle/>
          <a:p>
            <a:r>
              <a:rPr lang="en-IN" sz="2800" b="1" dirty="0" smtClean="0">
                <a:latin typeface="Times New Roman" pitchFamily="18" charset="0"/>
                <a:cs typeface="Times New Roman" pitchFamily="18" charset="0"/>
              </a:rPr>
              <a:t>ARRAYS</a:t>
            </a:r>
            <a:endParaRPr lang="en-IN"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40768"/>
            <a:ext cx="8229600" cy="5112568"/>
          </a:xfrm>
        </p:spPr>
        <p:txBody>
          <a:bodyPr>
            <a:normAutofit/>
          </a:bodyPr>
          <a:lstStyle/>
          <a:p>
            <a:pPr algn="just"/>
            <a:r>
              <a:rPr lang="en-US" sz="2800" b="0" dirty="0" smtClean="0">
                <a:effectLst>
                  <a:outerShdw blurRad="38100" dist="38100" dir="2700000" algn="tl">
                    <a:srgbClr val="C0C0C0"/>
                  </a:outerShdw>
                </a:effectLst>
                <a:latin typeface="Times New Roman" pitchFamily="18" charset="0"/>
                <a:cs typeface="Times New Roman" pitchFamily="18" charset="0"/>
              </a:rPr>
              <a:t>Imagine that we have 100 scores. We need to read them, process them and print them. We must also keep these 100 scores in memory for the duration of the program. We can define a hundred variables, each with a different name, as shown in Figure </a:t>
            </a:r>
          </a:p>
          <a:p>
            <a:pPr algn="just"/>
            <a:endParaRPr lang="en-US" sz="2800" dirty="0">
              <a:effectLst>
                <a:outerShdw blurRad="38100" dist="38100" dir="2700000" algn="tl">
                  <a:srgbClr val="C0C0C0"/>
                </a:outerShdw>
              </a:effectLst>
              <a:latin typeface="Times New Roman" pitchFamily="18" charset="0"/>
              <a:cs typeface="Times New Roman" pitchFamily="18" charset="0"/>
            </a:endParaRPr>
          </a:p>
          <a:p>
            <a:pPr algn="just"/>
            <a:endParaRPr lang="en-US" sz="2800" b="0" dirty="0" smtClean="0">
              <a:effectLst>
                <a:outerShdw blurRad="38100" dist="38100" dir="2700000" algn="tl">
                  <a:srgbClr val="C0C0C0"/>
                </a:outerShdw>
              </a:effectLst>
              <a:latin typeface="Times New Roman" pitchFamily="18" charset="0"/>
              <a:cs typeface="Times New Roman" pitchFamily="18" charset="0"/>
            </a:endParaRPr>
          </a:p>
          <a:p>
            <a:pPr algn="just"/>
            <a:endParaRPr lang="en-US" sz="2800" dirty="0">
              <a:effectLst>
                <a:outerShdw blurRad="38100" dist="38100" dir="2700000" algn="tl">
                  <a:srgbClr val="C0C0C0"/>
                </a:outerShdw>
              </a:effectLst>
              <a:latin typeface="Times New Roman" pitchFamily="18" charset="0"/>
              <a:cs typeface="Times New Roman" pitchFamily="18" charset="0"/>
            </a:endParaRPr>
          </a:p>
          <a:p>
            <a:pPr algn="just"/>
            <a:endParaRPr lang="en-US" sz="2800" b="0" dirty="0" smtClean="0">
              <a:effectLst>
                <a:outerShdw blurRad="38100" dist="38100" dir="2700000" algn="tl">
                  <a:srgbClr val="C0C0C0"/>
                </a:outerShdw>
              </a:effectLst>
              <a:latin typeface="Times New Roman" pitchFamily="18" charset="0"/>
              <a:cs typeface="Times New Roman" pitchFamily="18" charset="0"/>
            </a:endParaRPr>
          </a:p>
          <a:p>
            <a:pPr algn="ctr">
              <a:buNone/>
            </a:pPr>
            <a:r>
              <a:rPr lang="en-US" sz="2800" dirty="0" smtClean="0">
                <a:latin typeface="Times New Roman" pitchFamily="18" charset="0"/>
              </a:rPr>
              <a:t>A hundred individual variables</a:t>
            </a:r>
            <a:endParaRPr lang="en-US" sz="2800" b="0" dirty="0" smtClean="0">
              <a:effectLst>
                <a:outerShdw blurRad="38100" dist="38100" dir="2700000" algn="tl">
                  <a:srgbClr val="C0C0C0"/>
                </a:outerShdw>
              </a:effectLst>
              <a:latin typeface="Times New Roman" pitchFamily="18" charset="0"/>
              <a:cs typeface="Times New Roman" pitchFamily="18" charset="0"/>
            </a:endParaRPr>
          </a:p>
          <a:p>
            <a:pPr algn="just"/>
            <a:endParaRPr lang="en-US" sz="2800" b="0" dirty="0">
              <a:effectLst>
                <a:outerShdw blurRad="38100" dist="38100" dir="2700000" algn="tl">
                  <a:srgbClr val="C0C0C0"/>
                </a:outerShdw>
              </a:effectLst>
              <a:latin typeface="Times New Roman" pitchFamily="18" charset="0"/>
              <a:cs typeface="Times New Roman" pitchFamily="18" charset="0"/>
            </a:endParaRPr>
          </a:p>
        </p:txBody>
      </p:sp>
      <p:pic>
        <p:nvPicPr>
          <p:cNvPr id="4" name="Picture 33"/>
          <p:cNvPicPr>
            <a:picLocks noChangeAspect="1" noChangeArrowheads="1"/>
          </p:cNvPicPr>
          <p:nvPr/>
        </p:nvPicPr>
        <p:blipFill>
          <a:blip r:embed="rId2" cstate="print"/>
          <a:srcRect/>
          <a:stretch>
            <a:fillRect/>
          </a:stretch>
        </p:blipFill>
        <p:spPr bwMode="auto">
          <a:xfrm>
            <a:off x="2825750" y="3717032"/>
            <a:ext cx="2889250" cy="16398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a:bodyPr>
          <a:lstStyle/>
          <a:p>
            <a:r>
              <a:rPr lang="en-US" sz="2400" b="0" dirty="0" smtClean="0">
                <a:latin typeface="Times New Roman" pitchFamily="18" charset="0"/>
              </a:rPr>
              <a:t>But having 100 different names creates other problems. We need 100 references to read them, 100 references to process them and 100 references to write them.</a:t>
            </a:r>
          </a:p>
          <a:p>
            <a:r>
              <a:rPr lang="en-US" sz="2400" b="0" dirty="0" smtClean="0">
                <a:latin typeface="Times New Roman" pitchFamily="18" charset="0"/>
              </a:rPr>
              <a:t>An array is a sequenced collection of elements, normally of the same data type, although some programming languages accept arrays in which elements are of different types. We can refer to the elements in the array as the first element, the second element and so forth, until we get to the last element. </a:t>
            </a:r>
          </a:p>
          <a:p>
            <a:endParaRPr lang="en-IN" sz="2400" dirty="0"/>
          </a:p>
        </p:txBody>
      </p:sp>
      <p:pic>
        <p:nvPicPr>
          <p:cNvPr id="4" name="Picture 5"/>
          <p:cNvPicPr>
            <a:picLocks noChangeAspect="1" noChangeArrowheads="1"/>
          </p:cNvPicPr>
          <p:nvPr/>
        </p:nvPicPr>
        <p:blipFill>
          <a:blip r:embed="rId2" cstate="print"/>
          <a:srcRect/>
          <a:stretch>
            <a:fillRect/>
          </a:stretch>
        </p:blipFill>
        <p:spPr bwMode="auto">
          <a:xfrm>
            <a:off x="2915816" y="4005064"/>
            <a:ext cx="3408784" cy="201622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lstStyle/>
          <a:p>
            <a:r>
              <a:rPr lang="en-IN" b="1" dirty="0" smtClean="0"/>
              <a:t>Disadvantages:</a:t>
            </a:r>
            <a:endParaRPr lang="en-IN" dirty="0" smtClean="0"/>
          </a:p>
          <a:p>
            <a:r>
              <a:rPr lang="en-IN" dirty="0" smtClean="0"/>
              <a:t>Predetermining the size of the array is a must.</a:t>
            </a:r>
          </a:p>
          <a:p>
            <a:r>
              <a:rPr lang="en-IN" dirty="0" smtClean="0"/>
              <a:t>There is a chance of memory wastage or shortage.</a:t>
            </a:r>
          </a:p>
          <a:p>
            <a:r>
              <a:rPr lang="en-IN" dirty="0" smtClean="0"/>
              <a:t>Insertion and deletion is very slow.</a:t>
            </a:r>
          </a:p>
          <a:p>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Linked list</a:t>
            </a:r>
            <a:endParaRPr lang="en-IN" b="1" dirty="0"/>
          </a:p>
        </p:txBody>
      </p:sp>
      <p:sp>
        <p:nvSpPr>
          <p:cNvPr id="3" name="Content Placeholder 2"/>
          <p:cNvSpPr>
            <a:spLocks noGrp="1"/>
          </p:cNvSpPr>
          <p:nvPr>
            <p:ph idx="1"/>
          </p:nvPr>
        </p:nvSpPr>
        <p:spPr/>
        <p:txBody>
          <a:bodyPr/>
          <a:lstStyle/>
          <a:p>
            <a:r>
              <a:rPr lang="en-US" dirty="0" smtClean="0">
                <a:cs typeface="Times New Roman" pitchFamily="18" charset="0"/>
              </a:rPr>
              <a:t>Each node in a linked list contains one or more members that represent data. </a:t>
            </a:r>
          </a:p>
          <a:p>
            <a:r>
              <a:rPr lang="en-US" dirty="0" smtClean="0">
                <a:cs typeface="Times New Roman" pitchFamily="18" charset="0"/>
              </a:rPr>
              <a:t>In addition to the data, each node contains a pointer, which can point to another node. </a:t>
            </a:r>
          </a:p>
          <a:p>
            <a:endParaRPr lang="en-IN" dirty="0"/>
          </a:p>
        </p:txBody>
      </p:sp>
      <p:pic>
        <p:nvPicPr>
          <p:cNvPr id="4" name="Picture 4" descr="Figure 17-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200400" y="4077072"/>
            <a:ext cx="2619375" cy="752475"/>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cs typeface="Times New Roman" pitchFamily="18" charset="0"/>
              </a:rPr>
              <a:t>A linked list is called "linked" because each node in the series has a pointer that points to the next node in the list. </a:t>
            </a:r>
          </a:p>
          <a:p>
            <a:endParaRPr lang="en-IN" dirty="0"/>
          </a:p>
        </p:txBody>
      </p:sp>
      <p:pic>
        <p:nvPicPr>
          <p:cNvPr id="4" name="Picture 4" descr="Figure 17-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600200" y="4077072"/>
            <a:ext cx="5905500" cy="91440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60648"/>
            <a:ext cx="8229600" cy="720080"/>
          </a:xfrm>
        </p:spPr>
        <p:txBody>
          <a:bodyPr>
            <a:normAutofit fontScale="90000"/>
          </a:bodyPr>
          <a:lstStyle/>
          <a:p>
            <a:r>
              <a:rPr lang="en-IN" b="1" dirty="0" smtClean="0"/>
              <a:t>Doubly linked list</a:t>
            </a:r>
            <a:endParaRPr lang="en-IN" b="1" dirty="0"/>
          </a:p>
        </p:txBody>
      </p:sp>
      <p:sp>
        <p:nvSpPr>
          <p:cNvPr id="3" name="Content Placeholder 2"/>
          <p:cNvSpPr>
            <a:spLocks noGrp="1"/>
          </p:cNvSpPr>
          <p:nvPr>
            <p:ph idx="1"/>
          </p:nvPr>
        </p:nvSpPr>
        <p:spPr>
          <a:xfrm>
            <a:off x="457200" y="1196752"/>
            <a:ext cx="8229600" cy="4929411"/>
          </a:xfrm>
        </p:spPr>
        <p:txBody>
          <a:bodyPr/>
          <a:lstStyle/>
          <a:p>
            <a:r>
              <a:rPr lang="en-US" sz="2000" dirty="0" smtClean="0"/>
              <a:t>A doubly linked list provides a natural implementation of the </a:t>
            </a:r>
            <a:r>
              <a:rPr lang="en-US" sz="2000" dirty="0" smtClean="0">
                <a:solidFill>
                  <a:srgbClr val="FF0000"/>
                </a:solidFill>
              </a:rPr>
              <a:t>List ADT</a:t>
            </a:r>
          </a:p>
          <a:p>
            <a:r>
              <a:rPr lang="en-US" sz="2000" dirty="0" smtClean="0"/>
              <a:t>Nodes implement </a:t>
            </a:r>
            <a:r>
              <a:rPr lang="en-US" sz="2000" dirty="0" smtClean="0">
                <a:solidFill>
                  <a:srgbClr val="FF0000"/>
                </a:solidFill>
              </a:rPr>
              <a:t>Position</a:t>
            </a:r>
            <a:r>
              <a:rPr lang="en-US" sz="2000" dirty="0" smtClean="0"/>
              <a:t> and store:</a:t>
            </a:r>
          </a:p>
          <a:p>
            <a:pPr lvl="1">
              <a:buClr>
                <a:schemeClr val="hlink"/>
              </a:buClr>
              <a:buFontTx/>
              <a:buChar char="•"/>
            </a:pPr>
            <a:r>
              <a:rPr lang="en-US" sz="1800" b="1" dirty="0" smtClean="0"/>
              <a:t>element</a:t>
            </a:r>
          </a:p>
          <a:p>
            <a:pPr lvl="1">
              <a:buClr>
                <a:schemeClr val="hlink"/>
              </a:buClr>
              <a:buFontTx/>
              <a:buChar char="•"/>
            </a:pPr>
            <a:r>
              <a:rPr lang="en-US" sz="1800" b="1" dirty="0" smtClean="0"/>
              <a:t>link to the </a:t>
            </a:r>
            <a:r>
              <a:rPr lang="en-US" sz="1800" b="1" dirty="0" smtClean="0">
                <a:solidFill>
                  <a:srgbClr val="FF0000"/>
                </a:solidFill>
              </a:rPr>
              <a:t>previous</a:t>
            </a:r>
            <a:r>
              <a:rPr lang="en-US" sz="1800" b="1" dirty="0" smtClean="0"/>
              <a:t> node                        </a:t>
            </a:r>
          </a:p>
          <a:p>
            <a:pPr lvl="1">
              <a:buClr>
                <a:schemeClr val="hlink"/>
              </a:buClr>
              <a:buFontTx/>
              <a:buChar char="•"/>
            </a:pPr>
            <a:r>
              <a:rPr lang="en-US" sz="1800" b="1" dirty="0" smtClean="0"/>
              <a:t>link to the </a:t>
            </a:r>
            <a:r>
              <a:rPr lang="en-US" sz="1800" b="1" dirty="0" smtClean="0">
                <a:solidFill>
                  <a:srgbClr val="FF0000"/>
                </a:solidFill>
              </a:rPr>
              <a:t>next</a:t>
            </a:r>
            <a:r>
              <a:rPr lang="en-US" sz="1800" b="1" dirty="0" smtClean="0"/>
              <a:t> node</a:t>
            </a:r>
          </a:p>
          <a:p>
            <a:r>
              <a:rPr lang="en-US" sz="2000" dirty="0" smtClean="0"/>
              <a:t>Special </a:t>
            </a:r>
            <a:r>
              <a:rPr lang="en-US" sz="2000" dirty="0" smtClean="0">
                <a:solidFill>
                  <a:srgbClr val="FF0000"/>
                </a:solidFill>
              </a:rPr>
              <a:t>trailer</a:t>
            </a:r>
            <a:r>
              <a:rPr lang="en-US" sz="2000" dirty="0" smtClean="0"/>
              <a:t> and </a:t>
            </a:r>
            <a:r>
              <a:rPr lang="en-US" sz="2000" dirty="0" smtClean="0">
                <a:solidFill>
                  <a:srgbClr val="FF0000"/>
                </a:solidFill>
              </a:rPr>
              <a:t>header</a:t>
            </a:r>
            <a:r>
              <a:rPr lang="en-US" sz="2000" dirty="0" smtClean="0"/>
              <a:t> nodes</a:t>
            </a:r>
          </a:p>
          <a:p>
            <a:endParaRPr lang="en-IN" sz="1200" dirty="0" smtClean="0">
              <a:latin typeface="Times New Roman" pitchFamily="18" charset="0"/>
              <a:cs typeface="Times New Roman" pitchFamily="18" charset="0"/>
            </a:endParaRPr>
          </a:p>
          <a:p>
            <a:pPr>
              <a:buNone/>
            </a:pPr>
            <a:endParaRPr lang="en-IN" sz="1200" dirty="0">
              <a:latin typeface="Times New Roman" pitchFamily="18" charset="0"/>
              <a:cs typeface="Times New Roman" pitchFamily="18" charset="0"/>
            </a:endParaRPr>
          </a:p>
          <a:p>
            <a:pPr>
              <a:buNone/>
            </a:pPr>
            <a:r>
              <a:rPr lang="en-IN" sz="1200" dirty="0" smtClean="0">
                <a:latin typeface="Times New Roman" pitchFamily="18" charset="0"/>
                <a:cs typeface="Times New Roman" pitchFamily="18" charset="0"/>
              </a:rPr>
              <a:t>          Header                                                                                                                                                                             Trailer</a:t>
            </a:r>
          </a:p>
          <a:p>
            <a:pPr>
              <a:buNone/>
            </a:pPr>
            <a:r>
              <a:rPr lang="en-IN" sz="1200" dirty="0" smtClean="0">
                <a:latin typeface="Times New Roman" pitchFamily="18" charset="0"/>
                <a:cs typeface="Times New Roman" pitchFamily="18" charset="0"/>
              </a:rPr>
              <a:t>             </a:t>
            </a:r>
          </a:p>
        </p:txBody>
      </p:sp>
      <p:sp>
        <p:nvSpPr>
          <p:cNvPr id="5" name="Rectangle 13"/>
          <p:cNvSpPr>
            <a:spLocks noChangeArrowheads="1"/>
          </p:cNvSpPr>
          <p:nvPr/>
        </p:nvSpPr>
        <p:spPr bwMode="auto">
          <a:xfrm>
            <a:off x="1905000" y="4572000"/>
            <a:ext cx="304800" cy="304800"/>
          </a:xfrm>
          <a:prstGeom prst="rect">
            <a:avLst/>
          </a:prstGeom>
          <a:solidFill>
            <a:schemeClr val="accent1"/>
          </a:solidFill>
          <a:ln w="19050">
            <a:solidFill>
              <a:schemeClr val="tx1"/>
            </a:solidFill>
            <a:miter lim="800000"/>
            <a:headEnd/>
            <a:tailEnd/>
          </a:ln>
          <a:effectLst/>
        </p:spPr>
        <p:txBody>
          <a:bodyPr wrap="none" anchor="ctr"/>
          <a:lstStyle/>
          <a:p>
            <a:endParaRPr lang="en-IN"/>
          </a:p>
        </p:txBody>
      </p:sp>
      <p:sp>
        <p:nvSpPr>
          <p:cNvPr id="6" name="Rectangle 14"/>
          <p:cNvSpPr>
            <a:spLocks noChangeArrowheads="1"/>
          </p:cNvSpPr>
          <p:nvPr/>
        </p:nvSpPr>
        <p:spPr bwMode="auto">
          <a:xfrm>
            <a:off x="2209800" y="4572000"/>
            <a:ext cx="304800" cy="304800"/>
          </a:xfrm>
          <a:prstGeom prst="rect">
            <a:avLst/>
          </a:prstGeom>
          <a:solidFill>
            <a:schemeClr val="accent1"/>
          </a:solidFill>
          <a:ln w="19050">
            <a:solidFill>
              <a:schemeClr val="tx1"/>
            </a:solidFill>
            <a:miter lim="800000"/>
            <a:headEnd/>
            <a:tailEnd/>
          </a:ln>
          <a:effectLst/>
        </p:spPr>
        <p:txBody>
          <a:bodyPr wrap="none" anchor="ctr"/>
          <a:lstStyle/>
          <a:p>
            <a:endParaRPr lang="en-IN"/>
          </a:p>
        </p:txBody>
      </p:sp>
      <p:sp>
        <p:nvSpPr>
          <p:cNvPr id="7" name="Rectangle 15"/>
          <p:cNvSpPr>
            <a:spLocks noChangeArrowheads="1"/>
          </p:cNvSpPr>
          <p:nvPr/>
        </p:nvSpPr>
        <p:spPr bwMode="auto">
          <a:xfrm>
            <a:off x="2514600" y="4572000"/>
            <a:ext cx="304800" cy="304800"/>
          </a:xfrm>
          <a:prstGeom prst="rect">
            <a:avLst/>
          </a:prstGeom>
          <a:solidFill>
            <a:schemeClr val="accent1"/>
          </a:solidFill>
          <a:ln w="19050">
            <a:solidFill>
              <a:schemeClr val="tx1"/>
            </a:solidFill>
            <a:miter lim="800000"/>
            <a:headEnd/>
            <a:tailEnd/>
          </a:ln>
          <a:effectLst/>
        </p:spPr>
        <p:txBody>
          <a:bodyPr wrap="none" anchor="ctr"/>
          <a:lstStyle/>
          <a:p>
            <a:endParaRPr lang="en-IN"/>
          </a:p>
        </p:txBody>
      </p:sp>
      <p:sp>
        <p:nvSpPr>
          <p:cNvPr id="8" name="Freeform 16"/>
          <p:cNvSpPr>
            <a:spLocks/>
          </p:cNvSpPr>
          <p:nvPr/>
        </p:nvSpPr>
        <p:spPr bwMode="auto">
          <a:xfrm>
            <a:off x="2667000" y="4586288"/>
            <a:ext cx="762000" cy="139700"/>
          </a:xfrm>
          <a:custGeom>
            <a:avLst/>
            <a:gdLst/>
            <a:ahLst/>
            <a:cxnLst>
              <a:cxn ang="0">
                <a:pos x="0" y="87"/>
              </a:cxn>
              <a:cxn ang="0">
                <a:pos x="237" y="0"/>
              </a:cxn>
              <a:cxn ang="0">
                <a:pos x="480" y="88"/>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p:spPr>
        <p:txBody>
          <a:bodyPr wrap="none"/>
          <a:lstStyle/>
          <a:p>
            <a:endParaRPr lang="en-IN"/>
          </a:p>
        </p:txBody>
      </p:sp>
      <p:sp>
        <p:nvSpPr>
          <p:cNvPr id="9" name="Rectangle 17"/>
          <p:cNvSpPr>
            <a:spLocks noChangeArrowheads="1"/>
          </p:cNvSpPr>
          <p:nvPr/>
        </p:nvSpPr>
        <p:spPr bwMode="auto">
          <a:xfrm>
            <a:off x="3429000" y="4572000"/>
            <a:ext cx="304800" cy="304800"/>
          </a:xfrm>
          <a:prstGeom prst="rect">
            <a:avLst/>
          </a:prstGeom>
          <a:solidFill>
            <a:schemeClr val="accent1"/>
          </a:solidFill>
          <a:ln w="19050">
            <a:solidFill>
              <a:schemeClr val="tx1"/>
            </a:solidFill>
            <a:miter lim="800000"/>
            <a:headEnd/>
            <a:tailEnd/>
          </a:ln>
          <a:effectLst/>
        </p:spPr>
        <p:txBody>
          <a:bodyPr wrap="none" anchor="ctr"/>
          <a:lstStyle/>
          <a:p>
            <a:endParaRPr lang="en-IN"/>
          </a:p>
        </p:txBody>
      </p:sp>
      <p:sp>
        <p:nvSpPr>
          <p:cNvPr id="10" name="Rectangle 18"/>
          <p:cNvSpPr>
            <a:spLocks noChangeArrowheads="1"/>
          </p:cNvSpPr>
          <p:nvPr/>
        </p:nvSpPr>
        <p:spPr bwMode="auto">
          <a:xfrm>
            <a:off x="3733800" y="4572000"/>
            <a:ext cx="304800" cy="304800"/>
          </a:xfrm>
          <a:prstGeom prst="rect">
            <a:avLst/>
          </a:prstGeom>
          <a:solidFill>
            <a:schemeClr val="accent1"/>
          </a:solidFill>
          <a:ln w="19050">
            <a:solidFill>
              <a:schemeClr val="tx1"/>
            </a:solidFill>
            <a:miter lim="800000"/>
            <a:headEnd/>
            <a:tailEnd/>
          </a:ln>
          <a:effectLst/>
        </p:spPr>
        <p:txBody>
          <a:bodyPr wrap="none" anchor="ctr"/>
          <a:lstStyle/>
          <a:p>
            <a:endParaRPr lang="en-IN"/>
          </a:p>
        </p:txBody>
      </p:sp>
      <p:sp>
        <p:nvSpPr>
          <p:cNvPr id="11" name="Rectangle 19"/>
          <p:cNvSpPr>
            <a:spLocks noChangeArrowheads="1"/>
          </p:cNvSpPr>
          <p:nvPr/>
        </p:nvSpPr>
        <p:spPr bwMode="auto">
          <a:xfrm>
            <a:off x="4038600" y="4572000"/>
            <a:ext cx="304800" cy="304800"/>
          </a:xfrm>
          <a:prstGeom prst="rect">
            <a:avLst/>
          </a:prstGeom>
          <a:solidFill>
            <a:schemeClr val="accent1"/>
          </a:solidFill>
          <a:ln w="19050">
            <a:solidFill>
              <a:schemeClr val="tx1"/>
            </a:solidFill>
            <a:miter lim="800000"/>
            <a:headEnd/>
            <a:tailEnd/>
          </a:ln>
          <a:effectLst/>
        </p:spPr>
        <p:txBody>
          <a:bodyPr wrap="none" anchor="ctr"/>
          <a:lstStyle/>
          <a:p>
            <a:endParaRPr lang="en-IN"/>
          </a:p>
        </p:txBody>
      </p:sp>
      <p:sp>
        <p:nvSpPr>
          <p:cNvPr id="12" name="Freeform 20"/>
          <p:cNvSpPr>
            <a:spLocks/>
          </p:cNvSpPr>
          <p:nvPr/>
        </p:nvSpPr>
        <p:spPr bwMode="auto">
          <a:xfrm>
            <a:off x="4191000" y="4586288"/>
            <a:ext cx="762000" cy="139700"/>
          </a:xfrm>
          <a:custGeom>
            <a:avLst/>
            <a:gdLst/>
            <a:ahLst/>
            <a:cxnLst>
              <a:cxn ang="0">
                <a:pos x="0" y="87"/>
              </a:cxn>
              <a:cxn ang="0">
                <a:pos x="237" y="0"/>
              </a:cxn>
              <a:cxn ang="0">
                <a:pos x="480" y="88"/>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p:spPr>
        <p:txBody>
          <a:bodyPr wrap="none"/>
          <a:lstStyle/>
          <a:p>
            <a:endParaRPr lang="en-IN"/>
          </a:p>
        </p:txBody>
      </p:sp>
      <p:sp>
        <p:nvSpPr>
          <p:cNvPr id="13" name="Rectangle 21"/>
          <p:cNvSpPr>
            <a:spLocks noChangeArrowheads="1"/>
          </p:cNvSpPr>
          <p:nvPr/>
        </p:nvSpPr>
        <p:spPr bwMode="auto">
          <a:xfrm>
            <a:off x="4953000" y="4572000"/>
            <a:ext cx="304800" cy="304800"/>
          </a:xfrm>
          <a:prstGeom prst="rect">
            <a:avLst/>
          </a:prstGeom>
          <a:solidFill>
            <a:schemeClr val="accent1"/>
          </a:solidFill>
          <a:ln w="19050">
            <a:solidFill>
              <a:schemeClr val="tx1"/>
            </a:solidFill>
            <a:miter lim="800000"/>
            <a:headEnd/>
            <a:tailEnd/>
          </a:ln>
          <a:effectLst/>
        </p:spPr>
        <p:txBody>
          <a:bodyPr wrap="none" anchor="ctr"/>
          <a:lstStyle/>
          <a:p>
            <a:endParaRPr lang="en-IN"/>
          </a:p>
        </p:txBody>
      </p:sp>
      <p:sp>
        <p:nvSpPr>
          <p:cNvPr id="14" name="Rectangle 22"/>
          <p:cNvSpPr>
            <a:spLocks noChangeArrowheads="1"/>
          </p:cNvSpPr>
          <p:nvPr/>
        </p:nvSpPr>
        <p:spPr bwMode="auto">
          <a:xfrm>
            <a:off x="5257800" y="4572000"/>
            <a:ext cx="304800" cy="304800"/>
          </a:xfrm>
          <a:prstGeom prst="rect">
            <a:avLst/>
          </a:prstGeom>
          <a:solidFill>
            <a:schemeClr val="accent1"/>
          </a:solidFill>
          <a:ln w="19050">
            <a:solidFill>
              <a:schemeClr val="tx1"/>
            </a:solidFill>
            <a:miter lim="800000"/>
            <a:headEnd/>
            <a:tailEnd/>
          </a:ln>
          <a:effectLst/>
        </p:spPr>
        <p:txBody>
          <a:bodyPr wrap="none" anchor="ctr"/>
          <a:lstStyle/>
          <a:p>
            <a:endParaRPr lang="en-IN"/>
          </a:p>
        </p:txBody>
      </p:sp>
      <p:sp>
        <p:nvSpPr>
          <p:cNvPr id="15" name="Rectangle 23"/>
          <p:cNvSpPr>
            <a:spLocks noChangeArrowheads="1"/>
          </p:cNvSpPr>
          <p:nvPr/>
        </p:nvSpPr>
        <p:spPr bwMode="auto">
          <a:xfrm>
            <a:off x="5562600" y="4572000"/>
            <a:ext cx="304800" cy="304800"/>
          </a:xfrm>
          <a:prstGeom prst="rect">
            <a:avLst/>
          </a:prstGeom>
          <a:solidFill>
            <a:schemeClr val="accent1"/>
          </a:solidFill>
          <a:ln w="19050">
            <a:solidFill>
              <a:schemeClr val="tx1"/>
            </a:solidFill>
            <a:miter lim="800000"/>
            <a:headEnd/>
            <a:tailEnd/>
          </a:ln>
          <a:effectLst/>
        </p:spPr>
        <p:txBody>
          <a:bodyPr wrap="none" anchor="ctr"/>
          <a:lstStyle/>
          <a:p>
            <a:endParaRPr lang="en-IN"/>
          </a:p>
        </p:txBody>
      </p:sp>
      <p:sp>
        <p:nvSpPr>
          <p:cNvPr id="16" name="Freeform 24"/>
          <p:cNvSpPr>
            <a:spLocks/>
          </p:cNvSpPr>
          <p:nvPr/>
        </p:nvSpPr>
        <p:spPr bwMode="auto">
          <a:xfrm>
            <a:off x="5715000" y="4586288"/>
            <a:ext cx="762000" cy="139700"/>
          </a:xfrm>
          <a:custGeom>
            <a:avLst/>
            <a:gdLst/>
            <a:ahLst/>
            <a:cxnLst>
              <a:cxn ang="0">
                <a:pos x="0" y="87"/>
              </a:cxn>
              <a:cxn ang="0">
                <a:pos x="237" y="0"/>
              </a:cxn>
              <a:cxn ang="0">
                <a:pos x="480" y="88"/>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p:spPr>
        <p:txBody>
          <a:bodyPr wrap="none"/>
          <a:lstStyle/>
          <a:p>
            <a:endParaRPr lang="en-IN"/>
          </a:p>
        </p:txBody>
      </p:sp>
      <p:sp>
        <p:nvSpPr>
          <p:cNvPr id="17" name="Rectangle 25"/>
          <p:cNvSpPr>
            <a:spLocks noChangeArrowheads="1"/>
          </p:cNvSpPr>
          <p:nvPr/>
        </p:nvSpPr>
        <p:spPr bwMode="auto">
          <a:xfrm>
            <a:off x="6477000" y="4572000"/>
            <a:ext cx="304800" cy="304800"/>
          </a:xfrm>
          <a:prstGeom prst="rect">
            <a:avLst/>
          </a:prstGeom>
          <a:solidFill>
            <a:schemeClr val="accent1"/>
          </a:solidFill>
          <a:ln w="19050">
            <a:solidFill>
              <a:schemeClr val="tx1"/>
            </a:solidFill>
            <a:miter lim="800000"/>
            <a:headEnd/>
            <a:tailEnd/>
          </a:ln>
          <a:effectLst/>
        </p:spPr>
        <p:txBody>
          <a:bodyPr wrap="none" anchor="ctr"/>
          <a:lstStyle/>
          <a:p>
            <a:endParaRPr lang="en-IN"/>
          </a:p>
        </p:txBody>
      </p:sp>
      <p:sp>
        <p:nvSpPr>
          <p:cNvPr id="18" name="Rectangle 26"/>
          <p:cNvSpPr>
            <a:spLocks noChangeArrowheads="1"/>
          </p:cNvSpPr>
          <p:nvPr/>
        </p:nvSpPr>
        <p:spPr bwMode="auto">
          <a:xfrm>
            <a:off x="6781800" y="4572000"/>
            <a:ext cx="304800" cy="304800"/>
          </a:xfrm>
          <a:prstGeom prst="rect">
            <a:avLst/>
          </a:prstGeom>
          <a:solidFill>
            <a:schemeClr val="accent1"/>
          </a:solidFill>
          <a:ln w="19050">
            <a:solidFill>
              <a:schemeClr val="tx1"/>
            </a:solidFill>
            <a:miter lim="800000"/>
            <a:headEnd/>
            <a:tailEnd/>
          </a:ln>
          <a:effectLst/>
        </p:spPr>
        <p:txBody>
          <a:bodyPr wrap="none" anchor="ctr"/>
          <a:lstStyle/>
          <a:p>
            <a:endParaRPr lang="en-IN"/>
          </a:p>
        </p:txBody>
      </p:sp>
      <p:sp>
        <p:nvSpPr>
          <p:cNvPr id="19" name="Rectangle 27"/>
          <p:cNvSpPr>
            <a:spLocks noChangeArrowheads="1"/>
          </p:cNvSpPr>
          <p:nvPr/>
        </p:nvSpPr>
        <p:spPr bwMode="auto">
          <a:xfrm>
            <a:off x="7086600" y="4572000"/>
            <a:ext cx="304800" cy="304800"/>
          </a:xfrm>
          <a:prstGeom prst="rect">
            <a:avLst/>
          </a:prstGeom>
          <a:solidFill>
            <a:schemeClr val="accent1"/>
          </a:solidFill>
          <a:ln w="19050">
            <a:solidFill>
              <a:schemeClr val="tx1"/>
            </a:solidFill>
            <a:miter lim="800000"/>
            <a:headEnd/>
            <a:tailEnd/>
          </a:ln>
          <a:effectLst/>
        </p:spPr>
        <p:txBody>
          <a:bodyPr wrap="none" anchor="ctr"/>
          <a:lstStyle/>
          <a:p>
            <a:endParaRPr lang="en-IN"/>
          </a:p>
        </p:txBody>
      </p:sp>
      <p:sp>
        <p:nvSpPr>
          <p:cNvPr id="20" name="Freeform 28"/>
          <p:cNvSpPr>
            <a:spLocks/>
          </p:cNvSpPr>
          <p:nvPr/>
        </p:nvSpPr>
        <p:spPr bwMode="auto">
          <a:xfrm rot="10800000">
            <a:off x="2819400" y="4738688"/>
            <a:ext cx="762000" cy="139700"/>
          </a:xfrm>
          <a:custGeom>
            <a:avLst/>
            <a:gdLst/>
            <a:ahLst/>
            <a:cxnLst>
              <a:cxn ang="0">
                <a:pos x="0" y="87"/>
              </a:cxn>
              <a:cxn ang="0">
                <a:pos x="237" y="0"/>
              </a:cxn>
              <a:cxn ang="0">
                <a:pos x="480" y="88"/>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p:spPr>
        <p:txBody>
          <a:bodyPr wrap="none"/>
          <a:lstStyle/>
          <a:p>
            <a:endParaRPr lang="en-IN"/>
          </a:p>
        </p:txBody>
      </p:sp>
      <p:sp>
        <p:nvSpPr>
          <p:cNvPr id="21" name="Freeform 29"/>
          <p:cNvSpPr>
            <a:spLocks/>
          </p:cNvSpPr>
          <p:nvPr/>
        </p:nvSpPr>
        <p:spPr bwMode="auto">
          <a:xfrm rot="10800000">
            <a:off x="4343400" y="4738688"/>
            <a:ext cx="762000" cy="139700"/>
          </a:xfrm>
          <a:custGeom>
            <a:avLst/>
            <a:gdLst/>
            <a:ahLst/>
            <a:cxnLst>
              <a:cxn ang="0">
                <a:pos x="0" y="87"/>
              </a:cxn>
              <a:cxn ang="0">
                <a:pos x="237" y="0"/>
              </a:cxn>
              <a:cxn ang="0">
                <a:pos x="480" y="88"/>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p:spPr>
        <p:txBody>
          <a:bodyPr wrap="none"/>
          <a:lstStyle/>
          <a:p>
            <a:endParaRPr lang="en-IN"/>
          </a:p>
        </p:txBody>
      </p:sp>
      <p:sp>
        <p:nvSpPr>
          <p:cNvPr id="22" name="Freeform 30"/>
          <p:cNvSpPr>
            <a:spLocks/>
          </p:cNvSpPr>
          <p:nvPr/>
        </p:nvSpPr>
        <p:spPr bwMode="auto">
          <a:xfrm rot="10800000">
            <a:off x="5867400" y="4738688"/>
            <a:ext cx="762000" cy="139700"/>
          </a:xfrm>
          <a:custGeom>
            <a:avLst/>
            <a:gdLst/>
            <a:ahLst/>
            <a:cxnLst>
              <a:cxn ang="0">
                <a:pos x="0" y="87"/>
              </a:cxn>
              <a:cxn ang="0">
                <a:pos x="237" y="0"/>
              </a:cxn>
              <a:cxn ang="0">
                <a:pos x="480" y="88"/>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p:spPr>
        <p:txBody>
          <a:bodyPr wrap="none"/>
          <a:lstStyle/>
          <a:p>
            <a:endParaRPr lang="en-IN"/>
          </a:p>
        </p:txBody>
      </p:sp>
      <p:sp>
        <p:nvSpPr>
          <p:cNvPr id="23" name="Freeform 31"/>
          <p:cNvSpPr>
            <a:spLocks/>
          </p:cNvSpPr>
          <p:nvPr/>
        </p:nvSpPr>
        <p:spPr bwMode="auto">
          <a:xfrm>
            <a:off x="2289175" y="4724400"/>
            <a:ext cx="168275" cy="552450"/>
          </a:xfrm>
          <a:custGeom>
            <a:avLst/>
            <a:gdLst/>
            <a:ahLst/>
            <a:cxnLst>
              <a:cxn ang="0">
                <a:pos x="46" y="0"/>
              </a:cxn>
              <a:cxn ang="0">
                <a:pos x="10" y="186"/>
              </a:cxn>
              <a:cxn ang="0">
                <a:pos x="106" y="348"/>
              </a:cxn>
            </a:cxnLst>
            <a:rect l="0" t="0" r="r" b="b"/>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ffectLst/>
        </p:spPr>
        <p:txBody>
          <a:bodyPr wrap="none"/>
          <a:lstStyle/>
          <a:p>
            <a:endParaRPr lang="en-IN"/>
          </a:p>
        </p:txBody>
      </p:sp>
      <p:sp>
        <p:nvSpPr>
          <p:cNvPr id="24" name="Freeform 32"/>
          <p:cNvSpPr>
            <a:spLocks/>
          </p:cNvSpPr>
          <p:nvPr/>
        </p:nvSpPr>
        <p:spPr bwMode="auto">
          <a:xfrm>
            <a:off x="3779838" y="4724400"/>
            <a:ext cx="168275" cy="552450"/>
          </a:xfrm>
          <a:custGeom>
            <a:avLst/>
            <a:gdLst/>
            <a:ahLst/>
            <a:cxnLst>
              <a:cxn ang="0">
                <a:pos x="46" y="0"/>
              </a:cxn>
              <a:cxn ang="0">
                <a:pos x="10" y="186"/>
              </a:cxn>
              <a:cxn ang="0">
                <a:pos x="106" y="348"/>
              </a:cxn>
            </a:cxnLst>
            <a:rect l="0" t="0" r="r" b="b"/>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ffectLst/>
        </p:spPr>
        <p:txBody>
          <a:bodyPr wrap="none"/>
          <a:lstStyle/>
          <a:p>
            <a:endParaRPr lang="en-IN"/>
          </a:p>
        </p:txBody>
      </p:sp>
      <p:sp>
        <p:nvSpPr>
          <p:cNvPr id="25" name="Freeform 33"/>
          <p:cNvSpPr>
            <a:spLocks/>
          </p:cNvSpPr>
          <p:nvPr/>
        </p:nvSpPr>
        <p:spPr bwMode="auto">
          <a:xfrm>
            <a:off x="5330825" y="4724400"/>
            <a:ext cx="168275" cy="552450"/>
          </a:xfrm>
          <a:custGeom>
            <a:avLst/>
            <a:gdLst/>
            <a:ahLst/>
            <a:cxnLst>
              <a:cxn ang="0">
                <a:pos x="46" y="0"/>
              </a:cxn>
              <a:cxn ang="0">
                <a:pos x="10" y="186"/>
              </a:cxn>
              <a:cxn ang="0">
                <a:pos x="106" y="348"/>
              </a:cxn>
            </a:cxnLst>
            <a:rect l="0" t="0" r="r" b="b"/>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ffectLst/>
        </p:spPr>
        <p:txBody>
          <a:bodyPr wrap="none"/>
          <a:lstStyle/>
          <a:p>
            <a:endParaRPr lang="en-IN"/>
          </a:p>
        </p:txBody>
      </p:sp>
      <p:sp>
        <p:nvSpPr>
          <p:cNvPr id="26" name="Freeform 34"/>
          <p:cNvSpPr>
            <a:spLocks/>
          </p:cNvSpPr>
          <p:nvPr/>
        </p:nvSpPr>
        <p:spPr bwMode="auto">
          <a:xfrm>
            <a:off x="6851650" y="4724400"/>
            <a:ext cx="168275" cy="552450"/>
          </a:xfrm>
          <a:custGeom>
            <a:avLst/>
            <a:gdLst/>
            <a:ahLst/>
            <a:cxnLst>
              <a:cxn ang="0">
                <a:pos x="46" y="0"/>
              </a:cxn>
              <a:cxn ang="0">
                <a:pos x="10" y="186"/>
              </a:cxn>
              <a:cxn ang="0">
                <a:pos x="106" y="348"/>
              </a:cxn>
            </a:cxnLst>
            <a:rect l="0" t="0" r="r" b="b"/>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ffectLst/>
        </p:spPr>
        <p:txBody>
          <a:bodyPr wrap="none"/>
          <a:lstStyle/>
          <a:p>
            <a:endParaRPr lang="en-IN"/>
          </a:p>
        </p:txBody>
      </p:sp>
      <p:pic>
        <p:nvPicPr>
          <p:cNvPr id="27" name="Picture 35"/>
          <p:cNvPicPr>
            <a:picLocks noChangeAspect="1" noChangeArrowheads="1"/>
          </p:cNvPicPr>
          <p:nvPr/>
        </p:nvPicPr>
        <p:blipFill>
          <a:blip r:embed="rId2" cstate="print"/>
          <a:srcRect/>
          <a:stretch>
            <a:fillRect/>
          </a:stretch>
        </p:blipFill>
        <p:spPr bwMode="auto">
          <a:xfrm>
            <a:off x="2124075" y="5308600"/>
            <a:ext cx="685800" cy="835025"/>
          </a:xfrm>
          <a:prstGeom prst="rect">
            <a:avLst/>
          </a:prstGeom>
          <a:solidFill>
            <a:schemeClr val="folHlink"/>
          </a:solidFill>
          <a:ln w="19050">
            <a:solidFill>
              <a:schemeClr val="tx2"/>
            </a:solidFill>
            <a:miter lim="800000"/>
            <a:headEnd/>
            <a:tailEnd/>
          </a:ln>
          <a:effectLst/>
        </p:spPr>
      </p:pic>
      <p:pic>
        <p:nvPicPr>
          <p:cNvPr id="28" name="Picture 36"/>
          <p:cNvPicPr>
            <a:picLocks noChangeAspect="1" noChangeArrowheads="1"/>
          </p:cNvPicPr>
          <p:nvPr/>
        </p:nvPicPr>
        <p:blipFill>
          <a:blip r:embed="rId3" cstate="print"/>
          <a:srcRect/>
          <a:stretch>
            <a:fillRect/>
          </a:stretch>
        </p:blipFill>
        <p:spPr bwMode="auto">
          <a:xfrm>
            <a:off x="3651250" y="5308600"/>
            <a:ext cx="685800" cy="803275"/>
          </a:xfrm>
          <a:prstGeom prst="rect">
            <a:avLst/>
          </a:prstGeom>
          <a:solidFill>
            <a:schemeClr val="folHlink"/>
          </a:solidFill>
          <a:ln w="19050">
            <a:solidFill>
              <a:schemeClr val="tx2"/>
            </a:solidFill>
            <a:miter lim="800000"/>
            <a:headEnd/>
            <a:tailEnd/>
          </a:ln>
          <a:effectLst/>
        </p:spPr>
      </p:pic>
      <p:pic>
        <p:nvPicPr>
          <p:cNvPr id="29" name="Picture 37"/>
          <p:cNvPicPr>
            <a:picLocks noChangeAspect="1" noChangeArrowheads="1"/>
          </p:cNvPicPr>
          <p:nvPr/>
        </p:nvPicPr>
        <p:blipFill>
          <a:blip r:embed="rId4" cstate="print"/>
          <a:srcRect/>
          <a:stretch>
            <a:fillRect/>
          </a:stretch>
        </p:blipFill>
        <p:spPr bwMode="auto">
          <a:xfrm>
            <a:off x="6705600" y="5308600"/>
            <a:ext cx="685800" cy="612775"/>
          </a:xfrm>
          <a:prstGeom prst="rect">
            <a:avLst/>
          </a:prstGeom>
          <a:solidFill>
            <a:schemeClr val="folHlink"/>
          </a:solidFill>
          <a:ln w="19050">
            <a:solidFill>
              <a:schemeClr val="tx2"/>
            </a:solidFill>
            <a:miter lim="800000"/>
            <a:headEnd/>
            <a:tailEnd/>
          </a:ln>
          <a:effectLst/>
        </p:spPr>
      </p:pic>
      <p:pic>
        <p:nvPicPr>
          <p:cNvPr id="30" name="Picture 38"/>
          <p:cNvPicPr>
            <a:picLocks noChangeAspect="1" noChangeArrowheads="1"/>
          </p:cNvPicPr>
          <p:nvPr/>
        </p:nvPicPr>
        <p:blipFill>
          <a:blip r:embed="rId5" cstate="print"/>
          <a:srcRect/>
          <a:stretch>
            <a:fillRect/>
          </a:stretch>
        </p:blipFill>
        <p:spPr bwMode="auto">
          <a:xfrm>
            <a:off x="5178425" y="5308600"/>
            <a:ext cx="685800" cy="663575"/>
          </a:xfrm>
          <a:prstGeom prst="rect">
            <a:avLst/>
          </a:prstGeom>
          <a:solidFill>
            <a:schemeClr val="folHlink"/>
          </a:solidFill>
          <a:ln w="19050">
            <a:solidFill>
              <a:schemeClr val="tx2"/>
            </a:solidFill>
            <a:miter lim="800000"/>
            <a:headEnd/>
            <a:tailEnd/>
          </a:ln>
          <a:effectLst/>
        </p:spPr>
      </p:pic>
      <p:sp>
        <p:nvSpPr>
          <p:cNvPr id="31" name="Rectangle 39"/>
          <p:cNvSpPr>
            <a:spLocks noChangeArrowheads="1"/>
          </p:cNvSpPr>
          <p:nvPr/>
        </p:nvSpPr>
        <p:spPr bwMode="auto">
          <a:xfrm>
            <a:off x="8001000" y="4572000"/>
            <a:ext cx="304800" cy="304800"/>
          </a:xfrm>
          <a:prstGeom prst="rect">
            <a:avLst/>
          </a:prstGeom>
          <a:solidFill>
            <a:schemeClr val="accent1"/>
          </a:solidFill>
          <a:ln w="19050">
            <a:solidFill>
              <a:schemeClr val="tx1"/>
            </a:solidFill>
            <a:miter lim="800000"/>
            <a:headEnd/>
            <a:tailEnd/>
          </a:ln>
          <a:effectLst/>
        </p:spPr>
        <p:txBody>
          <a:bodyPr wrap="none" anchor="ctr"/>
          <a:lstStyle/>
          <a:p>
            <a:endParaRPr lang="en-IN"/>
          </a:p>
        </p:txBody>
      </p:sp>
      <p:sp>
        <p:nvSpPr>
          <p:cNvPr id="32" name="Rectangle 40"/>
          <p:cNvSpPr>
            <a:spLocks noChangeArrowheads="1"/>
          </p:cNvSpPr>
          <p:nvPr/>
        </p:nvSpPr>
        <p:spPr bwMode="auto">
          <a:xfrm>
            <a:off x="990600" y="4572000"/>
            <a:ext cx="304800" cy="304800"/>
          </a:xfrm>
          <a:prstGeom prst="rect">
            <a:avLst/>
          </a:prstGeom>
          <a:solidFill>
            <a:schemeClr val="accent1"/>
          </a:solidFill>
          <a:ln w="19050">
            <a:solidFill>
              <a:schemeClr val="tx1"/>
            </a:solidFill>
            <a:miter lim="800000"/>
            <a:headEnd/>
            <a:tailEnd/>
          </a:ln>
          <a:effectLst/>
        </p:spPr>
        <p:txBody>
          <a:bodyPr wrap="none" anchor="ctr"/>
          <a:lstStyle/>
          <a:p>
            <a:endParaRPr lang="en-IN"/>
          </a:p>
        </p:txBody>
      </p:sp>
      <p:sp>
        <p:nvSpPr>
          <p:cNvPr id="33" name="Freeform 41"/>
          <p:cNvSpPr>
            <a:spLocks/>
          </p:cNvSpPr>
          <p:nvPr/>
        </p:nvSpPr>
        <p:spPr bwMode="auto">
          <a:xfrm>
            <a:off x="7239000" y="4572000"/>
            <a:ext cx="762000" cy="139700"/>
          </a:xfrm>
          <a:custGeom>
            <a:avLst/>
            <a:gdLst/>
            <a:ahLst/>
            <a:cxnLst>
              <a:cxn ang="0">
                <a:pos x="0" y="87"/>
              </a:cxn>
              <a:cxn ang="0">
                <a:pos x="237" y="0"/>
              </a:cxn>
              <a:cxn ang="0">
                <a:pos x="480" y="88"/>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p:spPr>
        <p:txBody>
          <a:bodyPr wrap="none"/>
          <a:lstStyle/>
          <a:p>
            <a:endParaRPr lang="en-IN"/>
          </a:p>
        </p:txBody>
      </p:sp>
      <p:sp>
        <p:nvSpPr>
          <p:cNvPr id="34" name="Freeform 42"/>
          <p:cNvSpPr>
            <a:spLocks/>
          </p:cNvSpPr>
          <p:nvPr/>
        </p:nvSpPr>
        <p:spPr bwMode="auto">
          <a:xfrm rot="10800000">
            <a:off x="7391400" y="4724400"/>
            <a:ext cx="762000" cy="139700"/>
          </a:xfrm>
          <a:custGeom>
            <a:avLst/>
            <a:gdLst/>
            <a:ahLst/>
            <a:cxnLst>
              <a:cxn ang="0">
                <a:pos x="0" y="87"/>
              </a:cxn>
              <a:cxn ang="0">
                <a:pos x="237" y="0"/>
              </a:cxn>
              <a:cxn ang="0">
                <a:pos x="480" y="88"/>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p:spPr>
        <p:txBody>
          <a:bodyPr wrap="none"/>
          <a:lstStyle/>
          <a:p>
            <a:endParaRPr lang="en-IN"/>
          </a:p>
        </p:txBody>
      </p:sp>
      <p:sp>
        <p:nvSpPr>
          <p:cNvPr id="35" name="Freeform 43"/>
          <p:cNvSpPr>
            <a:spLocks/>
          </p:cNvSpPr>
          <p:nvPr/>
        </p:nvSpPr>
        <p:spPr bwMode="auto">
          <a:xfrm>
            <a:off x="1143000" y="4572000"/>
            <a:ext cx="762000" cy="139700"/>
          </a:xfrm>
          <a:custGeom>
            <a:avLst/>
            <a:gdLst/>
            <a:ahLst/>
            <a:cxnLst>
              <a:cxn ang="0">
                <a:pos x="0" y="87"/>
              </a:cxn>
              <a:cxn ang="0">
                <a:pos x="237" y="0"/>
              </a:cxn>
              <a:cxn ang="0">
                <a:pos x="480" y="88"/>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p:spPr>
        <p:txBody>
          <a:bodyPr wrap="none"/>
          <a:lstStyle/>
          <a:p>
            <a:endParaRPr lang="en-IN"/>
          </a:p>
        </p:txBody>
      </p:sp>
      <p:sp>
        <p:nvSpPr>
          <p:cNvPr id="36" name="Freeform 44"/>
          <p:cNvSpPr>
            <a:spLocks/>
          </p:cNvSpPr>
          <p:nvPr/>
        </p:nvSpPr>
        <p:spPr bwMode="auto">
          <a:xfrm rot="10800000">
            <a:off x="1295400" y="4724400"/>
            <a:ext cx="762000" cy="139700"/>
          </a:xfrm>
          <a:custGeom>
            <a:avLst/>
            <a:gdLst/>
            <a:ahLst/>
            <a:cxnLst>
              <a:cxn ang="0">
                <a:pos x="0" y="87"/>
              </a:cxn>
              <a:cxn ang="0">
                <a:pos x="237" y="0"/>
              </a:cxn>
              <a:cxn ang="0">
                <a:pos x="480" y="88"/>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p:spPr>
        <p:txBody>
          <a:bodyPr wrap="none"/>
          <a:lstStyle/>
          <a:p>
            <a:endParaRPr lang="en-IN"/>
          </a:p>
        </p:txBody>
      </p:sp>
      <p:sp>
        <p:nvSpPr>
          <p:cNvPr id="37" name="AutoShape 49"/>
          <p:cNvSpPr>
            <a:spLocks noChangeArrowheads="1"/>
          </p:cNvSpPr>
          <p:nvPr/>
        </p:nvSpPr>
        <p:spPr bwMode="auto">
          <a:xfrm>
            <a:off x="1905000" y="5181600"/>
            <a:ext cx="5638800" cy="1143000"/>
          </a:xfrm>
          <a:prstGeom prst="roundRect">
            <a:avLst>
              <a:gd name="adj" fmla="val 16667"/>
            </a:avLst>
          </a:prstGeom>
          <a:noFill/>
          <a:ln w="9525">
            <a:solidFill>
              <a:schemeClr val="tx2"/>
            </a:solidFill>
            <a:prstDash val="lgDash"/>
            <a:round/>
            <a:headEnd/>
            <a:tailEnd/>
          </a:ln>
          <a:effectLst/>
        </p:spPr>
        <p:txBody>
          <a:bodyPr wrap="none" anchor="ctr"/>
          <a:lstStyle/>
          <a:p>
            <a:endParaRPr lang="en-IN"/>
          </a:p>
        </p:txBody>
      </p:sp>
      <p:sp>
        <p:nvSpPr>
          <p:cNvPr id="38" name="Text Box 50"/>
          <p:cNvSpPr txBox="1">
            <a:spLocks noChangeArrowheads="1"/>
          </p:cNvSpPr>
          <p:nvPr/>
        </p:nvSpPr>
        <p:spPr bwMode="auto">
          <a:xfrm>
            <a:off x="6348413" y="5943600"/>
            <a:ext cx="1195387" cy="396875"/>
          </a:xfrm>
          <a:prstGeom prst="rect">
            <a:avLst/>
          </a:prstGeom>
          <a:noFill/>
          <a:ln w="9525">
            <a:noFill/>
            <a:miter lim="800000"/>
            <a:headEnd/>
            <a:tailEnd/>
          </a:ln>
          <a:effectLst/>
        </p:spPr>
        <p:txBody>
          <a:bodyPr wrap="none">
            <a:spAutoFit/>
          </a:bodyPr>
          <a:lstStyle/>
          <a:p>
            <a:pPr algn="ctr"/>
            <a:r>
              <a:rPr lang="en-US" sz="2000">
                <a:solidFill>
                  <a:schemeClr val="tx2"/>
                </a:solidFill>
                <a:latin typeface="Tahoma" pitchFamily="34" charset="0"/>
              </a:rPr>
              <a:t>elements</a:t>
            </a:r>
          </a:p>
        </p:txBody>
      </p:sp>
      <p:sp>
        <p:nvSpPr>
          <p:cNvPr id="39" name="Rectangle 4"/>
          <p:cNvSpPr>
            <a:spLocks noChangeArrowheads="1"/>
          </p:cNvSpPr>
          <p:nvPr/>
        </p:nvSpPr>
        <p:spPr bwMode="auto">
          <a:xfrm>
            <a:off x="6359525" y="2209800"/>
            <a:ext cx="498475" cy="498475"/>
          </a:xfrm>
          <a:prstGeom prst="rect">
            <a:avLst/>
          </a:prstGeom>
          <a:solidFill>
            <a:schemeClr val="accent1"/>
          </a:solidFill>
          <a:ln w="28575">
            <a:solidFill>
              <a:schemeClr val="tx1"/>
            </a:solidFill>
            <a:miter lim="800000"/>
            <a:headEnd/>
            <a:tailEnd/>
          </a:ln>
          <a:effectLst/>
        </p:spPr>
        <p:txBody>
          <a:bodyPr wrap="none" anchor="ctr"/>
          <a:lstStyle/>
          <a:p>
            <a:endParaRPr lang="en-IN"/>
          </a:p>
        </p:txBody>
      </p:sp>
      <p:sp>
        <p:nvSpPr>
          <p:cNvPr id="40" name="Rectangle 5"/>
          <p:cNvSpPr>
            <a:spLocks noChangeArrowheads="1"/>
          </p:cNvSpPr>
          <p:nvPr/>
        </p:nvSpPr>
        <p:spPr bwMode="auto">
          <a:xfrm>
            <a:off x="6858000" y="2209800"/>
            <a:ext cx="498475" cy="498475"/>
          </a:xfrm>
          <a:prstGeom prst="rect">
            <a:avLst/>
          </a:prstGeom>
          <a:solidFill>
            <a:schemeClr val="accent1"/>
          </a:solidFill>
          <a:ln w="28575">
            <a:solidFill>
              <a:schemeClr val="tx1"/>
            </a:solidFill>
            <a:miter lim="800000"/>
            <a:headEnd/>
            <a:tailEnd/>
          </a:ln>
          <a:effectLst/>
        </p:spPr>
        <p:txBody>
          <a:bodyPr wrap="none" anchor="ctr"/>
          <a:lstStyle/>
          <a:p>
            <a:endParaRPr lang="en-IN"/>
          </a:p>
        </p:txBody>
      </p:sp>
      <p:sp>
        <p:nvSpPr>
          <p:cNvPr id="41" name="Rectangle 6"/>
          <p:cNvSpPr>
            <a:spLocks noChangeArrowheads="1"/>
          </p:cNvSpPr>
          <p:nvPr/>
        </p:nvSpPr>
        <p:spPr bwMode="auto">
          <a:xfrm>
            <a:off x="7356475" y="2209800"/>
            <a:ext cx="498475" cy="498475"/>
          </a:xfrm>
          <a:prstGeom prst="rect">
            <a:avLst/>
          </a:prstGeom>
          <a:solidFill>
            <a:schemeClr val="accent1"/>
          </a:solidFill>
          <a:ln w="28575">
            <a:solidFill>
              <a:schemeClr val="tx1"/>
            </a:solidFill>
            <a:miter lim="800000"/>
            <a:headEnd/>
            <a:tailEnd/>
          </a:ln>
          <a:effectLst/>
        </p:spPr>
        <p:txBody>
          <a:bodyPr wrap="none" anchor="ctr"/>
          <a:lstStyle/>
          <a:p>
            <a:endParaRPr lang="en-IN"/>
          </a:p>
        </p:txBody>
      </p:sp>
      <p:cxnSp>
        <p:nvCxnSpPr>
          <p:cNvPr id="42" name="AutoShape 7"/>
          <p:cNvCxnSpPr>
            <a:cxnSpLocks noChangeShapeType="1"/>
          </p:cNvCxnSpPr>
          <p:nvPr/>
        </p:nvCxnSpPr>
        <p:spPr bwMode="auto">
          <a:xfrm rot="10800000">
            <a:off x="5861050" y="2085975"/>
            <a:ext cx="747713" cy="373063"/>
          </a:xfrm>
          <a:prstGeom prst="curvedConnector3">
            <a:avLst>
              <a:gd name="adj1" fmla="val 49894"/>
            </a:avLst>
          </a:prstGeom>
          <a:noFill/>
          <a:ln w="28575">
            <a:solidFill>
              <a:schemeClr val="tx1"/>
            </a:solidFill>
            <a:round/>
            <a:headEnd type="oval" w="med" len="med"/>
            <a:tailEnd type="triangle" w="med" len="med"/>
          </a:ln>
          <a:effectLst/>
        </p:spPr>
      </p:cxnSp>
      <p:cxnSp>
        <p:nvCxnSpPr>
          <p:cNvPr id="43" name="AutoShape 8"/>
          <p:cNvCxnSpPr>
            <a:cxnSpLocks noChangeShapeType="1"/>
          </p:cNvCxnSpPr>
          <p:nvPr/>
        </p:nvCxnSpPr>
        <p:spPr bwMode="auto">
          <a:xfrm flipV="1">
            <a:off x="7605713" y="2085975"/>
            <a:ext cx="747712" cy="373063"/>
          </a:xfrm>
          <a:prstGeom prst="curvedConnector3">
            <a:avLst>
              <a:gd name="adj1" fmla="val 49894"/>
            </a:avLst>
          </a:prstGeom>
          <a:noFill/>
          <a:ln w="28575">
            <a:solidFill>
              <a:schemeClr val="tx1"/>
            </a:solidFill>
            <a:round/>
            <a:headEnd type="oval" w="med" len="med"/>
            <a:tailEnd type="triangle" w="med" len="med"/>
          </a:ln>
          <a:effectLst/>
        </p:spPr>
      </p:cxnSp>
      <p:cxnSp>
        <p:nvCxnSpPr>
          <p:cNvPr id="44" name="AutoShape 9"/>
          <p:cNvCxnSpPr>
            <a:cxnSpLocks noChangeShapeType="1"/>
            <a:endCxn id="47" idx="0"/>
          </p:cNvCxnSpPr>
          <p:nvPr/>
        </p:nvCxnSpPr>
        <p:spPr bwMode="auto">
          <a:xfrm rot="16200000" flipH="1">
            <a:off x="6842125" y="2725738"/>
            <a:ext cx="539750" cy="6350"/>
          </a:xfrm>
          <a:prstGeom prst="curvedConnector3">
            <a:avLst>
              <a:gd name="adj1" fmla="val 50000"/>
            </a:avLst>
          </a:prstGeom>
          <a:noFill/>
          <a:ln w="28575">
            <a:solidFill>
              <a:schemeClr val="tx2"/>
            </a:solidFill>
            <a:round/>
            <a:headEnd type="oval" w="med" len="med"/>
            <a:tailEnd type="triangle" w="med" len="med"/>
          </a:ln>
          <a:effectLst/>
        </p:spPr>
      </p:cxnSp>
      <p:sp>
        <p:nvSpPr>
          <p:cNvPr id="45" name="Text Box 10"/>
          <p:cNvSpPr txBox="1">
            <a:spLocks noChangeArrowheads="1"/>
          </p:cNvSpPr>
          <p:nvPr/>
        </p:nvSpPr>
        <p:spPr bwMode="auto">
          <a:xfrm>
            <a:off x="5580112" y="1700808"/>
            <a:ext cx="676275" cy="396875"/>
          </a:xfrm>
          <a:prstGeom prst="rect">
            <a:avLst/>
          </a:prstGeom>
          <a:noFill/>
          <a:ln w="9525">
            <a:noFill/>
            <a:miter lim="800000"/>
            <a:headEnd/>
            <a:tailEnd/>
          </a:ln>
          <a:effectLst/>
        </p:spPr>
        <p:txBody>
          <a:bodyPr wrap="none">
            <a:spAutoFit/>
          </a:bodyPr>
          <a:lstStyle/>
          <a:p>
            <a:pPr algn="ctr"/>
            <a:r>
              <a:rPr lang="en-US" sz="2000" dirty="0" err="1" smtClean="0">
                <a:latin typeface="Tahoma" pitchFamily="34" charset="0"/>
              </a:rPr>
              <a:t>prev</a:t>
            </a:r>
            <a:endParaRPr lang="en-US" sz="2000" dirty="0">
              <a:latin typeface="Tahoma" pitchFamily="34" charset="0"/>
            </a:endParaRPr>
          </a:p>
        </p:txBody>
      </p:sp>
      <p:sp>
        <p:nvSpPr>
          <p:cNvPr id="46" name="Text Box 11"/>
          <p:cNvSpPr txBox="1">
            <a:spLocks noChangeArrowheads="1"/>
          </p:cNvSpPr>
          <p:nvPr/>
        </p:nvSpPr>
        <p:spPr bwMode="auto">
          <a:xfrm>
            <a:off x="7708900" y="1689100"/>
            <a:ext cx="669925" cy="396875"/>
          </a:xfrm>
          <a:prstGeom prst="rect">
            <a:avLst/>
          </a:prstGeom>
          <a:noFill/>
          <a:ln w="9525">
            <a:noFill/>
            <a:miter lim="800000"/>
            <a:headEnd/>
            <a:tailEnd/>
          </a:ln>
          <a:effectLst/>
        </p:spPr>
        <p:txBody>
          <a:bodyPr wrap="none">
            <a:spAutoFit/>
          </a:bodyPr>
          <a:lstStyle/>
          <a:p>
            <a:pPr algn="ctr"/>
            <a:r>
              <a:rPr lang="en-US" sz="2000">
                <a:latin typeface="Tahoma" pitchFamily="34" charset="0"/>
              </a:rPr>
              <a:t>next</a:t>
            </a:r>
          </a:p>
        </p:txBody>
      </p:sp>
      <p:sp>
        <p:nvSpPr>
          <p:cNvPr id="47" name="Text Box 12"/>
          <p:cNvSpPr txBox="1">
            <a:spLocks noChangeArrowheads="1"/>
          </p:cNvSpPr>
          <p:nvPr/>
        </p:nvSpPr>
        <p:spPr bwMode="auto">
          <a:xfrm>
            <a:off x="6753225" y="2998788"/>
            <a:ext cx="722313" cy="396875"/>
          </a:xfrm>
          <a:prstGeom prst="rect">
            <a:avLst/>
          </a:prstGeom>
          <a:noFill/>
          <a:ln w="9525">
            <a:noFill/>
            <a:miter lim="800000"/>
            <a:headEnd/>
            <a:tailEnd/>
          </a:ln>
          <a:effectLst/>
        </p:spPr>
        <p:txBody>
          <a:bodyPr wrap="none">
            <a:spAutoFit/>
          </a:bodyPr>
          <a:lstStyle/>
          <a:p>
            <a:pPr algn="ctr"/>
            <a:r>
              <a:rPr lang="en-US" sz="2000">
                <a:solidFill>
                  <a:schemeClr val="tx2"/>
                </a:solidFill>
                <a:latin typeface="Tahoma" pitchFamily="34" charset="0"/>
              </a:rPr>
              <a:t>elem</a:t>
            </a:r>
          </a:p>
        </p:txBody>
      </p:sp>
      <p:sp>
        <p:nvSpPr>
          <p:cNvPr id="48" name="Text Box 51"/>
          <p:cNvSpPr txBox="1">
            <a:spLocks noChangeArrowheads="1"/>
          </p:cNvSpPr>
          <p:nvPr/>
        </p:nvSpPr>
        <p:spPr bwMode="auto">
          <a:xfrm>
            <a:off x="7924800" y="3048000"/>
            <a:ext cx="736600" cy="396875"/>
          </a:xfrm>
          <a:prstGeom prst="rect">
            <a:avLst/>
          </a:prstGeom>
          <a:noFill/>
          <a:ln w="9525">
            <a:noFill/>
            <a:miter lim="800000"/>
            <a:headEnd/>
            <a:tailEnd/>
          </a:ln>
          <a:effectLst/>
        </p:spPr>
        <p:txBody>
          <a:bodyPr wrap="none">
            <a:spAutoFit/>
          </a:bodyPr>
          <a:lstStyle/>
          <a:p>
            <a:pPr algn="ctr"/>
            <a:r>
              <a:rPr lang="en-US" sz="2000" dirty="0">
                <a:solidFill>
                  <a:schemeClr val="folHlink"/>
                </a:solidFill>
                <a:latin typeface="Tahoma" pitchFamily="34" charset="0"/>
              </a:rPr>
              <a:t>node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933</TotalTime>
  <Words>1311</Words>
  <Application>Microsoft Office PowerPoint</Application>
  <PresentationFormat>On-screen Show (4:3)</PresentationFormat>
  <Paragraphs>253</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Slide 1</vt:lpstr>
      <vt:lpstr>Slide 2</vt:lpstr>
      <vt:lpstr>Slide 3</vt:lpstr>
      <vt:lpstr>ARRAYS</vt:lpstr>
      <vt:lpstr>Slide 5</vt:lpstr>
      <vt:lpstr>Slide 6</vt:lpstr>
      <vt:lpstr>Linked list</vt:lpstr>
      <vt:lpstr>Slide 8</vt:lpstr>
      <vt:lpstr>Doubly linked list</vt:lpstr>
      <vt:lpstr>Circular linked list</vt:lpstr>
      <vt:lpstr>stack</vt:lpstr>
      <vt:lpstr>Slide 12</vt:lpstr>
      <vt:lpstr>Slide 13</vt:lpstr>
      <vt:lpstr>Application of Stacks - Evaluating Postfix Expressions </vt:lpstr>
      <vt:lpstr>Infix to Prefix conversion (manual)</vt:lpstr>
      <vt:lpstr>Infix to Postfix conversion (manual)</vt:lpstr>
      <vt:lpstr>Queue</vt:lpstr>
      <vt:lpstr>Slide 18</vt:lpstr>
      <vt:lpstr>DOUBLE ENDED QUEUE</vt:lpstr>
      <vt:lpstr>Trees</vt:lpstr>
      <vt:lpstr>Terminology</vt:lpstr>
      <vt:lpstr>Slide 22</vt:lpstr>
      <vt:lpstr>Slide 23</vt:lpstr>
      <vt:lpstr>Slide 24</vt:lpstr>
      <vt:lpstr>Slide 25</vt:lpstr>
      <vt:lpstr>Graph</vt:lpstr>
      <vt:lpstr>Slide 27</vt:lpstr>
      <vt:lpstr>Difference between BFS and DFS</vt:lpstr>
      <vt:lpstr>Slide 29</vt:lpstr>
      <vt:lpstr>Hashing</vt:lpstr>
      <vt:lpstr>Slide 31</vt:lpstr>
      <vt:lpstr>Slide 32</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Sowmya</dc:creator>
  <cp:lastModifiedBy>Sowmya</cp:lastModifiedBy>
  <cp:revision>51</cp:revision>
  <dcterms:created xsi:type="dcterms:W3CDTF">2015-01-14T07:39:18Z</dcterms:created>
  <dcterms:modified xsi:type="dcterms:W3CDTF">2015-01-18T15:07:58Z</dcterms:modified>
</cp:coreProperties>
</file>