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9"/>
  </p:notesMasterIdLst>
  <p:sldIdLst>
    <p:sldId id="1125" r:id="rId2"/>
    <p:sldId id="1155" r:id="rId3"/>
    <p:sldId id="1156" r:id="rId4"/>
    <p:sldId id="1157" r:id="rId5"/>
    <p:sldId id="1158" r:id="rId6"/>
    <p:sldId id="1159" r:id="rId7"/>
    <p:sldId id="11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Appendix" id="{E35CCD6A-2288-476E-BC93-C75323AE1F32}">
          <p14:sldIdLst>
            <p14:sldId id="1125"/>
            <p14:sldId id="1155"/>
            <p14:sldId id="1156"/>
            <p14:sldId id="1157"/>
            <p14:sldId id="1158"/>
            <p14:sldId id="1159"/>
            <p14:sldId id="11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8155" autoAdjust="0"/>
  </p:normalViewPr>
  <p:slideViewPr>
    <p:cSldViewPr>
      <p:cViewPr>
        <p:scale>
          <a:sx n="87" d="100"/>
          <a:sy n="87" d="100"/>
        </p:scale>
        <p:origin x="-1350" y="-5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48" y="19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cosian_game" TargetMode="External"/><Relationship Id="rId13" Type="http://schemas.openxmlformats.org/officeDocument/2006/relationships/hyperlink" Target="https://en.wikipedia.org/wiki/Quaternion" TargetMode="External"/><Relationship Id="rId3" Type="http://schemas.openxmlformats.org/officeDocument/2006/relationships/hyperlink" Target="https://en.wikipedia.org/wiki/Vertex_(graph_theory)" TargetMode="External"/><Relationship Id="rId7" Type="http://schemas.openxmlformats.org/officeDocument/2006/relationships/hyperlink" Target="https://en.wikipedia.org/wiki/William_Rowan_Hamilton" TargetMode="External"/><Relationship Id="rId12" Type="http://schemas.openxmlformats.org/officeDocument/2006/relationships/hyperlink" Target="https://en.wikipedia.org/wiki/Root_of_unity" TargetMode="External"/><Relationship Id="rId2" Type="http://schemas.openxmlformats.org/officeDocument/2006/relationships/hyperlink" Target="https://en.wikipedia.org/wiki/Path_(graph_theory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NP-complete_problem" TargetMode="External"/><Relationship Id="rId11" Type="http://schemas.openxmlformats.org/officeDocument/2006/relationships/hyperlink" Target="https://en.wikipedia.org/wiki/Algebraic_structure" TargetMode="External"/><Relationship Id="rId5" Type="http://schemas.openxmlformats.org/officeDocument/2006/relationships/hyperlink" Target="https://en.wikipedia.org/wiki/Hamiltonian_path_problem" TargetMode="External"/><Relationship Id="rId10" Type="http://schemas.openxmlformats.org/officeDocument/2006/relationships/hyperlink" Target="https://en.wikipedia.org/wiki/Icosian_calculus" TargetMode="External"/><Relationship Id="rId4" Type="http://schemas.openxmlformats.org/officeDocument/2006/relationships/hyperlink" Target="https://en.wikipedia.org/wiki/Cycle_(graph_theory)" TargetMode="External"/><Relationship Id="rId9" Type="http://schemas.openxmlformats.org/officeDocument/2006/relationships/hyperlink" Target="https://en.wikipedia.org/wiki/Dodecahedr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miltonian_cyc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Platonic_solid" TargetMode="External"/><Relationship Id="rId4" Type="http://schemas.openxmlformats.org/officeDocument/2006/relationships/hyperlink" Target="https://en.wikipedia.org/wiki/Dodecahedr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e_(graph_theory)" TargetMode="External"/><Relationship Id="rId2" Type="http://schemas.openxmlformats.org/officeDocument/2006/relationships/hyperlink" Target="https://en.wikipedia.org/wiki/Path_(graph_theory)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miltonian_decomposition" TargetMode="External"/><Relationship Id="rId2" Type="http://schemas.openxmlformats.org/officeDocument/2006/relationships/hyperlink" Target="https://en.wikipedia.org/wiki/Directed_graph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tersen_graph" TargetMode="External"/><Relationship Id="rId2" Type="http://schemas.openxmlformats.org/officeDocument/2006/relationships/hyperlink" Target="https://en.wikipedia.org/wiki/Biconnected_grap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Hamiltonian_path#cite_note-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_graph" TargetMode="External"/><Relationship Id="rId7" Type="http://schemas.openxmlformats.org/officeDocument/2006/relationships/hyperlink" Target="https://en.wikipedia.org/wiki/Strongly_connected_component" TargetMode="External"/><Relationship Id="rId2" Type="http://schemas.openxmlformats.org/officeDocument/2006/relationships/hyperlink" Target="https://en.wikipedia.org/wiki/Eulerian_graph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Tournament_(graph_theory)" TargetMode="External"/><Relationship Id="rId5" Type="http://schemas.openxmlformats.org/officeDocument/2006/relationships/hyperlink" Target="https://en.wikipedia.org/wiki/Hamiltonian_path#cite_note-7" TargetMode="External"/><Relationship Id="rId4" Type="http://schemas.openxmlformats.org/officeDocument/2006/relationships/hyperlink" Target="https://en.wikipedia.org/wiki/Line_grap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Hamiltonian path</a:t>
            </a:r>
            <a:r>
              <a:rPr lang="en-US" dirty="0"/>
              <a:t> (or </a:t>
            </a:r>
            <a:r>
              <a:rPr lang="en-US" b="1" dirty="0"/>
              <a:t>traceable path</a:t>
            </a:r>
            <a:r>
              <a:rPr lang="en-US" dirty="0"/>
              <a:t>) is a </a:t>
            </a:r>
            <a:r>
              <a:rPr lang="en-US" dirty="0">
                <a:hlinkClick r:id="rId2" tooltip="Path (graph theory)"/>
              </a:rPr>
              <a:t>path</a:t>
            </a:r>
            <a:r>
              <a:rPr lang="en-US" dirty="0"/>
              <a:t> in an undirected or directed graph that visits each </a:t>
            </a:r>
            <a:r>
              <a:rPr lang="en-US" dirty="0">
                <a:hlinkClick r:id="rId3" tooltip="Vertex (graph theory)"/>
              </a:rPr>
              <a:t>vertex</a:t>
            </a:r>
            <a:r>
              <a:rPr lang="en-US" dirty="0"/>
              <a:t> exactly once. A </a:t>
            </a:r>
            <a:r>
              <a:rPr lang="en-US" b="1" dirty="0"/>
              <a:t>Hamiltonian cycle</a:t>
            </a:r>
            <a:r>
              <a:rPr lang="en-US" dirty="0"/>
              <a:t> (or </a:t>
            </a:r>
            <a:r>
              <a:rPr lang="en-US" b="1" dirty="0"/>
              <a:t>Hamiltonian circuit</a:t>
            </a:r>
            <a:r>
              <a:rPr lang="en-US" dirty="0"/>
              <a:t>) is a Hamiltonian path that is a </a:t>
            </a:r>
            <a:r>
              <a:rPr lang="en-US" dirty="0">
                <a:hlinkClick r:id="rId4" tooltip="Cycle (graph theory)"/>
              </a:rPr>
              <a:t>cycle</a:t>
            </a:r>
            <a:r>
              <a:rPr lang="en-US" dirty="0"/>
              <a:t>. Determining whether such paths and cycles exist in graphs is the </a:t>
            </a:r>
            <a:r>
              <a:rPr lang="en-US" dirty="0">
                <a:hlinkClick r:id="rId5" tooltip="Hamiltonian path problem"/>
              </a:rPr>
              <a:t>Hamiltonian path problem</a:t>
            </a:r>
            <a:r>
              <a:rPr lang="en-US" dirty="0"/>
              <a:t>, which is </a:t>
            </a:r>
            <a:r>
              <a:rPr lang="en-US" dirty="0">
                <a:hlinkClick r:id="rId6" tooltip="NP-complete problem"/>
              </a:rPr>
              <a:t>NP-complete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Hamiltonian paths and cycles are named after </a:t>
            </a:r>
            <a:r>
              <a:rPr lang="en-US" dirty="0">
                <a:hlinkClick r:id="rId7" tooltip="William Rowan Hamilton"/>
              </a:rPr>
              <a:t>William Rowan Hamilton</a:t>
            </a:r>
            <a:r>
              <a:rPr lang="en-US" dirty="0"/>
              <a:t> who invented the </a:t>
            </a:r>
            <a:r>
              <a:rPr lang="en-US" dirty="0" err="1">
                <a:hlinkClick r:id="rId8" tooltip="Icosian game"/>
              </a:rPr>
              <a:t>icosian</a:t>
            </a:r>
            <a:r>
              <a:rPr lang="en-US" dirty="0">
                <a:hlinkClick r:id="rId8" tooltip="Icosian game"/>
              </a:rPr>
              <a:t> game</a:t>
            </a:r>
            <a:r>
              <a:rPr lang="en-US" dirty="0"/>
              <a:t>, now also known as </a:t>
            </a:r>
            <a:r>
              <a:rPr lang="en-US" i="1" dirty="0"/>
              <a:t>Hamilton's puzzle</a:t>
            </a:r>
            <a:r>
              <a:rPr lang="en-US" dirty="0"/>
              <a:t>, which involves finding a Hamiltonian cycle in the edge graph of the </a:t>
            </a:r>
            <a:r>
              <a:rPr lang="en-US" dirty="0">
                <a:hlinkClick r:id="rId9" tooltip="Dodecahedron"/>
              </a:rPr>
              <a:t>dodecahedron</a:t>
            </a:r>
            <a:r>
              <a:rPr lang="en-US" dirty="0"/>
              <a:t>. Hamilton solved this problem using the </a:t>
            </a:r>
            <a:r>
              <a:rPr lang="en-US" dirty="0" err="1">
                <a:hlinkClick r:id="rId10" tooltip="Icosian calculus"/>
              </a:rPr>
              <a:t>icosian</a:t>
            </a:r>
            <a:r>
              <a:rPr lang="en-US" dirty="0">
                <a:hlinkClick r:id="rId10" tooltip="Icosian calculus"/>
              </a:rPr>
              <a:t> calculus</a:t>
            </a:r>
            <a:r>
              <a:rPr lang="en-US" dirty="0"/>
              <a:t>, an </a:t>
            </a:r>
            <a:r>
              <a:rPr lang="en-US" dirty="0">
                <a:hlinkClick r:id="rId11" tooltip="Algebraic structure"/>
              </a:rPr>
              <a:t>algebraic structure</a:t>
            </a:r>
            <a:r>
              <a:rPr lang="en-US" dirty="0"/>
              <a:t> based on </a:t>
            </a:r>
            <a:r>
              <a:rPr lang="en-US" dirty="0">
                <a:hlinkClick r:id="rId12" tooltip="Root of unity"/>
              </a:rPr>
              <a:t>roots of unity</a:t>
            </a:r>
            <a:r>
              <a:rPr lang="en-US" dirty="0"/>
              <a:t> with many similarities to the </a:t>
            </a:r>
            <a:r>
              <a:rPr lang="en-US" dirty="0">
                <a:hlinkClick r:id="rId13" tooltip="Quaternion"/>
              </a:rPr>
              <a:t>quaternions</a:t>
            </a:r>
            <a:r>
              <a:rPr lang="en-US" dirty="0"/>
              <a:t> (also invented by Hamilton). This solution does not generalize to arbitrary graphs.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297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892300"/>
            <a:ext cx="4328914" cy="28575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32240" y="620688"/>
            <a:ext cx="266429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One possible </a:t>
            </a:r>
            <a:r>
              <a:rPr lang="en-US" sz="1800" dirty="0">
                <a:hlinkClick r:id="rId3" tooltip="Hamiltonian cycle"/>
              </a:rPr>
              <a:t>Hamiltonian cycle</a:t>
            </a:r>
            <a:r>
              <a:rPr lang="en-US" sz="1800" dirty="0"/>
              <a:t> through every vertex of a </a:t>
            </a:r>
            <a:r>
              <a:rPr lang="en-US" sz="1800" dirty="0">
                <a:hlinkClick r:id="rId4" tooltip="Dodecahedron"/>
              </a:rPr>
              <a:t>dodecahedron</a:t>
            </a:r>
            <a:r>
              <a:rPr lang="en-US" sz="1800" dirty="0"/>
              <a:t> is shown in red – like all </a:t>
            </a:r>
            <a:r>
              <a:rPr lang="en-US" sz="1800" dirty="0">
                <a:hlinkClick r:id="rId5" tooltip="Platonic solid"/>
              </a:rPr>
              <a:t>platonic solids</a:t>
            </a:r>
            <a:r>
              <a:rPr lang="en-US" sz="1800" dirty="0"/>
              <a:t>, the dodecahedron is Hamiltonian</a:t>
            </a: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7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8291264" cy="554461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Hamiltonian path</a:t>
            </a:r>
            <a:r>
              <a:rPr lang="en-US" dirty="0"/>
              <a:t> or </a:t>
            </a:r>
            <a:r>
              <a:rPr lang="en-US" i="1" dirty="0"/>
              <a:t>traceable path</a:t>
            </a:r>
            <a:r>
              <a:rPr lang="en-US" dirty="0"/>
              <a:t> is a </a:t>
            </a:r>
            <a:r>
              <a:rPr lang="en-US" dirty="0">
                <a:hlinkClick r:id="rId2" tooltip="Path (graph theory)"/>
              </a:rPr>
              <a:t>path</a:t>
            </a:r>
            <a:r>
              <a:rPr lang="en-US" dirty="0"/>
              <a:t> that visits each vertex of the graph exactly once. A graph that contains a Hamiltonian path is called a </a:t>
            </a:r>
            <a:r>
              <a:rPr lang="en-US" b="1" dirty="0"/>
              <a:t>traceable graph</a:t>
            </a:r>
            <a:r>
              <a:rPr lang="en-US" dirty="0"/>
              <a:t>. A graph is </a:t>
            </a:r>
            <a:r>
              <a:rPr lang="en-US" b="1" dirty="0"/>
              <a:t>Hamiltonian-connected</a:t>
            </a:r>
            <a:r>
              <a:rPr lang="en-US" dirty="0"/>
              <a:t> if for every pair of vertices there is a Hamiltonian path between the two vertices. </a:t>
            </a:r>
          </a:p>
          <a:p>
            <a:r>
              <a:rPr lang="en-US" dirty="0"/>
              <a:t>A </a:t>
            </a:r>
            <a:r>
              <a:rPr lang="en-US" i="1" dirty="0"/>
              <a:t>Hamiltonian cycle</a:t>
            </a:r>
            <a:r>
              <a:rPr lang="en-US" dirty="0"/>
              <a:t>, </a:t>
            </a:r>
            <a:r>
              <a:rPr lang="en-US" i="1" dirty="0"/>
              <a:t>Hamiltonian circuit</a:t>
            </a:r>
            <a:r>
              <a:rPr lang="en-US" dirty="0"/>
              <a:t>, </a:t>
            </a:r>
            <a:r>
              <a:rPr lang="en-US" i="1" dirty="0"/>
              <a:t>vertex tour</a:t>
            </a:r>
            <a:r>
              <a:rPr lang="en-US" dirty="0"/>
              <a:t> or </a:t>
            </a:r>
            <a:r>
              <a:rPr lang="en-US" i="1" dirty="0"/>
              <a:t>graph cycle</a:t>
            </a:r>
            <a:r>
              <a:rPr lang="en-US" dirty="0"/>
              <a:t> is a </a:t>
            </a:r>
            <a:r>
              <a:rPr lang="en-US" dirty="0">
                <a:hlinkClick r:id="rId3" tooltip="Cycle (graph theory)"/>
              </a:rPr>
              <a:t>cycle</a:t>
            </a:r>
            <a:r>
              <a:rPr lang="en-US" dirty="0"/>
              <a:t> that visits each vertex exactly once. A graph that contains a Hamiltonian cycle is called a </a:t>
            </a:r>
            <a:r>
              <a:rPr lang="en-US" b="1" dirty="0"/>
              <a:t>Hamiltonian graph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27984" y="692696"/>
            <a:ext cx="4608512" cy="5616624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4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7504" y="476672"/>
            <a:ext cx="8496944" cy="59046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notions may be defined for </a:t>
            </a:r>
            <a:r>
              <a:rPr lang="en-US" i="1" dirty="0">
                <a:hlinkClick r:id="rId2" tooltip="Directed graph"/>
              </a:rPr>
              <a:t>directed graphs</a:t>
            </a:r>
            <a:r>
              <a:rPr lang="en-US" dirty="0"/>
              <a:t>, where each edge (arc) of a path or cycle can only be traced in a single direction (i.e., the vertices are connected with arrows and the edges traced "tail-to-head").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hlinkClick r:id="rId3" tooltip="Hamiltonian decomposition"/>
              </a:rPr>
              <a:t>Hamiltonian decomposition</a:t>
            </a:r>
            <a:r>
              <a:rPr lang="en-US" dirty="0"/>
              <a:t> is an edge decomposition of a graph into Hamiltonian circuits.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Hamilton maze</a:t>
            </a:r>
            <a:r>
              <a:rPr lang="en-US" dirty="0"/>
              <a:t> is a type of logic puzzle in which the goal is to find the unique Hamiltonian cycle in a given graph.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5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8219256" cy="57131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Hamiltonian cycle can be converted to a Hamiltonian path by removing one of its edges, but a Hamiltonian path can be extended to Hamiltonian cycle only if its endpoints are adjacent.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Hamiltonian graphs are </a:t>
            </a:r>
            <a:r>
              <a:rPr lang="en-US" dirty="0" err="1">
                <a:hlinkClick r:id="rId2" tooltip="Biconnected graph"/>
              </a:rPr>
              <a:t>biconnected</a:t>
            </a:r>
            <a:r>
              <a:rPr lang="en-US" dirty="0"/>
              <a:t>, but a </a:t>
            </a:r>
            <a:r>
              <a:rPr lang="en-US" dirty="0" err="1"/>
              <a:t>biconnected</a:t>
            </a:r>
            <a:r>
              <a:rPr lang="en-US" dirty="0"/>
              <a:t> graph need not be Hamiltonian (see, for example, the </a:t>
            </a:r>
            <a:r>
              <a:rPr lang="en-US" dirty="0">
                <a:hlinkClick r:id="rId3" tooltip="Petersen graph"/>
              </a:rPr>
              <a:t>Petersen graph</a:t>
            </a:r>
            <a:r>
              <a:rPr lang="en-US" dirty="0"/>
              <a:t>).</a:t>
            </a:r>
            <a:r>
              <a:rPr lang="en-US" baseline="30000" dirty="0">
                <a:hlinkClick r:id="rId4"/>
              </a:rPr>
              <a:t>[6]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101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1752"/>
            <a:ext cx="8820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>
                <a:hlinkClick r:id="rId2" tooltip="Eulerian graph"/>
              </a:rPr>
              <a:t>Eulerian</a:t>
            </a:r>
            <a:r>
              <a:rPr lang="en-US" dirty="0">
                <a:hlinkClick r:id="rId2" tooltip="Eulerian graph"/>
              </a:rPr>
              <a:t> graph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(a </a:t>
            </a:r>
            <a:r>
              <a:rPr lang="en-US" dirty="0">
                <a:hlinkClick r:id="rId3" tooltip="Connected graph"/>
              </a:rPr>
              <a:t>connected graph</a:t>
            </a:r>
            <a:r>
              <a:rPr lang="en-US" dirty="0"/>
              <a:t> in which every vertex has even degree) necessarily has an Euler tour, a closed walk passing through each edge of </a:t>
            </a:r>
            <a:r>
              <a:rPr lang="en-US" i="1" dirty="0"/>
              <a:t>G</a:t>
            </a:r>
            <a:r>
              <a:rPr lang="en-US" dirty="0"/>
              <a:t> exactly once.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tour corresponds to a Hamiltonian cycle in the </a:t>
            </a:r>
            <a:r>
              <a:rPr lang="en-US" dirty="0">
                <a:hlinkClick r:id="rId4" tooltip="Line graph"/>
              </a:rPr>
              <a:t>line graph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), so the line graph of every </a:t>
            </a:r>
            <a:r>
              <a:rPr lang="en-US" dirty="0" err="1"/>
              <a:t>Eulerian</a:t>
            </a:r>
            <a:r>
              <a:rPr lang="en-US" dirty="0"/>
              <a:t> graph is Hamiltonian. Line graphs may have other Hamiltonian cycles that do not correspond to Euler tours, and in particular the line graph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of every Hamiltonian graph </a:t>
            </a:r>
            <a:r>
              <a:rPr lang="en-US" i="1" dirty="0"/>
              <a:t>G</a:t>
            </a:r>
            <a:r>
              <a:rPr lang="en-US" dirty="0"/>
              <a:t> is itself Hamiltonian, regardless of whether the graph </a:t>
            </a:r>
            <a:r>
              <a:rPr lang="en-US" i="1" dirty="0"/>
              <a:t>G</a:t>
            </a:r>
            <a:r>
              <a:rPr lang="en-US" dirty="0"/>
              <a:t> is </a:t>
            </a:r>
            <a:r>
              <a:rPr lang="en-US" dirty="0" err="1"/>
              <a:t>Eulerian</a:t>
            </a:r>
            <a:r>
              <a:rPr lang="en-US" dirty="0"/>
              <a:t>.</a:t>
            </a:r>
            <a:r>
              <a:rPr lang="en-US" baseline="30000" dirty="0">
                <a:hlinkClick r:id="rId5"/>
              </a:rPr>
              <a:t>[7]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hlinkClick r:id="rId6" tooltip="Tournament (graph theory)"/>
              </a:rPr>
              <a:t>tournament</a:t>
            </a:r>
            <a:r>
              <a:rPr lang="en-US" dirty="0"/>
              <a:t> (with more than two vertices) is Hamiltonian if and only if it is </a:t>
            </a:r>
            <a:r>
              <a:rPr lang="en-US" dirty="0">
                <a:hlinkClick r:id="rId7" tooltip="Strongly connected component"/>
              </a:rPr>
              <a:t>strongly connected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number of different Hamiltonian cycles in a complete undirected graph on </a:t>
            </a:r>
            <a:r>
              <a:rPr lang="en-US" i="1" dirty="0"/>
              <a:t>n</a:t>
            </a:r>
            <a:r>
              <a:rPr lang="en-US" dirty="0"/>
              <a:t> vertices is (</a:t>
            </a:r>
            <a:r>
              <a:rPr lang="en-US" i="1" dirty="0"/>
              <a:t>n</a:t>
            </a:r>
            <a:r>
              <a:rPr lang="en-US" dirty="0"/>
              <a:t> − 1)! / 2 and in a complete directed graph on </a:t>
            </a:r>
            <a:r>
              <a:rPr lang="en-US" i="1" dirty="0"/>
              <a:t>n</a:t>
            </a:r>
            <a:r>
              <a:rPr lang="en-US" dirty="0"/>
              <a:t> vertices is (</a:t>
            </a:r>
            <a:r>
              <a:rPr lang="en-US" i="1" dirty="0"/>
              <a:t>n</a:t>
            </a:r>
            <a:r>
              <a:rPr lang="en-US" dirty="0"/>
              <a:t> − 1)!. These counts assume that cycles that are the same apart from their starting point are not counted separately. </a:t>
            </a:r>
          </a:p>
          <a:p>
            <a:endParaRPr lang="en-IN" dirty="0"/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955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2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Smart_ppt_Theme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2019-11-26T04:21:36Z</dcterms:modified>
</cp:coreProperties>
</file>