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913" r:id="rId2"/>
    <p:sldId id="915" r:id="rId3"/>
    <p:sldId id="916" r:id="rId4"/>
    <p:sldId id="917" r:id="rId5"/>
    <p:sldId id="918" r:id="rId6"/>
    <p:sldId id="919" r:id="rId7"/>
    <p:sldId id="920" r:id="rId8"/>
    <p:sldId id="921" r:id="rId9"/>
    <p:sldId id="922" r:id="rId10"/>
    <p:sldId id="923" r:id="rId11"/>
    <p:sldId id="924" r:id="rId12"/>
    <p:sldId id="927" r:id="rId13"/>
    <p:sldId id="928" r:id="rId14"/>
    <p:sldId id="929" r:id="rId15"/>
    <p:sldId id="93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60" userDrawn="1">
          <p15:clr>
            <a:srgbClr val="A4A3A4"/>
          </p15:clr>
        </p15:guide>
        <p15:guide id="2" pos="2880" userDrawn="1">
          <p15:clr>
            <a:srgbClr val="A4A3A4"/>
          </p15:clr>
        </p15:guide>
        <p15:guide id="4" pos="288" userDrawn="1">
          <p15:clr>
            <a:srgbClr val="A4A3A4"/>
          </p15:clr>
        </p15:guide>
        <p15:guide id="5" orient="horz" pos="624" userDrawn="1">
          <p15:clr>
            <a:srgbClr val="A4A3A4"/>
          </p15:clr>
        </p15:guide>
        <p15:guide id="6" orient="horz" pos="1584" userDrawn="1">
          <p15:clr>
            <a:srgbClr val="A4A3A4"/>
          </p15:clr>
        </p15:guide>
        <p15:guide id="7" pos="5472"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8" autoAdjust="0"/>
    <p:restoredTop sz="99645" autoAdjust="0"/>
  </p:normalViewPr>
  <p:slideViewPr>
    <p:cSldViewPr snapToGrid="0" showGuides="1">
      <p:cViewPr>
        <p:scale>
          <a:sx n="62" d="100"/>
          <a:sy n="62" d="100"/>
        </p:scale>
        <p:origin x="-1476" y="-330"/>
      </p:cViewPr>
      <p:guideLst>
        <p:guide orient="horz" pos="3360"/>
        <p:guide orient="horz" pos="624"/>
        <p:guide orient="horz" pos="1584"/>
        <p:guide pos="2880"/>
        <p:guide pos="288"/>
        <p:guide pos="5472"/>
      </p:guideLst>
    </p:cSldViewPr>
  </p:slideViewPr>
  <p:notesTextViewPr>
    <p:cViewPr>
      <p:scale>
        <a:sx n="1" d="1"/>
        <a:sy n="1" d="1"/>
      </p:scale>
      <p:origin x="0" y="0"/>
    </p:cViewPr>
  </p:notesTextViewPr>
  <p:notesViewPr>
    <p:cSldViewPr snapToGrid="0">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758CB-E1DE-487D-98D2-F15974D8A77B}" type="datetimeFigureOut">
              <a:rPr lang="en-US" smtClean="0"/>
              <a:t>3/14/2019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EF3F6-9571-4FF2-8382-94C2F6DBAF0C}" type="slidenum">
              <a:rPr lang="en-US" smtClean="0"/>
              <a:t>‹#›</a:t>
            </a:fld>
            <a:endParaRPr lang="en-US"/>
          </a:p>
        </p:txBody>
      </p:sp>
    </p:spTree>
    <p:extLst>
      <p:ext uri="{BB962C8B-B14F-4D97-AF65-F5344CB8AC3E}">
        <p14:creationId xmlns:p14="http://schemas.microsoft.com/office/powerpoint/2010/main" val="46380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r>
              <a:rPr lang="en-US" smtClean="0"/>
              <a:t>© 2016 SMART Training Resources Pvt. Ltd.</a:t>
            </a:r>
            <a:endParaRPr lang="en-US"/>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studytonight.com/data-structures/stack-data-structur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2492375"/>
            <a:ext cx="7620000" cy="1622425"/>
          </a:xfrm>
          <a:prstGeom prst="rect">
            <a:avLst/>
          </a:prstGeom>
        </p:spPr>
        <p:txBody>
          <a:bodyPr anchor="b"/>
          <a:lstStyle/>
          <a:p>
            <a:pPr algn="ctr" fontAlgn="auto">
              <a:spcAft>
                <a:spcPts val="0"/>
              </a:spcAft>
              <a:defRPr/>
            </a:pPr>
            <a:r>
              <a:rPr lang="en-US" sz="4400" b="1" cap="small" dirty="0">
                <a:latin typeface="+mj-lt"/>
                <a:ea typeface="+mj-ea"/>
                <a:cs typeface="+mj-cs"/>
              </a:rPr>
              <a:t>JAVA </a:t>
            </a:r>
          </a:p>
          <a:p>
            <a:pPr algn="ctr" fontAlgn="auto">
              <a:spcAft>
                <a:spcPts val="0"/>
              </a:spcAft>
              <a:defRPr/>
            </a:pPr>
            <a:r>
              <a:rPr lang="en-US" sz="4400" b="1" cap="small" dirty="0" smtClean="0">
                <a:latin typeface="+mj-lt"/>
                <a:ea typeface="+mj-ea"/>
                <a:cs typeface="+mj-cs"/>
              </a:rPr>
              <a:t>Implementation of queue</a:t>
            </a:r>
            <a:endParaRPr lang="en-US" sz="4400" b="1" cap="small" dirty="0">
              <a:latin typeface="+mj-lt"/>
              <a:ea typeface="+mj-ea"/>
              <a:cs typeface="+mj-cs"/>
            </a:endParaRPr>
          </a:p>
        </p:txBody>
      </p:sp>
    </p:spTree>
    <p:extLst>
      <p:ext uri="{BB962C8B-B14F-4D97-AF65-F5344CB8AC3E}">
        <p14:creationId xmlns:p14="http://schemas.microsoft.com/office/powerpoint/2010/main" val="809623738"/>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4360"/>
            <a:ext cx="8229600" cy="5379403"/>
          </a:xfrm>
        </p:spPr>
        <p:txBody>
          <a:bodyPr>
            <a:normAutofit/>
          </a:bodyPr>
          <a:lstStyle/>
          <a:p>
            <a:pPr marL="0" indent="0">
              <a:buNone/>
            </a:pPr>
            <a:r>
              <a:rPr lang="en-IN" b="1" dirty="0"/>
              <a:t>Algorithm for ENQUEUE operation</a:t>
            </a:r>
          </a:p>
          <a:p>
            <a:pPr>
              <a:buFont typeface="Wingdings" pitchFamily="2" charset="2"/>
              <a:buChar char="q"/>
            </a:pPr>
            <a:r>
              <a:rPr lang="en-IN" dirty="0"/>
              <a:t>Check if the queue is full or not.</a:t>
            </a:r>
          </a:p>
          <a:p>
            <a:pPr>
              <a:buFont typeface="Wingdings" pitchFamily="2" charset="2"/>
              <a:buChar char="q"/>
            </a:pPr>
            <a:r>
              <a:rPr lang="en-IN" dirty="0"/>
              <a:t>If the queue is full, then print overflow error and exit the program.</a:t>
            </a:r>
          </a:p>
          <a:p>
            <a:pPr>
              <a:buFont typeface="Wingdings" pitchFamily="2" charset="2"/>
              <a:buChar char="q"/>
            </a:pPr>
            <a:r>
              <a:rPr lang="en-IN" dirty="0"/>
              <a:t>If the queue is not full, then increment the tail and add the </a:t>
            </a:r>
            <a:r>
              <a:rPr lang="en-IN" dirty="0" smtClean="0"/>
              <a:t>element.</a:t>
            </a:r>
          </a:p>
          <a:p>
            <a:pPr marL="0" indent="0">
              <a:buNone/>
            </a:pPr>
            <a:r>
              <a:rPr lang="en-IN" b="1" dirty="0" smtClean="0">
                <a:solidFill>
                  <a:srgbClr val="000000"/>
                </a:solidFill>
                <a:latin typeface="roboto"/>
              </a:rPr>
              <a:t>Algorithm for DEQUEUE operation</a:t>
            </a:r>
          </a:p>
          <a:p>
            <a:pPr marL="457200" indent="-457200">
              <a:buFont typeface="+mj-lt"/>
              <a:buAutoNum type="arabicPeriod"/>
            </a:pPr>
            <a:r>
              <a:rPr lang="en-IN" dirty="0" smtClean="0">
                <a:solidFill>
                  <a:srgbClr val="000000"/>
                </a:solidFill>
                <a:latin typeface="Arial"/>
              </a:rPr>
              <a:t>Check </a:t>
            </a:r>
            <a:r>
              <a:rPr lang="en-IN" dirty="0">
                <a:solidFill>
                  <a:srgbClr val="000000"/>
                </a:solidFill>
                <a:latin typeface="Arial"/>
              </a:rPr>
              <a:t>if the queue is empty or not.</a:t>
            </a:r>
          </a:p>
          <a:p>
            <a:pPr marL="457200" indent="-457200">
              <a:buFont typeface="+mj-lt"/>
              <a:buAutoNum type="arabicPeriod"/>
            </a:pPr>
            <a:r>
              <a:rPr lang="en-IN" dirty="0">
                <a:solidFill>
                  <a:srgbClr val="000000"/>
                </a:solidFill>
                <a:latin typeface="Arial"/>
              </a:rPr>
              <a:t>If the queue is empty, then print underflow error and exit the program.</a:t>
            </a:r>
          </a:p>
          <a:p>
            <a:pPr marL="457200" indent="-457200">
              <a:buFont typeface="+mj-lt"/>
              <a:buAutoNum type="arabicPeriod"/>
            </a:pPr>
            <a:r>
              <a:rPr lang="en-IN" dirty="0">
                <a:solidFill>
                  <a:srgbClr val="000000"/>
                </a:solidFill>
                <a:latin typeface="Arial"/>
              </a:rPr>
              <a:t>If the queue is not empty, then print the element at the head and increment the head.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83603419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22960"/>
            <a:ext cx="8229600" cy="5150803"/>
          </a:xfrm>
        </p:spPr>
        <p:txBody>
          <a:bodyPr/>
          <a:lstStyle/>
          <a:p>
            <a:pPr marL="0" indent="0">
              <a:buNone/>
            </a:pPr>
            <a:r>
              <a:rPr lang="en-IN" b="1" dirty="0"/>
              <a:t>Complexity Analysis of Queue Operations</a:t>
            </a:r>
          </a:p>
          <a:p>
            <a:pPr marL="0" indent="0">
              <a:buNone/>
            </a:pPr>
            <a:r>
              <a:rPr lang="en-IN" dirty="0"/>
              <a:t>Just like Stack, in case of a Queue too, we know exactly, on which position new element will be added and from where an element will be removed, hence both these operations requires a single step.</a:t>
            </a:r>
          </a:p>
          <a:p>
            <a:pPr marL="0" indent="0">
              <a:buNone/>
            </a:pPr>
            <a:r>
              <a:rPr lang="en-IN" dirty="0" err="1"/>
              <a:t>Enqueue</a:t>
            </a:r>
            <a:r>
              <a:rPr lang="en-IN" dirty="0"/>
              <a:t>: </a:t>
            </a:r>
            <a:r>
              <a:rPr lang="en-IN" b="1" dirty="0"/>
              <a:t>O(1)</a:t>
            </a:r>
            <a:endParaRPr lang="en-IN" dirty="0"/>
          </a:p>
          <a:p>
            <a:pPr marL="0" indent="0">
              <a:buNone/>
            </a:pPr>
            <a:r>
              <a:rPr lang="en-IN" dirty="0" err="1"/>
              <a:t>Dequeue</a:t>
            </a:r>
            <a:r>
              <a:rPr lang="en-IN" dirty="0"/>
              <a:t>: </a:t>
            </a:r>
            <a:r>
              <a:rPr lang="en-IN" b="1" dirty="0"/>
              <a:t>O(1)</a:t>
            </a:r>
            <a:endParaRPr lang="en-IN" dirty="0"/>
          </a:p>
          <a:p>
            <a:pPr marL="0" indent="0">
              <a:buNone/>
            </a:pPr>
            <a:r>
              <a:rPr lang="en-IN" dirty="0"/>
              <a:t>Size: </a:t>
            </a:r>
            <a:r>
              <a:rPr lang="en-IN" b="1" dirty="0"/>
              <a:t>O(1)</a:t>
            </a:r>
            <a:endParaRPr lang="en-IN" dirty="0"/>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03334651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81000"/>
          </a:xfrm>
        </p:spPr>
        <p:txBody>
          <a:bodyPr>
            <a:normAutofit fontScale="90000"/>
          </a:bodyPr>
          <a:lstStyle/>
          <a:p>
            <a:r>
              <a:rPr lang="en-IN" dirty="0"/>
              <a:t>Implementation of Queue </a:t>
            </a:r>
            <a:r>
              <a:rPr lang="en-IN" dirty="0" smtClean="0"/>
              <a:t>using </a:t>
            </a:r>
            <a:r>
              <a:rPr lang="en-IN" dirty="0"/>
              <a:t>Array - C Programming</a:t>
            </a:r>
          </a:p>
        </p:txBody>
      </p:sp>
      <p:sp>
        <p:nvSpPr>
          <p:cNvPr id="3" name="Content Placeholder 2"/>
          <p:cNvSpPr>
            <a:spLocks noGrp="1"/>
          </p:cNvSpPr>
          <p:nvPr>
            <p:ph idx="1"/>
          </p:nvPr>
        </p:nvSpPr>
        <p:spPr>
          <a:xfrm>
            <a:off x="457200" y="1143000"/>
            <a:ext cx="8229600" cy="5074920"/>
          </a:xfrm>
        </p:spPr>
        <p:txBody>
          <a:bodyPr>
            <a:normAutofit fontScale="70000" lnSpcReduction="20000"/>
          </a:bodyPr>
          <a:lstStyle/>
          <a:p>
            <a:pPr marL="0" indent="0">
              <a:buNone/>
            </a:pPr>
            <a:r>
              <a:rPr lang="en-IN" dirty="0"/>
              <a:t>#include&lt;</a:t>
            </a:r>
            <a:r>
              <a:rPr lang="en-IN" dirty="0" err="1"/>
              <a:t>stdio.h</a:t>
            </a:r>
            <a:r>
              <a:rPr lang="en-IN" dirty="0"/>
              <a:t>&gt;</a:t>
            </a:r>
          </a:p>
          <a:p>
            <a:pPr marL="0" indent="0">
              <a:buNone/>
            </a:pPr>
            <a:r>
              <a:rPr lang="en-IN" dirty="0"/>
              <a:t>#include&lt;</a:t>
            </a:r>
            <a:r>
              <a:rPr lang="en-IN" dirty="0" err="1"/>
              <a:t>conio.h</a:t>
            </a:r>
            <a:r>
              <a:rPr lang="en-IN" dirty="0"/>
              <a:t>&gt;</a:t>
            </a:r>
          </a:p>
          <a:p>
            <a:pPr marL="0" indent="0">
              <a:buNone/>
            </a:pPr>
            <a:r>
              <a:rPr lang="en-IN" dirty="0"/>
              <a:t>#define SIZE 10</a:t>
            </a:r>
          </a:p>
          <a:p>
            <a:pPr marL="0" indent="0">
              <a:buNone/>
            </a:pPr>
            <a:r>
              <a:rPr lang="en-IN" dirty="0" smtClean="0"/>
              <a:t>         void </a:t>
            </a:r>
            <a:r>
              <a:rPr lang="en-IN" dirty="0" err="1"/>
              <a:t>enQueue</a:t>
            </a:r>
            <a:r>
              <a:rPr lang="en-IN" dirty="0"/>
              <a:t>(int);</a:t>
            </a:r>
          </a:p>
          <a:p>
            <a:pPr marL="0" indent="0">
              <a:buNone/>
            </a:pPr>
            <a:r>
              <a:rPr lang="en-IN" dirty="0"/>
              <a:t>void </a:t>
            </a:r>
            <a:r>
              <a:rPr lang="en-IN" dirty="0" err="1"/>
              <a:t>deQueue</a:t>
            </a:r>
            <a:r>
              <a:rPr lang="en-IN" dirty="0"/>
              <a:t>();</a:t>
            </a:r>
          </a:p>
          <a:p>
            <a:pPr marL="0" indent="0">
              <a:buNone/>
            </a:pPr>
            <a:r>
              <a:rPr lang="en-IN" dirty="0"/>
              <a:t>void display();</a:t>
            </a:r>
          </a:p>
          <a:p>
            <a:pPr marL="0" indent="0">
              <a:buNone/>
            </a:pPr>
            <a:endParaRPr lang="en-IN" dirty="0"/>
          </a:p>
          <a:p>
            <a:pPr marL="0" indent="0">
              <a:buNone/>
            </a:pPr>
            <a:r>
              <a:rPr lang="en-IN" dirty="0"/>
              <a:t>int queue[SIZE], front = -1, rear = -1;</a:t>
            </a:r>
          </a:p>
          <a:p>
            <a:pPr marL="0" indent="0">
              <a:buNone/>
            </a:pPr>
            <a:endParaRPr lang="en-IN" dirty="0"/>
          </a:p>
          <a:p>
            <a:pPr marL="0" indent="0">
              <a:buNone/>
            </a:pPr>
            <a:r>
              <a:rPr lang="en-IN" dirty="0"/>
              <a:t>void main()</a:t>
            </a:r>
          </a:p>
          <a:p>
            <a:pPr marL="0" indent="0">
              <a:buNone/>
            </a:pPr>
            <a:r>
              <a:rPr lang="en-IN" dirty="0"/>
              <a:t>{</a:t>
            </a:r>
          </a:p>
          <a:p>
            <a:pPr marL="0" indent="0">
              <a:buNone/>
            </a:pPr>
            <a:r>
              <a:rPr lang="en-IN" dirty="0"/>
              <a:t>   int value, choice;</a:t>
            </a:r>
          </a:p>
          <a:p>
            <a:pPr marL="0" indent="0">
              <a:buNone/>
            </a:pPr>
            <a:r>
              <a:rPr lang="en-IN" dirty="0"/>
              <a:t>   </a:t>
            </a:r>
            <a:r>
              <a:rPr lang="en-IN" dirty="0" err="1"/>
              <a:t>clrscr</a:t>
            </a:r>
            <a:r>
              <a:rPr lang="en-IN" dirty="0"/>
              <a:t>();</a:t>
            </a:r>
          </a:p>
          <a:p>
            <a:pPr marL="0" indent="0">
              <a:buNone/>
            </a:pPr>
            <a:r>
              <a:rPr lang="en-IN" dirty="0"/>
              <a:t>   while(1){</a:t>
            </a:r>
          </a:p>
          <a:p>
            <a:pPr marL="0" indent="0">
              <a:buNone/>
            </a:pPr>
            <a:r>
              <a:rPr lang="en-IN" dirty="0"/>
              <a:t>      </a:t>
            </a:r>
            <a:r>
              <a:rPr lang="en-IN" dirty="0" err="1"/>
              <a:t>printf</a:t>
            </a:r>
            <a:r>
              <a:rPr lang="en-IN" dirty="0"/>
              <a:t>("\n\n***** MENU *****\n");</a:t>
            </a:r>
          </a:p>
          <a:p>
            <a:pPr marL="0" indent="0">
              <a:buNone/>
            </a:pPr>
            <a:r>
              <a:rPr lang="en-IN" dirty="0"/>
              <a:t>      </a:t>
            </a:r>
            <a:r>
              <a:rPr lang="en-IN" dirty="0" err="1"/>
              <a:t>printf</a:t>
            </a:r>
            <a:r>
              <a:rPr lang="en-IN" dirty="0"/>
              <a:t>("1. Insertion\n2. Deletion\n3. Display\n4. Exit");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14644403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1040"/>
            <a:ext cx="8229600" cy="5272723"/>
          </a:xfrm>
        </p:spPr>
        <p:txBody>
          <a:bodyPr>
            <a:normAutofit fontScale="85000" lnSpcReduction="10000"/>
          </a:bodyPr>
          <a:lstStyle/>
          <a:p>
            <a:pPr marL="0" indent="0">
              <a:buNone/>
            </a:pPr>
            <a:r>
              <a:rPr lang="en-IN" dirty="0" err="1"/>
              <a:t>printf</a:t>
            </a:r>
            <a:r>
              <a:rPr lang="en-IN" dirty="0"/>
              <a:t>("\</a:t>
            </a:r>
            <a:r>
              <a:rPr lang="en-IN" dirty="0" err="1"/>
              <a:t>nEnter</a:t>
            </a:r>
            <a:r>
              <a:rPr lang="en-IN" dirty="0"/>
              <a:t> your choice: ");</a:t>
            </a:r>
          </a:p>
          <a:p>
            <a:pPr marL="0" indent="0">
              <a:buNone/>
            </a:pPr>
            <a:r>
              <a:rPr lang="en-IN" dirty="0"/>
              <a:t>      </a:t>
            </a:r>
            <a:r>
              <a:rPr lang="en-IN" dirty="0" err="1"/>
              <a:t>scanf</a:t>
            </a:r>
            <a:r>
              <a:rPr lang="en-IN" dirty="0"/>
              <a:t>("%</a:t>
            </a:r>
            <a:r>
              <a:rPr lang="en-IN" dirty="0" err="1"/>
              <a:t>d",&amp;choice</a:t>
            </a:r>
            <a:r>
              <a:rPr lang="en-IN" dirty="0"/>
              <a:t>);</a:t>
            </a:r>
          </a:p>
          <a:p>
            <a:pPr marL="0" indent="0">
              <a:buNone/>
            </a:pPr>
            <a:r>
              <a:rPr lang="en-IN" dirty="0"/>
              <a:t>      switch(choice){</a:t>
            </a:r>
          </a:p>
          <a:p>
            <a:pPr marL="0" indent="0">
              <a:buNone/>
            </a:pPr>
            <a:r>
              <a:rPr lang="en-IN" dirty="0"/>
              <a:t>	 case 1: </a:t>
            </a:r>
            <a:r>
              <a:rPr lang="en-IN" dirty="0" err="1"/>
              <a:t>printf</a:t>
            </a:r>
            <a:r>
              <a:rPr lang="en-IN" dirty="0"/>
              <a:t>("Enter the value to be insert: ");</a:t>
            </a:r>
          </a:p>
          <a:p>
            <a:pPr marL="0" indent="0">
              <a:buNone/>
            </a:pPr>
            <a:r>
              <a:rPr lang="en-IN" dirty="0"/>
              <a:t>		 </a:t>
            </a:r>
            <a:r>
              <a:rPr lang="en-IN" dirty="0" err="1"/>
              <a:t>scanf</a:t>
            </a:r>
            <a:r>
              <a:rPr lang="en-IN" dirty="0"/>
              <a:t>("%</a:t>
            </a:r>
            <a:r>
              <a:rPr lang="en-IN" dirty="0" err="1"/>
              <a:t>d",&amp;value</a:t>
            </a:r>
            <a:r>
              <a:rPr lang="en-IN" dirty="0"/>
              <a:t>);</a:t>
            </a:r>
          </a:p>
          <a:p>
            <a:pPr marL="0" indent="0">
              <a:buNone/>
            </a:pPr>
            <a:r>
              <a:rPr lang="en-IN" dirty="0"/>
              <a:t>		 </a:t>
            </a:r>
            <a:r>
              <a:rPr lang="en-IN" dirty="0" err="1"/>
              <a:t>enQueue</a:t>
            </a:r>
            <a:r>
              <a:rPr lang="en-IN" dirty="0"/>
              <a:t>(value);</a:t>
            </a:r>
          </a:p>
          <a:p>
            <a:pPr marL="0" indent="0">
              <a:buNone/>
            </a:pPr>
            <a:r>
              <a:rPr lang="en-IN" dirty="0"/>
              <a:t>		 break;</a:t>
            </a:r>
          </a:p>
          <a:p>
            <a:pPr marL="0" indent="0">
              <a:buNone/>
            </a:pPr>
            <a:r>
              <a:rPr lang="en-IN" dirty="0"/>
              <a:t>	 case 2: </a:t>
            </a:r>
            <a:r>
              <a:rPr lang="en-IN" dirty="0" err="1"/>
              <a:t>deQueue</a:t>
            </a:r>
            <a:r>
              <a:rPr lang="en-IN" dirty="0"/>
              <a:t>();</a:t>
            </a:r>
          </a:p>
          <a:p>
            <a:pPr marL="0" indent="0">
              <a:buNone/>
            </a:pPr>
            <a:r>
              <a:rPr lang="en-IN" dirty="0"/>
              <a:t>		 break;</a:t>
            </a:r>
          </a:p>
          <a:p>
            <a:pPr marL="0" indent="0">
              <a:buNone/>
            </a:pPr>
            <a:r>
              <a:rPr lang="en-IN" dirty="0"/>
              <a:t>	 case 3: display();</a:t>
            </a:r>
          </a:p>
          <a:p>
            <a:pPr marL="0" indent="0">
              <a:buNone/>
            </a:pPr>
            <a:r>
              <a:rPr lang="en-IN" dirty="0"/>
              <a:t>		 break;</a:t>
            </a:r>
          </a:p>
          <a:p>
            <a:pPr marL="0" indent="0">
              <a:buNone/>
            </a:pPr>
            <a:r>
              <a:rPr lang="en-IN" dirty="0"/>
              <a:t>	 case 4: exit(0);</a:t>
            </a:r>
          </a:p>
          <a:p>
            <a:pPr marL="0" indent="0">
              <a:buNone/>
            </a:pPr>
            <a:r>
              <a:rPr lang="en-IN" dirty="0"/>
              <a:t>	 default: </a:t>
            </a:r>
            <a:r>
              <a:rPr lang="en-IN" dirty="0" err="1"/>
              <a:t>printf</a:t>
            </a:r>
            <a:r>
              <a:rPr lang="en-IN" dirty="0"/>
              <a:t>("\</a:t>
            </a:r>
            <a:r>
              <a:rPr lang="en-IN" dirty="0" err="1"/>
              <a:t>nWrong</a:t>
            </a:r>
            <a:r>
              <a:rPr lang="en-IN" dirty="0"/>
              <a:t> selection!!! Try again!!!");</a:t>
            </a:r>
          </a:p>
          <a:p>
            <a:pPr marL="0" indent="0">
              <a:buNone/>
            </a:pPr>
            <a:r>
              <a:rPr lang="en-IN" dirty="0"/>
              <a:t>      }</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00157990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6280"/>
            <a:ext cx="8229600" cy="5593080"/>
          </a:xfrm>
        </p:spPr>
        <p:txBody>
          <a:bodyPr>
            <a:normAutofit fontScale="77500" lnSpcReduction="20000"/>
          </a:bodyPr>
          <a:lstStyle/>
          <a:p>
            <a:pPr marL="0" indent="0">
              <a:buNone/>
            </a:pPr>
            <a:r>
              <a:rPr lang="en-IN" dirty="0"/>
              <a:t>else{</a:t>
            </a:r>
          </a:p>
          <a:p>
            <a:pPr marL="0" indent="0">
              <a:buNone/>
            </a:pPr>
            <a:r>
              <a:rPr lang="en-IN" dirty="0"/>
              <a:t>      </a:t>
            </a:r>
            <a:r>
              <a:rPr lang="en-IN" dirty="0" err="1"/>
              <a:t>printf</a:t>
            </a:r>
            <a:r>
              <a:rPr lang="en-IN" dirty="0"/>
              <a:t>("\</a:t>
            </a:r>
            <a:r>
              <a:rPr lang="en-IN" dirty="0" err="1"/>
              <a:t>nDeleted</a:t>
            </a:r>
            <a:r>
              <a:rPr lang="en-IN" dirty="0"/>
              <a:t> : %d", queue[front]);</a:t>
            </a:r>
          </a:p>
          <a:p>
            <a:pPr marL="0" indent="0">
              <a:buNone/>
            </a:pPr>
            <a:r>
              <a:rPr lang="en-IN" dirty="0"/>
              <a:t>      front++;</a:t>
            </a:r>
          </a:p>
          <a:p>
            <a:pPr marL="0" indent="0">
              <a:buNone/>
            </a:pPr>
            <a:r>
              <a:rPr lang="en-IN" dirty="0"/>
              <a:t>      if(front == rear)</a:t>
            </a:r>
          </a:p>
          <a:p>
            <a:pPr marL="0" indent="0">
              <a:buNone/>
            </a:pPr>
            <a:r>
              <a:rPr lang="en-IN" dirty="0"/>
              <a:t>	 front = rear = -1;</a:t>
            </a:r>
          </a:p>
          <a:p>
            <a:pPr marL="0" indent="0">
              <a:buNone/>
            </a:pPr>
            <a:r>
              <a:rPr lang="en-IN" dirty="0"/>
              <a:t>   }</a:t>
            </a:r>
          </a:p>
          <a:p>
            <a:pPr marL="0" indent="0">
              <a:buNone/>
            </a:pPr>
            <a:r>
              <a:rPr lang="en-IN" dirty="0"/>
              <a:t>}</a:t>
            </a:r>
          </a:p>
          <a:p>
            <a:pPr marL="0" indent="0">
              <a:buNone/>
            </a:pPr>
            <a:r>
              <a:rPr lang="en-IN" dirty="0"/>
              <a:t>void display(){</a:t>
            </a:r>
          </a:p>
          <a:p>
            <a:pPr marL="0" indent="0">
              <a:buNone/>
            </a:pPr>
            <a:r>
              <a:rPr lang="en-IN" dirty="0"/>
              <a:t>   if(rear == -1)</a:t>
            </a:r>
          </a:p>
          <a:p>
            <a:pPr marL="0" indent="0">
              <a:buNone/>
            </a:pPr>
            <a:r>
              <a:rPr lang="en-IN" dirty="0"/>
              <a:t>      </a:t>
            </a:r>
            <a:r>
              <a:rPr lang="en-IN" dirty="0" err="1"/>
              <a:t>printf</a:t>
            </a:r>
            <a:r>
              <a:rPr lang="en-IN" dirty="0"/>
              <a:t>("\</a:t>
            </a:r>
            <a:r>
              <a:rPr lang="en-IN" dirty="0" err="1"/>
              <a:t>nQueue</a:t>
            </a:r>
            <a:r>
              <a:rPr lang="en-IN" dirty="0"/>
              <a:t> is Empty!!!");</a:t>
            </a:r>
          </a:p>
          <a:p>
            <a:pPr marL="0" indent="0">
              <a:buNone/>
            </a:pPr>
            <a:r>
              <a:rPr lang="en-IN" dirty="0"/>
              <a:t>   else{</a:t>
            </a:r>
          </a:p>
          <a:p>
            <a:pPr marL="0" indent="0">
              <a:buNone/>
            </a:pPr>
            <a:r>
              <a:rPr lang="en-IN" dirty="0"/>
              <a:t>      int i;</a:t>
            </a:r>
          </a:p>
          <a:p>
            <a:pPr marL="0" indent="0">
              <a:buNone/>
            </a:pPr>
            <a:r>
              <a:rPr lang="en-IN" dirty="0"/>
              <a:t>      </a:t>
            </a:r>
            <a:r>
              <a:rPr lang="en-IN" dirty="0" err="1"/>
              <a:t>printf</a:t>
            </a:r>
            <a:r>
              <a:rPr lang="en-IN" dirty="0"/>
              <a:t>("\</a:t>
            </a:r>
            <a:r>
              <a:rPr lang="en-IN" dirty="0" err="1"/>
              <a:t>nQueue</a:t>
            </a:r>
            <a:r>
              <a:rPr lang="en-IN" dirty="0"/>
              <a:t> elements are:\n");</a:t>
            </a:r>
          </a:p>
          <a:p>
            <a:pPr marL="0" indent="0">
              <a:buNone/>
            </a:pPr>
            <a:r>
              <a:rPr lang="en-IN" dirty="0"/>
              <a:t>      for(i=front; i&lt;=rear; i++)</a:t>
            </a:r>
          </a:p>
          <a:p>
            <a:pPr marL="0" indent="0">
              <a:buNone/>
            </a:pPr>
            <a:r>
              <a:rPr lang="en-IN" dirty="0"/>
              <a:t>	  </a:t>
            </a:r>
            <a:r>
              <a:rPr lang="en-IN" dirty="0" err="1"/>
              <a:t>printf</a:t>
            </a:r>
            <a:r>
              <a:rPr lang="en-IN" dirty="0"/>
              <a:t>("%d\</a:t>
            </a:r>
            <a:r>
              <a:rPr lang="en-IN" dirty="0" err="1"/>
              <a:t>t",queue</a:t>
            </a:r>
            <a:r>
              <a:rPr lang="en-IN" dirty="0"/>
              <a:t>[i]);</a:t>
            </a:r>
          </a:p>
          <a:p>
            <a:pPr marL="0" indent="0">
              <a:buNone/>
            </a:pPr>
            <a:r>
              <a:rPr lang="en-IN" dirty="0"/>
              <a:t>   }</a:t>
            </a:r>
          </a:p>
          <a:p>
            <a:pPr marL="0" indent="0">
              <a:buNone/>
            </a:pPr>
            <a:r>
              <a:rPr lang="en-IN" dirty="0"/>
              <a: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9154314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 y="689177"/>
            <a:ext cx="8092440" cy="560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6589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0"/>
            <a:ext cx="8229600" cy="4861243"/>
          </a:xfrm>
        </p:spPr>
        <p:txBody>
          <a:bodyPr>
            <a:normAutofit/>
          </a:bodyPr>
          <a:lstStyle/>
          <a:p>
            <a:pPr marL="0" indent="0">
              <a:buNone/>
            </a:pPr>
            <a:r>
              <a:rPr lang="en-IN" b="1" dirty="0">
                <a:solidFill>
                  <a:srgbClr val="000000"/>
                </a:solidFill>
                <a:latin typeface="roboto"/>
              </a:rPr>
              <a:t>What is a Queue Data Structure?</a:t>
            </a:r>
          </a:p>
          <a:p>
            <a:pPr marL="0" indent="0">
              <a:buNone/>
            </a:pPr>
            <a:r>
              <a:rPr lang="en-IN" b="1" dirty="0">
                <a:solidFill>
                  <a:srgbClr val="000000"/>
                </a:solidFill>
                <a:latin typeface="Arial"/>
              </a:rPr>
              <a:t>Queue</a:t>
            </a:r>
            <a:r>
              <a:rPr lang="en-IN" dirty="0">
                <a:solidFill>
                  <a:srgbClr val="000000"/>
                </a:solidFill>
                <a:latin typeface="Arial"/>
              </a:rPr>
              <a:t> is also an abstract data type or a linear data structure, just like </a:t>
            </a:r>
            <a:r>
              <a:rPr lang="en-IN" dirty="0">
                <a:solidFill>
                  <a:srgbClr val="10A2FF"/>
                </a:solidFill>
                <a:latin typeface="Arial"/>
                <a:hlinkClick r:id="rId2"/>
              </a:rPr>
              <a:t>stack data structure</a:t>
            </a:r>
            <a:r>
              <a:rPr lang="en-IN" dirty="0">
                <a:solidFill>
                  <a:srgbClr val="000000"/>
                </a:solidFill>
                <a:latin typeface="Arial"/>
              </a:rPr>
              <a:t>, in which the first element is inserted from one end called the </a:t>
            </a:r>
            <a:r>
              <a:rPr lang="en-IN" b="1" dirty="0">
                <a:solidFill>
                  <a:srgbClr val="000000"/>
                </a:solidFill>
                <a:latin typeface="Arial"/>
              </a:rPr>
              <a:t>REAR</a:t>
            </a:r>
            <a:r>
              <a:rPr lang="en-IN" dirty="0">
                <a:solidFill>
                  <a:srgbClr val="000000"/>
                </a:solidFill>
                <a:latin typeface="Arial"/>
              </a:rPr>
              <a:t>(also called </a:t>
            </a:r>
            <a:r>
              <a:rPr lang="en-IN" b="1" dirty="0">
                <a:solidFill>
                  <a:srgbClr val="000000"/>
                </a:solidFill>
                <a:latin typeface="Arial"/>
              </a:rPr>
              <a:t>tail</a:t>
            </a:r>
            <a:r>
              <a:rPr lang="en-IN" dirty="0">
                <a:solidFill>
                  <a:srgbClr val="000000"/>
                </a:solidFill>
                <a:latin typeface="Arial"/>
              </a:rPr>
              <a:t>), and the removal of existing element takes place from the other end called as </a:t>
            </a:r>
            <a:r>
              <a:rPr lang="en-IN" b="1" dirty="0">
                <a:solidFill>
                  <a:srgbClr val="000000"/>
                </a:solidFill>
                <a:latin typeface="Arial"/>
              </a:rPr>
              <a:t>FRONT</a:t>
            </a:r>
            <a:r>
              <a:rPr lang="en-IN" dirty="0">
                <a:solidFill>
                  <a:srgbClr val="000000"/>
                </a:solidFill>
                <a:latin typeface="Arial"/>
              </a:rPr>
              <a:t>(also called </a:t>
            </a:r>
            <a:r>
              <a:rPr lang="en-IN" b="1" dirty="0">
                <a:solidFill>
                  <a:srgbClr val="000000"/>
                </a:solidFill>
                <a:latin typeface="Arial"/>
              </a:rPr>
              <a:t>head</a:t>
            </a:r>
            <a:r>
              <a:rPr lang="en-IN" dirty="0">
                <a:solidFill>
                  <a:srgbClr val="000000"/>
                </a:solidFill>
                <a:latin typeface="Arial"/>
              </a:rPr>
              <a:t>).</a:t>
            </a:r>
          </a:p>
          <a:p>
            <a:pPr marL="0" indent="0">
              <a:buNone/>
            </a:pPr>
            <a:r>
              <a:rPr lang="en-IN" dirty="0">
                <a:solidFill>
                  <a:srgbClr val="000000"/>
                </a:solidFill>
                <a:latin typeface="Arial"/>
              </a:rPr>
              <a:t>This makes queue as </a:t>
            </a:r>
            <a:r>
              <a:rPr lang="en-IN" b="1" dirty="0">
                <a:solidFill>
                  <a:srgbClr val="000000"/>
                </a:solidFill>
                <a:latin typeface="Arial"/>
              </a:rPr>
              <a:t>FIFO</a:t>
            </a:r>
            <a:r>
              <a:rPr lang="en-IN" dirty="0">
                <a:solidFill>
                  <a:srgbClr val="000000"/>
                </a:solidFill>
                <a:latin typeface="Arial"/>
              </a:rPr>
              <a:t>(First in First Out) data structure, which means that element inserted first will be removed first.</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3669330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3920"/>
            <a:ext cx="8229600" cy="5501640"/>
          </a:xfrm>
        </p:spPr>
        <p:txBody>
          <a:bodyPr>
            <a:normAutofit/>
          </a:bodyPr>
          <a:lstStyle/>
          <a:p>
            <a:pPr marL="0" indent="0">
              <a:buNone/>
            </a:pPr>
            <a:r>
              <a:rPr lang="en-IN" sz="2400" dirty="0">
                <a:solidFill>
                  <a:srgbClr val="000000"/>
                </a:solidFill>
                <a:latin typeface="Arial"/>
              </a:rPr>
              <a:t>Which is exactly how queue system works in real world. If you go to a ticket counter to buy movie tickets, and are first in the queue, then you will be the first one to get the tickets. Right? Same is the case with Queue data structure. </a:t>
            </a:r>
            <a:endParaRPr lang="en-IN" sz="2400" dirty="0" smtClean="0">
              <a:solidFill>
                <a:srgbClr val="000000"/>
              </a:solidFill>
              <a:latin typeface="Arial"/>
            </a:endParaRPr>
          </a:p>
          <a:p>
            <a:pPr marL="0" indent="0">
              <a:buNone/>
            </a:pPr>
            <a:r>
              <a:rPr lang="en-IN" sz="2400" dirty="0" smtClean="0">
                <a:solidFill>
                  <a:srgbClr val="000000"/>
                </a:solidFill>
                <a:latin typeface="Arial"/>
              </a:rPr>
              <a:t>Data </a:t>
            </a:r>
            <a:r>
              <a:rPr lang="en-IN" sz="2400" dirty="0">
                <a:solidFill>
                  <a:srgbClr val="000000"/>
                </a:solidFill>
                <a:latin typeface="Arial"/>
              </a:rPr>
              <a:t>inserted first, will leave the queue first.</a:t>
            </a:r>
          </a:p>
          <a:p>
            <a:pPr marL="0" indent="0">
              <a:buNone/>
            </a:pPr>
            <a:r>
              <a:rPr lang="en-IN" sz="2400" dirty="0">
                <a:solidFill>
                  <a:srgbClr val="000000"/>
                </a:solidFill>
                <a:latin typeface="Arial"/>
              </a:rPr>
              <a:t>The process to add an element into queue is called </a:t>
            </a:r>
            <a:r>
              <a:rPr lang="en-IN" sz="2400" b="1" dirty="0" err="1">
                <a:solidFill>
                  <a:srgbClr val="000000"/>
                </a:solidFill>
                <a:latin typeface="Arial"/>
              </a:rPr>
              <a:t>Enqueue</a:t>
            </a:r>
            <a:r>
              <a:rPr lang="en-IN" sz="2400" dirty="0">
                <a:solidFill>
                  <a:srgbClr val="000000"/>
                </a:solidFill>
                <a:latin typeface="Arial"/>
              </a:rPr>
              <a:t> and the process of removal of an element from queue is called </a:t>
            </a:r>
            <a:r>
              <a:rPr lang="en-IN" sz="2400" b="1" dirty="0" err="1">
                <a:solidFill>
                  <a:srgbClr val="000000"/>
                </a:solidFill>
                <a:latin typeface="Arial"/>
              </a:rPr>
              <a:t>Dequeue</a:t>
            </a:r>
            <a:r>
              <a:rPr lang="en-IN" sz="2400" dirty="0">
                <a:solidFill>
                  <a:srgbClr val="000000"/>
                </a:solidFill>
                <a:latin typeface="Arial"/>
              </a:rPr>
              <a:t>.</a:t>
            </a:r>
          </a:p>
          <a:p>
            <a:endParaRPr lang="en-IN" sz="2400"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9064932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920" y="1066800"/>
            <a:ext cx="760476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7429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35563"/>
          </a:xfrm>
        </p:spPr>
        <p:txBody>
          <a:bodyPr>
            <a:normAutofit/>
          </a:bodyPr>
          <a:lstStyle/>
          <a:p>
            <a:pPr marL="0" indent="0">
              <a:buNone/>
            </a:pPr>
            <a:r>
              <a:rPr lang="en-IN" b="1" dirty="0"/>
              <a:t>Basic features of Queue</a:t>
            </a:r>
          </a:p>
          <a:p>
            <a:pPr marL="0" indent="0">
              <a:buNone/>
            </a:pPr>
            <a:r>
              <a:rPr lang="en-IN" dirty="0"/>
              <a:t>Like stack, queue is also an ordered list of elements of similar data types.</a:t>
            </a:r>
          </a:p>
          <a:p>
            <a:pPr marL="0" indent="0">
              <a:buNone/>
            </a:pPr>
            <a:r>
              <a:rPr lang="en-IN" dirty="0"/>
              <a:t>Queue is a FIFO( First in First Out ) structure.</a:t>
            </a:r>
          </a:p>
          <a:p>
            <a:pPr marL="0" indent="0">
              <a:buNone/>
            </a:pPr>
            <a:r>
              <a:rPr lang="en-IN" dirty="0"/>
              <a:t>Once a new element is inserted into the Queue, all the elements inserted before the new element in the queue must be removed, to remove the new element.</a:t>
            </a:r>
          </a:p>
          <a:p>
            <a:pPr marL="0" indent="0">
              <a:buNone/>
            </a:pPr>
            <a:r>
              <a:rPr lang="en-IN" dirty="0"/>
              <a:t>peek( ) function is </a:t>
            </a:r>
            <a:r>
              <a:rPr lang="en-IN" dirty="0" err="1"/>
              <a:t>oftenly</a:t>
            </a:r>
            <a:r>
              <a:rPr lang="en-IN" dirty="0"/>
              <a:t> used to return the value of first element without </a:t>
            </a:r>
            <a:r>
              <a:rPr lang="en-IN" dirty="0" err="1"/>
              <a:t>dequeuing</a:t>
            </a:r>
            <a:r>
              <a:rPr lang="en-IN" dirty="0"/>
              <a:t> it.</a:t>
            </a:r>
          </a:p>
          <a:p>
            <a:pPr marL="0" indent="0">
              <a:buNone/>
            </a:pPr>
            <a:r>
              <a:rPr lang="en-IN" dirty="0"/>
              <a:t/>
            </a:r>
            <a:br>
              <a:rPr lang="en-IN" dirty="0"/>
            </a:b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39947908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520"/>
            <a:ext cx="8229600" cy="5242243"/>
          </a:xfrm>
        </p:spPr>
        <p:txBody>
          <a:bodyPr>
            <a:normAutofit/>
          </a:bodyPr>
          <a:lstStyle/>
          <a:p>
            <a:pPr marL="0" indent="0">
              <a:buNone/>
            </a:pPr>
            <a:r>
              <a:rPr lang="en-IN" b="1" dirty="0"/>
              <a:t>Applications of Queue</a:t>
            </a:r>
          </a:p>
          <a:p>
            <a:pPr marL="0" indent="0">
              <a:buNone/>
            </a:pPr>
            <a:r>
              <a:rPr lang="en-IN" dirty="0"/>
              <a:t>Queue, as the name suggests is used whenever we need to manage any group of objects in an order in which the first one coming in, also gets out first while the others wait for their turn, like in the following scenarios:</a:t>
            </a:r>
          </a:p>
          <a:p>
            <a:pPr marL="0" indent="0">
              <a:buNone/>
            </a:pPr>
            <a:r>
              <a:rPr lang="en-IN" dirty="0"/>
              <a:t>Serving requests on a single shared resource, like a printer, CPU task scheduling etc.</a:t>
            </a:r>
          </a:p>
          <a:p>
            <a:pPr marL="0" indent="0">
              <a:buNone/>
            </a:pPr>
            <a:r>
              <a:rPr lang="en-IN" dirty="0"/>
              <a:t>In real life scenario, Call </a:t>
            </a:r>
            <a:r>
              <a:rPr lang="en-IN" dirty="0" err="1"/>
              <a:t>Center</a:t>
            </a:r>
            <a:r>
              <a:rPr lang="en-IN" dirty="0"/>
              <a:t> phone systems uses Queues to hold people calling them in an order, until a service representative is free.</a:t>
            </a:r>
          </a:p>
          <a:p>
            <a:pPr marL="0" indent="0">
              <a:buNone/>
            </a:pPr>
            <a:r>
              <a:rPr lang="en-IN" dirty="0"/>
              <a:t>Handling of interrupts in real-time systems. The interrupts are handled in the same order as they arrive </a:t>
            </a:r>
            <a:r>
              <a:rPr lang="en-IN" dirty="0" err="1"/>
              <a:t>i.e</a:t>
            </a:r>
            <a:r>
              <a:rPr lang="en-IN" dirty="0"/>
              <a:t> First come first served.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9659542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87680" y="1630680"/>
            <a:ext cx="8229600" cy="4297363"/>
          </a:xfrm>
        </p:spPr>
        <p:txBody>
          <a:bodyPr/>
          <a:lstStyle/>
          <a:p>
            <a:pPr marL="0" indent="0">
              <a:buNone/>
            </a:pPr>
            <a:r>
              <a:rPr lang="en-IN" b="1" dirty="0"/>
              <a:t>Implementation of Queue Data Structure</a:t>
            </a:r>
          </a:p>
          <a:p>
            <a:pPr marL="0" indent="0">
              <a:buNone/>
            </a:pPr>
            <a:r>
              <a:rPr lang="en-IN" dirty="0"/>
              <a:t>Queue can be implemented using an Array, Stack or Linked List. The easiest way of implementing a queue is by using an Array.</a:t>
            </a:r>
          </a:p>
          <a:p>
            <a:pPr marL="0" indent="0">
              <a:buNone/>
            </a:pPr>
            <a:endParaRPr lang="en-IN" dirty="0"/>
          </a:p>
          <a:p>
            <a:pPr marL="0" indent="0">
              <a:buNone/>
            </a:pPr>
            <a:r>
              <a:rPr lang="en-IN" dirty="0"/>
              <a:t>Initially the head(FRONT) and the tail(REAR) of the queue points at the first index of the array (starting the index of array from 0). As we add elements to the queue, the tail keeps on moving ahead, always pointing to the position where the next element will be inserted, while the head remains at the first index.</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13791468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240" y="1676400"/>
            <a:ext cx="7178040"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15098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0560"/>
            <a:ext cx="8229600" cy="5303203"/>
          </a:xfrm>
        </p:spPr>
        <p:txBody>
          <a:bodyPr>
            <a:normAutofit fontScale="92500" lnSpcReduction="10000"/>
          </a:bodyPr>
          <a:lstStyle/>
          <a:p>
            <a:pPr marL="0" indent="0">
              <a:buNone/>
            </a:pPr>
            <a:r>
              <a:rPr lang="en-IN" dirty="0"/>
              <a:t>When we remove an element from Queue, we can follow two possible approaches (mentioned [A] and [B] in above diagram). In [A] approach, we remove the element at </a:t>
            </a:r>
            <a:r>
              <a:rPr lang="en-IN" b="1" dirty="0"/>
              <a:t>head</a:t>
            </a:r>
            <a:r>
              <a:rPr lang="en-IN" dirty="0"/>
              <a:t> position, and then one by one shift all the other elements in forward position.</a:t>
            </a:r>
          </a:p>
          <a:p>
            <a:pPr marL="0" indent="0">
              <a:buNone/>
            </a:pPr>
            <a:r>
              <a:rPr lang="en-IN" dirty="0"/>
              <a:t>In approach [B] we remove the element from </a:t>
            </a:r>
            <a:r>
              <a:rPr lang="en-IN" b="1" dirty="0"/>
              <a:t>head</a:t>
            </a:r>
            <a:r>
              <a:rPr lang="en-IN" dirty="0"/>
              <a:t> position and then move </a:t>
            </a:r>
            <a:r>
              <a:rPr lang="en-IN" b="1" dirty="0"/>
              <a:t>head</a:t>
            </a:r>
            <a:r>
              <a:rPr lang="en-IN" dirty="0"/>
              <a:t> to the next position.</a:t>
            </a:r>
          </a:p>
          <a:p>
            <a:pPr marL="0" indent="0">
              <a:buNone/>
            </a:pPr>
            <a:r>
              <a:rPr lang="en-IN" dirty="0"/>
              <a:t>In approach [A] there is an </a:t>
            </a:r>
            <a:r>
              <a:rPr lang="en-IN" b="1" dirty="0"/>
              <a:t>overhead of shifting the elements one position forward</a:t>
            </a:r>
            <a:r>
              <a:rPr lang="en-IN" dirty="0"/>
              <a:t> every time we remove the first element.</a:t>
            </a:r>
          </a:p>
          <a:p>
            <a:pPr marL="0" indent="0">
              <a:buNone/>
            </a:pPr>
            <a:r>
              <a:rPr lang="en-IN" dirty="0"/>
              <a:t>In approach [B] there is no such overhead, but whenever we move head one position ahead, after removal of first element, the </a:t>
            </a:r>
            <a:r>
              <a:rPr lang="en-IN" b="1" dirty="0"/>
              <a:t>size on Queue is reduced by one space</a:t>
            </a:r>
            <a:r>
              <a:rPr lang="en-IN" dirty="0"/>
              <a:t> each time</a:t>
            </a:r>
            <a:r>
              <a:rPr lang="en-IN" dirty="0" smtClean="0"/>
              <a:t>.</a:t>
            </a:r>
            <a:r>
              <a:rPr lang="en-IN" dirty="0"/>
              <a:t/>
            </a:r>
            <a:br>
              <a:rPr lang="en-IN" dirty="0"/>
            </a:b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837296657"/>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cambria</Template>
  <TotalTime>1626</TotalTime>
  <Words>783</Words>
  <Application>Microsoft Office PowerPoint</Application>
  <PresentationFormat>On-screen Show (4:3)</PresentationFormat>
  <Paragraphs>102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Smart_ppt_Theme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Queue using Array - C Programming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Ashokraj</dc:creator>
  <cp:lastModifiedBy>Maivizhi</cp:lastModifiedBy>
  <cp:revision>173</cp:revision>
  <dcterms:created xsi:type="dcterms:W3CDTF">2016-07-05T06:53:45Z</dcterms:created>
  <dcterms:modified xsi:type="dcterms:W3CDTF">2019-03-14T04:22:33Z</dcterms:modified>
</cp:coreProperties>
</file>