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97" r:id="rId3"/>
    <p:sldId id="293" r:id="rId4"/>
    <p:sldId id="296" r:id="rId5"/>
    <p:sldId id="292" r:id="rId6"/>
    <p:sldId id="263" r:id="rId7"/>
    <p:sldId id="264" r:id="rId8"/>
    <p:sldId id="265" r:id="rId9"/>
    <p:sldId id="298" r:id="rId10"/>
    <p:sldId id="299" r:id="rId11"/>
    <p:sldId id="300" r:id="rId12"/>
    <p:sldId id="301" r:id="rId13"/>
    <p:sldId id="302" r:id="rId14"/>
    <p:sldId id="303" r:id="rId15"/>
    <p:sldId id="305" r:id="rId16"/>
    <p:sldId id="306" r:id="rId17"/>
    <p:sldId id="307" r:id="rId18"/>
    <p:sldId id="308" r:id="rId19"/>
    <p:sldId id="309" r:id="rId20"/>
    <p:sldId id="310" r:id="rId21"/>
    <p:sldId id="311" r:id="rId22"/>
    <p:sldId id="304" r:id="rId23"/>
    <p:sldId id="286"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24" autoAdjust="0"/>
    <p:restoredTop sz="94660"/>
  </p:normalViewPr>
  <p:slideViewPr>
    <p:cSldViewPr>
      <p:cViewPr varScale="1">
        <p:scale>
          <a:sx n="69" d="100"/>
          <a:sy n="69" d="100"/>
        </p:scale>
        <p:origin x="-1428"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11" name="Picture 10"/>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Subtitle 2"/>
          <p:cNvSpPr>
            <a:spLocks noGrp="1"/>
          </p:cNvSpPr>
          <p:nvPr>
            <p:ph type="subTitle" idx="1"/>
          </p:nvPr>
        </p:nvSpPr>
        <p:spPr>
          <a:xfrm>
            <a:off x="2133600" y="3581400"/>
            <a:ext cx="5275052" cy="1295400"/>
          </a:xfrm>
        </p:spPr>
        <p:txBody>
          <a:bodyPr>
            <a:normAutofit/>
          </a:bodyPr>
          <a:lstStyle>
            <a:lvl1pPr marL="0" indent="0" algn="l">
              <a:buNone/>
              <a:defRPr sz="1600" baseline="0">
                <a:solidFill>
                  <a:schemeClr val="tx1"/>
                </a:solidFill>
                <a:latin typeface="Cambria" panose="020405030504060302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0" name="Footer Placeholder 4"/>
          <p:cNvSpPr>
            <a:spLocks noGrp="1"/>
          </p:cNvSpPr>
          <p:nvPr>
            <p:ph type="ftr" sz="quarter" idx="15"/>
          </p:nvPr>
        </p:nvSpPr>
        <p:spPr>
          <a:xfrm>
            <a:off x="685800" y="6477000"/>
            <a:ext cx="7239000" cy="365125"/>
          </a:xfrm>
        </p:spPr>
        <p:txBody>
          <a:bodyPr/>
          <a:lstStyle>
            <a:lvl1pPr>
              <a:defRPr dirty="0"/>
            </a:lvl1pPr>
          </a:lstStyle>
          <a:p>
            <a:r>
              <a:rPr lang="en-US" smtClean="0">
                <a:solidFill>
                  <a:prstClr val="black">
                    <a:tint val="75000"/>
                  </a:prstClr>
                </a:solidFill>
              </a:rPr>
              <a:t>© 2016 SMART Training Resources Pvt. Ltd.</a:t>
            </a:r>
            <a:endParaRPr lang="en-US">
              <a:solidFill>
                <a:prstClr val="black">
                  <a:tint val="75000"/>
                </a:prstClr>
              </a:solidFill>
            </a:endParaRPr>
          </a:p>
        </p:txBody>
      </p:sp>
      <p:sp>
        <p:nvSpPr>
          <p:cNvPr id="5" name="Title 4"/>
          <p:cNvSpPr>
            <a:spLocks noGrp="1"/>
          </p:cNvSpPr>
          <p:nvPr>
            <p:ph type="title"/>
          </p:nvPr>
        </p:nvSpPr>
        <p:spPr>
          <a:xfrm>
            <a:off x="838200" y="2362200"/>
            <a:ext cx="8001000" cy="914400"/>
          </a:xfrm>
        </p:spPr>
        <p:txBody>
          <a:bodyPr/>
          <a:lstStyle>
            <a:lvl1pPr algn="ctr">
              <a:defRPr b="1">
                <a:latin typeface="Cambria" panose="02040503050406030204" pitchFamily="18"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170021570"/>
      </p:ext>
    </p:extLst>
  </p:cSld>
  <p:clrMapOvr>
    <a:masterClrMapping/>
  </p:clrMapOvr>
  <p:transition spd="slow">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914400"/>
          </a:xfrm>
        </p:spPr>
        <p:txBody>
          <a:bodyPr/>
          <a:lstStyle>
            <a:lvl1pPr>
              <a:defRPr>
                <a:latin typeface="Cambria" panose="02040503050406030204" pitchFamily="18" charset="0"/>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76400"/>
            <a:ext cx="8229600" cy="4297363"/>
          </a:xfrm>
        </p:spPr>
        <p:txBody>
          <a:bodyPr vert="eaVert"/>
          <a:lstStyle>
            <a:lvl1pPr>
              <a:defRPr>
                <a:latin typeface="Cambria" panose="02040503050406030204" pitchFamily="18" charset="0"/>
              </a:defRPr>
            </a:lvl1pPr>
            <a:lvl2pPr>
              <a:defRPr>
                <a:latin typeface="Cambria" panose="02040503050406030204" pitchFamily="18" charset="0"/>
              </a:defRPr>
            </a:lvl2pPr>
            <a:lvl3pPr>
              <a:defRPr>
                <a:latin typeface="Cambria" panose="02040503050406030204" pitchFamily="18" charset="0"/>
              </a:defRPr>
            </a:lvl3pPr>
            <a:lvl4pPr>
              <a:defRPr>
                <a:latin typeface="Cambria" panose="02040503050406030204" pitchFamily="18" charset="0"/>
              </a:defRPr>
            </a:lvl4pPr>
            <a:lvl5pPr>
              <a:defRPr>
                <a:latin typeface="Cambria" panose="02040503050406030204" pitchFamily="18"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smtClean="0">
                <a:solidFill>
                  <a:prstClr val="black">
                    <a:tint val="75000"/>
                  </a:prstClr>
                </a:solidFill>
              </a:rPr>
              <a:t>© 2016 SMART Training Resources Pvt. Ltd.</a:t>
            </a:r>
            <a:endParaRPr lang="en-US">
              <a:solidFill>
                <a:prstClr val="black">
                  <a:tint val="75000"/>
                </a:prstClr>
              </a:solidFill>
            </a:endParaRPr>
          </a:p>
        </p:txBody>
      </p:sp>
    </p:spTree>
    <p:extLst>
      <p:ext uri="{BB962C8B-B14F-4D97-AF65-F5344CB8AC3E}">
        <p14:creationId xmlns:p14="http://schemas.microsoft.com/office/powerpoint/2010/main" val="2159647564"/>
      </p:ext>
    </p:extLst>
  </p:cSld>
  <p:clrMapOvr>
    <a:masterClrMapping/>
  </p:clrMapOvr>
  <p:transition spd="slow">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762000"/>
            <a:ext cx="2057400" cy="5211763"/>
          </a:xfrm>
        </p:spPr>
        <p:txBody>
          <a:bodyPr vert="eaVert"/>
          <a:lstStyle>
            <a:lvl1pPr>
              <a:defRPr>
                <a:latin typeface="Cambria" panose="02040503050406030204" pitchFamily="18" charset="0"/>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762000"/>
            <a:ext cx="6019800" cy="5211763"/>
          </a:xfrm>
        </p:spPr>
        <p:txBody>
          <a:bodyPr vert="eaVert"/>
          <a:lstStyle>
            <a:lvl1pPr>
              <a:defRPr>
                <a:latin typeface="Cambria" panose="02040503050406030204" pitchFamily="18" charset="0"/>
              </a:defRPr>
            </a:lvl1pPr>
            <a:lvl2pPr>
              <a:defRPr>
                <a:latin typeface="Cambria" panose="02040503050406030204" pitchFamily="18" charset="0"/>
              </a:defRPr>
            </a:lvl2pPr>
            <a:lvl3pPr>
              <a:defRPr>
                <a:latin typeface="Cambria" panose="02040503050406030204" pitchFamily="18" charset="0"/>
              </a:defRPr>
            </a:lvl3pPr>
            <a:lvl4pPr>
              <a:defRPr>
                <a:latin typeface="Cambria" panose="02040503050406030204" pitchFamily="18" charset="0"/>
              </a:defRPr>
            </a:lvl4pPr>
            <a:lvl5pPr>
              <a:defRPr>
                <a:latin typeface="Cambria" panose="02040503050406030204" pitchFamily="18"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smtClean="0">
                <a:solidFill>
                  <a:prstClr val="black">
                    <a:tint val="75000"/>
                  </a:prstClr>
                </a:solidFill>
              </a:rPr>
              <a:t>© 2016 SMART Training Resources Pvt. Ltd.</a:t>
            </a:r>
            <a:endParaRPr lang="en-US">
              <a:solidFill>
                <a:prstClr val="black">
                  <a:tint val="75000"/>
                </a:prstClr>
              </a:solidFill>
            </a:endParaRPr>
          </a:p>
        </p:txBody>
      </p:sp>
    </p:spTree>
    <p:extLst>
      <p:ext uri="{BB962C8B-B14F-4D97-AF65-F5344CB8AC3E}">
        <p14:creationId xmlns:p14="http://schemas.microsoft.com/office/powerpoint/2010/main" val="105155181"/>
      </p:ext>
    </p:extLst>
  </p:cSld>
  <p:clrMapOvr>
    <a:masterClrMapping/>
  </p:clrMapOvr>
  <p:transition spd="slow">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secHead">
  <p:cSld name="1_Section Header">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hasCustomPrompt="1"/>
          </p:nvPr>
        </p:nvSpPr>
        <p:spPr>
          <a:xfrm>
            <a:off x="1143000" y="1905000"/>
            <a:ext cx="5105400" cy="1143001"/>
          </a:xfrm>
        </p:spPr>
        <p:txBody>
          <a:bodyPr anchor="b" anchorCtr="0">
            <a:normAutofit/>
          </a:bodyPr>
          <a:lstStyle>
            <a:lvl1pPr algn="l">
              <a:defRPr sz="3600" b="0" cap="none">
                <a:latin typeface="Cambria" panose="02040503050406030204" pitchFamily="18"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1184696" y="3048000"/>
            <a:ext cx="5105400" cy="1500187"/>
          </a:xfrm>
        </p:spPr>
        <p:txBody>
          <a:bodyPr anchor="t"/>
          <a:lstStyle>
            <a:lvl1pPr marL="0" indent="0">
              <a:buNone/>
              <a:defRPr sz="2000">
                <a:solidFill>
                  <a:schemeClr val="tx1"/>
                </a:solidFill>
                <a:latin typeface="Cambria" panose="02040503050406030204" pitchFamily="18"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smtClean="0">
                <a:solidFill>
                  <a:prstClr val="black">
                    <a:tint val="75000"/>
                  </a:prstClr>
                </a:solidFill>
              </a:rPr>
              <a:t>© 2016 SMART Training Resources Pvt. Ltd.</a:t>
            </a:r>
            <a:endParaRPr lang="en-US">
              <a:solidFill>
                <a:prstClr val="black">
                  <a:tint val="75000"/>
                </a:prstClr>
              </a:solidFill>
            </a:endParaRPr>
          </a:p>
        </p:txBody>
      </p:sp>
    </p:spTree>
    <p:extLst>
      <p:ext uri="{BB962C8B-B14F-4D97-AF65-F5344CB8AC3E}">
        <p14:creationId xmlns:p14="http://schemas.microsoft.com/office/powerpoint/2010/main" val="1684406082"/>
      </p:ext>
    </p:extLst>
  </p:cSld>
  <p:clrMapOvr>
    <a:masterClrMapping/>
  </p:clrMapOvr>
  <p:transition spd="slow">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768304" y="1905000"/>
            <a:ext cx="4994696" cy="1143001"/>
          </a:xfrm>
        </p:spPr>
        <p:txBody>
          <a:bodyPr anchor="b">
            <a:normAutofit/>
          </a:bodyPr>
          <a:lstStyle>
            <a:lvl1pPr algn="l">
              <a:defRPr sz="3600" b="0" cap="none">
                <a:latin typeface="Cambria" panose="02040503050406030204" pitchFamily="18" charset="0"/>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0" y="3148013"/>
            <a:ext cx="4953000" cy="1500187"/>
          </a:xfrm>
        </p:spPr>
        <p:txBody>
          <a:bodyPr/>
          <a:lstStyle>
            <a:lvl1pPr marL="0" indent="0">
              <a:buNone/>
              <a:defRPr sz="2000">
                <a:solidFill>
                  <a:schemeClr val="tx1"/>
                </a:solidFill>
                <a:latin typeface="Cambria" panose="02040503050406030204" pitchFamily="18"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1" name="Picture Placeholder 10"/>
          <p:cNvSpPr>
            <a:spLocks noGrp="1"/>
          </p:cNvSpPr>
          <p:nvPr>
            <p:ph type="pic" sz="quarter" idx="12"/>
          </p:nvPr>
        </p:nvSpPr>
        <p:spPr>
          <a:xfrm>
            <a:off x="609600" y="1371600"/>
            <a:ext cx="2971800" cy="3962400"/>
          </a:xfrm>
        </p:spPr>
        <p:txBody>
          <a:bodyPr rtlCol="0">
            <a:normAutofit/>
          </a:bodyPr>
          <a:lstStyle>
            <a:lvl1pPr>
              <a:defRPr>
                <a:latin typeface="Cambria" panose="02040503050406030204" pitchFamily="18" charset="0"/>
              </a:defRPr>
            </a:lvl1pPr>
          </a:lstStyle>
          <a:p>
            <a:pPr lvl="0"/>
            <a:r>
              <a:rPr lang="en-US" noProof="0" smtClean="0"/>
              <a:t>Click icon to add picture</a:t>
            </a:r>
            <a:endParaRPr lang="en-US" noProof="0"/>
          </a:p>
        </p:txBody>
      </p:sp>
      <p:sp>
        <p:nvSpPr>
          <p:cNvPr id="13"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smtClean="0">
                <a:solidFill>
                  <a:prstClr val="black">
                    <a:tint val="75000"/>
                  </a:prstClr>
                </a:solidFill>
              </a:rPr>
              <a:t>© 2016 SMART Training Resources Pvt. Ltd.</a:t>
            </a:r>
            <a:endParaRPr lang="en-US">
              <a:solidFill>
                <a:prstClr val="black">
                  <a:tint val="75000"/>
                </a:prstClr>
              </a:solidFill>
            </a:endParaRPr>
          </a:p>
        </p:txBody>
      </p:sp>
    </p:spTree>
    <p:extLst>
      <p:ext uri="{BB962C8B-B14F-4D97-AF65-F5344CB8AC3E}">
        <p14:creationId xmlns:p14="http://schemas.microsoft.com/office/powerpoint/2010/main" val="3886597702"/>
      </p:ext>
    </p:extLst>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914400"/>
          </a:xfrm>
        </p:spPr>
        <p:txBody>
          <a:bodyPr anchor="t">
            <a:normAutofit/>
          </a:bodyPr>
          <a:lstStyle>
            <a:lvl1pPr algn="l">
              <a:defRPr sz="2800">
                <a:latin typeface="Cambria" panose="02040503050406030204" pitchFamily="18"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676400"/>
            <a:ext cx="8229600" cy="4297363"/>
          </a:xfrm>
        </p:spPr>
        <p:txBody>
          <a:bodyPr>
            <a:normAutofit/>
          </a:bodyPr>
          <a:lstStyle>
            <a:lvl1pPr marL="342900" indent="-342900">
              <a:lnSpc>
                <a:spcPct val="150000"/>
              </a:lnSpc>
              <a:spcBef>
                <a:spcPts val="0"/>
              </a:spcBef>
              <a:buSzPct val="130000"/>
              <a:buFont typeface="Arial" pitchFamily="34" charset="0"/>
              <a:buChar char="•"/>
              <a:defRPr sz="2000">
                <a:latin typeface="Cambria" panose="02040503050406030204" pitchFamily="18" charset="0"/>
              </a:defRPr>
            </a:lvl1pPr>
            <a:lvl2pPr marL="571500" indent="-228600">
              <a:lnSpc>
                <a:spcPct val="150000"/>
              </a:lnSpc>
              <a:spcBef>
                <a:spcPts val="0"/>
              </a:spcBef>
              <a:buSzPct val="60000"/>
              <a:buFont typeface="Courier New" pitchFamily="49" charset="0"/>
              <a:buChar char="o"/>
              <a:defRPr sz="1800">
                <a:latin typeface="Cambria" panose="02040503050406030204" pitchFamily="18" charset="0"/>
              </a:defRPr>
            </a:lvl2pPr>
            <a:lvl3pPr>
              <a:defRPr sz="2000">
                <a:latin typeface="Cambria" panose="02040503050406030204" pitchFamily="18" charset="0"/>
              </a:defRPr>
            </a:lvl3pPr>
            <a:lvl4pPr>
              <a:defRPr sz="2000">
                <a:latin typeface="Cambria" panose="02040503050406030204" pitchFamily="18" charset="0"/>
              </a:defRPr>
            </a:lvl4pPr>
            <a:lvl5pPr>
              <a:defRPr sz="2000">
                <a:latin typeface="Cambria" panose="02040503050406030204" pitchFamily="18"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7"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smtClean="0">
                <a:solidFill>
                  <a:prstClr val="black">
                    <a:tint val="75000"/>
                  </a:prstClr>
                </a:solidFill>
              </a:rPr>
              <a:t>© 2016 SMART Training Resources Pvt. Ltd.</a:t>
            </a:r>
            <a:endParaRPr lang="en-US">
              <a:solidFill>
                <a:prstClr val="black">
                  <a:tint val="75000"/>
                </a:prstClr>
              </a:solidFill>
            </a:endParaRPr>
          </a:p>
        </p:txBody>
      </p:sp>
    </p:spTree>
    <p:extLst>
      <p:ext uri="{BB962C8B-B14F-4D97-AF65-F5344CB8AC3E}">
        <p14:creationId xmlns:p14="http://schemas.microsoft.com/office/powerpoint/2010/main" val="3743536634"/>
      </p:ext>
    </p:extLst>
  </p:cSld>
  <p:clrMapOvr>
    <a:masterClrMapping/>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914400"/>
          </a:xfrm>
        </p:spPr>
        <p:txBody>
          <a:bodyPr/>
          <a:lstStyle>
            <a:lvl1pPr>
              <a:defRPr>
                <a:latin typeface="Cambria" panose="02040503050406030204" pitchFamily="18" charset="0"/>
              </a:defRPr>
            </a:lvl1pPr>
          </a:lstStyle>
          <a:p>
            <a:r>
              <a:rPr lang="en-US" smtClean="0"/>
              <a:t>Click to edit Master title style</a:t>
            </a:r>
            <a:endParaRPr lang="en-US" dirty="0"/>
          </a:p>
        </p:txBody>
      </p:sp>
      <p:sp>
        <p:nvSpPr>
          <p:cNvPr id="3" name="Content Placeholder 2"/>
          <p:cNvSpPr>
            <a:spLocks noGrp="1"/>
          </p:cNvSpPr>
          <p:nvPr>
            <p:ph sz="half" idx="1"/>
          </p:nvPr>
        </p:nvSpPr>
        <p:spPr>
          <a:xfrm>
            <a:off x="457200" y="1676400"/>
            <a:ext cx="4038600" cy="4297363"/>
          </a:xfrm>
        </p:spPr>
        <p:txBody>
          <a:bodyPr>
            <a:normAutofit/>
          </a:bodyPr>
          <a:lstStyle>
            <a:lvl1pPr>
              <a:defRPr sz="2400">
                <a:latin typeface="Cambria" panose="02040503050406030204" pitchFamily="18" charset="0"/>
              </a:defRPr>
            </a:lvl1pPr>
            <a:lvl2pPr>
              <a:defRPr sz="2000">
                <a:latin typeface="Cambria" panose="02040503050406030204" pitchFamily="18" charset="0"/>
              </a:defRPr>
            </a:lvl2pPr>
            <a:lvl3pPr>
              <a:defRPr sz="1800">
                <a:latin typeface="Cambria" panose="02040503050406030204" pitchFamily="18" charset="0"/>
              </a:defRPr>
            </a:lvl3pPr>
            <a:lvl4pPr>
              <a:defRPr sz="1600">
                <a:latin typeface="Cambria" panose="02040503050406030204" pitchFamily="18" charset="0"/>
              </a:defRPr>
            </a:lvl4pPr>
            <a:lvl5pPr>
              <a:defRPr sz="1600">
                <a:latin typeface="Cambria" panose="02040503050406030204" pitchFamily="18" charset="0"/>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6400"/>
            <a:ext cx="4038600" cy="4297363"/>
          </a:xfrm>
        </p:spPr>
        <p:txBody>
          <a:bodyPr>
            <a:normAutofit/>
          </a:bodyPr>
          <a:lstStyle>
            <a:lvl1pPr>
              <a:defRPr sz="2400">
                <a:latin typeface="Cambria" panose="02040503050406030204" pitchFamily="18" charset="0"/>
              </a:defRPr>
            </a:lvl1pPr>
            <a:lvl2pPr>
              <a:defRPr sz="2000">
                <a:latin typeface="Cambria" panose="02040503050406030204" pitchFamily="18" charset="0"/>
              </a:defRPr>
            </a:lvl2pPr>
            <a:lvl3pPr>
              <a:defRPr sz="1800">
                <a:latin typeface="Cambria" panose="02040503050406030204" pitchFamily="18" charset="0"/>
              </a:defRPr>
            </a:lvl3pPr>
            <a:lvl4pPr>
              <a:defRPr sz="1600">
                <a:latin typeface="Cambria" panose="02040503050406030204" pitchFamily="18" charset="0"/>
              </a:defRPr>
            </a:lvl4pPr>
            <a:lvl5pPr>
              <a:defRPr sz="1600">
                <a:latin typeface="Cambria" panose="02040503050406030204" pitchFamily="18" charset="0"/>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smtClean="0">
                <a:solidFill>
                  <a:prstClr val="black">
                    <a:tint val="75000"/>
                  </a:prstClr>
                </a:solidFill>
              </a:rPr>
              <a:t>© 2016 SMART Training Resources Pvt. Ltd.</a:t>
            </a:r>
            <a:endParaRPr lang="en-US">
              <a:solidFill>
                <a:prstClr val="black">
                  <a:tint val="75000"/>
                </a:prstClr>
              </a:solidFill>
            </a:endParaRPr>
          </a:p>
        </p:txBody>
      </p:sp>
    </p:spTree>
    <p:extLst>
      <p:ext uri="{BB962C8B-B14F-4D97-AF65-F5344CB8AC3E}">
        <p14:creationId xmlns:p14="http://schemas.microsoft.com/office/powerpoint/2010/main" val="1895811277"/>
      </p:ext>
    </p:extLst>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609600"/>
          </a:xfrm>
        </p:spPr>
        <p:txBody>
          <a:bodyPr/>
          <a:lstStyle>
            <a:lvl1pPr>
              <a:defRPr>
                <a:latin typeface="Cambria" panose="02040503050406030204" pitchFamily="18" charset="0"/>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382713"/>
            <a:ext cx="4040188" cy="639762"/>
          </a:xfrm>
        </p:spPr>
        <p:txBody>
          <a:bodyPr anchor="b">
            <a:noAutofit/>
          </a:bodyPr>
          <a:lstStyle>
            <a:lvl1pPr marL="0" indent="0">
              <a:buNone/>
              <a:defRPr sz="2000" b="1">
                <a:latin typeface="Cambria" panose="020405030504060302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022475"/>
            <a:ext cx="4040188" cy="3951288"/>
          </a:xfrm>
        </p:spPr>
        <p:txBody>
          <a:bodyPr>
            <a:normAutofit/>
          </a:bodyPr>
          <a:lstStyle>
            <a:lvl1pPr>
              <a:defRPr sz="2000">
                <a:latin typeface="Cambria" panose="02040503050406030204" pitchFamily="18" charset="0"/>
              </a:defRPr>
            </a:lvl1pPr>
            <a:lvl2pPr>
              <a:defRPr sz="1800">
                <a:latin typeface="Cambria" panose="02040503050406030204" pitchFamily="18" charset="0"/>
              </a:defRPr>
            </a:lvl2pPr>
            <a:lvl3pPr>
              <a:defRPr sz="1600">
                <a:latin typeface="Cambria" panose="02040503050406030204" pitchFamily="18" charset="0"/>
              </a:defRPr>
            </a:lvl3pPr>
            <a:lvl4pPr>
              <a:defRPr sz="1400">
                <a:latin typeface="Cambria" panose="02040503050406030204" pitchFamily="18" charset="0"/>
              </a:defRPr>
            </a:lvl4pPr>
            <a:lvl5pPr>
              <a:defRPr sz="1400">
                <a:latin typeface="Cambria" panose="02040503050406030204" pitchFamily="18" charset="0"/>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382713"/>
            <a:ext cx="4041775" cy="639762"/>
          </a:xfrm>
        </p:spPr>
        <p:txBody>
          <a:bodyPr anchor="b">
            <a:noAutofit/>
          </a:bodyPr>
          <a:lstStyle>
            <a:lvl1pPr marL="0" indent="0">
              <a:buNone/>
              <a:defRPr sz="2000" b="1">
                <a:latin typeface="Cambria" panose="020405030504060302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022475"/>
            <a:ext cx="4041775" cy="3951288"/>
          </a:xfrm>
        </p:spPr>
        <p:txBody>
          <a:bodyPr>
            <a:normAutofit/>
          </a:bodyPr>
          <a:lstStyle>
            <a:lvl1pPr>
              <a:defRPr sz="2000">
                <a:latin typeface="Cambria" panose="02040503050406030204" pitchFamily="18" charset="0"/>
              </a:defRPr>
            </a:lvl1pPr>
            <a:lvl2pPr>
              <a:defRPr sz="1800">
                <a:latin typeface="Cambria" panose="02040503050406030204" pitchFamily="18" charset="0"/>
              </a:defRPr>
            </a:lvl2pPr>
            <a:lvl3pPr>
              <a:defRPr sz="1600">
                <a:latin typeface="Cambria" panose="02040503050406030204" pitchFamily="18" charset="0"/>
              </a:defRPr>
            </a:lvl3pPr>
            <a:lvl4pPr>
              <a:defRPr sz="1400">
                <a:latin typeface="Cambria" panose="02040503050406030204" pitchFamily="18" charset="0"/>
              </a:defRPr>
            </a:lvl4pPr>
            <a:lvl5pPr>
              <a:defRPr sz="1400">
                <a:latin typeface="Cambria" panose="02040503050406030204" pitchFamily="18" charset="0"/>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Footer Placeholder 4"/>
          <p:cNvSpPr>
            <a:spLocks noGrp="1"/>
          </p:cNvSpPr>
          <p:nvPr>
            <p:ph type="ftr" sz="quarter" idx="10"/>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smtClean="0">
                <a:solidFill>
                  <a:prstClr val="black">
                    <a:tint val="75000"/>
                  </a:prstClr>
                </a:solidFill>
              </a:rPr>
              <a:t>© 2016 SMART Training Resources Pvt. Ltd.</a:t>
            </a:r>
            <a:endParaRPr lang="en-US">
              <a:solidFill>
                <a:prstClr val="black">
                  <a:tint val="75000"/>
                </a:prstClr>
              </a:solidFill>
            </a:endParaRPr>
          </a:p>
        </p:txBody>
      </p:sp>
    </p:spTree>
    <p:extLst>
      <p:ext uri="{BB962C8B-B14F-4D97-AF65-F5344CB8AC3E}">
        <p14:creationId xmlns:p14="http://schemas.microsoft.com/office/powerpoint/2010/main" val="3611747459"/>
      </p:ext>
    </p:extLst>
  </p:cSld>
  <p:clrMapOvr>
    <a:masterClrMapping/>
  </p:clrMapOvr>
  <p:transition spd="slow">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914400"/>
          </a:xfrm>
        </p:spPr>
        <p:txBody>
          <a:bodyPr anchor="t">
            <a:normAutofit/>
          </a:bodyPr>
          <a:lstStyle>
            <a:lvl1pPr>
              <a:defRPr sz="2800">
                <a:latin typeface="Cambria" panose="02040503050406030204" pitchFamily="18" charset="0"/>
              </a:defRPr>
            </a:lvl1pPr>
          </a:lstStyle>
          <a:p>
            <a:r>
              <a:rPr lang="en-US" smtClean="0"/>
              <a:t>Click to edit Master title style</a:t>
            </a:r>
            <a:endParaRPr lang="en-US" dirty="0"/>
          </a:p>
        </p:txBody>
      </p:sp>
      <p:sp>
        <p:nvSpPr>
          <p:cNvPr id="6"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smtClean="0">
                <a:solidFill>
                  <a:prstClr val="black">
                    <a:tint val="75000"/>
                  </a:prstClr>
                </a:solidFill>
              </a:rPr>
              <a:t>© 2016 SMART Training Resources Pvt. Ltd.</a:t>
            </a:r>
            <a:endParaRPr lang="en-US">
              <a:solidFill>
                <a:prstClr val="black">
                  <a:tint val="75000"/>
                </a:prstClr>
              </a:solidFill>
            </a:endParaRPr>
          </a:p>
        </p:txBody>
      </p:sp>
    </p:spTree>
    <p:extLst>
      <p:ext uri="{BB962C8B-B14F-4D97-AF65-F5344CB8AC3E}">
        <p14:creationId xmlns:p14="http://schemas.microsoft.com/office/powerpoint/2010/main" val="936021347"/>
      </p:ext>
    </p:extLst>
  </p:cSld>
  <p:clrMapOvr>
    <a:masterClrMapping/>
  </p:clrMapOvr>
  <p:transition spd="slow">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smtClean="0">
                <a:solidFill>
                  <a:prstClr val="black">
                    <a:tint val="75000"/>
                  </a:prstClr>
                </a:solidFill>
              </a:rPr>
              <a:t>© 2016 SMART Training Resources Pvt. Ltd.</a:t>
            </a:r>
            <a:endParaRPr lang="en-US">
              <a:solidFill>
                <a:prstClr val="black">
                  <a:tint val="75000"/>
                </a:prstClr>
              </a:solidFill>
            </a:endParaRPr>
          </a:p>
        </p:txBody>
      </p:sp>
    </p:spTree>
    <p:extLst>
      <p:ext uri="{BB962C8B-B14F-4D97-AF65-F5344CB8AC3E}">
        <p14:creationId xmlns:p14="http://schemas.microsoft.com/office/powerpoint/2010/main" val="1068898730"/>
      </p:ext>
    </p:extLst>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3008313" cy="762000"/>
          </a:xfrm>
        </p:spPr>
        <p:txBody>
          <a:bodyPr anchor="b"/>
          <a:lstStyle>
            <a:lvl1pPr algn="l">
              <a:defRPr sz="2000" b="1">
                <a:latin typeface="Cambria" panose="02040503050406030204" pitchFamily="18" charset="0"/>
              </a:defRPr>
            </a:lvl1pPr>
          </a:lstStyle>
          <a:p>
            <a:r>
              <a:rPr lang="en-US" smtClean="0"/>
              <a:t>Click to edit Master title style</a:t>
            </a:r>
            <a:endParaRPr lang="en-US"/>
          </a:p>
        </p:txBody>
      </p:sp>
      <p:sp>
        <p:nvSpPr>
          <p:cNvPr id="3" name="Content Placeholder 2"/>
          <p:cNvSpPr>
            <a:spLocks noGrp="1"/>
          </p:cNvSpPr>
          <p:nvPr>
            <p:ph idx="1"/>
          </p:nvPr>
        </p:nvSpPr>
        <p:spPr>
          <a:xfrm>
            <a:off x="3575050" y="762000"/>
            <a:ext cx="5111750" cy="5211763"/>
          </a:xfrm>
        </p:spPr>
        <p:txBody>
          <a:bodyPr>
            <a:normAutofit/>
          </a:bodyPr>
          <a:lstStyle>
            <a:lvl1pPr>
              <a:defRPr sz="2800">
                <a:latin typeface="Cambria" panose="02040503050406030204" pitchFamily="18" charset="0"/>
              </a:defRPr>
            </a:lvl1pPr>
            <a:lvl2pPr>
              <a:defRPr sz="2400">
                <a:latin typeface="Cambria" panose="02040503050406030204" pitchFamily="18" charset="0"/>
              </a:defRPr>
            </a:lvl2pPr>
            <a:lvl3pPr>
              <a:defRPr sz="2000">
                <a:latin typeface="Cambria" panose="02040503050406030204" pitchFamily="18" charset="0"/>
              </a:defRPr>
            </a:lvl3pPr>
            <a:lvl4pPr>
              <a:defRPr sz="1800">
                <a:latin typeface="Cambria" panose="02040503050406030204" pitchFamily="18" charset="0"/>
              </a:defRPr>
            </a:lvl4pPr>
            <a:lvl5pPr>
              <a:defRPr sz="1800">
                <a:latin typeface="Cambria" panose="02040503050406030204" pitchFamily="18" charset="0"/>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600200"/>
            <a:ext cx="3008313" cy="4373563"/>
          </a:xfrm>
        </p:spPr>
        <p:txBody>
          <a:bodyPr/>
          <a:lstStyle>
            <a:lvl1pPr marL="0" indent="0">
              <a:buNone/>
              <a:defRPr sz="1400">
                <a:latin typeface="Cambria" panose="02040503050406030204"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smtClean="0">
                <a:solidFill>
                  <a:prstClr val="black">
                    <a:tint val="75000"/>
                  </a:prstClr>
                </a:solidFill>
              </a:rPr>
              <a:t>© 2016 SMART Training Resources Pvt. Ltd.</a:t>
            </a:r>
            <a:endParaRPr lang="en-US">
              <a:solidFill>
                <a:prstClr val="black">
                  <a:tint val="75000"/>
                </a:prstClr>
              </a:solidFill>
            </a:endParaRPr>
          </a:p>
        </p:txBody>
      </p:sp>
    </p:spTree>
    <p:extLst>
      <p:ext uri="{BB962C8B-B14F-4D97-AF65-F5344CB8AC3E}">
        <p14:creationId xmlns:p14="http://schemas.microsoft.com/office/powerpoint/2010/main" val="1016139722"/>
      </p:ext>
    </p:extLst>
  </p:cSld>
  <p:clrMapOvr>
    <a:masterClrMapping/>
  </p:clrMapOvr>
  <p:transition spd="slow">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6482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603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2149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smtClean="0">
                <a:solidFill>
                  <a:prstClr val="black">
                    <a:tint val="75000"/>
                  </a:prstClr>
                </a:solidFill>
              </a:rPr>
              <a:t>© 2016 SMART Training Resources Pvt. Ltd.</a:t>
            </a:r>
            <a:endParaRPr lang="en-US">
              <a:solidFill>
                <a:prstClr val="black">
                  <a:tint val="75000"/>
                </a:prstClr>
              </a:solidFill>
            </a:endParaRPr>
          </a:p>
        </p:txBody>
      </p:sp>
    </p:spTree>
    <p:extLst>
      <p:ext uri="{BB962C8B-B14F-4D97-AF65-F5344CB8AC3E}">
        <p14:creationId xmlns:p14="http://schemas.microsoft.com/office/powerpoint/2010/main" val="5378180"/>
      </p:ext>
    </p:extLst>
  </p:cSld>
  <p:clrMapOvr>
    <a:masterClrMapping/>
  </p:clrMapOvr>
  <p:transition spd="slow">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Picture 1"/>
          <p:cNvPicPr>
            <a:picLocks noChangeAspect="1"/>
          </p:cNvPicPr>
          <p:nvPr/>
        </p:nvPicPr>
        <p:blipFill>
          <a:blip r:embed="rId14" cstate="email">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026" name="Title Placeholder 1"/>
          <p:cNvSpPr>
            <a:spLocks noGrp="1"/>
          </p:cNvSpPr>
          <p:nvPr>
            <p:ph type="title"/>
          </p:nvPr>
        </p:nvSpPr>
        <p:spPr bwMode="auto">
          <a:xfrm>
            <a:off x="457200" y="762000"/>
            <a:ext cx="8229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457200" y="1676400"/>
            <a:ext cx="8229600" cy="429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5"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smtClean="0">
                <a:solidFill>
                  <a:prstClr val="black">
                    <a:tint val="75000"/>
                  </a:prstClr>
                </a:solidFill>
              </a:rPr>
              <a:t>© 2016 SMART Training Resources Pvt. Ltd.</a:t>
            </a:r>
            <a:endParaRPr lang="en-US">
              <a:solidFill>
                <a:prstClr val="black">
                  <a:tint val="75000"/>
                </a:prstClr>
              </a:solidFill>
            </a:endParaRPr>
          </a:p>
        </p:txBody>
      </p:sp>
    </p:spTree>
    <p:extLst>
      <p:ext uri="{BB962C8B-B14F-4D97-AF65-F5344CB8AC3E}">
        <p14:creationId xmlns:p14="http://schemas.microsoft.com/office/powerpoint/2010/main" val="1160006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ransition spd="slow">
    <p:fade/>
  </p:transition>
  <p:timing>
    <p:tnLst>
      <p:par>
        <p:cTn id="1" dur="indefinite" restart="never" nodeType="tmRoot"/>
      </p:par>
    </p:tnLst>
  </p:timing>
  <p:hf sldNum="0" hdr="0" dt="0"/>
  <p:txStyles>
    <p:titleStyle>
      <a:lvl1pPr algn="l" rtl="0" eaLnBrk="1" fontAlgn="base" hangingPunct="1">
        <a:spcBef>
          <a:spcPct val="0"/>
        </a:spcBef>
        <a:spcAft>
          <a:spcPct val="0"/>
        </a:spcAft>
        <a:defRPr sz="2800" kern="1200">
          <a:solidFill>
            <a:schemeClr val="tx1"/>
          </a:solidFill>
          <a:latin typeface="+mj-lt"/>
          <a:ea typeface="+mj-ea"/>
          <a:cs typeface="+mj-cs"/>
        </a:defRPr>
      </a:lvl1pPr>
      <a:lvl2pPr algn="l" rtl="0" eaLnBrk="1" fontAlgn="base" hangingPunct="1">
        <a:spcBef>
          <a:spcPct val="0"/>
        </a:spcBef>
        <a:spcAft>
          <a:spcPct val="0"/>
        </a:spcAft>
        <a:defRPr sz="2800">
          <a:solidFill>
            <a:schemeClr val="tx1"/>
          </a:solidFill>
          <a:latin typeface="Georgia" pitchFamily="18" charset="0"/>
        </a:defRPr>
      </a:lvl2pPr>
      <a:lvl3pPr algn="l" rtl="0" eaLnBrk="1" fontAlgn="base" hangingPunct="1">
        <a:spcBef>
          <a:spcPct val="0"/>
        </a:spcBef>
        <a:spcAft>
          <a:spcPct val="0"/>
        </a:spcAft>
        <a:defRPr sz="2800">
          <a:solidFill>
            <a:schemeClr val="tx1"/>
          </a:solidFill>
          <a:latin typeface="Georgia" pitchFamily="18" charset="0"/>
        </a:defRPr>
      </a:lvl3pPr>
      <a:lvl4pPr algn="l" rtl="0" eaLnBrk="1" fontAlgn="base" hangingPunct="1">
        <a:spcBef>
          <a:spcPct val="0"/>
        </a:spcBef>
        <a:spcAft>
          <a:spcPct val="0"/>
        </a:spcAft>
        <a:defRPr sz="2800">
          <a:solidFill>
            <a:schemeClr val="tx1"/>
          </a:solidFill>
          <a:latin typeface="Georgia" pitchFamily="18" charset="0"/>
        </a:defRPr>
      </a:lvl4pPr>
      <a:lvl5pPr algn="l" rtl="0" eaLnBrk="1" fontAlgn="base" hangingPunct="1">
        <a:spcBef>
          <a:spcPct val="0"/>
        </a:spcBef>
        <a:spcAft>
          <a:spcPct val="0"/>
        </a:spcAft>
        <a:defRPr sz="2800">
          <a:solidFill>
            <a:schemeClr val="tx1"/>
          </a:solidFill>
          <a:latin typeface="Georgia" pitchFamily="18" charset="0"/>
        </a:defRPr>
      </a:lvl5pPr>
      <a:lvl6pPr marL="457200" algn="l" rtl="0" eaLnBrk="1" fontAlgn="base" hangingPunct="1">
        <a:spcBef>
          <a:spcPct val="0"/>
        </a:spcBef>
        <a:spcAft>
          <a:spcPct val="0"/>
        </a:spcAft>
        <a:defRPr sz="2800">
          <a:solidFill>
            <a:schemeClr val="tx1"/>
          </a:solidFill>
          <a:latin typeface="Georgia" pitchFamily="18" charset="0"/>
        </a:defRPr>
      </a:lvl6pPr>
      <a:lvl7pPr marL="914400" algn="l" rtl="0" eaLnBrk="1" fontAlgn="base" hangingPunct="1">
        <a:spcBef>
          <a:spcPct val="0"/>
        </a:spcBef>
        <a:spcAft>
          <a:spcPct val="0"/>
        </a:spcAft>
        <a:defRPr sz="2800">
          <a:solidFill>
            <a:schemeClr val="tx1"/>
          </a:solidFill>
          <a:latin typeface="Georgia" pitchFamily="18" charset="0"/>
        </a:defRPr>
      </a:lvl7pPr>
      <a:lvl8pPr marL="1371600" algn="l" rtl="0" eaLnBrk="1" fontAlgn="base" hangingPunct="1">
        <a:spcBef>
          <a:spcPct val="0"/>
        </a:spcBef>
        <a:spcAft>
          <a:spcPct val="0"/>
        </a:spcAft>
        <a:defRPr sz="2800">
          <a:solidFill>
            <a:schemeClr val="tx1"/>
          </a:solidFill>
          <a:latin typeface="Georgia" pitchFamily="18" charset="0"/>
        </a:defRPr>
      </a:lvl8pPr>
      <a:lvl9pPr marL="1828800" algn="l" rtl="0" eaLnBrk="1" fontAlgn="base" hangingPunct="1">
        <a:spcBef>
          <a:spcPct val="0"/>
        </a:spcBef>
        <a:spcAft>
          <a:spcPct val="0"/>
        </a:spcAft>
        <a:defRPr sz="2800">
          <a:solidFill>
            <a:schemeClr val="tx1"/>
          </a:solidFill>
          <a:latin typeface="Georgia" pitchFamily="18" charset="0"/>
        </a:defRPr>
      </a:lvl9pPr>
    </p:titleStyle>
    <p:bodyStyle>
      <a:lvl1pPr marL="342900" indent="-3429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16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8" Type="http://schemas.openxmlformats.org/officeDocument/2006/relationships/hyperlink" Target="https://www.geeksforgeeks.org/backtracking-set-1-the-knights-tour-problem/" TargetMode="External"/><Relationship Id="rId13" Type="http://schemas.openxmlformats.org/officeDocument/2006/relationships/hyperlink" Target="https://www.geeksforgeeks.org/strongly-connected-components/" TargetMode="External"/><Relationship Id="rId3" Type="http://schemas.openxmlformats.org/officeDocument/2006/relationships/hyperlink" Target="http://quiz.geeksforgeeks.org/stack-set-2-infix-to-postfix/" TargetMode="External"/><Relationship Id="rId7" Type="http://schemas.openxmlformats.org/officeDocument/2006/relationships/hyperlink" Target="https://www.geeksforgeeks.org/largest-rectangular-area-in-a-histogram-set-1/" TargetMode="External"/><Relationship Id="rId12" Type="http://schemas.openxmlformats.org/officeDocument/2006/relationships/hyperlink" Target="https://www.geeksforgeeks.org/topological-sorting/" TargetMode="External"/><Relationship Id="rId2" Type="http://schemas.openxmlformats.org/officeDocument/2006/relationships/hyperlink" Target="https://www.geeksforgeeks.org/check-for-balanced-parentheses-in-an-expression/" TargetMode="External"/><Relationship Id="rId1" Type="http://schemas.openxmlformats.org/officeDocument/2006/relationships/slideLayout" Target="../slideLayouts/slideLayout3.xml"/><Relationship Id="rId6" Type="http://schemas.openxmlformats.org/officeDocument/2006/relationships/hyperlink" Target="https://www.geeksforgeeks.org/the-stock-span-problem/" TargetMode="External"/><Relationship Id="rId11" Type="http://schemas.openxmlformats.org/officeDocument/2006/relationships/hyperlink" Target="https://www.geeksforgeeks.org/backtracking-set-7-suduku/" TargetMode="External"/><Relationship Id="rId5" Type="http://schemas.openxmlformats.org/officeDocument/2006/relationships/hyperlink" Target="https://www.geeksforgeeks.org/618/" TargetMode="External"/><Relationship Id="rId10" Type="http://schemas.openxmlformats.org/officeDocument/2006/relationships/hyperlink" Target="https://www.geeksforgeeks.org/backtracking-set-3-n-queen-problem/" TargetMode="External"/><Relationship Id="rId4" Type="http://schemas.openxmlformats.org/officeDocument/2006/relationships/hyperlink" Target="https://www.geeksforgeeks.org/recursive-functions/" TargetMode="External"/><Relationship Id="rId9" Type="http://schemas.openxmlformats.org/officeDocument/2006/relationships/hyperlink" Target="https://www.geeksforgeeks.org/backttracking-set-2-rat-in-a-maze/"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005840" y="2995295"/>
            <a:ext cx="7620000" cy="1622425"/>
          </a:xfrm>
          <a:prstGeom prst="rect">
            <a:avLst/>
          </a:prstGeom>
        </p:spPr>
        <p:txBody>
          <a:bodyPr anchor="b"/>
          <a:lstStyle/>
          <a:p>
            <a:pPr algn="ctr">
              <a:defRPr/>
            </a:pPr>
            <a:endParaRPr lang="en-US" sz="4400" b="1" cap="small" dirty="0">
              <a:solidFill>
                <a:prstClr val="black"/>
              </a:solidFill>
            </a:endParaRPr>
          </a:p>
        </p:txBody>
      </p:sp>
      <p:sp>
        <p:nvSpPr>
          <p:cNvPr id="2" name="Rectangle 1"/>
          <p:cNvSpPr/>
          <p:nvPr/>
        </p:nvSpPr>
        <p:spPr>
          <a:xfrm>
            <a:off x="1619672" y="2995295"/>
            <a:ext cx="5976664" cy="584775"/>
          </a:xfrm>
          <a:prstGeom prst="rect">
            <a:avLst/>
          </a:prstGeom>
        </p:spPr>
        <p:txBody>
          <a:bodyPr wrap="square">
            <a:spAutoFit/>
          </a:bodyPr>
          <a:lstStyle/>
          <a:p>
            <a:pPr fontAlgn="base"/>
            <a:r>
              <a:rPr lang="en-IN" sz="3200" dirty="0" smtClean="0"/>
              <a:t>Implementation of Stack</a:t>
            </a:r>
            <a:endParaRPr lang="en-IN" sz="3200" dirty="0"/>
          </a:p>
        </p:txBody>
      </p:sp>
    </p:spTree>
    <p:extLst>
      <p:ext uri="{BB962C8B-B14F-4D97-AF65-F5344CB8AC3E}">
        <p14:creationId xmlns:p14="http://schemas.microsoft.com/office/powerpoint/2010/main" val="3300971061"/>
      </p:ext>
    </p:extLst>
  </p:cSld>
  <p:clrMapOvr>
    <a:masterClrMapping/>
  </p:clrMapOvr>
  <p:transition spd="slow">
    <p:blinds dir="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764704"/>
            <a:ext cx="8229600" cy="5472608"/>
          </a:xfrm>
        </p:spPr>
        <p:txBody>
          <a:bodyPr>
            <a:normAutofit/>
          </a:bodyPr>
          <a:lstStyle/>
          <a:p>
            <a:pPr marL="0" indent="0">
              <a:buNone/>
            </a:pPr>
            <a:r>
              <a:rPr lang="en-IN" dirty="0"/>
              <a:t>To use a stack efficiently, we need to check the status of stack as well. For the same purpose, the following functionality is added to stacks −</a:t>
            </a:r>
          </a:p>
          <a:p>
            <a:pPr marL="0" indent="0">
              <a:buNone/>
            </a:pPr>
            <a:endParaRPr lang="en-IN" dirty="0"/>
          </a:p>
          <a:p>
            <a:pPr marL="0" indent="0">
              <a:lnSpc>
                <a:spcPct val="110000"/>
              </a:lnSpc>
              <a:buNone/>
            </a:pPr>
            <a:r>
              <a:rPr lang="en-IN" b="1" dirty="0"/>
              <a:t>peek()</a:t>
            </a:r>
            <a:r>
              <a:rPr lang="en-IN" dirty="0"/>
              <a:t> − get the top data element of the stack, without removing it.</a:t>
            </a:r>
          </a:p>
          <a:p>
            <a:pPr marL="0" indent="0">
              <a:lnSpc>
                <a:spcPct val="110000"/>
              </a:lnSpc>
              <a:buNone/>
            </a:pPr>
            <a:r>
              <a:rPr lang="en-IN" b="1" dirty="0" err="1" smtClean="0"/>
              <a:t>isFull</a:t>
            </a:r>
            <a:r>
              <a:rPr lang="en-IN" b="1" dirty="0" smtClean="0"/>
              <a:t>() </a:t>
            </a:r>
            <a:r>
              <a:rPr lang="en-IN" dirty="0" smtClean="0"/>
              <a:t>− </a:t>
            </a:r>
            <a:r>
              <a:rPr lang="en-IN" dirty="0"/>
              <a:t>check if stack is full.</a:t>
            </a:r>
          </a:p>
          <a:p>
            <a:pPr marL="0" indent="0">
              <a:lnSpc>
                <a:spcPct val="110000"/>
              </a:lnSpc>
              <a:buNone/>
            </a:pPr>
            <a:r>
              <a:rPr lang="en-IN" b="1" dirty="0" err="1" smtClean="0"/>
              <a:t>isEmpty</a:t>
            </a:r>
            <a:r>
              <a:rPr lang="en-IN" b="1" dirty="0"/>
              <a:t>() </a:t>
            </a:r>
            <a:r>
              <a:rPr lang="en-IN" dirty="0"/>
              <a:t>− check if stack is empty.</a:t>
            </a:r>
          </a:p>
          <a:p>
            <a:pPr marL="0" indent="0">
              <a:buNone/>
            </a:pPr>
            <a:endParaRPr lang="en-IN" dirty="0"/>
          </a:p>
          <a:p>
            <a:pPr marL="0" indent="0">
              <a:buNone/>
            </a:pPr>
            <a:r>
              <a:rPr lang="en-IN" dirty="0"/>
              <a:t>At all times, we maintain a pointer to the last </a:t>
            </a:r>
            <a:r>
              <a:rPr lang="en-IN" dirty="0" err="1"/>
              <a:t>PUSHed</a:t>
            </a:r>
            <a:r>
              <a:rPr lang="en-IN" dirty="0"/>
              <a:t> data on the stack. As this pointer always represents the top of the stack, hence named top. The top pointer provides top value of the stack without actually removing it.</a:t>
            </a:r>
          </a:p>
          <a:p>
            <a:pPr marL="0" indent="0">
              <a:buNone/>
            </a:pPr>
            <a:endParaRPr lang="en-IN" dirty="0"/>
          </a:p>
          <a:p>
            <a:pPr marL="0" indent="0">
              <a:buNone/>
            </a:pPr>
            <a:r>
              <a:rPr lang="en-IN" dirty="0"/>
              <a:t>First we should learn about procedures to support stack functions −</a:t>
            </a:r>
          </a:p>
        </p:txBody>
      </p:sp>
      <p:sp>
        <p:nvSpPr>
          <p:cNvPr id="4" name="Footer Placeholder 3"/>
          <p:cNvSpPr>
            <a:spLocks noGrp="1"/>
          </p:cNvSpPr>
          <p:nvPr>
            <p:ph type="ftr" sz="quarter" idx="3"/>
          </p:nvPr>
        </p:nvSpPr>
        <p:spPr/>
        <p:txBody>
          <a:bodyPr/>
          <a:lstStyle/>
          <a:p>
            <a:r>
              <a:rPr lang="en-US" smtClean="0">
                <a:solidFill>
                  <a:prstClr val="black">
                    <a:tint val="75000"/>
                  </a:prstClr>
                </a:solidFill>
              </a:rPr>
              <a:t>© 2016 SMART Training Resources Pvt. Ltd.</a:t>
            </a:r>
            <a:endParaRPr lang="en-US">
              <a:solidFill>
                <a:prstClr val="black">
                  <a:tint val="75000"/>
                </a:prstClr>
              </a:solidFill>
            </a:endParaRPr>
          </a:p>
        </p:txBody>
      </p:sp>
    </p:spTree>
    <p:extLst>
      <p:ext uri="{BB962C8B-B14F-4D97-AF65-F5344CB8AC3E}">
        <p14:creationId xmlns:p14="http://schemas.microsoft.com/office/powerpoint/2010/main" val="3882749802"/>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Peek()</a:t>
            </a:r>
            <a:endParaRPr lang="en-IN" dirty="0"/>
          </a:p>
        </p:txBody>
      </p:sp>
      <p:sp>
        <p:nvSpPr>
          <p:cNvPr id="3" name="Content Placeholder 2"/>
          <p:cNvSpPr>
            <a:spLocks noGrp="1"/>
          </p:cNvSpPr>
          <p:nvPr>
            <p:ph idx="1"/>
          </p:nvPr>
        </p:nvSpPr>
        <p:spPr>
          <a:xfrm>
            <a:off x="323528" y="1556792"/>
            <a:ext cx="8229600" cy="4608512"/>
          </a:xfrm>
        </p:spPr>
        <p:txBody>
          <a:bodyPr>
            <a:normAutofit fontScale="85000" lnSpcReduction="20000"/>
          </a:bodyPr>
          <a:lstStyle/>
          <a:p>
            <a:pPr marL="0" indent="0">
              <a:buNone/>
            </a:pPr>
            <a:r>
              <a:rPr lang="en-IN" b="1" dirty="0"/>
              <a:t>peek()</a:t>
            </a:r>
          </a:p>
          <a:p>
            <a:pPr marL="0" indent="0">
              <a:buNone/>
            </a:pPr>
            <a:r>
              <a:rPr lang="en-IN" b="1" dirty="0"/>
              <a:t>Algorithm of peek() function −</a:t>
            </a:r>
          </a:p>
          <a:p>
            <a:pPr marL="0" indent="0">
              <a:buNone/>
            </a:pPr>
            <a:endParaRPr lang="en-IN" b="1" dirty="0"/>
          </a:p>
          <a:p>
            <a:pPr marL="0" indent="0">
              <a:buNone/>
            </a:pPr>
            <a:r>
              <a:rPr lang="en-IN" dirty="0"/>
              <a:t>begin procedure peek</a:t>
            </a:r>
          </a:p>
          <a:p>
            <a:pPr marL="0" indent="0">
              <a:buNone/>
            </a:pPr>
            <a:r>
              <a:rPr lang="en-IN" dirty="0"/>
              <a:t>   return stack[top]</a:t>
            </a:r>
          </a:p>
          <a:p>
            <a:pPr marL="0" indent="0">
              <a:buNone/>
            </a:pPr>
            <a:r>
              <a:rPr lang="en-IN" dirty="0"/>
              <a:t>end procedure</a:t>
            </a:r>
          </a:p>
          <a:p>
            <a:pPr marL="0" indent="0">
              <a:buNone/>
            </a:pPr>
            <a:r>
              <a:rPr lang="en-IN" dirty="0"/>
              <a:t>Implementation of peek() function in C programming language −</a:t>
            </a:r>
          </a:p>
          <a:p>
            <a:pPr marL="0" indent="0">
              <a:buNone/>
            </a:pPr>
            <a:endParaRPr lang="en-IN" dirty="0"/>
          </a:p>
          <a:p>
            <a:pPr marL="0" indent="0">
              <a:buNone/>
            </a:pPr>
            <a:r>
              <a:rPr lang="en-IN" b="1" dirty="0"/>
              <a:t>Example</a:t>
            </a:r>
          </a:p>
          <a:p>
            <a:pPr marL="0" indent="0">
              <a:buNone/>
            </a:pPr>
            <a:endParaRPr lang="en-IN" dirty="0"/>
          </a:p>
          <a:p>
            <a:pPr marL="0" indent="0">
              <a:buNone/>
            </a:pPr>
            <a:r>
              <a:rPr lang="en-IN" dirty="0"/>
              <a:t>int peek() {</a:t>
            </a:r>
          </a:p>
          <a:p>
            <a:pPr marL="0" indent="0">
              <a:buNone/>
            </a:pPr>
            <a:r>
              <a:rPr lang="en-IN" dirty="0"/>
              <a:t>   return stack[top];</a:t>
            </a:r>
          </a:p>
          <a:p>
            <a:pPr marL="0" indent="0">
              <a:buNone/>
            </a:pPr>
            <a:r>
              <a:rPr lang="en-IN" dirty="0"/>
              <a:t>}</a:t>
            </a:r>
          </a:p>
        </p:txBody>
      </p:sp>
      <p:sp>
        <p:nvSpPr>
          <p:cNvPr id="4" name="Footer Placeholder 3"/>
          <p:cNvSpPr>
            <a:spLocks noGrp="1"/>
          </p:cNvSpPr>
          <p:nvPr>
            <p:ph type="ftr" sz="quarter" idx="3"/>
          </p:nvPr>
        </p:nvSpPr>
        <p:spPr/>
        <p:txBody>
          <a:bodyPr/>
          <a:lstStyle/>
          <a:p>
            <a:r>
              <a:rPr lang="en-US" smtClean="0">
                <a:solidFill>
                  <a:prstClr val="black">
                    <a:tint val="75000"/>
                  </a:prstClr>
                </a:solidFill>
              </a:rPr>
              <a:t>© 2016 SMART Training Resources Pvt. Ltd.</a:t>
            </a:r>
            <a:endParaRPr lang="en-US">
              <a:solidFill>
                <a:prstClr val="black">
                  <a:tint val="75000"/>
                </a:prstClr>
              </a:solidFill>
            </a:endParaRPr>
          </a:p>
        </p:txBody>
      </p:sp>
    </p:spTree>
    <p:extLst>
      <p:ext uri="{BB962C8B-B14F-4D97-AF65-F5344CB8AC3E}">
        <p14:creationId xmlns:p14="http://schemas.microsoft.com/office/powerpoint/2010/main" val="987984010"/>
      </p:ext>
    </p:extLst>
  </p:cSld>
  <p:clrMapOvr>
    <a:masterClrMapping/>
  </p:clrMapOvr>
  <p:transition spd="slow">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4704"/>
            <a:ext cx="8229600" cy="5472608"/>
          </a:xfrm>
        </p:spPr>
        <p:txBody>
          <a:bodyPr>
            <a:noAutofit/>
          </a:bodyPr>
          <a:lstStyle/>
          <a:p>
            <a:pPr marL="0" indent="0">
              <a:buNone/>
            </a:pPr>
            <a:r>
              <a:rPr lang="en-IN" sz="1800" b="1" dirty="0" smtClean="0"/>
              <a:t>Algorithm </a:t>
            </a:r>
            <a:r>
              <a:rPr lang="en-IN" sz="1800" b="1" dirty="0"/>
              <a:t>of </a:t>
            </a:r>
            <a:r>
              <a:rPr lang="en-IN" sz="1800" b="1" dirty="0" err="1"/>
              <a:t>isfull</a:t>
            </a:r>
            <a:r>
              <a:rPr lang="en-IN" sz="1800" b="1" dirty="0"/>
              <a:t>() function </a:t>
            </a:r>
          </a:p>
          <a:p>
            <a:pPr marL="0" indent="0">
              <a:buNone/>
            </a:pPr>
            <a:r>
              <a:rPr lang="en-IN" sz="1800" dirty="0" smtClean="0"/>
              <a:t>begin </a:t>
            </a:r>
            <a:r>
              <a:rPr lang="en-IN" sz="1800" dirty="0"/>
              <a:t>procedure </a:t>
            </a:r>
            <a:r>
              <a:rPr lang="en-IN" sz="1800" dirty="0" err="1"/>
              <a:t>isfull</a:t>
            </a:r>
            <a:endParaRPr lang="en-IN" sz="1800" dirty="0"/>
          </a:p>
          <a:p>
            <a:pPr marL="0" indent="0">
              <a:buNone/>
            </a:pPr>
            <a:endParaRPr lang="en-IN" sz="1800" dirty="0"/>
          </a:p>
          <a:p>
            <a:pPr marL="0" indent="0">
              <a:buNone/>
            </a:pPr>
            <a:r>
              <a:rPr lang="en-IN" sz="1800" dirty="0"/>
              <a:t>   if top equals to MAXSIZE</a:t>
            </a:r>
          </a:p>
          <a:p>
            <a:pPr marL="0" indent="0">
              <a:buNone/>
            </a:pPr>
            <a:r>
              <a:rPr lang="en-IN" sz="1800" dirty="0"/>
              <a:t>      return true</a:t>
            </a:r>
          </a:p>
          <a:p>
            <a:pPr marL="0" indent="0">
              <a:buNone/>
            </a:pPr>
            <a:r>
              <a:rPr lang="en-IN" sz="1800" dirty="0"/>
              <a:t>   else</a:t>
            </a:r>
          </a:p>
          <a:p>
            <a:pPr marL="0" indent="0">
              <a:buNone/>
            </a:pPr>
            <a:r>
              <a:rPr lang="en-IN" sz="1800" dirty="0"/>
              <a:t>      return false</a:t>
            </a:r>
          </a:p>
          <a:p>
            <a:pPr marL="0" indent="0">
              <a:buNone/>
            </a:pPr>
            <a:r>
              <a:rPr lang="en-IN" sz="1800" dirty="0"/>
              <a:t>   </a:t>
            </a:r>
            <a:r>
              <a:rPr lang="en-IN" sz="1800" dirty="0" err="1"/>
              <a:t>endif</a:t>
            </a:r>
            <a:endParaRPr lang="en-IN" sz="1800" dirty="0"/>
          </a:p>
          <a:p>
            <a:pPr marL="0" indent="0">
              <a:buNone/>
            </a:pPr>
            <a:r>
              <a:rPr lang="en-IN" sz="1800" dirty="0"/>
              <a:t>   </a:t>
            </a:r>
          </a:p>
          <a:p>
            <a:pPr marL="0" indent="0">
              <a:buNone/>
            </a:pPr>
            <a:r>
              <a:rPr lang="en-IN" sz="1800" dirty="0"/>
              <a:t>end procedure</a:t>
            </a:r>
          </a:p>
          <a:p>
            <a:pPr marL="0" indent="0">
              <a:buNone/>
            </a:pPr>
            <a:r>
              <a:rPr lang="en-IN" sz="1800" dirty="0"/>
              <a:t>Implementation of </a:t>
            </a:r>
            <a:r>
              <a:rPr lang="en-IN" sz="1800" dirty="0" err="1"/>
              <a:t>isfull</a:t>
            </a:r>
            <a:r>
              <a:rPr lang="en-IN" sz="1800" dirty="0"/>
              <a:t>() function in C programming language </a:t>
            </a:r>
            <a:r>
              <a:rPr lang="en-IN" sz="1800" dirty="0" smtClean="0"/>
              <a:t>.</a:t>
            </a:r>
            <a:endParaRPr lang="en-IN" sz="1800" dirty="0"/>
          </a:p>
          <a:p>
            <a:pPr marL="0" indent="0">
              <a:buNone/>
            </a:pPr>
            <a:endParaRPr lang="en-IN" sz="1200" dirty="0"/>
          </a:p>
        </p:txBody>
      </p:sp>
      <p:sp>
        <p:nvSpPr>
          <p:cNvPr id="4" name="Footer Placeholder 3"/>
          <p:cNvSpPr>
            <a:spLocks noGrp="1"/>
          </p:cNvSpPr>
          <p:nvPr>
            <p:ph type="ftr" sz="quarter" idx="3"/>
          </p:nvPr>
        </p:nvSpPr>
        <p:spPr/>
        <p:txBody>
          <a:bodyPr/>
          <a:lstStyle/>
          <a:p>
            <a:r>
              <a:rPr lang="en-US" dirty="0" smtClean="0">
                <a:solidFill>
                  <a:prstClr val="black">
                    <a:tint val="75000"/>
                  </a:prstClr>
                </a:solidFill>
              </a:rPr>
              <a:t>© 2016 SMART Training Resources Pvt. Ltd.</a:t>
            </a:r>
            <a:endParaRPr lang="en-US" dirty="0">
              <a:solidFill>
                <a:prstClr val="black">
                  <a:tint val="75000"/>
                </a:prstClr>
              </a:solidFill>
            </a:endParaRPr>
          </a:p>
        </p:txBody>
      </p:sp>
    </p:spTree>
    <p:extLst>
      <p:ext uri="{BB962C8B-B14F-4D97-AF65-F5344CB8AC3E}">
        <p14:creationId xmlns:p14="http://schemas.microsoft.com/office/powerpoint/2010/main" val="2919951146"/>
      </p:ext>
    </p:extLst>
  </p:cSld>
  <p:clrMapOvr>
    <a:masterClrMapping/>
  </p:clrMapOvr>
  <p:transition spd="slow">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IN" dirty="0"/>
              <a:t>Example</a:t>
            </a:r>
          </a:p>
          <a:p>
            <a:pPr marL="0" indent="0">
              <a:buNone/>
            </a:pPr>
            <a:endParaRPr lang="en-IN" dirty="0"/>
          </a:p>
          <a:p>
            <a:pPr marL="0" indent="0">
              <a:buNone/>
            </a:pPr>
            <a:r>
              <a:rPr lang="en-IN" dirty="0"/>
              <a:t>bool </a:t>
            </a:r>
            <a:r>
              <a:rPr lang="en-IN" dirty="0" err="1"/>
              <a:t>isfull</a:t>
            </a:r>
            <a:r>
              <a:rPr lang="en-IN" dirty="0"/>
              <a:t>() {</a:t>
            </a:r>
          </a:p>
          <a:p>
            <a:pPr marL="0" indent="0">
              <a:buNone/>
            </a:pPr>
            <a:r>
              <a:rPr lang="en-IN" dirty="0"/>
              <a:t>   if(top == MAXSIZE)</a:t>
            </a:r>
          </a:p>
          <a:p>
            <a:pPr marL="0" indent="0">
              <a:buNone/>
            </a:pPr>
            <a:r>
              <a:rPr lang="en-IN" dirty="0"/>
              <a:t>      return true;</a:t>
            </a:r>
          </a:p>
          <a:p>
            <a:pPr marL="0" indent="0">
              <a:buNone/>
            </a:pPr>
            <a:r>
              <a:rPr lang="en-IN" dirty="0"/>
              <a:t>   else</a:t>
            </a:r>
          </a:p>
          <a:p>
            <a:pPr marL="0" indent="0">
              <a:buNone/>
            </a:pPr>
            <a:r>
              <a:rPr lang="en-IN" dirty="0"/>
              <a:t>      return false;</a:t>
            </a:r>
          </a:p>
          <a:p>
            <a:pPr marL="0" indent="0">
              <a:buNone/>
            </a:pPr>
            <a:r>
              <a:rPr lang="en-IN" dirty="0"/>
              <a:t>}</a:t>
            </a:r>
          </a:p>
          <a:p>
            <a:endParaRPr lang="en-IN" dirty="0"/>
          </a:p>
        </p:txBody>
      </p:sp>
      <p:sp>
        <p:nvSpPr>
          <p:cNvPr id="4" name="Footer Placeholder 3"/>
          <p:cNvSpPr>
            <a:spLocks noGrp="1"/>
          </p:cNvSpPr>
          <p:nvPr>
            <p:ph type="ftr" sz="quarter" idx="3"/>
          </p:nvPr>
        </p:nvSpPr>
        <p:spPr/>
        <p:txBody>
          <a:bodyPr/>
          <a:lstStyle/>
          <a:p>
            <a:r>
              <a:rPr lang="en-US" smtClean="0">
                <a:solidFill>
                  <a:prstClr val="black">
                    <a:tint val="75000"/>
                  </a:prstClr>
                </a:solidFill>
              </a:rPr>
              <a:t>© 2016 SMART Training Resources Pvt. Ltd.</a:t>
            </a:r>
            <a:endParaRPr lang="en-US">
              <a:solidFill>
                <a:prstClr val="black">
                  <a:tint val="75000"/>
                </a:prstClr>
              </a:solidFill>
            </a:endParaRPr>
          </a:p>
        </p:txBody>
      </p:sp>
    </p:spTree>
    <p:extLst>
      <p:ext uri="{BB962C8B-B14F-4D97-AF65-F5344CB8AC3E}">
        <p14:creationId xmlns:p14="http://schemas.microsoft.com/office/powerpoint/2010/main" val="3888129402"/>
      </p:ext>
    </p:extLst>
  </p:cSld>
  <p:clrMapOvr>
    <a:masterClrMapping/>
  </p:clrMapOvr>
  <p:transition spd="slow">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764704"/>
            <a:ext cx="8229600" cy="5472608"/>
          </a:xfrm>
        </p:spPr>
        <p:txBody>
          <a:bodyPr>
            <a:normAutofit fontScale="85000" lnSpcReduction="10000"/>
          </a:bodyPr>
          <a:lstStyle/>
          <a:p>
            <a:pPr marL="0" indent="0">
              <a:buNone/>
            </a:pPr>
            <a:r>
              <a:rPr lang="en-IN" b="1" dirty="0" smtClean="0"/>
              <a:t>Algorithm </a:t>
            </a:r>
            <a:r>
              <a:rPr lang="en-IN" b="1" dirty="0"/>
              <a:t>of </a:t>
            </a:r>
            <a:r>
              <a:rPr lang="en-IN" b="1" dirty="0" err="1"/>
              <a:t>isempty</a:t>
            </a:r>
            <a:r>
              <a:rPr lang="en-IN" b="1" dirty="0"/>
              <a:t>() function −</a:t>
            </a:r>
          </a:p>
          <a:p>
            <a:pPr marL="0" indent="0">
              <a:buNone/>
            </a:pPr>
            <a:endParaRPr lang="en-IN" b="1" dirty="0"/>
          </a:p>
          <a:p>
            <a:pPr marL="0" indent="0">
              <a:buNone/>
            </a:pPr>
            <a:r>
              <a:rPr lang="en-IN" dirty="0"/>
              <a:t>begin procedure </a:t>
            </a:r>
            <a:r>
              <a:rPr lang="en-IN" dirty="0" err="1"/>
              <a:t>isempty</a:t>
            </a:r>
            <a:endParaRPr lang="en-IN" dirty="0"/>
          </a:p>
          <a:p>
            <a:pPr marL="0" indent="0">
              <a:buNone/>
            </a:pPr>
            <a:endParaRPr lang="en-IN" dirty="0"/>
          </a:p>
          <a:p>
            <a:pPr marL="0" indent="0">
              <a:buNone/>
            </a:pPr>
            <a:r>
              <a:rPr lang="en-IN" dirty="0"/>
              <a:t>   if top less than 1</a:t>
            </a:r>
          </a:p>
          <a:p>
            <a:pPr marL="0" indent="0">
              <a:buNone/>
            </a:pPr>
            <a:r>
              <a:rPr lang="en-IN" dirty="0"/>
              <a:t>      return true</a:t>
            </a:r>
          </a:p>
          <a:p>
            <a:pPr marL="0" indent="0">
              <a:buNone/>
            </a:pPr>
            <a:r>
              <a:rPr lang="en-IN" dirty="0"/>
              <a:t>   else</a:t>
            </a:r>
          </a:p>
          <a:p>
            <a:pPr marL="0" indent="0">
              <a:buNone/>
            </a:pPr>
            <a:r>
              <a:rPr lang="en-IN" dirty="0"/>
              <a:t>      return false</a:t>
            </a:r>
          </a:p>
          <a:p>
            <a:pPr marL="0" indent="0">
              <a:buNone/>
            </a:pPr>
            <a:r>
              <a:rPr lang="en-IN" dirty="0"/>
              <a:t>   </a:t>
            </a:r>
            <a:r>
              <a:rPr lang="en-IN" dirty="0" err="1"/>
              <a:t>endif</a:t>
            </a:r>
            <a:endParaRPr lang="en-IN" dirty="0"/>
          </a:p>
          <a:p>
            <a:pPr marL="0" indent="0">
              <a:buNone/>
            </a:pPr>
            <a:r>
              <a:rPr lang="en-IN" dirty="0"/>
              <a:t>   </a:t>
            </a:r>
          </a:p>
          <a:p>
            <a:pPr marL="0" indent="0">
              <a:buNone/>
            </a:pPr>
            <a:r>
              <a:rPr lang="en-IN" dirty="0"/>
              <a:t>end procedure</a:t>
            </a:r>
          </a:p>
          <a:p>
            <a:pPr marL="0" indent="0">
              <a:buNone/>
            </a:pPr>
            <a:r>
              <a:rPr lang="en-IN" dirty="0"/>
              <a:t>Implementation of </a:t>
            </a:r>
            <a:r>
              <a:rPr lang="en-IN" dirty="0" err="1"/>
              <a:t>isempty</a:t>
            </a:r>
            <a:r>
              <a:rPr lang="en-IN" dirty="0"/>
              <a:t>() function in C programming language is slightly different. We initialize top at -1, as the index in array starts from 0. So we check if the top is below zero or -1 to determine if the stack is empty. Here's the code −</a:t>
            </a:r>
          </a:p>
        </p:txBody>
      </p:sp>
      <p:sp>
        <p:nvSpPr>
          <p:cNvPr id="4" name="Footer Placeholder 3"/>
          <p:cNvSpPr>
            <a:spLocks noGrp="1"/>
          </p:cNvSpPr>
          <p:nvPr>
            <p:ph type="ftr" sz="quarter" idx="3"/>
          </p:nvPr>
        </p:nvSpPr>
        <p:spPr/>
        <p:txBody>
          <a:bodyPr/>
          <a:lstStyle/>
          <a:p>
            <a:r>
              <a:rPr lang="en-US" smtClean="0">
                <a:solidFill>
                  <a:prstClr val="black">
                    <a:tint val="75000"/>
                  </a:prstClr>
                </a:solidFill>
              </a:rPr>
              <a:t>© 2016 SMART Training Resources Pvt. Ltd.</a:t>
            </a:r>
            <a:endParaRPr lang="en-US">
              <a:solidFill>
                <a:prstClr val="black">
                  <a:tint val="75000"/>
                </a:prstClr>
              </a:solidFill>
            </a:endParaRPr>
          </a:p>
        </p:txBody>
      </p:sp>
    </p:spTree>
    <p:extLst>
      <p:ext uri="{BB962C8B-B14F-4D97-AF65-F5344CB8AC3E}">
        <p14:creationId xmlns:p14="http://schemas.microsoft.com/office/powerpoint/2010/main" val="4066934721"/>
      </p:ext>
    </p:extLst>
  </p:cSld>
  <p:clrMapOvr>
    <a:masterClrMapping/>
  </p:clrMapOvr>
  <p:transition spd="slow">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Example</a:t>
            </a:r>
            <a:br>
              <a:rPr lang="en-IN" b="1" dirty="0"/>
            </a:br>
            <a:endParaRPr lang="en-IN" dirty="0"/>
          </a:p>
        </p:txBody>
      </p:sp>
      <p:sp>
        <p:nvSpPr>
          <p:cNvPr id="3" name="Content Placeholder 2"/>
          <p:cNvSpPr>
            <a:spLocks noGrp="1"/>
          </p:cNvSpPr>
          <p:nvPr>
            <p:ph idx="1"/>
          </p:nvPr>
        </p:nvSpPr>
        <p:spPr>
          <a:xfrm>
            <a:off x="457200" y="1124744"/>
            <a:ext cx="8229600" cy="4849019"/>
          </a:xfrm>
        </p:spPr>
        <p:txBody>
          <a:bodyPr>
            <a:normAutofit fontScale="77500" lnSpcReduction="20000"/>
          </a:bodyPr>
          <a:lstStyle/>
          <a:p>
            <a:pPr marL="0" indent="0">
              <a:buNone/>
            </a:pPr>
            <a:endParaRPr lang="en-IN" dirty="0"/>
          </a:p>
          <a:p>
            <a:pPr marL="0" indent="0">
              <a:buNone/>
            </a:pPr>
            <a:r>
              <a:rPr lang="en-IN" dirty="0"/>
              <a:t>bool </a:t>
            </a:r>
            <a:r>
              <a:rPr lang="en-IN" dirty="0" err="1"/>
              <a:t>isempty</a:t>
            </a:r>
            <a:r>
              <a:rPr lang="en-IN" dirty="0"/>
              <a:t>() {</a:t>
            </a:r>
          </a:p>
          <a:p>
            <a:pPr marL="0" indent="0">
              <a:buNone/>
            </a:pPr>
            <a:r>
              <a:rPr lang="en-IN" dirty="0"/>
              <a:t>   if(top == -1)</a:t>
            </a:r>
          </a:p>
          <a:p>
            <a:pPr marL="0" indent="0">
              <a:buNone/>
            </a:pPr>
            <a:r>
              <a:rPr lang="en-IN" dirty="0"/>
              <a:t>      return true;</a:t>
            </a:r>
          </a:p>
          <a:p>
            <a:pPr marL="0" indent="0">
              <a:buNone/>
            </a:pPr>
            <a:r>
              <a:rPr lang="en-IN" dirty="0"/>
              <a:t>   else</a:t>
            </a:r>
          </a:p>
          <a:p>
            <a:pPr marL="0" indent="0">
              <a:buNone/>
            </a:pPr>
            <a:r>
              <a:rPr lang="en-IN" dirty="0"/>
              <a:t>      return false;</a:t>
            </a:r>
          </a:p>
          <a:p>
            <a:pPr marL="0" indent="0">
              <a:buNone/>
            </a:pPr>
            <a:r>
              <a:rPr lang="en-IN" dirty="0" smtClean="0"/>
              <a:t>}</a:t>
            </a:r>
            <a:r>
              <a:rPr lang="en-IN" dirty="0"/>
              <a:t> </a:t>
            </a:r>
            <a:endParaRPr lang="en-IN" dirty="0" smtClean="0"/>
          </a:p>
          <a:p>
            <a:pPr marL="0" indent="0">
              <a:buNone/>
            </a:pPr>
            <a:r>
              <a:rPr lang="en-IN" b="1" dirty="0" smtClean="0"/>
              <a:t>Example</a:t>
            </a:r>
            <a:endParaRPr lang="en-IN" b="1" dirty="0"/>
          </a:p>
          <a:p>
            <a:pPr marL="0" indent="0">
              <a:buNone/>
            </a:pPr>
            <a:endParaRPr lang="en-IN" dirty="0"/>
          </a:p>
          <a:p>
            <a:pPr marL="0" indent="0">
              <a:buNone/>
            </a:pPr>
            <a:r>
              <a:rPr lang="en-IN" dirty="0"/>
              <a:t>bool </a:t>
            </a:r>
            <a:r>
              <a:rPr lang="en-IN" dirty="0" err="1"/>
              <a:t>isfull</a:t>
            </a:r>
            <a:r>
              <a:rPr lang="en-IN" dirty="0"/>
              <a:t>() {</a:t>
            </a:r>
          </a:p>
          <a:p>
            <a:pPr marL="0" indent="0">
              <a:buNone/>
            </a:pPr>
            <a:r>
              <a:rPr lang="en-IN" dirty="0"/>
              <a:t>   if(top == MAXSIZE)</a:t>
            </a:r>
          </a:p>
          <a:p>
            <a:pPr marL="0" indent="0">
              <a:buNone/>
            </a:pPr>
            <a:r>
              <a:rPr lang="en-IN" dirty="0"/>
              <a:t>      return true;</a:t>
            </a:r>
          </a:p>
          <a:p>
            <a:pPr marL="0" indent="0">
              <a:buNone/>
            </a:pPr>
            <a:r>
              <a:rPr lang="en-IN" dirty="0"/>
              <a:t>   else</a:t>
            </a:r>
          </a:p>
          <a:p>
            <a:pPr marL="0" indent="0">
              <a:buNone/>
            </a:pPr>
            <a:r>
              <a:rPr lang="en-IN" dirty="0"/>
              <a:t>      return false;</a:t>
            </a:r>
          </a:p>
          <a:p>
            <a:pPr marL="0" indent="0">
              <a:buNone/>
            </a:pPr>
            <a:r>
              <a:rPr lang="en-IN" dirty="0"/>
              <a:t>}</a:t>
            </a:r>
          </a:p>
          <a:p>
            <a:pPr marL="0" indent="0">
              <a:buNone/>
            </a:pPr>
            <a:endParaRPr lang="en-IN" dirty="0"/>
          </a:p>
        </p:txBody>
      </p:sp>
      <p:sp>
        <p:nvSpPr>
          <p:cNvPr id="4" name="Footer Placeholder 3"/>
          <p:cNvSpPr>
            <a:spLocks noGrp="1"/>
          </p:cNvSpPr>
          <p:nvPr>
            <p:ph type="ftr" sz="quarter" idx="3"/>
          </p:nvPr>
        </p:nvSpPr>
        <p:spPr/>
        <p:txBody>
          <a:bodyPr/>
          <a:lstStyle/>
          <a:p>
            <a:r>
              <a:rPr lang="en-US" smtClean="0">
                <a:solidFill>
                  <a:prstClr val="black">
                    <a:tint val="75000"/>
                  </a:prstClr>
                </a:solidFill>
              </a:rPr>
              <a:t>© 2016 SMART Training Resources Pvt. Ltd.</a:t>
            </a:r>
            <a:endParaRPr lang="en-US">
              <a:solidFill>
                <a:prstClr val="black">
                  <a:tint val="75000"/>
                </a:prstClr>
              </a:solidFill>
            </a:endParaRPr>
          </a:p>
        </p:txBody>
      </p:sp>
    </p:spTree>
    <p:extLst>
      <p:ext uri="{BB962C8B-B14F-4D97-AF65-F5344CB8AC3E}">
        <p14:creationId xmlns:p14="http://schemas.microsoft.com/office/powerpoint/2010/main" val="1295331484"/>
      </p:ext>
    </p:extLst>
  </p:cSld>
  <p:clrMapOvr>
    <a:masterClrMapping/>
  </p:clrMapOvr>
  <p:transition spd="slow">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836712"/>
            <a:ext cx="8229600" cy="914400"/>
          </a:xfrm>
        </p:spPr>
        <p:txBody>
          <a:bodyPr>
            <a:normAutofit fontScale="90000"/>
          </a:bodyPr>
          <a:lstStyle/>
          <a:p>
            <a:r>
              <a:rPr lang="en-IN" b="1" dirty="0"/>
              <a:t>Push Operation</a:t>
            </a:r>
            <a:br>
              <a:rPr lang="en-IN" b="1" dirty="0"/>
            </a:br>
            <a:endParaRPr lang="en-IN" dirty="0"/>
          </a:p>
        </p:txBody>
      </p:sp>
      <p:sp>
        <p:nvSpPr>
          <p:cNvPr id="3" name="Content Placeholder 2"/>
          <p:cNvSpPr>
            <a:spLocks noGrp="1"/>
          </p:cNvSpPr>
          <p:nvPr>
            <p:ph idx="1"/>
          </p:nvPr>
        </p:nvSpPr>
        <p:spPr>
          <a:xfrm>
            <a:off x="395536" y="1412776"/>
            <a:ext cx="8229600" cy="4297363"/>
          </a:xfrm>
        </p:spPr>
        <p:txBody>
          <a:bodyPr>
            <a:normAutofit fontScale="85000" lnSpcReduction="20000"/>
          </a:bodyPr>
          <a:lstStyle/>
          <a:p>
            <a:pPr marL="0" indent="0">
              <a:buNone/>
            </a:pPr>
            <a:r>
              <a:rPr lang="en-IN" dirty="0" smtClean="0"/>
              <a:t>The </a:t>
            </a:r>
            <a:r>
              <a:rPr lang="en-IN" dirty="0"/>
              <a:t>process of putting a new data element onto stack is known as a Push Operation. Push operation involves a series of steps −</a:t>
            </a:r>
          </a:p>
          <a:p>
            <a:pPr marL="0" indent="0">
              <a:buNone/>
            </a:pPr>
            <a:endParaRPr lang="en-IN" dirty="0"/>
          </a:p>
          <a:p>
            <a:pPr marL="0" indent="0">
              <a:buNone/>
            </a:pPr>
            <a:r>
              <a:rPr lang="en-IN" b="1" dirty="0"/>
              <a:t>Step 1 </a:t>
            </a:r>
            <a:r>
              <a:rPr lang="en-IN" dirty="0"/>
              <a:t>− Checks if the stack is full.</a:t>
            </a:r>
          </a:p>
          <a:p>
            <a:pPr marL="0" indent="0">
              <a:buNone/>
            </a:pPr>
            <a:endParaRPr lang="en-IN" dirty="0"/>
          </a:p>
          <a:p>
            <a:pPr marL="0" indent="0">
              <a:buNone/>
            </a:pPr>
            <a:r>
              <a:rPr lang="en-IN" b="1" dirty="0"/>
              <a:t>Step 2 </a:t>
            </a:r>
            <a:r>
              <a:rPr lang="en-IN" dirty="0"/>
              <a:t>− If the stack is full, produces an error and exit.</a:t>
            </a:r>
          </a:p>
          <a:p>
            <a:pPr marL="0" indent="0">
              <a:buNone/>
            </a:pPr>
            <a:endParaRPr lang="en-IN" dirty="0"/>
          </a:p>
          <a:p>
            <a:pPr marL="0" indent="0">
              <a:buNone/>
            </a:pPr>
            <a:r>
              <a:rPr lang="en-IN" b="1" dirty="0" smtClean="0"/>
              <a:t>Step 3</a:t>
            </a:r>
            <a:r>
              <a:rPr lang="en-IN" dirty="0" smtClean="0"/>
              <a:t> </a:t>
            </a:r>
            <a:r>
              <a:rPr lang="en-IN" dirty="0"/>
              <a:t>− If the stack is not full, increments top to point next empty space.</a:t>
            </a:r>
          </a:p>
          <a:p>
            <a:pPr marL="0" indent="0">
              <a:buNone/>
            </a:pPr>
            <a:endParaRPr lang="en-IN" dirty="0"/>
          </a:p>
          <a:p>
            <a:pPr marL="0" indent="0">
              <a:buNone/>
            </a:pPr>
            <a:r>
              <a:rPr lang="en-IN" b="1" dirty="0"/>
              <a:t>Step 4 </a:t>
            </a:r>
            <a:r>
              <a:rPr lang="en-IN" dirty="0"/>
              <a:t>− Adds data element to the stack location, where top is pointing.</a:t>
            </a:r>
          </a:p>
          <a:p>
            <a:pPr marL="0" indent="0">
              <a:buNone/>
            </a:pPr>
            <a:endParaRPr lang="en-IN" dirty="0"/>
          </a:p>
          <a:p>
            <a:pPr marL="0" indent="0">
              <a:buNone/>
            </a:pPr>
            <a:r>
              <a:rPr lang="en-IN" b="1" dirty="0"/>
              <a:t>Step 5 </a:t>
            </a:r>
            <a:r>
              <a:rPr lang="en-IN" dirty="0"/>
              <a:t>− Returns success.</a:t>
            </a:r>
          </a:p>
          <a:p>
            <a:pPr marL="0" indent="0">
              <a:buNone/>
            </a:pPr>
            <a:endParaRPr lang="en-IN" dirty="0"/>
          </a:p>
          <a:p>
            <a:endParaRPr lang="en-IN" dirty="0"/>
          </a:p>
        </p:txBody>
      </p:sp>
      <p:sp>
        <p:nvSpPr>
          <p:cNvPr id="4" name="Footer Placeholder 3"/>
          <p:cNvSpPr>
            <a:spLocks noGrp="1"/>
          </p:cNvSpPr>
          <p:nvPr>
            <p:ph type="ftr" sz="quarter" idx="3"/>
          </p:nvPr>
        </p:nvSpPr>
        <p:spPr/>
        <p:txBody>
          <a:bodyPr/>
          <a:lstStyle/>
          <a:p>
            <a:r>
              <a:rPr lang="en-US" smtClean="0">
                <a:solidFill>
                  <a:prstClr val="black">
                    <a:tint val="75000"/>
                  </a:prstClr>
                </a:solidFill>
              </a:rPr>
              <a:t>© 2016 SMART Training Resources Pvt. Ltd.</a:t>
            </a:r>
            <a:endParaRPr lang="en-US">
              <a:solidFill>
                <a:prstClr val="black">
                  <a:tint val="75000"/>
                </a:prstClr>
              </a:solidFill>
            </a:endParaRPr>
          </a:p>
        </p:txBody>
      </p:sp>
    </p:spTree>
    <p:extLst>
      <p:ext uri="{BB962C8B-B14F-4D97-AF65-F5344CB8AC3E}">
        <p14:creationId xmlns:p14="http://schemas.microsoft.com/office/powerpoint/2010/main" val="693679253"/>
      </p:ext>
    </p:extLst>
  </p:cSld>
  <p:clrMapOvr>
    <a:masterClrMapping/>
  </p:clrMapOvr>
  <p:transition spd="slow">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PUSH OPERATIONS</a:t>
            </a:r>
            <a:endParaRPr lang="en-IN" dirty="0"/>
          </a:p>
        </p:txBody>
      </p:sp>
      <p:sp>
        <p:nvSpPr>
          <p:cNvPr id="4" name="Footer Placeholder 3"/>
          <p:cNvSpPr>
            <a:spLocks noGrp="1"/>
          </p:cNvSpPr>
          <p:nvPr>
            <p:ph type="ftr" sz="quarter" idx="3"/>
          </p:nvPr>
        </p:nvSpPr>
        <p:spPr/>
        <p:txBody>
          <a:bodyPr/>
          <a:lstStyle/>
          <a:p>
            <a:r>
              <a:rPr lang="en-US" smtClean="0">
                <a:solidFill>
                  <a:prstClr val="black">
                    <a:tint val="75000"/>
                  </a:prstClr>
                </a:solidFill>
              </a:rPr>
              <a:t>© 2016 SMART Training Resources Pvt. Ltd.</a:t>
            </a:r>
            <a:endParaRPr lang="en-US">
              <a:solidFill>
                <a:prstClr val="black">
                  <a:tint val="75000"/>
                </a:prstClr>
              </a:solidFill>
            </a:endParaRP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5536" y="1844824"/>
            <a:ext cx="3810000" cy="1728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529502" y="4797152"/>
            <a:ext cx="6462464" cy="646331"/>
          </a:xfrm>
          <a:prstGeom prst="rect">
            <a:avLst/>
          </a:prstGeom>
        </p:spPr>
        <p:txBody>
          <a:bodyPr wrap="square">
            <a:spAutoFit/>
          </a:bodyPr>
          <a:lstStyle/>
          <a:p>
            <a:r>
              <a:rPr lang="en-IN" dirty="0"/>
              <a:t>If the linked list is used to implement the stack, then in step 3, we need to allocate space dynamically.</a:t>
            </a:r>
          </a:p>
        </p:txBody>
      </p:sp>
    </p:spTree>
    <p:extLst>
      <p:ext uri="{BB962C8B-B14F-4D97-AF65-F5344CB8AC3E}">
        <p14:creationId xmlns:p14="http://schemas.microsoft.com/office/powerpoint/2010/main" val="2936664170"/>
      </p:ext>
    </p:extLst>
  </p:cSld>
  <p:clrMapOvr>
    <a:masterClrMapping/>
  </p:clrMapOvr>
  <p:transition spd="slow">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Algorithm for PUSH Operation</a:t>
            </a:r>
            <a:br>
              <a:rPr lang="en-IN" b="1" dirty="0"/>
            </a:br>
            <a:endParaRPr lang="en-IN" dirty="0"/>
          </a:p>
        </p:txBody>
      </p:sp>
      <p:sp>
        <p:nvSpPr>
          <p:cNvPr id="3" name="Content Placeholder 2"/>
          <p:cNvSpPr>
            <a:spLocks noGrp="1"/>
          </p:cNvSpPr>
          <p:nvPr>
            <p:ph idx="1"/>
          </p:nvPr>
        </p:nvSpPr>
        <p:spPr/>
        <p:txBody>
          <a:bodyPr>
            <a:normAutofit fontScale="85000" lnSpcReduction="20000"/>
          </a:bodyPr>
          <a:lstStyle/>
          <a:p>
            <a:pPr marL="0" indent="0">
              <a:buNone/>
            </a:pPr>
            <a:r>
              <a:rPr lang="en-IN" dirty="0" smtClean="0"/>
              <a:t>A </a:t>
            </a:r>
            <a:r>
              <a:rPr lang="en-IN" dirty="0"/>
              <a:t>simple algorithm for Push operation can be derived as follows −</a:t>
            </a:r>
          </a:p>
          <a:p>
            <a:pPr marL="0" indent="0">
              <a:buNone/>
            </a:pPr>
            <a:endParaRPr lang="en-IN" dirty="0"/>
          </a:p>
          <a:p>
            <a:pPr marL="0" indent="0">
              <a:buNone/>
            </a:pPr>
            <a:r>
              <a:rPr lang="en-IN" dirty="0"/>
              <a:t>begin procedure push: stack, data</a:t>
            </a:r>
          </a:p>
          <a:p>
            <a:pPr marL="0" indent="0">
              <a:buNone/>
            </a:pPr>
            <a:endParaRPr lang="en-IN" dirty="0"/>
          </a:p>
          <a:p>
            <a:pPr marL="0" indent="0">
              <a:buNone/>
            </a:pPr>
            <a:r>
              <a:rPr lang="en-IN" dirty="0"/>
              <a:t>   if stack is full</a:t>
            </a:r>
          </a:p>
          <a:p>
            <a:pPr marL="0" indent="0">
              <a:buNone/>
            </a:pPr>
            <a:r>
              <a:rPr lang="en-IN" dirty="0"/>
              <a:t>      return null</a:t>
            </a:r>
          </a:p>
          <a:p>
            <a:pPr marL="0" indent="0">
              <a:buNone/>
            </a:pPr>
            <a:r>
              <a:rPr lang="en-IN" dirty="0"/>
              <a:t>   </a:t>
            </a:r>
            <a:r>
              <a:rPr lang="en-IN" dirty="0" err="1"/>
              <a:t>endif</a:t>
            </a:r>
            <a:endParaRPr lang="en-IN" dirty="0"/>
          </a:p>
          <a:p>
            <a:pPr marL="0" indent="0">
              <a:buNone/>
            </a:pPr>
            <a:r>
              <a:rPr lang="en-IN" dirty="0"/>
              <a:t>   </a:t>
            </a:r>
          </a:p>
          <a:p>
            <a:pPr marL="0" indent="0">
              <a:buNone/>
            </a:pPr>
            <a:r>
              <a:rPr lang="en-IN" dirty="0"/>
              <a:t>   top ← top + 1</a:t>
            </a:r>
          </a:p>
          <a:p>
            <a:pPr marL="0" indent="0">
              <a:buNone/>
            </a:pPr>
            <a:r>
              <a:rPr lang="en-IN" dirty="0"/>
              <a:t>   stack[top] ← data</a:t>
            </a:r>
          </a:p>
          <a:p>
            <a:pPr marL="0" indent="0">
              <a:buNone/>
            </a:pPr>
            <a:endParaRPr lang="en-IN" dirty="0"/>
          </a:p>
          <a:p>
            <a:pPr marL="0" indent="0">
              <a:buNone/>
            </a:pPr>
            <a:r>
              <a:rPr lang="en-IN" dirty="0"/>
              <a:t>end procedure</a:t>
            </a:r>
          </a:p>
        </p:txBody>
      </p:sp>
      <p:sp>
        <p:nvSpPr>
          <p:cNvPr id="4" name="Footer Placeholder 3"/>
          <p:cNvSpPr>
            <a:spLocks noGrp="1"/>
          </p:cNvSpPr>
          <p:nvPr>
            <p:ph type="ftr" sz="quarter" idx="3"/>
          </p:nvPr>
        </p:nvSpPr>
        <p:spPr/>
        <p:txBody>
          <a:bodyPr/>
          <a:lstStyle/>
          <a:p>
            <a:r>
              <a:rPr lang="en-US" smtClean="0">
                <a:solidFill>
                  <a:prstClr val="black">
                    <a:tint val="75000"/>
                  </a:prstClr>
                </a:solidFill>
              </a:rPr>
              <a:t>© 2016 SMART Training Resources Pvt. Ltd.</a:t>
            </a:r>
            <a:endParaRPr lang="en-US">
              <a:solidFill>
                <a:prstClr val="black">
                  <a:tint val="75000"/>
                </a:prstClr>
              </a:solidFill>
            </a:endParaRPr>
          </a:p>
        </p:txBody>
      </p:sp>
    </p:spTree>
    <p:extLst>
      <p:ext uri="{BB962C8B-B14F-4D97-AF65-F5344CB8AC3E}">
        <p14:creationId xmlns:p14="http://schemas.microsoft.com/office/powerpoint/2010/main" val="533950980"/>
      </p:ext>
    </p:extLst>
  </p:cSld>
  <p:clrMapOvr>
    <a:masterClrMapping/>
  </p:clrMapOvr>
  <p:transition spd="slow">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12229"/>
            <a:ext cx="8229600" cy="5209059"/>
          </a:xfrm>
        </p:spPr>
        <p:txBody>
          <a:bodyPr>
            <a:normAutofit fontScale="92500" lnSpcReduction="20000"/>
          </a:bodyPr>
          <a:lstStyle/>
          <a:p>
            <a:pPr marL="0" indent="0">
              <a:buNone/>
            </a:pPr>
            <a:r>
              <a:rPr lang="en-IN" b="1" dirty="0"/>
              <a:t>Pop Operation</a:t>
            </a:r>
          </a:p>
          <a:p>
            <a:pPr marL="0" indent="0">
              <a:buNone/>
            </a:pPr>
            <a:r>
              <a:rPr lang="en-IN" dirty="0"/>
              <a:t>Accessing the content while removing it from the stack, is known as a Pop Operation. In an array implementation of pop() operation, the data element is not actually removed, instead </a:t>
            </a:r>
            <a:r>
              <a:rPr lang="en-IN" b="1" dirty="0" err="1"/>
              <a:t>top</a:t>
            </a:r>
            <a:r>
              <a:rPr lang="en-IN" dirty="0" err="1"/>
              <a:t>is</a:t>
            </a:r>
            <a:r>
              <a:rPr lang="en-IN" dirty="0"/>
              <a:t> decremented to a lower position in the stack to point to the next value. But in linked-list implementation, pop() actually removes data element and </a:t>
            </a:r>
            <a:r>
              <a:rPr lang="en-IN" dirty="0" err="1"/>
              <a:t>deallocates</a:t>
            </a:r>
            <a:r>
              <a:rPr lang="en-IN" dirty="0"/>
              <a:t> memory space.</a:t>
            </a:r>
          </a:p>
          <a:p>
            <a:pPr marL="0" indent="0">
              <a:buNone/>
            </a:pPr>
            <a:r>
              <a:rPr lang="en-IN" b="1" dirty="0"/>
              <a:t>A Pop operation may involve the following steps −</a:t>
            </a:r>
          </a:p>
          <a:p>
            <a:pPr marL="0" indent="0">
              <a:buNone/>
            </a:pPr>
            <a:r>
              <a:rPr lang="en-IN" b="1" dirty="0"/>
              <a:t>Step 1</a:t>
            </a:r>
            <a:r>
              <a:rPr lang="en-IN" dirty="0"/>
              <a:t> − Checks if the stack is empty.</a:t>
            </a:r>
          </a:p>
          <a:p>
            <a:pPr marL="0" indent="0">
              <a:buNone/>
            </a:pPr>
            <a:r>
              <a:rPr lang="en-IN" b="1" dirty="0"/>
              <a:t>Step 2</a:t>
            </a:r>
            <a:r>
              <a:rPr lang="en-IN" dirty="0"/>
              <a:t> − If the stack is empty, produces an error and exit.</a:t>
            </a:r>
          </a:p>
          <a:p>
            <a:pPr marL="0" indent="0">
              <a:buNone/>
            </a:pPr>
            <a:r>
              <a:rPr lang="en-IN" b="1" dirty="0"/>
              <a:t>Step 3</a:t>
            </a:r>
            <a:r>
              <a:rPr lang="en-IN" dirty="0"/>
              <a:t> − If the stack is not empty, accesses the data element at which </a:t>
            </a:r>
            <a:r>
              <a:rPr lang="en-IN" b="1" dirty="0"/>
              <a:t>top</a:t>
            </a:r>
            <a:r>
              <a:rPr lang="en-IN" dirty="0"/>
              <a:t> is pointing.</a:t>
            </a:r>
          </a:p>
          <a:p>
            <a:pPr marL="0" indent="0">
              <a:buNone/>
            </a:pPr>
            <a:r>
              <a:rPr lang="en-IN" b="1" dirty="0"/>
              <a:t>Step 4</a:t>
            </a:r>
            <a:r>
              <a:rPr lang="en-IN" dirty="0"/>
              <a:t> − Decreases the value of top by 1.</a:t>
            </a:r>
          </a:p>
          <a:p>
            <a:pPr marL="0" indent="0">
              <a:buNone/>
            </a:pPr>
            <a:r>
              <a:rPr lang="en-IN" b="1" dirty="0"/>
              <a:t>Step 5</a:t>
            </a:r>
            <a:r>
              <a:rPr lang="en-IN" dirty="0"/>
              <a:t> − Returns success.</a:t>
            </a:r>
          </a:p>
          <a:p>
            <a:endParaRPr lang="en-IN" dirty="0"/>
          </a:p>
        </p:txBody>
      </p:sp>
      <p:sp>
        <p:nvSpPr>
          <p:cNvPr id="4" name="Footer Placeholder 3"/>
          <p:cNvSpPr>
            <a:spLocks noGrp="1"/>
          </p:cNvSpPr>
          <p:nvPr>
            <p:ph type="ftr" sz="quarter" idx="3"/>
          </p:nvPr>
        </p:nvSpPr>
        <p:spPr/>
        <p:txBody>
          <a:bodyPr/>
          <a:lstStyle/>
          <a:p>
            <a:r>
              <a:rPr lang="en-US" smtClean="0">
                <a:solidFill>
                  <a:prstClr val="black">
                    <a:tint val="75000"/>
                  </a:prstClr>
                </a:solidFill>
              </a:rPr>
              <a:t>© 2016 SMART Training Resources Pvt. Ltd.</a:t>
            </a:r>
            <a:endParaRPr lang="en-US">
              <a:solidFill>
                <a:prstClr val="black">
                  <a:tint val="75000"/>
                </a:prstClr>
              </a:solidFill>
            </a:endParaRPr>
          </a:p>
        </p:txBody>
      </p:sp>
    </p:spTree>
    <p:extLst>
      <p:ext uri="{BB962C8B-B14F-4D97-AF65-F5344CB8AC3E}">
        <p14:creationId xmlns:p14="http://schemas.microsoft.com/office/powerpoint/2010/main" val="3477870370"/>
      </p:ext>
    </p:extLst>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Implementation of Stack</a:t>
            </a:r>
            <a:br>
              <a:rPr lang="en-IN" dirty="0"/>
            </a:br>
            <a:endParaRPr lang="en-IN" dirty="0"/>
          </a:p>
        </p:txBody>
      </p:sp>
      <p:sp>
        <p:nvSpPr>
          <p:cNvPr id="3" name="Content Placeholder 2"/>
          <p:cNvSpPr>
            <a:spLocks noGrp="1"/>
          </p:cNvSpPr>
          <p:nvPr>
            <p:ph idx="1"/>
          </p:nvPr>
        </p:nvSpPr>
        <p:spPr/>
        <p:txBody>
          <a:bodyPr/>
          <a:lstStyle/>
          <a:p>
            <a:r>
              <a:rPr lang="en-IN" dirty="0"/>
              <a:t>A stack is an Abstract Data Type (ADT), commonly used in most programming languages. It is named stack as it behaves like a real-world stack, for example – a deck of cards or a pile of plates, etc.</a:t>
            </a:r>
          </a:p>
          <a:p>
            <a:endParaRPr lang="en-IN" dirty="0"/>
          </a:p>
          <a:p>
            <a:r>
              <a:rPr lang="en-IN" dirty="0"/>
              <a:t>Stack Example</a:t>
            </a:r>
          </a:p>
        </p:txBody>
      </p:sp>
      <p:sp>
        <p:nvSpPr>
          <p:cNvPr id="4" name="Footer Placeholder 3"/>
          <p:cNvSpPr>
            <a:spLocks noGrp="1"/>
          </p:cNvSpPr>
          <p:nvPr>
            <p:ph type="ftr" sz="quarter" idx="3"/>
          </p:nvPr>
        </p:nvSpPr>
        <p:spPr/>
        <p:txBody>
          <a:bodyPr/>
          <a:lstStyle/>
          <a:p>
            <a:r>
              <a:rPr lang="en-US" smtClean="0">
                <a:solidFill>
                  <a:prstClr val="black">
                    <a:tint val="75000"/>
                  </a:prstClr>
                </a:solidFill>
              </a:rPr>
              <a:t>© 2016 SMART Training Resources Pvt. Ltd.</a:t>
            </a:r>
            <a:endParaRPr lang="en-US">
              <a:solidFill>
                <a:prstClr val="black">
                  <a:tint val="75000"/>
                </a:prstClr>
              </a:solidFill>
            </a:endParaRPr>
          </a:p>
        </p:txBody>
      </p:sp>
      <p:pic>
        <p:nvPicPr>
          <p:cNvPr id="30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4149080"/>
            <a:ext cx="3667125" cy="15285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62945035"/>
      </p:ext>
    </p:extLst>
  </p:cSld>
  <p:clrMapOvr>
    <a:masterClrMapping/>
  </p:clrMapOvr>
  <p:transition spd="slow">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Pop operation</a:t>
            </a:r>
            <a:endParaRPr lang="en-IN" dirty="0"/>
          </a:p>
        </p:txBody>
      </p:sp>
      <p:sp>
        <p:nvSpPr>
          <p:cNvPr id="4" name="Footer Placeholder 3"/>
          <p:cNvSpPr>
            <a:spLocks noGrp="1"/>
          </p:cNvSpPr>
          <p:nvPr>
            <p:ph type="ftr" sz="quarter" idx="3"/>
          </p:nvPr>
        </p:nvSpPr>
        <p:spPr/>
        <p:txBody>
          <a:bodyPr/>
          <a:lstStyle/>
          <a:p>
            <a:r>
              <a:rPr lang="en-US" smtClean="0">
                <a:solidFill>
                  <a:prstClr val="black">
                    <a:tint val="75000"/>
                  </a:prstClr>
                </a:solidFill>
              </a:rPr>
              <a:t>© 2016 SMART Training Resources Pvt. Ltd.</a:t>
            </a:r>
            <a:endParaRPr lang="en-US">
              <a:solidFill>
                <a:prstClr val="black">
                  <a:tint val="75000"/>
                </a:prstClr>
              </a:solidFill>
            </a:endParaRPr>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11560" y="1700808"/>
            <a:ext cx="4286250" cy="2681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51492558"/>
      </p:ext>
    </p:extLst>
  </p:cSld>
  <p:clrMapOvr>
    <a:masterClrMapping/>
  </p:clrMapOvr>
  <p:transition spd="slow">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Algorithm for Pop Operation</a:t>
            </a:r>
            <a:br>
              <a:rPr lang="en-IN" b="1" dirty="0"/>
            </a:br>
            <a:endParaRPr lang="en-IN" dirty="0"/>
          </a:p>
        </p:txBody>
      </p:sp>
      <p:sp>
        <p:nvSpPr>
          <p:cNvPr id="3" name="Content Placeholder 2"/>
          <p:cNvSpPr>
            <a:spLocks noGrp="1"/>
          </p:cNvSpPr>
          <p:nvPr>
            <p:ph idx="1"/>
          </p:nvPr>
        </p:nvSpPr>
        <p:spPr/>
        <p:txBody>
          <a:bodyPr>
            <a:normAutofit fontScale="70000" lnSpcReduction="20000"/>
          </a:bodyPr>
          <a:lstStyle/>
          <a:p>
            <a:pPr marL="0" indent="0">
              <a:buNone/>
            </a:pPr>
            <a:r>
              <a:rPr lang="en-IN" dirty="0" smtClean="0"/>
              <a:t>A </a:t>
            </a:r>
            <a:r>
              <a:rPr lang="en-IN" dirty="0"/>
              <a:t>simple algorithm for Pop operation can be derived as follows −</a:t>
            </a:r>
          </a:p>
          <a:p>
            <a:pPr marL="0" indent="0">
              <a:buNone/>
            </a:pPr>
            <a:endParaRPr lang="en-IN" dirty="0"/>
          </a:p>
          <a:p>
            <a:pPr marL="0" indent="0">
              <a:buNone/>
            </a:pPr>
            <a:r>
              <a:rPr lang="en-IN" dirty="0"/>
              <a:t>begin procedure pop: stack</a:t>
            </a:r>
          </a:p>
          <a:p>
            <a:pPr marL="0" indent="0">
              <a:buNone/>
            </a:pPr>
            <a:endParaRPr lang="en-IN" dirty="0"/>
          </a:p>
          <a:p>
            <a:pPr marL="0" indent="0">
              <a:buNone/>
            </a:pPr>
            <a:r>
              <a:rPr lang="en-IN" dirty="0"/>
              <a:t>   if stack is empty</a:t>
            </a:r>
          </a:p>
          <a:p>
            <a:pPr marL="0" indent="0">
              <a:buNone/>
            </a:pPr>
            <a:r>
              <a:rPr lang="en-IN" dirty="0"/>
              <a:t>      return null</a:t>
            </a:r>
          </a:p>
          <a:p>
            <a:pPr marL="0" indent="0">
              <a:buNone/>
            </a:pPr>
            <a:r>
              <a:rPr lang="en-IN" dirty="0"/>
              <a:t>   </a:t>
            </a:r>
            <a:r>
              <a:rPr lang="en-IN" dirty="0" err="1"/>
              <a:t>endif</a:t>
            </a:r>
            <a:endParaRPr lang="en-IN" dirty="0"/>
          </a:p>
          <a:p>
            <a:pPr marL="0" indent="0">
              <a:buNone/>
            </a:pPr>
            <a:r>
              <a:rPr lang="en-IN" dirty="0"/>
              <a:t>   </a:t>
            </a:r>
          </a:p>
          <a:p>
            <a:pPr marL="0" indent="0">
              <a:buNone/>
            </a:pPr>
            <a:r>
              <a:rPr lang="en-IN" dirty="0"/>
              <a:t>   data ← stack[top]</a:t>
            </a:r>
          </a:p>
          <a:p>
            <a:pPr marL="0" indent="0">
              <a:buNone/>
            </a:pPr>
            <a:r>
              <a:rPr lang="en-IN" dirty="0"/>
              <a:t>   top ← top - 1</a:t>
            </a:r>
          </a:p>
          <a:p>
            <a:pPr marL="0" indent="0">
              <a:buNone/>
            </a:pPr>
            <a:r>
              <a:rPr lang="en-IN" dirty="0"/>
              <a:t>   return data</a:t>
            </a:r>
          </a:p>
          <a:p>
            <a:pPr marL="0" indent="0">
              <a:buNone/>
            </a:pPr>
            <a:endParaRPr lang="en-IN" dirty="0"/>
          </a:p>
          <a:p>
            <a:pPr marL="0" indent="0">
              <a:buNone/>
            </a:pPr>
            <a:r>
              <a:rPr lang="en-IN" dirty="0"/>
              <a:t>end procedure</a:t>
            </a:r>
          </a:p>
          <a:p>
            <a:pPr marL="0" indent="0">
              <a:buNone/>
            </a:pPr>
            <a:r>
              <a:rPr lang="en-IN" dirty="0"/>
              <a:t>Implementation of this algorithm in C, is as follows −</a:t>
            </a:r>
          </a:p>
        </p:txBody>
      </p:sp>
      <p:sp>
        <p:nvSpPr>
          <p:cNvPr id="4" name="Footer Placeholder 3"/>
          <p:cNvSpPr>
            <a:spLocks noGrp="1"/>
          </p:cNvSpPr>
          <p:nvPr>
            <p:ph type="ftr" sz="quarter" idx="3"/>
          </p:nvPr>
        </p:nvSpPr>
        <p:spPr/>
        <p:txBody>
          <a:bodyPr/>
          <a:lstStyle/>
          <a:p>
            <a:r>
              <a:rPr lang="en-US" smtClean="0">
                <a:solidFill>
                  <a:prstClr val="black">
                    <a:tint val="75000"/>
                  </a:prstClr>
                </a:solidFill>
              </a:rPr>
              <a:t>© 2016 SMART Training Resources Pvt. Ltd.</a:t>
            </a:r>
            <a:endParaRPr lang="en-US">
              <a:solidFill>
                <a:prstClr val="black">
                  <a:tint val="75000"/>
                </a:prstClr>
              </a:solidFill>
            </a:endParaRPr>
          </a:p>
        </p:txBody>
      </p:sp>
    </p:spTree>
    <p:extLst>
      <p:ext uri="{BB962C8B-B14F-4D97-AF65-F5344CB8AC3E}">
        <p14:creationId xmlns:p14="http://schemas.microsoft.com/office/powerpoint/2010/main" val="3136800164"/>
      </p:ext>
    </p:extLst>
  </p:cSld>
  <p:clrMapOvr>
    <a:masterClrMapping/>
  </p:clrMapOvr>
  <p:transition spd="slow">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indent="0"/>
            <a:r>
              <a:rPr lang="en-IN" dirty="0"/>
              <a:t>Implementation of this algorithm in C, is as follows −</a:t>
            </a:r>
            <a:br>
              <a:rPr lang="en-IN" dirty="0"/>
            </a:br>
            <a:r>
              <a:rPr lang="en-IN" dirty="0"/>
              <a:t>Example</a:t>
            </a:r>
            <a:br>
              <a:rPr lang="en-IN" dirty="0"/>
            </a:br>
            <a:endParaRPr lang="en-IN" dirty="0"/>
          </a:p>
        </p:txBody>
      </p:sp>
      <p:sp>
        <p:nvSpPr>
          <p:cNvPr id="3" name="Content Placeholder 2"/>
          <p:cNvSpPr>
            <a:spLocks noGrp="1"/>
          </p:cNvSpPr>
          <p:nvPr>
            <p:ph idx="1"/>
          </p:nvPr>
        </p:nvSpPr>
        <p:spPr/>
        <p:txBody>
          <a:bodyPr>
            <a:normAutofit fontScale="92500" lnSpcReduction="20000"/>
          </a:bodyPr>
          <a:lstStyle/>
          <a:p>
            <a:pPr marL="0" indent="0">
              <a:buNone/>
            </a:pPr>
            <a:endParaRPr lang="en-IN" dirty="0"/>
          </a:p>
          <a:p>
            <a:pPr marL="0" indent="0">
              <a:buNone/>
            </a:pPr>
            <a:r>
              <a:rPr lang="en-IN" dirty="0"/>
              <a:t>int pop(int data) {</a:t>
            </a:r>
          </a:p>
          <a:p>
            <a:pPr marL="0" indent="0">
              <a:buNone/>
            </a:pPr>
            <a:endParaRPr lang="en-IN" dirty="0"/>
          </a:p>
          <a:p>
            <a:pPr marL="0" indent="0">
              <a:buNone/>
            </a:pPr>
            <a:r>
              <a:rPr lang="en-IN" dirty="0"/>
              <a:t>   if(!</a:t>
            </a:r>
            <a:r>
              <a:rPr lang="en-IN" dirty="0" err="1"/>
              <a:t>isempty</a:t>
            </a:r>
            <a:r>
              <a:rPr lang="en-IN" dirty="0"/>
              <a:t>()) {</a:t>
            </a:r>
          </a:p>
          <a:p>
            <a:pPr marL="0" indent="0">
              <a:buNone/>
            </a:pPr>
            <a:r>
              <a:rPr lang="en-IN" dirty="0"/>
              <a:t>      data = stack[top];</a:t>
            </a:r>
          </a:p>
          <a:p>
            <a:pPr marL="0" indent="0">
              <a:buNone/>
            </a:pPr>
            <a:r>
              <a:rPr lang="en-IN" dirty="0"/>
              <a:t>      top = top - 1;   </a:t>
            </a:r>
          </a:p>
          <a:p>
            <a:pPr marL="0" indent="0">
              <a:buNone/>
            </a:pPr>
            <a:r>
              <a:rPr lang="en-IN" dirty="0"/>
              <a:t>      return data;</a:t>
            </a:r>
          </a:p>
          <a:p>
            <a:pPr marL="0" indent="0">
              <a:buNone/>
            </a:pPr>
            <a:r>
              <a:rPr lang="en-IN" dirty="0"/>
              <a:t>   } else {</a:t>
            </a:r>
          </a:p>
          <a:p>
            <a:pPr marL="0" indent="0">
              <a:buNone/>
            </a:pPr>
            <a:r>
              <a:rPr lang="en-IN" dirty="0"/>
              <a:t>      </a:t>
            </a:r>
            <a:r>
              <a:rPr lang="en-IN" dirty="0" err="1"/>
              <a:t>printf</a:t>
            </a:r>
            <a:r>
              <a:rPr lang="en-IN" dirty="0"/>
              <a:t>("Could not retrieve data, Stack is empty.\n");</a:t>
            </a:r>
          </a:p>
          <a:p>
            <a:pPr marL="0" indent="0">
              <a:buNone/>
            </a:pPr>
            <a:r>
              <a:rPr lang="en-IN" dirty="0"/>
              <a:t>   }</a:t>
            </a:r>
          </a:p>
          <a:p>
            <a:pPr marL="0" indent="0">
              <a:buNone/>
            </a:pPr>
            <a:r>
              <a:rPr lang="en-IN" dirty="0"/>
              <a:t>}</a:t>
            </a:r>
          </a:p>
        </p:txBody>
      </p:sp>
      <p:sp>
        <p:nvSpPr>
          <p:cNvPr id="4" name="Footer Placeholder 3"/>
          <p:cNvSpPr>
            <a:spLocks noGrp="1"/>
          </p:cNvSpPr>
          <p:nvPr>
            <p:ph type="ftr" sz="quarter" idx="3"/>
          </p:nvPr>
        </p:nvSpPr>
        <p:spPr/>
        <p:txBody>
          <a:bodyPr/>
          <a:lstStyle/>
          <a:p>
            <a:r>
              <a:rPr lang="en-US" smtClean="0">
                <a:solidFill>
                  <a:prstClr val="black">
                    <a:tint val="75000"/>
                  </a:prstClr>
                </a:solidFill>
              </a:rPr>
              <a:t>© 2016 SMART Training Resources Pvt. Ltd.</a:t>
            </a:r>
            <a:endParaRPr lang="en-US">
              <a:solidFill>
                <a:prstClr val="black">
                  <a:tint val="75000"/>
                </a:prstClr>
              </a:solidFill>
            </a:endParaRPr>
          </a:p>
        </p:txBody>
      </p:sp>
    </p:spTree>
    <p:extLst>
      <p:ext uri="{BB962C8B-B14F-4D97-AF65-F5344CB8AC3E}">
        <p14:creationId xmlns:p14="http://schemas.microsoft.com/office/powerpoint/2010/main" val="1273474407"/>
      </p:ext>
    </p:extLst>
  </p:cSld>
  <p:clrMapOvr>
    <a:masterClrMapping/>
  </p:clrMapOvr>
  <p:transition spd="slow">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Content Placeholder 2"/>
          <p:cNvSpPr>
            <a:spLocks noGrp="1"/>
          </p:cNvSpPr>
          <p:nvPr>
            <p:ph sz="quarter" idx="1"/>
          </p:nvPr>
        </p:nvSpPr>
        <p:spPr>
          <a:xfrm>
            <a:off x="457200" y="1600200"/>
            <a:ext cx="7467600" cy="4873625"/>
          </a:xfrm>
        </p:spPr>
        <p:txBody>
          <a:bodyPr/>
          <a:lstStyle/>
          <a:p>
            <a:pPr marL="0" indent="0" algn="ctr">
              <a:buFont typeface="Wingdings" pitchFamily="2" charset="2"/>
              <a:buNone/>
            </a:pPr>
            <a:endParaRPr lang="en-US" smtClean="0"/>
          </a:p>
          <a:p>
            <a:pPr marL="0" indent="0" algn="ctr">
              <a:buFont typeface="Wingdings" pitchFamily="2" charset="2"/>
              <a:buNone/>
            </a:pPr>
            <a:endParaRPr lang="en-US" smtClean="0"/>
          </a:p>
          <a:p>
            <a:pPr marL="0" indent="0" algn="ctr">
              <a:buFont typeface="Wingdings" pitchFamily="2" charset="2"/>
              <a:buNone/>
            </a:pPr>
            <a:endParaRPr lang="en-US" smtClean="0"/>
          </a:p>
          <a:p>
            <a:pPr marL="0" indent="0" algn="ctr">
              <a:buFont typeface="Wingdings" pitchFamily="2" charset="2"/>
              <a:buNone/>
            </a:pPr>
            <a:endParaRPr lang="en-US" smtClean="0"/>
          </a:p>
          <a:p>
            <a:pPr marL="0" indent="0" algn="ctr">
              <a:buFont typeface="Wingdings" pitchFamily="2" charset="2"/>
              <a:buNone/>
            </a:pPr>
            <a:r>
              <a:rPr lang="en-US" sz="3200" smtClean="0"/>
              <a:t>THANK YOU</a:t>
            </a:r>
            <a:endParaRPr lang="en-IN" sz="3200" smtClean="0"/>
          </a:p>
        </p:txBody>
      </p:sp>
    </p:spTree>
    <p:extLst>
      <p:ext uri="{BB962C8B-B14F-4D97-AF65-F5344CB8AC3E}">
        <p14:creationId xmlns:p14="http://schemas.microsoft.com/office/powerpoint/2010/main" val="24138857"/>
      </p:ext>
    </p:extLst>
  </p:cSld>
  <p:clrMapOvr>
    <a:masterClrMapping/>
  </p:clrMapOvr>
  <p:transition spd="slow">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908720"/>
            <a:ext cx="8229600" cy="914400"/>
          </a:xfrm>
        </p:spPr>
        <p:txBody>
          <a:bodyPr>
            <a:normAutofit/>
          </a:bodyPr>
          <a:lstStyle/>
          <a:p>
            <a:r>
              <a:rPr lang="en-IN" b="1" dirty="0"/>
              <a:t>Stack Data </a:t>
            </a:r>
            <a:r>
              <a:rPr lang="en-IN" b="1" dirty="0" smtClean="0"/>
              <a:t>Structure</a:t>
            </a:r>
            <a:endParaRPr lang="en-IN" b="1" dirty="0"/>
          </a:p>
        </p:txBody>
      </p:sp>
      <p:sp>
        <p:nvSpPr>
          <p:cNvPr id="3" name="Content Placeholder 2"/>
          <p:cNvSpPr>
            <a:spLocks noGrp="1"/>
          </p:cNvSpPr>
          <p:nvPr>
            <p:ph idx="1"/>
          </p:nvPr>
        </p:nvSpPr>
        <p:spPr/>
        <p:txBody>
          <a:bodyPr>
            <a:normAutofit fontScale="92500" lnSpcReduction="20000"/>
          </a:bodyPr>
          <a:lstStyle/>
          <a:p>
            <a:pPr marL="0" indent="0">
              <a:buNone/>
            </a:pPr>
            <a:r>
              <a:rPr lang="en-IN" dirty="0"/>
              <a:t>Stack is a linear data structure which follows a particular order in which the operations are performed. The order may be LIFO(Last In First Out) or FILO(First In Last Out).</a:t>
            </a:r>
          </a:p>
          <a:p>
            <a:pPr marL="0" indent="0">
              <a:buNone/>
            </a:pPr>
            <a:r>
              <a:rPr lang="en-IN" dirty="0"/>
              <a:t>Mainly the following three basic operations are performed in the stack:</a:t>
            </a:r>
          </a:p>
          <a:p>
            <a:pPr marL="0" indent="0">
              <a:buNone/>
            </a:pPr>
            <a:r>
              <a:rPr lang="en-IN" b="1" dirty="0"/>
              <a:t>Push: </a:t>
            </a:r>
            <a:r>
              <a:rPr lang="en-IN" dirty="0"/>
              <a:t>Adds an item in the stack. If the stack is full, then it is said to be an Overflow condition.</a:t>
            </a:r>
          </a:p>
          <a:p>
            <a:pPr marL="0" indent="0">
              <a:buNone/>
            </a:pPr>
            <a:r>
              <a:rPr lang="en-IN" b="1" dirty="0"/>
              <a:t>Pop:</a:t>
            </a:r>
            <a:r>
              <a:rPr lang="en-IN" dirty="0"/>
              <a:t> Removes an item from the stack. The items are popped in the reversed order in which they are pushed. If the stack is empty, then it is said to be an Underflow condition.</a:t>
            </a:r>
          </a:p>
          <a:p>
            <a:pPr marL="0" indent="0">
              <a:buNone/>
            </a:pPr>
            <a:r>
              <a:rPr lang="en-IN" b="1" dirty="0"/>
              <a:t>Peek or Top:</a:t>
            </a:r>
            <a:r>
              <a:rPr lang="en-IN" dirty="0"/>
              <a:t> Returns top element of stack.</a:t>
            </a:r>
          </a:p>
          <a:p>
            <a:pPr marL="0" indent="0">
              <a:buNone/>
            </a:pPr>
            <a:r>
              <a:rPr lang="en-IN" b="1" dirty="0" err="1"/>
              <a:t>isEmpty</a:t>
            </a:r>
            <a:r>
              <a:rPr lang="en-IN" b="1" dirty="0"/>
              <a:t>: </a:t>
            </a:r>
            <a:r>
              <a:rPr lang="en-IN" dirty="0"/>
              <a:t>Returns true if stack is empty, else false.</a:t>
            </a:r>
          </a:p>
          <a:p>
            <a:endParaRPr lang="en-IN" dirty="0"/>
          </a:p>
        </p:txBody>
      </p:sp>
      <p:sp>
        <p:nvSpPr>
          <p:cNvPr id="4" name="Footer Placeholder 3"/>
          <p:cNvSpPr>
            <a:spLocks noGrp="1"/>
          </p:cNvSpPr>
          <p:nvPr>
            <p:ph type="ftr" sz="quarter" idx="3"/>
          </p:nvPr>
        </p:nvSpPr>
        <p:spPr/>
        <p:txBody>
          <a:bodyPr/>
          <a:lstStyle/>
          <a:p>
            <a:r>
              <a:rPr lang="en-US" smtClean="0">
                <a:solidFill>
                  <a:prstClr val="black">
                    <a:tint val="75000"/>
                  </a:prstClr>
                </a:solidFill>
              </a:rPr>
              <a:t>© 2016 SMART Training Resources Pvt. Ltd.</a:t>
            </a:r>
            <a:endParaRPr lang="en-US">
              <a:solidFill>
                <a:prstClr val="black">
                  <a:tint val="75000"/>
                </a:prstClr>
              </a:solidFill>
            </a:endParaRPr>
          </a:p>
        </p:txBody>
      </p:sp>
    </p:spTree>
    <p:extLst>
      <p:ext uri="{BB962C8B-B14F-4D97-AF65-F5344CB8AC3E}">
        <p14:creationId xmlns:p14="http://schemas.microsoft.com/office/powerpoint/2010/main" val="2195183954"/>
      </p:ext>
    </p:extLst>
  </p:cSld>
  <p:clrMapOvr>
    <a:masterClrMapping/>
  </p:clrMapOvr>
  <p:transition spd="slow">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Roboto"/>
              </a:rPr>
              <a:t>How to understand a stack practically?</a:t>
            </a:r>
            <a:endParaRPr lang="en-IN" dirty="0"/>
          </a:p>
        </p:txBody>
      </p:sp>
      <p:sp>
        <p:nvSpPr>
          <p:cNvPr id="4" name="Text Placeholder 3"/>
          <p:cNvSpPr>
            <a:spLocks noGrp="1"/>
          </p:cNvSpPr>
          <p:nvPr>
            <p:ph type="body" sz="half" idx="2"/>
          </p:nvPr>
        </p:nvSpPr>
        <p:spPr/>
        <p:txBody>
          <a:bodyPr/>
          <a:lstStyle/>
          <a:p>
            <a:r>
              <a:rPr lang="en-IN" sz="1800" dirty="0"/>
              <a:t/>
            </a:r>
            <a:br>
              <a:rPr lang="en-IN" sz="1800" dirty="0"/>
            </a:br>
            <a:r>
              <a:rPr lang="en-IN" sz="1800" dirty="0">
                <a:latin typeface="Roboto"/>
              </a:rPr>
              <a:t>There are many real life examples of stack. Consider the simple example of plates stacked over one another in canteen. The plate which is at the top is the first one to be removed, i.e. the plate which has been placed at the bottommost position remains in the stack for the longest period of time. So, it can be simply seen to follow LIFO/FILO order.</a:t>
            </a:r>
            <a:endParaRPr lang="en-IN" sz="1800" dirty="0"/>
          </a:p>
        </p:txBody>
      </p:sp>
      <p:sp>
        <p:nvSpPr>
          <p:cNvPr id="5" name="Footer Placeholder 4"/>
          <p:cNvSpPr>
            <a:spLocks noGrp="1"/>
          </p:cNvSpPr>
          <p:nvPr>
            <p:ph type="ftr" sz="quarter" idx="3"/>
          </p:nvPr>
        </p:nvSpPr>
        <p:spPr/>
        <p:txBody>
          <a:bodyPr/>
          <a:lstStyle/>
          <a:p>
            <a:r>
              <a:rPr lang="en-US" smtClean="0">
                <a:solidFill>
                  <a:prstClr val="black">
                    <a:tint val="75000"/>
                  </a:prstClr>
                </a:solidFill>
              </a:rPr>
              <a:t>© 2016 SMART Training Resources Pvt. Ltd.</a:t>
            </a:r>
            <a:endParaRPr lang="en-US">
              <a:solidFill>
                <a:prstClr val="black">
                  <a:tint val="75000"/>
                </a:prstClr>
              </a:solidFill>
            </a:endParaRPr>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575050" y="2486310"/>
            <a:ext cx="5111750" cy="176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53034234"/>
      </p:ext>
    </p:extLst>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Applications of stack:</a:t>
            </a:r>
            <a:r>
              <a:rPr lang="en-IN" dirty="0"/>
              <a:t/>
            </a:r>
            <a:br>
              <a:rPr lang="en-IN" dirty="0"/>
            </a:br>
            <a:endParaRPr lang="en-IN" dirty="0"/>
          </a:p>
        </p:txBody>
      </p:sp>
      <p:sp>
        <p:nvSpPr>
          <p:cNvPr id="3" name="Content Placeholder 2"/>
          <p:cNvSpPr>
            <a:spLocks noGrp="1"/>
          </p:cNvSpPr>
          <p:nvPr>
            <p:ph idx="1"/>
          </p:nvPr>
        </p:nvSpPr>
        <p:spPr>
          <a:xfrm>
            <a:off x="457200" y="1340768"/>
            <a:ext cx="8229600" cy="4632995"/>
          </a:xfrm>
        </p:spPr>
        <p:txBody>
          <a:bodyPr>
            <a:normAutofit lnSpcReduction="10000"/>
          </a:bodyPr>
          <a:lstStyle/>
          <a:p>
            <a:r>
              <a:rPr lang="en-IN" dirty="0" smtClean="0">
                <a:hlinkClick r:id="rId2"/>
              </a:rPr>
              <a:t>Balancing </a:t>
            </a:r>
            <a:r>
              <a:rPr lang="en-IN" dirty="0">
                <a:hlinkClick r:id="rId2"/>
              </a:rPr>
              <a:t>of symbols</a:t>
            </a:r>
            <a:endParaRPr lang="en-IN" dirty="0"/>
          </a:p>
          <a:p>
            <a:r>
              <a:rPr lang="en-IN" dirty="0">
                <a:hlinkClick r:id="rId3"/>
              </a:rPr>
              <a:t>Infix to Postfix</a:t>
            </a:r>
            <a:r>
              <a:rPr lang="en-IN" dirty="0"/>
              <a:t> /Prefix conversion</a:t>
            </a:r>
          </a:p>
          <a:p>
            <a:r>
              <a:rPr lang="en-IN" dirty="0"/>
              <a:t>Redo-undo features at many places like editors, </a:t>
            </a:r>
            <a:r>
              <a:rPr lang="en-IN" dirty="0" err="1"/>
              <a:t>photoshop</a:t>
            </a:r>
            <a:r>
              <a:rPr lang="en-IN" dirty="0"/>
              <a:t>.</a:t>
            </a:r>
          </a:p>
          <a:p>
            <a:r>
              <a:rPr lang="en-IN" dirty="0"/>
              <a:t>Forward and backward feature in web browsers</a:t>
            </a:r>
          </a:p>
          <a:p>
            <a:r>
              <a:rPr lang="en-IN" dirty="0"/>
              <a:t>Used in many algorithms like </a:t>
            </a:r>
            <a:r>
              <a:rPr lang="en-IN" dirty="0">
                <a:hlinkClick r:id="rId4"/>
              </a:rPr>
              <a:t>Tower of Hanoi,</a:t>
            </a:r>
            <a:r>
              <a:rPr lang="en-IN" dirty="0"/>
              <a:t> </a:t>
            </a:r>
            <a:r>
              <a:rPr lang="en-IN" dirty="0">
                <a:hlinkClick r:id="rId5"/>
              </a:rPr>
              <a:t>tree traversals</a:t>
            </a:r>
            <a:r>
              <a:rPr lang="en-IN" dirty="0"/>
              <a:t>, </a:t>
            </a:r>
            <a:r>
              <a:rPr lang="en-IN" dirty="0">
                <a:hlinkClick r:id="rId6"/>
              </a:rPr>
              <a:t>stock span problem</a:t>
            </a:r>
            <a:r>
              <a:rPr lang="en-IN" dirty="0"/>
              <a:t>, </a:t>
            </a:r>
            <a:r>
              <a:rPr lang="en-IN" dirty="0">
                <a:hlinkClick r:id="rId7"/>
              </a:rPr>
              <a:t>histogram problem</a:t>
            </a:r>
            <a:r>
              <a:rPr lang="en-IN" dirty="0"/>
              <a:t>.</a:t>
            </a:r>
          </a:p>
          <a:p>
            <a:r>
              <a:rPr lang="en-IN" dirty="0"/>
              <a:t>Other applications can be Backtracking, </a:t>
            </a:r>
            <a:r>
              <a:rPr lang="en-IN" dirty="0">
                <a:hlinkClick r:id="rId8"/>
              </a:rPr>
              <a:t>Knight tour problem</a:t>
            </a:r>
            <a:r>
              <a:rPr lang="en-IN" dirty="0"/>
              <a:t>, </a:t>
            </a:r>
            <a:r>
              <a:rPr lang="en-IN" dirty="0">
                <a:hlinkClick r:id="rId9"/>
              </a:rPr>
              <a:t>rat in a maze</a:t>
            </a:r>
            <a:r>
              <a:rPr lang="en-IN" dirty="0"/>
              <a:t>,</a:t>
            </a:r>
            <a:r>
              <a:rPr lang="en-IN" u="sng" dirty="0">
                <a:hlinkClick r:id="rId10"/>
              </a:rPr>
              <a:t> N queen problem</a:t>
            </a:r>
            <a:r>
              <a:rPr lang="en-IN" dirty="0"/>
              <a:t> and </a:t>
            </a:r>
            <a:r>
              <a:rPr lang="en-IN" dirty="0" err="1">
                <a:hlinkClick r:id="rId11"/>
              </a:rPr>
              <a:t>sudoku</a:t>
            </a:r>
            <a:r>
              <a:rPr lang="en-IN" dirty="0">
                <a:hlinkClick r:id="rId11"/>
              </a:rPr>
              <a:t> solver</a:t>
            </a:r>
            <a:endParaRPr lang="en-IN" dirty="0"/>
          </a:p>
          <a:p>
            <a:r>
              <a:rPr lang="en-IN" dirty="0"/>
              <a:t>In Graph Algorithms like </a:t>
            </a:r>
            <a:r>
              <a:rPr lang="en-IN" dirty="0">
                <a:hlinkClick r:id="rId12"/>
              </a:rPr>
              <a:t>Topological Sorting</a:t>
            </a:r>
            <a:r>
              <a:rPr lang="en-IN" dirty="0"/>
              <a:t> and </a:t>
            </a:r>
            <a:r>
              <a:rPr lang="en-IN" dirty="0">
                <a:hlinkClick r:id="rId13"/>
              </a:rPr>
              <a:t>Strongly Connected Components</a:t>
            </a:r>
            <a:endParaRPr lang="en-IN" dirty="0"/>
          </a:p>
          <a:p>
            <a:endParaRPr lang="en-IN" dirty="0"/>
          </a:p>
        </p:txBody>
      </p:sp>
      <p:sp>
        <p:nvSpPr>
          <p:cNvPr id="4" name="Footer Placeholder 3"/>
          <p:cNvSpPr>
            <a:spLocks noGrp="1"/>
          </p:cNvSpPr>
          <p:nvPr>
            <p:ph type="ftr" sz="quarter" idx="3"/>
          </p:nvPr>
        </p:nvSpPr>
        <p:spPr/>
        <p:txBody>
          <a:bodyPr/>
          <a:lstStyle/>
          <a:p>
            <a:r>
              <a:rPr lang="en-US" smtClean="0">
                <a:solidFill>
                  <a:prstClr val="black">
                    <a:tint val="75000"/>
                  </a:prstClr>
                </a:solidFill>
              </a:rPr>
              <a:t>© 2016 SMART Training Resources Pvt. Ltd.</a:t>
            </a:r>
            <a:endParaRPr lang="en-US">
              <a:solidFill>
                <a:prstClr val="black">
                  <a:tint val="75000"/>
                </a:prstClr>
              </a:solidFill>
            </a:endParaRPr>
          </a:p>
        </p:txBody>
      </p:sp>
    </p:spTree>
    <p:extLst>
      <p:ext uri="{BB962C8B-B14F-4D97-AF65-F5344CB8AC3E}">
        <p14:creationId xmlns:p14="http://schemas.microsoft.com/office/powerpoint/2010/main" val="744851069"/>
      </p:ext>
    </p:extLst>
  </p:cSld>
  <p:clrMapOvr>
    <a:masterClrMapping/>
  </p:clrMapOvr>
  <p:transition spd="slow">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pPr lvl="2"/>
            <a:r>
              <a:rPr lang="en-IN" b="1" dirty="0">
                <a:latin typeface="Times New Roman" pitchFamily="18" charset="0"/>
                <a:cs typeface="Times New Roman" pitchFamily="18" charset="0"/>
              </a:rPr>
              <a:t>Time Complexities of operations on stack:</a:t>
            </a:r>
            <a:r>
              <a:rPr lang="en-IN" dirty="0">
                <a:latin typeface="Times New Roman" pitchFamily="18" charset="0"/>
                <a:cs typeface="Times New Roman" pitchFamily="18" charset="0"/>
              </a:rPr>
              <a:t/>
            </a:r>
            <a:br>
              <a:rPr lang="en-IN" dirty="0">
                <a:latin typeface="Times New Roman" pitchFamily="18" charset="0"/>
                <a:cs typeface="Times New Roman" pitchFamily="18" charset="0"/>
              </a:rPr>
            </a:br>
            <a:endParaRPr lang="en-IN" dirty="0"/>
          </a:p>
        </p:txBody>
      </p:sp>
      <p:sp>
        <p:nvSpPr>
          <p:cNvPr id="9" name="Content Placeholder 8"/>
          <p:cNvSpPr>
            <a:spLocks noGrp="1"/>
          </p:cNvSpPr>
          <p:nvPr>
            <p:ph idx="1"/>
          </p:nvPr>
        </p:nvSpPr>
        <p:spPr>
          <a:xfrm>
            <a:off x="457200" y="1207912"/>
            <a:ext cx="8229600" cy="4765852"/>
          </a:xfrm>
        </p:spPr>
        <p:txBody>
          <a:bodyPr>
            <a:noAutofit/>
          </a:bodyPr>
          <a:lstStyle/>
          <a:p>
            <a:pPr marL="0" indent="0">
              <a:buNone/>
            </a:pPr>
            <a:r>
              <a:rPr lang="en-IN" dirty="0" smtClean="0">
                <a:latin typeface="Times New Roman" pitchFamily="18" charset="0"/>
                <a:cs typeface="Times New Roman" pitchFamily="18" charset="0"/>
              </a:rPr>
              <a:t>push</a:t>
            </a:r>
            <a:r>
              <a:rPr lang="en-IN" dirty="0">
                <a:latin typeface="Times New Roman" pitchFamily="18" charset="0"/>
                <a:cs typeface="Times New Roman" pitchFamily="18" charset="0"/>
              </a:rPr>
              <a:t>(), pop(), </a:t>
            </a:r>
            <a:r>
              <a:rPr lang="en-IN" dirty="0" err="1">
                <a:latin typeface="Times New Roman" pitchFamily="18" charset="0"/>
                <a:cs typeface="Times New Roman" pitchFamily="18" charset="0"/>
              </a:rPr>
              <a:t>isEmpty</a:t>
            </a:r>
            <a:r>
              <a:rPr lang="en-IN" dirty="0">
                <a:latin typeface="Times New Roman" pitchFamily="18" charset="0"/>
                <a:cs typeface="Times New Roman" pitchFamily="18" charset="0"/>
              </a:rPr>
              <a:t>() and peek() all take O(1) time. We do not run any loop in any of these operations.</a:t>
            </a:r>
          </a:p>
          <a:p>
            <a:pPr marL="0" indent="0">
              <a:buNone/>
            </a:pPr>
            <a:r>
              <a:rPr lang="en-IN" b="1" dirty="0">
                <a:latin typeface="Times New Roman" pitchFamily="18" charset="0"/>
                <a:cs typeface="Times New Roman" pitchFamily="18" charset="0"/>
              </a:rPr>
              <a:t>Implementation:</a:t>
            </a:r>
            <a:r>
              <a:rPr lang="en-IN" dirty="0">
                <a:latin typeface="Times New Roman" pitchFamily="18" charset="0"/>
                <a:cs typeface="Times New Roman" pitchFamily="18" charset="0"/>
              </a:rPr>
              <a:t/>
            </a:r>
            <a:br>
              <a:rPr lang="en-IN" dirty="0">
                <a:latin typeface="Times New Roman" pitchFamily="18" charset="0"/>
                <a:cs typeface="Times New Roman" pitchFamily="18" charset="0"/>
              </a:rPr>
            </a:br>
            <a:r>
              <a:rPr lang="en-IN" dirty="0">
                <a:latin typeface="Times New Roman" pitchFamily="18" charset="0"/>
                <a:cs typeface="Times New Roman" pitchFamily="18" charset="0"/>
              </a:rPr>
              <a:t>There are two ways to implement a stack:</a:t>
            </a:r>
          </a:p>
          <a:p>
            <a:pPr marL="0" indent="0">
              <a:buNone/>
            </a:pPr>
            <a:r>
              <a:rPr lang="en-IN" dirty="0">
                <a:latin typeface="Times New Roman" pitchFamily="18" charset="0"/>
                <a:cs typeface="Times New Roman" pitchFamily="18" charset="0"/>
              </a:rPr>
              <a:t>Using array</a:t>
            </a:r>
          </a:p>
          <a:p>
            <a:pPr marL="0" indent="0">
              <a:buNone/>
            </a:pPr>
            <a:r>
              <a:rPr lang="en-IN" dirty="0">
                <a:latin typeface="Times New Roman" pitchFamily="18" charset="0"/>
                <a:cs typeface="Times New Roman" pitchFamily="18" charset="0"/>
              </a:rPr>
              <a:t>Using linked list</a:t>
            </a:r>
          </a:p>
          <a:p>
            <a:pPr marL="0" indent="0">
              <a:buNone/>
            </a:pPr>
            <a:endParaRPr lang="en-IN" dirty="0"/>
          </a:p>
        </p:txBody>
      </p:sp>
      <p:sp>
        <p:nvSpPr>
          <p:cNvPr id="5" name="Footer Placeholder 4"/>
          <p:cNvSpPr>
            <a:spLocks noGrp="1"/>
          </p:cNvSpPr>
          <p:nvPr>
            <p:ph type="ftr" sz="quarter" idx="3"/>
          </p:nvPr>
        </p:nvSpPr>
        <p:spPr/>
        <p:txBody>
          <a:bodyPr/>
          <a:lstStyle/>
          <a:p>
            <a:r>
              <a:rPr lang="en-US" smtClean="0">
                <a:solidFill>
                  <a:prstClr val="black">
                    <a:tint val="75000"/>
                  </a:prstClr>
                </a:solidFill>
              </a:rPr>
              <a:t>© 2016 SMART Training Resources Pvt. Ltd.</a:t>
            </a:r>
            <a:endParaRPr lang="en-US">
              <a:solidFill>
                <a:prstClr val="black">
                  <a:tint val="75000"/>
                </a:prstClr>
              </a:solidFill>
            </a:endParaRPr>
          </a:p>
        </p:txBody>
      </p:sp>
    </p:spTree>
    <p:extLst>
      <p:ext uri="{BB962C8B-B14F-4D97-AF65-F5344CB8AC3E}">
        <p14:creationId xmlns:p14="http://schemas.microsoft.com/office/powerpoint/2010/main" val="1122907036"/>
      </p:ext>
    </p:extLst>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p:cNvSpPr>
            <a:spLocks noGrp="1"/>
          </p:cNvSpPr>
          <p:nvPr>
            <p:ph idx="1"/>
          </p:nvPr>
        </p:nvSpPr>
        <p:spPr>
          <a:xfrm>
            <a:off x="457200" y="620688"/>
            <a:ext cx="8229600" cy="5904655"/>
          </a:xfrm>
        </p:spPr>
        <p:txBody>
          <a:bodyPr>
            <a:noAutofit/>
          </a:bodyPr>
          <a:lstStyle/>
          <a:p>
            <a:r>
              <a:rPr lang="en-IN" sz="2400" dirty="0"/>
              <a:t>A real-world stack allows operations at one end only. For example, we can place or remove a card or plate from the top of the stack only. Likewise, Stack ADT allows all data operations at one end only. At any given time, we can only access the top element of a stack.</a:t>
            </a:r>
          </a:p>
          <a:p>
            <a:r>
              <a:rPr lang="en-IN" sz="2400" dirty="0"/>
              <a:t>This feature makes it LIFO data structure. LIFO stands for Last-in-first-out. Here, the element which is placed (inserted or added) last, is accessed first. In stack terminology, insertion operation is called </a:t>
            </a:r>
            <a:r>
              <a:rPr lang="en-IN" sz="2400" b="1" dirty="0"/>
              <a:t>PUSH</a:t>
            </a:r>
            <a:r>
              <a:rPr lang="en-IN" sz="2400" dirty="0"/>
              <a:t> operation and removal operation is called </a:t>
            </a:r>
            <a:r>
              <a:rPr lang="en-IN" sz="2400" b="1" dirty="0" err="1"/>
              <a:t>POP</a:t>
            </a:r>
            <a:r>
              <a:rPr lang="en-IN" sz="2400" dirty="0" err="1"/>
              <a:t>operation</a:t>
            </a:r>
            <a:r>
              <a:rPr lang="en-IN" sz="2400" dirty="0"/>
              <a:t>.</a:t>
            </a:r>
          </a:p>
          <a:p>
            <a:pPr marL="0" indent="0">
              <a:lnSpc>
                <a:spcPct val="100000"/>
              </a:lnSpc>
              <a:buNone/>
            </a:pPr>
            <a:endParaRPr lang="en-IN" sz="1600" dirty="0"/>
          </a:p>
        </p:txBody>
      </p:sp>
      <p:sp>
        <p:nvSpPr>
          <p:cNvPr id="5" name="Footer Placeholder 4"/>
          <p:cNvSpPr>
            <a:spLocks noGrp="1"/>
          </p:cNvSpPr>
          <p:nvPr>
            <p:ph type="ftr" sz="quarter" idx="3"/>
          </p:nvPr>
        </p:nvSpPr>
        <p:spPr/>
        <p:txBody>
          <a:bodyPr/>
          <a:lstStyle/>
          <a:p>
            <a:r>
              <a:rPr lang="en-US" smtClean="0">
                <a:solidFill>
                  <a:prstClr val="black">
                    <a:tint val="75000"/>
                  </a:prstClr>
                </a:solidFill>
              </a:rPr>
              <a:t>© 2016 SMART Training Resources Pvt. Ltd.</a:t>
            </a:r>
            <a:endParaRPr lang="en-US">
              <a:solidFill>
                <a:prstClr val="black">
                  <a:tint val="75000"/>
                </a:prstClr>
              </a:solidFill>
            </a:endParaRPr>
          </a:p>
        </p:txBody>
      </p:sp>
    </p:spTree>
    <p:extLst>
      <p:ext uri="{BB962C8B-B14F-4D97-AF65-F5344CB8AC3E}">
        <p14:creationId xmlns:p14="http://schemas.microsoft.com/office/powerpoint/2010/main" val="1897460404"/>
      </p:ext>
    </p:extLst>
  </p:cSld>
  <p:clrMapOvr>
    <a:masterClrMapping/>
  </p:clrMapOvr>
  <p:transition spd="slow">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sz="half" idx="2"/>
          </p:nvPr>
        </p:nvSpPr>
        <p:spPr>
          <a:xfrm>
            <a:off x="4648200" y="824090"/>
            <a:ext cx="4038600" cy="5149674"/>
          </a:xfrm>
        </p:spPr>
        <p:txBody>
          <a:bodyPr>
            <a:normAutofit/>
          </a:bodyPr>
          <a:lstStyle/>
          <a:p>
            <a:pPr marL="0" indent="0">
              <a:buNone/>
            </a:pPr>
            <a:r>
              <a:rPr lang="en-IN" dirty="0"/>
              <a:t>A stack can be implemented by means of Array, Structure, Pointer, and Linked List. Stack can either be a fixed size one or it may have a sense of dynamic resizing. Here, we are going to implement stack using arrays, which makes it a fixed size stack implementation.</a:t>
            </a:r>
          </a:p>
        </p:txBody>
      </p:sp>
      <p:sp>
        <p:nvSpPr>
          <p:cNvPr id="4" name="Footer Placeholder 3"/>
          <p:cNvSpPr>
            <a:spLocks noGrp="1"/>
          </p:cNvSpPr>
          <p:nvPr>
            <p:ph type="ftr" sz="quarter" idx="3"/>
          </p:nvPr>
        </p:nvSpPr>
        <p:spPr/>
        <p:txBody>
          <a:bodyPr/>
          <a:lstStyle/>
          <a:p>
            <a:r>
              <a:rPr lang="en-US" smtClean="0">
                <a:solidFill>
                  <a:prstClr val="black">
                    <a:tint val="75000"/>
                  </a:prstClr>
                </a:solidFill>
              </a:rPr>
              <a:t>© 2016 SMART Training Resources Pvt. Ltd.</a:t>
            </a:r>
            <a:endParaRPr lang="en-US">
              <a:solidFill>
                <a:prstClr val="black">
                  <a:tint val="75000"/>
                </a:prstClr>
              </a:solidFill>
            </a:endParaRPr>
          </a:p>
        </p:txBody>
      </p:sp>
      <p:pic>
        <p:nvPicPr>
          <p:cNvPr id="4098" name="Picture 2"/>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457200" y="1926939"/>
            <a:ext cx="4038600" cy="2786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47575252"/>
      </p:ext>
    </p:extLst>
  </p:cSld>
  <p:clrMapOvr>
    <a:masterClrMapping/>
  </p:clrMapOvr>
  <p:transition spd="slow">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764704"/>
            <a:ext cx="8229600" cy="914400"/>
          </a:xfrm>
        </p:spPr>
        <p:txBody>
          <a:bodyPr>
            <a:normAutofit fontScale="90000"/>
          </a:bodyPr>
          <a:lstStyle/>
          <a:p>
            <a:r>
              <a:rPr lang="en-IN" b="1" dirty="0"/>
              <a:t>Basic Operations</a:t>
            </a:r>
            <a:br>
              <a:rPr lang="en-IN" b="1" dirty="0"/>
            </a:br>
            <a:endParaRPr lang="en-IN" dirty="0"/>
          </a:p>
        </p:txBody>
      </p:sp>
      <p:sp>
        <p:nvSpPr>
          <p:cNvPr id="3" name="Content Placeholder 2"/>
          <p:cNvSpPr>
            <a:spLocks noGrp="1"/>
          </p:cNvSpPr>
          <p:nvPr>
            <p:ph idx="1"/>
          </p:nvPr>
        </p:nvSpPr>
        <p:spPr/>
        <p:txBody>
          <a:bodyPr>
            <a:normAutofit/>
          </a:bodyPr>
          <a:lstStyle/>
          <a:p>
            <a:pPr marL="0" indent="0">
              <a:buNone/>
            </a:pPr>
            <a:r>
              <a:rPr lang="en-IN" dirty="0" smtClean="0"/>
              <a:t>Stack </a:t>
            </a:r>
            <a:r>
              <a:rPr lang="en-IN" dirty="0"/>
              <a:t>operations may involve initializing the stack, using it and then de-initializing it. Apart from these basic stuffs, a stack is used for the following two primary operations −</a:t>
            </a:r>
          </a:p>
          <a:p>
            <a:pPr marL="0" indent="0">
              <a:buNone/>
            </a:pPr>
            <a:endParaRPr lang="en-IN" dirty="0"/>
          </a:p>
          <a:p>
            <a:pPr marL="0" indent="0">
              <a:buNone/>
            </a:pPr>
            <a:r>
              <a:rPr lang="en-IN" dirty="0"/>
              <a:t>push() − Pushing (storing) an element on the stack.</a:t>
            </a:r>
          </a:p>
          <a:p>
            <a:pPr marL="0" indent="0">
              <a:buNone/>
            </a:pPr>
            <a:endParaRPr lang="en-IN" dirty="0"/>
          </a:p>
          <a:p>
            <a:pPr marL="0" indent="0">
              <a:buNone/>
            </a:pPr>
            <a:r>
              <a:rPr lang="en-IN" dirty="0"/>
              <a:t>pop() − Removing (accessing) an element from the stack.</a:t>
            </a:r>
          </a:p>
          <a:p>
            <a:pPr marL="0" indent="0">
              <a:buNone/>
            </a:pPr>
            <a:endParaRPr lang="en-IN" dirty="0"/>
          </a:p>
          <a:p>
            <a:pPr marL="0" indent="0">
              <a:buNone/>
            </a:pPr>
            <a:r>
              <a:rPr lang="en-IN" dirty="0"/>
              <a:t>When data is </a:t>
            </a:r>
            <a:r>
              <a:rPr lang="en-IN" dirty="0" err="1"/>
              <a:t>PUSHed</a:t>
            </a:r>
            <a:r>
              <a:rPr lang="en-IN" dirty="0"/>
              <a:t> onto stack.</a:t>
            </a:r>
          </a:p>
        </p:txBody>
      </p:sp>
      <p:sp>
        <p:nvSpPr>
          <p:cNvPr id="4" name="Footer Placeholder 3"/>
          <p:cNvSpPr>
            <a:spLocks noGrp="1"/>
          </p:cNvSpPr>
          <p:nvPr>
            <p:ph type="ftr" sz="quarter" idx="3"/>
          </p:nvPr>
        </p:nvSpPr>
        <p:spPr/>
        <p:txBody>
          <a:bodyPr/>
          <a:lstStyle/>
          <a:p>
            <a:r>
              <a:rPr lang="en-US" smtClean="0">
                <a:solidFill>
                  <a:prstClr val="black">
                    <a:tint val="75000"/>
                  </a:prstClr>
                </a:solidFill>
              </a:rPr>
              <a:t>© 2016 SMART Training Resources Pvt. Ltd.</a:t>
            </a:r>
            <a:endParaRPr lang="en-US">
              <a:solidFill>
                <a:prstClr val="black">
                  <a:tint val="75000"/>
                </a:prstClr>
              </a:solidFill>
            </a:endParaRPr>
          </a:p>
        </p:txBody>
      </p:sp>
    </p:spTree>
    <p:extLst>
      <p:ext uri="{BB962C8B-B14F-4D97-AF65-F5344CB8AC3E}">
        <p14:creationId xmlns:p14="http://schemas.microsoft.com/office/powerpoint/2010/main" val="3236382281"/>
      </p:ext>
    </p:extLst>
  </p:cSld>
  <p:clrMapOvr>
    <a:masterClrMapping/>
  </p:clrMapOvr>
  <p:transition spd="slow">
    <p:fade/>
  </p:transition>
</p:sld>
</file>

<file path=ppt/theme/theme1.xml><?xml version="1.0" encoding="utf-8"?>
<a:theme xmlns:a="http://schemas.openxmlformats.org/drawingml/2006/main" name="Smart_ppt_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Presentation1" id="{5FB693E4-5558-4172-814C-FE299FD77723}" vid="{2A47D8DB-B90F-4F8B-9A3C-0970E6F3C757}"/>
    </a:ext>
  </a:extLst>
</a:theme>
</file>

<file path=docProps/app.xml><?xml version="1.0" encoding="utf-8"?>
<Properties xmlns="http://schemas.openxmlformats.org/officeDocument/2006/extended-properties" xmlns:vt="http://schemas.openxmlformats.org/officeDocument/2006/docPropsVTypes">
  <TotalTime>416</TotalTime>
  <Words>1230</Words>
  <Application>Microsoft Office PowerPoint</Application>
  <PresentationFormat>On-screen Show (4:3)</PresentationFormat>
  <Paragraphs>197</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Smart_ppt_Theme</vt:lpstr>
      <vt:lpstr>PowerPoint Presentation</vt:lpstr>
      <vt:lpstr>Implementation of Stack </vt:lpstr>
      <vt:lpstr>Stack Data Structure</vt:lpstr>
      <vt:lpstr>How to understand a stack practically?</vt:lpstr>
      <vt:lpstr>Applications of stack: </vt:lpstr>
      <vt:lpstr>Time Complexities of operations on stack: </vt:lpstr>
      <vt:lpstr>PowerPoint Presentation</vt:lpstr>
      <vt:lpstr>PowerPoint Presentation</vt:lpstr>
      <vt:lpstr>Basic Operations </vt:lpstr>
      <vt:lpstr>PowerPoint Presentation</vt:lpstr>
      <vt:lpstr>Peek()</vt:lpstr>
      <vt:lpstr>PowerPoint Presentation</vt:lpstr>
      <vt:lpstr>PowerPoint Presentation</vt:lpstr>
      <vt:lpstr>PowerPoint Presentation</vt:lpstr>
      <vt:lpstr>Example </vt:lpstr>
      <vt:lpstr>Push Operation </vt:lpstr>
      <vt:lpstr>PUSH OPERATIONS</vt:lpstr>
      <vt:lpstr>Algorithm for PUSH Operation </vt:lpstr>
      <vt:lpstr>PowerPoint Presentation</vt:lpstr>
      <vt:lpstr>Pop operation</vt:lpstr>
      <vt:lpstr>Algorithm for Pop Operation </vt:lpstr>
      <vt:lpstr>Implementation of this algorithm in C, is as follows − Example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User7</dc:creator>
  <cp:lastModifiedBy>Maivizhi</cp:lastModifiedBy>
  <cp:revision>29</cp:revision>
  <dcterms:created xsi:type="dcterms:W3CDTF">2019-01-03T08:30:03Z</dcterms:created>
  <dcterms:modified xsi:type="dcterms:W3CDTF">2019-03-14T04:02:00Z</dcterms:modified>
</cp:coreProperties>
</file>