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9" r:id="rId4"/>
    <p:sldId id="262" r:id="rId5"/>
    <p:sldId id="261" r:id="rId6"/>
    <p:sldId id="263" r:id="rId7"/>
    <p:sldId id="257" r:id="rId8"/>
    <p:sldId id="264" r:id="rId9"/>
    <p:sldId id="273" r:id="rId10"/>
    <p:sldId id="272" r:id="rId11"/>
    <p:sldId id="265" r:id="rId12"/>
    <p:sldId id="266" r:id="rId13"/>
    <p:sldId id="270" r:id="rId14"/>
    <p:sldId id="271" r:id="rId15"/>
    <p:sldId id="314" r:id="rId16"/>
    <p:sldId id="315" r:id="rId17"/>
    <p:sldId id="292" r:id="rId18"/>
    <p:sldId id="293" r:id="rId19"/>
    <p:sldId id="294" r:id="rId20"/>
    <p:sldId id="323" r:id="rId21"/>
    <p:sldId id="350" r:id="rId22"/>
    <p:sldId id="349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4" r:id="rId43"/>
    <p:sldId id="345" r:id="rId44"/>
    <p:sldId id="346" r:id="rId45"/>
    <p:sldId id="347" r:id="rId46"/>
    <p:sldId id="35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2" autoAdjust="0"/>
    <p:restoredTop sz="90929"/>
  </p:normalViewPr>
  <p:slideViewPr>
    <p:cSldViewPr>
      <p:cViewPr varScale="1">
        <p:scale>
          <a:sx n="68" d="100"/>
          <a:sy n="68" d="100"/>
        </p:scale>
        <p:origin x="13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D19398-E4CC-47B9-B334-B610FC6680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3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7581E2-BB9A-45D8-AB3B-694B70C5F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8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D0742E8-8A6E-4F4F-82B8-3BB1FC7EC54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B16D8C-F0DD-4D8D-A4A9-BAA2AD5037C3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4245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D0742E8-8A6E-4F4F-82B8-3BB1FC7EC54D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3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06770165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1761828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9666768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92140772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05000"/>
            <a:ext cx="5105400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74786628"/>
      </p:ext>
    </p:extLst>
  </p:cSld>
  <p:clrMapOvr>
    <a:masterClrMapping/>
  </p:clrMapOvr>
  <p:transition spd="slow"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A77161-0665-4C7A-BD96-9B8697A46D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19452370"/>
      </p:ext>
    </p:extLst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62136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30992615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9263590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9966077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3032249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42316483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5196018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709" r:id="rId14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0"/>
            <a:ext cx="8305800" cy="1143000"/>
          </a:xfrm>
        </p:spPr>
        <p:txBody>
          <a:bodyPr/>
          <a:lstStyle/>
          <a:p>
            <a:pPr eaLnBrk="1" hangingPunct="1"/>
            <a:r>
              <a:rPr lang="en-US" sz="4800" dirty="0"/>
              <a:t>Session </a:t>
            </a:r>
            <a:r>
              <a:rPr lang="en-US" sz="4800" dirty="0" smtClean="0"/>
              <a:t>- 4</a:t>
            </a:r>
            <a:br>
              <a:rPr lang="en-US" sz="4800" dirty="0" smtClean="0"/>
            </a:br>
            <a:r>
              <a:rPr lang="en-US" sz="4800" dirty="0" smtClean="0"/>
              <a:t>Linked </a:t>
            </a:r>
            <a:r>
              <a:rPr lang="en-US" sz="4800" dirty="0" smtClean="0"/>
              <a:t>Lists</a:t>
            </a:r>
            <a:br>
              <a:rPr lang="en-US" sz="4800" dirty="0" smtClean="0"/>
            </a:br>
            <a:endParaRPr lang="en-US" sz="4800" dirty="0" smtClean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a node in a linked list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pCur = pHead; 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// Search until target is found or we reach 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end of list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(pCur != NULL &amp;&amp;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pCur-&gt;element != target)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pCur = pCur-&gt;next;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//Determine if target is found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if (pCur) found = 1;</a:t>
            </a:r>
            <a:endParaRPr 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else found = 0;</a:t>
            </a:r>
            <a:endParaRPr lang="en-US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in a linked list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057400" y="12954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2932113" y="13081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5905500" y="12954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6780213" y="13081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32025" y="13954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5369" name="Text Box 17"/>
          <p:cNvSpPr txBox="1">
            <a:spLocks noChangeArrowheads="1"/>
          </p:cNvSpPr>
          <p:nvPr/>
        </p:nvSpPr>
        <p:spPr bwMode="auto">
          <a:xfrm>
            <a:off x="6096000" y="14224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00400" y="1676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1371600" y="1612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50"/>
          <p:cNvSpPr>
            <a:spLocks noChangeShapeType="1"/>
          </p:cNvSpPr>
          <p:nvPr/>
        </p:nvSpPr>
        <p:spPr bwMode="auto">
          <a:xfrm>
            <a:off x="7010400" y="1612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Text Box 51"/>
          <p:cNvSpPr txBox="1">
            <a:spLocks noChangeArrowheads="1"/>
          </p:cNvSpPr>
          <p:nvPr/>
        </p:nvSpPr>
        <p:spPr bwMode="auto">
          <a:xfrm>
            <a:off x="609600" y="1524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5374" name="Text Box 52"/>
          <p:cNvSpPr txBox="1">
            <a:spLocks noChangeArrowheads="1"/>
          </p:cNvSpPr>
          <p:nvPr/>
        </p:nvSpPr>
        <p:spPr bwMode="auto">
          <a:xfrm>
            <a:off x="7848600" y="1524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5375" name="Rectangle 54"/>
          <p:cNvSpPr>
            <a:spLocks noChangeArrowheads="1"/>
          </p:cNvSpPr>
          <p:nvPr/>
        </p:nvSpPr>
        <p:spPr bwMode="auto">
          <a:xfrm>
            <a:off x="3863975" y="2795588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5376" name="Line 55"/>
          <p:cNvSpPr>
            <a:spLocks noChangeShapeType="1"/>
          </p:cNvSpPr>
          <p:nvPr/>
        </p:nvSpPr>
        <p:spPr bwMode="auto">
          <a:xfrm>
            <a:off x="4738688" y="2808288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7" name="Text Box 56"/>
          <p:cNvSpPr txBox="1">
            <a:spLocks noChangeArrowheads="1"/>
          </p:cNvSpPr>
          <p:nvPr/>
        </p:nvSpPr>
        <p:spPr bwMode="auto">
          <a:xfrm>
            <a:off x="4038600" y="28956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x</a:t>
            </a:r>
          </a:p>
        </p:txBody>
      </p:sp>
      <p:sp>
        <p:nvSpPr>
          <p:cNvPr id="15378" name="Line 57"/>
          <p:cNvSpPr>
            <a:spLocks noChangeShapeType="1"/>
          </p:cNvSpPr>
          <p:nvPr/>
        </p:nvSpPr>
        <p:spPr bwMode="auto">
          <a:xfrm flipV="1">
            <a:off x="2209800" y="2057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9" name="Line 58"/>
          <p:cNvSpPr>
            <a:spLocks noChangeShapeType="1"/>
          </p:cNvSpPr>
          <p:nvPr/>
        </p:nvSpPr>
        <p:spPr bwMode="auto">
          <a:xfrm>
            <a:off x="31242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0" name="Text Box 59"/>
          <p:cNvSpPr txBox="1">
            <a:spLocks noChangeArrowheads="1"/>
          </p:cNvSpPr>
          <p:nvPr/>
        </p:nvSpPr>
        <p:spPr bwMode="auto">
          <a:xfrm>
            <a:off x="1219200" y="2667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15381" name="Text Box 60"/>
          <p:cNvSpPr txBox="1">
            <a:spLocks noChangeArrowheads="1"/>
          </p:cNvSpPr>
          <p:nvPr/>
        </p:nvSpPr>
        <p:spPr bwMode="auto">
          <a:xfrm>
            <a:off x="2438400" y="3124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tmp</a:t>
            </a:r>
          </a:p>
        </p:txBody>
      </p:sp>
      <p:sp>
        <p:nvSpPr>
          <p:cNvPr id="15382" name="Line 61"/>
          <p:cNvSpPr>
            <a:spLocks noChangeShapeType="1"/>
          </p:cNvSpPr>
          <p:nvPr/>
        </p:nvSpPr>
        <p:spPr bwMode="auto">
          <a:xfrm>
            <a:off x="3276600" y="1676400"/>
            <a:ext cx="609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3" name="Line 62"/>
          <p:cNvSpPr>
            <a:spLocks noChangeShapeType="1"/>
          </p:cNvSpPr>
          <p:nvPr/>
        </p:nvSpPr>
        <p:spPr bwMode="auto">
          <a:xfrm flipV="1">
            <a:off x="5029200" y="1828800"/>
            <a:ext cx="8382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4" name="Text Box 63"/>
          <p:cNvSpPr txBox="1">
            <a:spLocks noChangeArrowheads="1"/>
          </p:cNvSpPr>
          <p:nvPr/>
        </p:nvSpPr>
        <p:spPr bwMode="auto">
          <a:xfrm>
            <a:off x="457200" y="3657600"/>
            <a:ext cx="8153400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tmp = new Node;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tmp-&gt;element = x;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tmp-&gt;next = current-&gt;next;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current-&gt;next = tmp;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Or simply (if Node has a constructor initializing its members):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current-&gt;next = new Node(x,current-&gt;next);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 from a linked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4114800"/>
            <a:ext cx="7239000" cy="190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Node *</a:t>
            </a:r>
            <a:r>
              <a:rPr lang="en-US" sz="2400" dirty="0" err="1" smtClean="0">
                <a:latin typeface="Courier New" panose="02070309020205020404" pitchFamily="49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</a:rPr>
              <a:t> = current-&gt;next;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current-&gt;next = current-&gt;next-&gt;next;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delete </a:t>
            </a:r>
            <a:r>
              <a:rPr lang="en-US" sz="2400" dirty="0" err="1" smtClean="0">
                <a:latin typeface="Courier New" panose="02070309020205020404" pitchFamily="49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981200" y="16002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855913" y="16129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030538" y="1973263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905250" y="16002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779963" y="16129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829300" y="16002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6704013" y="16129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2155825" y="17002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4079875" y="17002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6019800" y="17272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4954588" y="2000250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295400" y="2057400"/>
            <a:ext cx="685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09600" y="18288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8001000" y="1752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934200" y="20574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Freeform 22"/>
          <p:cNvSpPr>
            <a:spLocks/>
          </p:cNvSpPr>
          <p:nvPr/>
        </p:nvSpPr>
        <p:spPr bwMode="auto">
          <a:xfrm>
            <a:off x="3048000" y="1981200"/>
            <a:ext cx="2743200" cy="927100"/>
          </a:xfrm>
          <a:custGeom>
            <a:avLst/>
            <a:gdLst>
              <a:gd name="T0" fmla="*/ 0 w 1728"/>
              <a:gd name="T1" fmla="*/ 0 h 584"/>
              <a:gd name="T2" fmla="*/ 2147483647 w 1728"/>
              <a:gd name="T3" fmla="*/ 1451610000 h 584"/>
              <a:gd name="T4" fmla="*/ 2147483647 w 1728"/>
              <a:gd name="T5" fmla="*/ 120967500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" h="584">
                <a:moveTo>
                  <a:pt x="0" y="0"/>
                </a:moveTo>
                <a:cubicBezTo>
                  <a:pt x="312" y="284"/>
                  <a:pt x="624" y="568"/>
                  <a:pt x="912" y="576"/>
                </a:cubicBezTo>
                <a:cubicBezTo>
                  <a:pt x="1200" y="584"/>
                  <a:pt x="1464" y="316"/>
                  <a:pt x="1728" y="4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1219200" y="2667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16406" name="Line 26"/>
          <p:cNvSpPr>
            <a:spLocks noChangeShapeType="1"/>
          </p:cNvSpPr>
          <p:nvPr/>
        </p:nvSpPr>
        <p:spPr bwMode="auto">
          <a:xfrm flipV="1">
            <a:off x="2362200" y="2362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2973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Inserting before the first node (or to an empty list):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panose="02070309020205020404" pitchFamily="49" charset="0"/>
              </a:rPr>
              <a:t>tmp</a:t>
            </a:r>
            <a:r>
              <a:rPr lang="en-US" sz="2400" dirty="0" smtClean="0">
                <a:latin typeface="Courier New" panose="02070309020205020404" pitchFamily="49" charset="0"/>
              </a:rPr>
              <a:t> = new Node;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panose="02070309020205020404" pitchFamily="49" charset="0"/>
              </a:rPr>
              <a:t>tmp</a:t>
            </a:r>
            <a:r>
              <a:rPr lang="en-US" sz="2400" dirty="0" smtClean="0">
                <a:latin typeface="Courier New" panose="02070309020205020404" pitchFamily="49" charset="0"/>
              </a:rPr>
              <a:t>-&gt;element = x;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(current == NULL){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head;	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head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	// Adding in middle or at end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current-&gt;next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Cases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2440" y="1524000"/>
            <a:ext cx="8229600" cy="4297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Node *</a:t>
            </a:r>
            <a:r>
              <a:rPr lang="en-US" sz="2400" dirty="0" err="1" smtClean="0">
                <a:latin typeface="Courier New" panose="02070309020205020404" pitchFamily="49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(current == NULL){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Deleting first node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</a:rPr>
              <a:t> = head;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head = head -&gt;next;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Deleting other nodes</a:t>
            </a:r>
            <a:endParaRPr 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</a:rPr>
              <a:t> = current-&gt;next;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current-&gt;next = </a:t>
            </a:r>
            <a:r>
              <a:rPr lang="en-US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-&gt;next;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delete </a:t>
            </a:r>
            <a:r>
              <a:rPr lang="en-US" sz="2400" dirty="0" err="1" smtClean="0">
                <a:latin typeface="Courier New" panose="02070309020205020404" pitchFamily="49" charset="0"/>
              </a:rPr>
              <a:t>deletedNode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Header Nodes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One problem with the basic description: it assumes that whenever an item x is removed (or inserted) some previous item is always present.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Consequently removal of the first item and inserting an item as a new first node become special cases to consider.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In order to avoid dealing with special cases: introduce a </a:t>
            </a:r>
            <a:r>
              <a:rPr lang="en-US" b="1" dirty="0" smtClean="0"/>
              <a:t>header node (dummy node)</a:t>
            </a:r>
            <a:r>
              <a:rPr lang="en-US" dirty="0" smtClean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A header node is an extra node in the list that holds no data but serves to satisfy the requirement that every node has a previous node.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5" y="663184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List with a header node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429000"/>
            <a:ext cx="3200400" cy="68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3200" b="1" dirty="0"/>
              <a:t>Empty List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057400" y="19812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817813" y="1992313"/>
            <a:ext cx="0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968625" y="2279650"/>
            <a:ext cx="760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729038" y="19812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4489450" y="1990725"/>
            <a:ext cx="1588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5400675" y="1981200"/>
            <a:ext cx="1216025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6161088" y="1990725"/>
            <a:ext cx="1587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6313488" y="2300288"/>
            <a:ext cx="760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7073900" y="1981200"/>
            <a:ext cx="1214438" cy="598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7832725" y="1990725"/>
            <a:ext cx="1588" cy="598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2209800" y="2060575"/>
            <a:ext cx="6080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881438" y="2060575"/>
            <a:ext cx="6080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5567363" y="2082800"/>
            <a:ext cx="6080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7224713" y="2060575"/>
            <a:ext cx="6080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4641850" y="2300288"/>
            <a:ext cx="758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8137525" y="2300288"/>
            <a:ext cx="455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8593138" y="230028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8442325" y="244475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8534400" y="250983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381000" y="1978025"/>
            <a:ext cx="1216025" cy="5984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1141413" y="1989138"/>
            <a:ext cx="0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1292225" y="2276475"/>
            <a:ext cx="760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685800" y="1600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228600" y="11509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header</a:t>
            </a:r>
          </a:p>
        </p:txBody>
      </p:sp>
      <p:grpSp>
        <p:nvGrpSpPr>
          <p:cNvPr id="20509" name="Group 28"/>
          <p:cNvGrpSpPr>
            <a:grpSpLocks/>
          </p:cNvGrpSpPr>
          <p:nvPr/>
        </p:nvGrpSpPr>
        <p:grpSpPr bwMode="auto">
          <a:xfrm>
            <a:off x="2819400" y="4114800"/>
            <a:ext cx="1292225" cy="1368425"/>
            <a:chOff x="576" y="2258"/>
            <a:chExt cx="814" cy="862"/>
          </a:xfrm>
        </p:grpSpPr>
        <p:sp>
          <p:nvSpPr>
            <p:cNvPr id="20514" name="Rectangle 29"/>
            <p:cNvSpPr>
              <a:spLocks noChangeArrowheads="1"/>
            </p:cNvSpPr>
            <p:nvPr/>
          </p:nvSpPr>
          <p:spPr bwMode="auto">
            <a:xfrm>
              <a:off x="624" y="2736"/>
              <a:ext cx="766" cy="3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0515" name="Line 30"/>
            <p:cNvSpPr>
              <a:spLocks noChangeShapeType="1"/>
            </p:cNvSpPr>
            <p:nvPr/>
          </p:nvSpPr>
          <p:spPr bwMode="auto">
            <a:xfrm>
              <a:off x="1103" y="2743"/>
              <a:ext cx="0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16" name="Line 31"/>
            <p:cNvSpPr>
              <a:spLocks noChangeShapeType="1"/>
            </p:cNvSpPr>
            <p:nvPr/>
          </p:nvSpPr>
          <p:spPr bwMode="auto">
            <a:xfrm>
              <a:off x="816" y="249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17" name="Text Box 32"/>
            <p:cNvSpPr txBox="1">
              <a:spLocks noChangeArrowheads="1"/>
            </p:cNvSpPr>
            <p:nvPr/>
          </p:nvSpPr>
          <p:spPr bwMode="auto">
            <a:xfrm>
              <a:off x="576" y="225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header</a:t>
              </a:r>
            </a:p>
          </p:txBody>
        </p:sp>
      </p:grpSp>
      <p:sp>
        <p:nvSpPr>
          <p:cNvPr id="20510" name="Line 33"/>
          <p:cNvSpPr>
            <a:spLocks noChangeShapeType="1"/>
          </p:cNvSpPr>
          <p:nvPr/>
        </p:nvSpPr>
        <p:spPr bwMode="auto">
          <a:xfrm>
            <a:off x="3962400" y="5113338"/>
            <a:ext cx="455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1" name="Line 34"/>
          <p:cNvSpPr>
            <a:spLocks noChangeShapeType="1"/>
          </p:cNvSpPr>
          <p:nvPr/>
        </p:nvSpPr>
        <p:spPr bwMode="auto">
          <a:xfrm>
            <a:off x="4418013" y="511333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2" name="Line 35"/>
          <p:cNvSpPr>
            <a:spLocks noChangeShapeType="1"/>
          </p:cNvSpPr>
          <p:nvPr/>
        </p:nvSpPr>
        <p:spPr bwMode="auto">
          <a:xfrm>
            <a:off x="4267200" y="525780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3" name="Line 36"/>
          <p:cNvSpPr>
            <a:spLocks noChangeShapeType="1"/>
          </p:cNvSpPr>
          <p:nvPr/>
        </p:nvSpPr>
        <p:spPr bwMode="auto">
          <a:xfrm>
            <a:off x="4359275" y="532288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8896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Doubly Linked Lists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idx="1"/>
          </p:nvPr>
        </p:nvSpPr>
        <p:spPr>
          <a:xfrm>
            <a:off x="609600" y="3276600"/>
            <a:ext cx="7924800" cy="2667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b="1">
                <a:cs typeface="Times New Roman" pitchFamily="18" charset="0"/>
              </a:rPr>
              <a:t>Advantages:</a:t>
            </a:r>
          </a:p>
          <a:p>
            <a:pPr eaLnBrk="1" hangingPunct="1">
              <a:defRPr/>
            </a:pPr>
            <a:r>
              <a:rPr lang="en-US" sz="2400">
                <a:cs typeface="Times New Roman" pitchFamily="18" charset="0"/>
              </a:rPr>
              <a:t>Convenient to traverse the list backwards.</a:t>
            </a:r>
          </a:p>
          <a:p>
            <a:pPr eaLnBrk="1" hangingPunct="1">
              <a:defRPr/>
            </a:pPr>
            <a:r>
              <a:rPr lang="en-US" sz="2400">
                <a:cs typeface="Times New Roman" pitchFamily="18" charset="0"/>
              </a:rPr>
              <a:t>Simplifies insertion and deletion because you no longer have to refer to the previous node.</a:t>
            </a:r>
          </a:p>
          <a:p>
            <a:pPr eaLnBrk="1" hangingPunct="1">
              <a:buFontTx/>
              <a:buNone/>
              <a:defRPr/>
            </a:pPr>
            <a:r>
              <a:rPr lang="en-US" sz="2400" b="1">
                <a:cs typeface="Times New Roman" pitchFamily="18" charset="0"/>
              </a:rPr>
              <a:t>Disadvantage:</a:t>
            </a:r>
          </a:p>
          <a:p>
            <a:pPr eaLnBrk="1" hangingPunct="1">
              <a:defRPr/>
            </a:pPr>
            <a:r>
              <a:rPr lang="en-US" sz="2400">
                <a:cs typeface="Times New Roman" pitchFamily="18" charset="0"/>
              </a:rPr>
              <a:t>Increase in space requirements.</a:t>
            </a:r>
            <a:endParaRPr lang="en-US" sz="2400"/>
          </a:p>
        </p:txBody>
      </p:sp>
      <p:grpSp>
        <p:nvGrpSpPr>
          <p:cNvPr id="21509" name="Group 6"/>
          <p:cNvGrpSpPr>
            <a:grpSpLocks/>
          </p:cNvGrpSpPr>
          <p:nvPr/>
        </p:nvGrpSpPr>
        <p:grpSpPr bwMode="auto">
          <a:xfrm>
            <a:off x="1851025" y="1944688"/>
            <a:ext cx="1611313" cy="722312"/>
            <a:chOff x="4140" y="5580"/>
            <a:chExt cx="1980" cy="540"/>
          </a:xfrm>
        </p:grpSpPr>
        <p:sp>
          <p:nvSpPr>
            <p:cNvPr id="21535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1536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048125" y="1944688"/>
            <a:ext cx="1609725" cy="722312"/>
            <a:chOff x="4140" y="5580"/>
            <a:chExt cx="1980" cy="540"/>
          </a:xfrm>
        </p:grpSpPr>
        <p:sp>
          <p:nvSpPr>
            <p:cNvPr id="21532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1533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4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511" name="Group 14"/>
          <p:cNvGrpSpPr>
            <a:grpSpLocks/>
          </p:cNvGrpSpPr>
          <p:nvPr/>
        </p:nvGrpSpPr>
        <p:grpSpPr bwMode="auto">
          <a:xfrm>
            <a:off x="6389688" y="1944688"/>
            <a:ext cx="1611312" cy="722312"/>
            <a:chOff x="4140" y="5580"/>
            <a:chExt cx="1980" cy="540"/>
          </a:xfrm>
        </p:grpSpPr>
        <p:sp>
          <p:nvSpPr>
            <p:cNvPr id="21529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1530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12" name="Line 23"/>
          <p:cNvSpPr>
            <a:spLocks noChangeShapeType="1"/>
          </p:cNvSpPr>
          <p:nvPr/>
        </p:nvSpPr>
        <p:spPr bwMode="auto">
          <a:xfrm>
            <a:off x="3168650" y="2125663"/>
            <a:ext cx="879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3" name="Line 24"/>
          <p:cNvSpPr>
            <a:spLocks noChangeShapeType="1"/>
          </p:cNvSpPr>
          <p:nvPr/>
        </p:nvSpPr>
        <p:spPr bwMode="auto">
          <a:xfrm flipH="1">
            <a:off x="3462338" y="2305050"/>
            <a:ext cx="877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4" name="Line 25"/>
          <p:cNvSpPr>
            <a:spLocks noChangeShapeType="1"/>
          </p:cNvSpPr>
          <p:nvPr/>
        </p:nvSpPr>
        <p:spPr bwMode="auto">
          <a:xfrm>
            <a:off x="5365750" y="2125663"/>
            <a:ext cx="1023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5" name="Line 26"/>
          <p:cNvSpPr>
            <a:spLocks noChangeShapeType="1"/>
          </p:cNvSpPr>
          <p:nvPr/>
        </p:nvSpPr>
        <p:spPr bwMode="auto">
          <a:xfrm flipH="1">
            <a:off x="5657850" y="2305050"/>
            <a:ext cx="1025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815975" y="1249362"/>
            <a:ext cx="1295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 dirty="0" err="1">
                <a:latin typeface="Courier New" panose="02070309020205020404" pitchFamily="49" charset="0"/>
              </a:rPr>
              <a:t>pHead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1517" name="Line 28"/>
          <p:cNvSpPr>
            <a:spLocks noChangeShapeType="1"/>
          </p:cNvSpPr>
          <p:nvPr/>
        </p:nvSpPr>
        <p:spPr bwMode="auto">
          <a:xfrm>
            <a:off x="1828800" y="1371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8" name="Line 29"/>
          <p:cNvSpPr>
            <a:spLocks noChangeShapeType="1"/>
          </p:cNvSpPr>
          <p:nvPr/>
        </p:nvSpPr>
        <p:spPr bwMode="auto">
          <a:xfrm>
            <a:off x="7773988" y="2362200"/>
            <a:ext cx="455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Line 30"/>
          <p:cNvSpPr>
            <a:spLocks noChangeShapeType="1"/>
          </p:cNvSpPr>
          <p:nvPr/>
        </p:nvSpPr>
        <p:spPr bwMode="auto">
          <a:xfrm>
            <a:off x="8229600" y="2362200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0" name="Line 31"/>
          <p:cNvSpPr>
            <a:spLocks noChangeShapeType="1"/>
          </p:cNvSpPr>
          <p:nvPr/>
        </p:nvSpPr>
        <p:spPr bwMode="auto">
          <a:xfrm>
            <a:off x="8078788" y="2506663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1" name="Line 32"/>
          <p:cNvSpPr>
            <a:spLocks noChangeShapeType="1"/>
          </p:cNvSpPr>
          <p:nvPr/>
        </p:nvSpPr>
        <p:spPr bwMode="auto">
          <a:xfrm>
            <a:off x="8170863" y="2571750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2" name="Line 33"/>
          <p:cNvSpPr>
            <a:spLocks noChangeShapeType="1"/>
          </p:cNvSpPr>
          <p:nvPr/>
        </p:nvSpPr>
        <p:spPr bwMode="auto">
          <a:xfrm flipH="1">
            <a:off x="1524000" y="2438400"/>
            <a:ext cx="4556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3" name="Line 34"/>
          <p:cNvSpPr>
            <a:spLocks noChangeShapeType="1"/>
          </p:cNvSpPr>
          <p:nvPr/>
        </p:nvSpPr>
        <p:spPr bwMode="auto">
          <a:xfrm>
            <a:off x="1522413" y="244633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4" name="Line 35"/>
          <p:cNvSpPr>
            <a:spLocks noChangeShapeType="1"/>
          </p:cNvSpPr>
          <p:nvPr/>
        </p:nvSpPr>
        <p:spPr bwMode="auto">
          <a:xfrm>
            <a:off x="1371600" y="259080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5" name="Line 36"/>
          <p:cNvSpPr>
            <a:spLocks noChangeShapeType="1"/>
          </p:cNvSpPr>
          <p:nvPr/>
        </p:nvSpPr>
        <p:spPr bwMode="auto">
          <a:xfrm>
            <a:off x="1463675" y="265588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6" name="Text Box 37"/>
          <p:cNvSpPr txBox="1">
            <a:spLocks noChangeArrowheads="1"/>
          </p:cNvSpPr>
          <p:nvPr/>
        </p:nvSpPr>
        <p:spPr bwMode="auto">
          <a:xfrm>
            <a:off x="2362200" y="2057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1527" name="Text Box 38"/>
          <p:cNvSpPr txBox="1">
            <a:spLocks noChangeArrowheads="1"/>
          </p:cNvSpPr>
          <p:nvPr/>
        </p:nvSpPr>
        <p:spPr bwMode="auto">
          <a:xfrm>
            <a:off x="4495800" y="2057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1528" name="Text Box 39"/>
          <p:cNvSpPr txBox="1">
            <a:spLocks noChangeArrowheads="1"/>
          </p:cNvSpPr>
          <p:nvPr/>
        </p:nvSpPr>
        <p:spPr bwMode="auto">
          <a:xfrm>
            <a:off x="6858000" y="2057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657600"/>
            <a:ext cx="7772400" cy="2438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oldNode = current;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oldNode-&gt;prev-&gt;next = oldNode-&gt;next;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oldNode-&gt;next-&gt;prev = oldNode-&gt;prev;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delete oldNode;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current = head;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mtClean="0">
              <a:latin typeface="Courier New" panose="02070309020205020404" pitchFamily="49" charset="0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4657725" y="1700213"/>
            <a:ext cx="274638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572000" y="1295400"/>
            <a:ext cx="1295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</a:rPr>
              <a:t>current</a:t>
            </a: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770063" y="2327275"/>
            <a:ext cx="1512887" cy="625475"/>
            <a:chOff x="4140" y="5580"/>
            <a:chExt cx="1980" cy="540"/>
          </a:xfrm>
        </p:grpSpPr>
        <p:sp>
          <p:nvSpPr>
            <p:cNvPr id="22562" name="Rectangle 8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2563" name="Line 9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4" name="Line 10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536" name="Group 11"/>
          <p:cNvGrpSpPr>
            <a:grpSpLocks/>
          </p:cNvGrpSpPr>
          <p:nvPr/>
        </p:nvGrpSpPr>
        <p:grpSpPr bwMode="auto">
          <a:xfrm>
            <a:off x="3832225" y="2327275"/>
            <a:ext cx="1512888" cy="625475"/>
            <a:chOff x="4140" y="5580"/>
            <a:chExt cx="1980" cy="540"/>
          </a:xfrm>
        </p:grpSpPr>
        <p:sp>
          <p:nvSpPr>
            <p:cNvPr id="22559" name="Rectangle 12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2560" name="Line 13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1" name="Line 14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537" name="Group 15"/>
          <p:cNvGrpSpPr>
            <a:grpSpLocks/>
          </p:cNvGrpSpPr>
          <p:nvPr/>
        </p:nvGrpSpPr>
        <p:grpSpPr bwMode="auto">
          <a:xfrm>
            <a:off x="6032500" y="2327275"/>
            <a:ext cx="1511300" cy="625475"/>
            <a:chOff x="4140" y="5580"/>
            <a:chExt cx="1980" cy="540"/>
          </a:xfrm>
        </p:grpSpPr>
        <p:sp>
          <p:nvSpPr>
            <p:cNvPr id="22556" name="Rectangle 16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2557" name="Line 17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8" name="Line 18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538" name="Line 24"/>
          <p:cNvSpPr>
            <a:spLocks noChangeShapeType="1"/>
          </p:cNvSpPr>
          <p:nvPr/>
        </p:nvSpPr>
        <p:spPr bwMode="auto">
          <a:xfrm>
            <a:off x="3008313" y="2482850"/>
            <a:ext cx="823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9" name="Line 25"/>
          <p:cNvSpPr>
            <a:spLocks noChangeShapeType="1"/>
          </p:cNvSpPr>
          <p:nvPr/>
        </p:nvSpPr>
        <p:spPr bwMode="auto">
          <a:xfrm flipH="1">
            <a:off x="3282950" y="2797175"/>
            <a:ext cx="823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0" name="Line 26"/>
          <p:cNvSpPr>
            <a:spLocks noChangeShapeType="1"/>
          </p:cNvSpPr>
          <p:nvPr/>
        </p:nvSpPr>
        <p:spPr bwMode="auto">
          <a:xfrm>
            <a:off x="5068888" y="2482850"/>
            <a:ext cx="963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27"/>
          <p:cNvSpPr>
            <a:spLocks noChangeShapeType="1"/>
          </p:cNvSpPr>
          <p:nvPr/>
        </p:nvSpPr>
        <p:spPr bwMode="auto">
          <a:xfrm flipH="1">
            <a:off x="5345113" y="2797175"/>
            <a:ext cx="962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2" name="Text Box 28"/>
          <p:cNvSpPr txBox="1">
            <a:spLocks noChangeArrowheads="1"/>
          </p:cNvSpPr>
          <p:nvPr/>
        </p:nvSpPr>
        <p:spPr bwMode="auto">
          <a:xfrm>
            <a:off x="1371600" y="1371600"/>
            <a:ext cx="1419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2543" name="Freeform 29"/>
          <p:cNvSpPr>
            <a:spLocks/>
          </p:cNvSpPr>
          <p:nvPr/>
        </p:nvSpPr>
        <p:spPr bwMode="auto">
          <a:xfrm>
            <a:off x="3008313" y="1987550"/>
            <a:ext cx="3024187" cy="495300"/>
          </a:xfrm>
          <a:custGeom>
            <a:avLst/>
            <a:gdLst>
              <a:gd name="T0" fmla="*/ 0 w 3960"/>
              <a:gd name="T1" fmla="*/ 430389632 h 570"/>
              <a:gd name="T2" fmla="*/ 1154761368 w 3960"/>
              <a:gd name="T3" fmla="*/ 22651720 h 570"/>
              <a:gd name="T4" fmla="*/ 2147483647 w 3960"/>
              <a:gd name="T5" fmla="*/ 294476705 h 5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0" h="570">
                <a:moveTo>
                  <a:pt x="0" y="570"/>
                </a:moveTo>
                <a:cubicBezTo>
                  <a:pt x="660" y="315"/>
                  <a:pt x="1320" y="60"/>
                  <a:pt x="1980" y="30"/>
                </a:cubicBezTo>
                <a:cubicBezTo>
                  <a:pt x="2640" y="0"/>
                  <a:pt x="3630" y="330"/>
                  <a:pt x="3960" y="39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544" name="Group 30"/>
          <p:cNvGrpSpPr>
            <a:grpSpLocks/>
          </p:cNvGrpSpPr>
          <p:nvPr/>
        </p:nvGrpSpPr>
        <p:grpSpPr bwMode="auto">
          <a:xfrm>
            <a:off x="3282950" y="2327275"/>
            <a:ext cx="412750" cy="312738"/>
            <a:chOff x="5400" y="5580"/>
            <a:chExt cx="540" cy="360"/>
          </a:xfrm>
        </p:grpSpPr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5" name="Line 32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545" name="Group 33"/>
          <p:cNvGrpSpPr>
            <a:grpSpLocks/>
          </p:cNvGrpSpPr>
          <p:nvPr/>
        </p:nvGrpSpPr>
        <p:grpSpPr bwMode="auto">
          <a:xfrm>
            <a:off x="5481638" y="2640013"/>
            <a:ext cx="412750" cy="312737"/>
            <a:chOff x="5400" y="5580"/>
            <a:chExt cx="540" cy="360"/>
          </a:xfrm>
        </p:grpSpPr>
        <p:sp>
          <p:nvSpPr>
            <p:cNvPr id="22552" name="Line 34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3" name="Line 35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546" name="Freeform 36"/>
          <p:cNvSpPr>
            <a:spLocks/>
          </p:cNvSpPr>
          <p:nvPr/>
        </p:nvSpPr>
        <p:spPr bwMode="auto">
          <a:xfrm>
            <a:off x="3144838" y="2797175"/>
            <a:ext cx="3162300" cy="495300"/>
          </a:xfrm>
          <a:custGeom>
            <a:avLst/>
            <a:gdLst>
              <a:gd name="T0" fmla="*/ 2147483647 w 4140"/>
              <a:gd name="T1" fmla="*/ 0 h 570"/>
              <a:gd name="T2" fmla="*/ 1155235548 w 4140"/>
              <a:gd name="T3" fmla="*/ 407737912 h 570"/>
              <a:gd name="T4" fmla="*/ 0 w 4140"/>
              <a:gd name="T5" fmla="*/ 135912927 h 5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0" h="570">
                <a:moveTo>
                  <a:pt x="4140" y="0"/>
                </a:moveTo>
                <a:cubicBezTo>
                  <a:pt x="3405" y="255"/>
                  <a:pt x="2670" y="510"/>
                  <a:pt x="1980" y="540"/>
                </a:cubicBezTo>
                <a:cubicBezTo>
                  <a:pt x="1290" y="570"/>
                  <a:pt x="645" y="375"/>
                  <a:pt x="0" y="1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7" name="Line 38"/>
          <p:cNvSpPr>
            <a:spLocks noChangeShapeType="1"/>
          </p:cNvSpPr>
          <p:nvPr/>
        </p:nvSpPr>
        <p:spPr bwMode="auto">
          <a:xfrm>
            <a:off x="2133600" y="1676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8" name="Line 39"/>
          <p:cNvSpPr>
            <a:spLocks noChangeShapeType="1"/>
          </p:cNvSpPr>
          <p:nvPr/>
        </p:nvSpPr>
        <p:spPr bwMode="auto">
          <a:xfrm>
            <a:off x="12954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9" name="Line 40"/>
          <p:cNvSpPr>
            <a:spLocks noChangeShapeType="1"/>
          </p:cNvSpPr>
          <p:nvPr/>
        </p:nvSpPr>
        <p:spPr bwMode="auto">
          <a:xfrm flipH="1">
            <a:off x="13716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0" name="Line 41"/>
          <p:cNvSpPr>
            <a:spLocks noChangeShapeType="1"/>
          </p:cNvSpPr>
          <p:nvPr/>
        </p:nvSpPr>
        <p:spPr bwMode="auto">
          <a:xfrm flipH="1">
            <a:off x="75438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1" name="Line 42"/>
          <p:cNvSpPr>
            <a:spLocks noChangeShapeType="1"/>
          </p:cNvSpPr>
          <p:nvPr/>
        </p:nvSpPr>
        <p:spPr bwMode="auto">
          <a:xfrm>
            <a:off x="7315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newNode = new Node(x);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newNode-&gt;prev = current;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newNode-&gt;next = current-&gt;next;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newNode-&gt;prev-&gt;next = newNode;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newNode-&gt;next-&gt;prev = newNode;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current = newNode;</a:t>
            </a:r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1228725" y="2230438"/>
            <a:ext cx="1693863" cy="596900"/>
            <a:chOff x="4140" y="5580"/>
            <a:chExt cx="1980" cy="540"/>
          </a:xfrm>
        </p:grpSpPr>
        <p:sp>
          <p:nvSpPr>
            <p:cNvPr id="23593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3594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3538538" y="2230438"/>
            <a:ext cx="1692275" cy="596900"/>
            <a:chOff x="4140" y="5580"/>
            <a:chExt cx="1980" cy="540"/>
          </a:xfrm>
        </p:grpSpPr>
        <p:sp>
          <p:nvSpPr>
            <p:cNvPr id="23590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3591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2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559" name="Group 14"/>
          <p:cNvGrpSpPr>
            <a:grpSpLocks/>
          </p:cNvGrpSpPr>
          <p:nvPr/>
        </p:nvGrpSpPr>
        <p:grpSpPr bwMode="auto">
          <a:xfrm>
            <a:off x="6000750" y="2230438"/>
            <a:ext cx="1692275" cy="596900"/>
            <a:chOff x="4140" y="5580"/>
            <a:chExt cx="1980" cy="540"/>
          </a:xfrm>
        </p:grpSpPr>
        <p:sp>
          <p:nvSpPr>
            <p:cNvPr id="23587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3588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9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60" name="Line 23"/>
          <p:cNvSpPr>
            <a:spLocks noChangeShapeType="1"/>
          </p:cNvSpPr>
          <p:nvPr/>
        </p:nvSpPr>
        <p:spPr bwMode="auto">
          <a:xfrm>
            <a:off x="2614613" y="2379663"/>
            <a:ext cx="92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1" name="Line 24"/>
          <p:cNvSpPr>
            <a:spLocks noChangeShapeType="1"/>
          </p:cNvSpPr>
          <p:nvPr/>
        </p:nvSpPr>
        <p:spPr bwMode="auto">
          <a:xfrm flipH="1">
            <a:off x="2922588" y="2528888"/>
            <a:ext cx="922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2" name="Line 25"/>
          <p:cNvSpPr>
            <a:spLocks noChangeShapeType="1"/>
          </p:cNvSpPr>
          <p:nvPr/>
        </p:nvSpPr>
        <p:spPr bwMode="auto">
          <a:xfrm>
            <a:off x="4922838" y="2379663"/>
            <a:ext cx="107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3" name="Line 26"/>
          <p:cNvSpPr>
            <a:spLocks noChangeShapeType="1"/>
          </p:cNvSpPr>
          <p:nvPr/>
        </p:nvSpPr>
        <p:spPr bwMode="auto">
          <a:xfrm flipH="1">
            <a:off x="5180013" y="2740025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Text Box 27"/>
          <p:cNvSpPr txBox="1">
            <a:spLocks noChangeArrowheads="1"/>
          </p:cNvSpPr>
          <p:nvPr/>
        </p:nvSpPr>
        <p:spPr bwMode="auto">
          <a:xfrm>
            <a:off x="682625" y="1298575"/>
            <a:ext cx="10779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3565" name="Text Box 28"/>
          <p:cNvSpPr txBox="1">
            <a:spLocks noChangeArrowheads="1"/>
          </p:cNvSpPr>
          <p:nvPr/>
        </p:nvSpPr>
        <p:spPr bwMode="auto">
          <a:xfrm>
            <a:off x="3332163" y="1395413"/>
            <a:ext cx="18462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</a:rPr>
              <a:t>current</a:t>
            </a:r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>
            <a:off x="3794125" y="1843088"/>
            <a:ext cx="153988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3567" name="Group 30"/>
          <p:cNvGrpSpPr>
            <a:grpSpLocks/>
          </p:cNvGrpSpPr>
          <p:nvPr/>
        </p:nvGrpSpPr>
        <p:grpSpPr bwMode="auto">
          <a:xfrm>
            <a:off x="4800600" y="3352800"/>
            <a:ext cx="1692275" cy="598488"/>
            <a:chOff x="4140" y="5580"/>
            <a:chExt cx="1980" cy="540"/>
          </a:xfrm>
        </p:grpSpPr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3585" name="Line 3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6" name="Line 3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568" name="Group 34"/>
          <p:cNvGrpSpPr>
            <a:grpSpLocks/>
          </p:cNvGrpSpPr>
          <p:nvPr/>
        </p:nvGrpSpPr>
        <p:grpSpPr bwMode="auto">
          <a:xfrm>
            <a:off x="5334000" y="2590800"/>
            <a:ext cx="460375" cy="298450"/>
            <a:chOff x="5400" y="5580"/>
            <a:chExt cx="540" cy="360"/>
          </a:xfrm>
        </p:grpSpPr>
        <p:sp>
          <p:nvSpPr>
            <p:cNvPr id="23582" name="Line 35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3" name="Line 36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569" name="Group 37"/>
          <p:cNvGrpSpPr>
            <a:grpSpLocks/>
          </p:cNvGrpSpPr>
          <p:nvPr/>
        </p:nvGrpSpPr>
        <p:grpSpPr bwMode="auto">
          <a:xfrm>
            <a:off x="5334000" y="2143125"/>
            <a:ext cx="460375" cy="298450"/>
            <a:chOff x="5400" y="5580"/>
            <a:chExt cx="540" cy="360"/>
          </a:xfrm>
        </p:grpSpPr>
        <p:sp>
          <p:nvSpPr>
            <p:cNvPr id="23580" name="Line 38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1" name="Line 39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70" name="Freeform 40"/>
          <p:cNvSpPr>
            <a:spLocks/>
          </p:cNvSpPr>
          <p:nvPr/>
        </p:nvSpPr>
        <p:spPr bwMode="auto">
          <a:xfrm>
            <a:off x="4191000" y="2438400"/>
            <a:ext cx="947738" cy="1143000"/>
          </a:xfrm>
          <a:custGeom>
            <a:avLst/>
            <a:gdLst>
              <a:gd name="T0" fmla="*/ 699844746 w 1110"/>
              <a:gd name="T1" fmla="*/ 0 h 1800"/>
              <a:gd name="T2" fmla="*/ 699844746 w 1110"/>
              <a:gd name="T3" fmla="*/ 362902500 h 1800"/>
              <a:gd name="T4" fmla="*/ 43740243 w 1110"/>
              <a:gd name="T5" fmla="*/ 580644000 h 1800"/>
              <a:gd name="T6" fmla="*/ 437403286 w 1110"/>
              <a:gd name="T7" fmla="*/ 725805000 h 18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10" h="1800">
                <a:moveTo>
                  <a:pt x="960" y="0"/>
                </a:moveTo>
                <a:cubicBezTo>
                  <a:pt x="1035" y="330"/>
                  <a:pt x="1110" y="660"/>
                  <a:pt x="960" y="900"/>
                </a:cubicBezTo>
                <a:cubicBezTo>
                  <a:pt x="810" y="1140"/>
                  <a:pt x="120" y="1290"/>
                  <a:pt x="60" y="1440"/>
                </a:cubicBezTo>
                <a:cubicBezTo>
                  <a:pt x="0" y="1590"/>
                  <a:pt x="300" y="1695"/>
                  <a:pt x="600" y="180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1" name="Freeform 41"/>
          <p:cNvSpPr>
            <a:spLocks/>
          </p:cNvSpPr>
          <p:nvPr/>
        </p:nvSpPr>
        <p:spPr bwMode="auto">
          <a:xfrm>
            <a:off x="3717925" y="2889250"/>
            <a:ext cx="1311275" cy="844550"/>
          </a:xfrm>
          <a:custGeom>
            <a:avLst/>
            <a:gdLst>
              <a:gd name="T0" fmla="*/ 1273660834 w 1350"/>
              <a:gd name="T1" fmla="*/ 440286853 h 1620"/>
              <a:gd name="T2" fmla="*/ 84910398 w 1350"/>
              <a:gd name="T3" fmla="*/ 342445215 h 1620"/>
              <a:gd name="T4" fmla="*/ 764196500 w 1350"/>
              <a:gd name="T5" fmla="*/ 97841639 h 1620"/>
              <a:gd name="T6" fmla="*/ 934018269 w 1350"/>
              <a:gd name="T7" fmla="*/ 0 h 16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0" h="1620">
                <a:moveTo>
                  <a:pt x="1350" y="1620"/>
                </a:moveTo>
                <a:cubicBezTo>
                  <a:pt x="765" y="1545"/>
                  <a:pt x="180" y="1470"/>
                  <a:pt x="90" y="1260"/>
                </a:cubicBezTo>
                <a:cubicBezTo>
                  <a:pt x="0" y="1050"/>
                  <a:pt x="660" y="570"/>
                  <a:pt x="810" y="360"/>
                </a:cubicBezTo>
                <a:cubicBezTo>
                  <a:pt x="960" y="150"/>
                  <a:pt x="975" y="75"/>
                  <a:pt x="9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2" name="Freeform 42"/>
          <p:cNvSpPr>
            <a:spLocks/>
          </p:cNvSpPr>
          <p:nvPr/>
        </p:nvSpPr>
        <p:spPr bwMode="auto">
          <a:xfrm>
            <a:off x="6248400" y="2819400"/>
            <a:ext cx="411163" cy="685800"/>
          </a:xfrm>
          <a:custGeom>
            <a:avLst/>
            <a:gdLst>
              <a:gd name="T0" fmla="*/ 0 w 570"/>
              <a:gd name="T1" fmla="*/ 373271143 h 1260"/>
              <a:gd name="T2" fmla="*/ 280977974 w 570"/>
              <a:gd name="T3" fmla="*/ 266622167 h 1260"/>
              <a:gd name="T4" fmla="*/ 93659325 w 570"/>
              <a:gd name="T5" fmla="*/ 0 h 12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0" h="1260">
                <a:moveTo>
                  <a:pt x="0" y="1260"/>
                </a:moveTo>
                <a:cubicBezTo>
                  <a:pt x="255" y="1185"/>
                  <a:pt x="510" y="1110"/>
                  <a:pt x="540" y="900"/>
                </a:cubicBezTo>
                <a:cubicBezTo>
                  <a:pt x="570" y="690"/>
                  <a:pt x="375" y="345"/>
                  <a:pt x="1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3" name="Freeform 43"/>
          <p:cNvSpPr>
            <a:spLocks/>
          </p:cNvSpPr>
          <p:nvPr/>
        </p:nvSpPr>
        <p:spPr bwMode="auto">
          <a:xfrm>
            <a:off x="6256338" y="2590800"/>
            <a:ext cx="795337" cy="1295400"/>
          </a:xfrm>
          <a:custGeom>
            <a:avLst/>
            <a:gdLst>
              <a:gd name="T0" fmla="*/ 0 w 930"/>
              <a:gd name="T1" fmla="*/ 0 h 2160"/>
              <a:gd name="T2" fmla="*/ 658232019 w 930"/>
              <a:gd name="T3" fmla="*/ 517920111 h 2160"/>
              <a:gd name="T4" fmla="*/ 131646233 w 930"/>
              <a:gd name="T5" fmla="*/ 776880167 h 2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0" h="2160">
                <a:moveTo>
                  <a:pt x="0" y="0"/>
                </a:moveTo>
                <a:cubicBezTo>
                  <a:pt x="435" y="540"/>
                  <a:pt x="870" y="1080"/>
                  <a:pt x="900" y="1440"/>
                </a:cubicBezTo>
                <a:cubicBezTo>
                  <a:pt x="930" y="1800"/>
                  <a:pt x="555" y="1980"/>
                  <a:pt x="180" y="216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4" name="Text Box 44"/>
          <p:cNvSpPr txBox="1">
            <a:spLocks noChangeArrowheads="1"/>
          </p:cNvSpPr>
          <p:nvPr/>
        </p:nvSpPr>
        <p:spPr bwMode="auto">
          <a:xfrm>
            <a:off x="5108575" y="4400550"/>
            <a:ext cx="22891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</a:rPr>
              <a:t>newNode</a:t>
            </a:r>
          </a:p>
        </p:txBody>
      </p:sp>
      <p:sp>
        <p:nvSpPr>
          <p:cNvPr id="23575" name="Line 45"/>
          <p:cNvSpPr>
            <a:spLocks noChangeShapeType="1"/>
          </p:cNvSpPr>
          <p:nvPr/>
        </p:nvSpPr>
        <p:spPr bwMode="auto">
          <a:xfrm flipV="1">
            <a:off x="5570538" y="3951288"/>
            <a:ext cx="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6" name="Line 47"/>
          <p:cNvSpPr>
            <a:spLocks noChangeShapeType="1"/>
          </p:cNvSpPr>
          <p:nvPr/>
        </p:nvSpPr>
        <p:spPr bwMode="auto">
          <a:xfrm>
            <a:off x="74676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7" name="Line 48"/>
          <p:cNvSpPr>
            <a:spLocks noChangeShapeType="1"/>
          </p:cNvSpPr>
          <p:nvPr/>
        </p:nvSpPr>
        <p:spPr bwMode="auto">
          <a:xfrm>
            <a:off x="762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8" name="Line 50"/>
          <p:cNvSpPr>
            <a:spLocks noChangeShapeType="1"/>
          </p:cNvSpPr>
          <p:nvPr/>
        </p:nvSpPr>
        <p:spPr bwMode="auto">
          <a:xfrm flipH="1">
            <a:off x="76962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9" name="Line 51"/>
          <p:cNvSpPr>
            <a:spLocks noChangeShapeType="1"/>
          </p:cNvSpPr>
          <p:nvPr/>
        </p:nvSpPr>
        <p:spPr bwMode="auto">
          <a:xfrm flipH="1">
            <a:off x="8382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Basics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Linked lists and arrays are similar since they both store collections of data.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array's</a:t>
            </a:r>
            <a:r>
              <a:rPr lang="en-US" dirty="0" smtClean="0"/>
              <a:t> features all follow from its strategy of allocating the memory for all its elements in one block of memory.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i="1" dirty="0" smtClean="0"/>
              <a:t>Linked lists</a:t>
            </a:r>
            <a:r>
              <a:rPr lang="en-US" dirty="0" smtClean="0"/>
              <a:t> use an entirely different strategy: linked lists allocate memory for each element separately and only when necessary.</a:t>
            </a:r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List ADT in C++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mtClean="0"/>
              <a:t>A list is implemented as three separate classes:</a:t>
            </a:r>
          </a:p>
          <a:p>
            <a:pPr marL="533400" indent="-5334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List itself (</a:t>
            </a:r>
            <a:r>
              <a:rPr lang="en-US" smtClean="0">
                <a:latin typeface="Courier New" panose="02070309020205020404" pitchFamily="49" charset="0"/>
              </a:rPr>
              <a:t>List</a:t>
            </a:r>
            <a:r>
              <a:rPr lang="en-US" smtClean="0"/>
              <a:t>)</a:t>
            </a:r>
          </a:p>
          <a:p>
            <a:pPr marL="533400" indent="-5334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Node (</a:t>
            </a:r>
            <a:r>
              <a:rPr lang="en-US" smtClean="0">
                <a:latin typeface="Courier New" panose="02070309020205020404" pitchFamily="49" charset="0"/>
              </a:rPr>
              <a:t>ListNode</a:t>
            </a:r>
            <a:r>
              <a:rPr lang="en-US" smtClean="0"/>
              <a:t>)</a:t>
            </a:r>
          </a:p>
          <a:p>
            <a:pPr marL="533400" indent="-5334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Position iterator(</a:t>
            </a:r>
            <a:r>
              <a:rPr lang="en-US" smtClean="0">
                <a:latin typeface="Courier New" panose="02070309020205020404" pitchFamily="49" charset="0"/>
              </a:rPr>
              <a:t>ListItr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4674" y="3167390"/>
            <a:ext cx="4014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End of Session –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</a:rPr>
              <a:t>4</a:t>
            </a:r>
            <a:endParaRPr lang="en-US" sz="2800" b="1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Thank You…</a:t>
            </a:r>
            <a:endParaRPr lang="en-US" sz="28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441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0"/>
            <a:ext cx="8305800" cy="1143000"/>
          </a:xfrm>
        </p:spPr>
        <p:txBody>
          <a:bodyPr/>
          <a:lstStyle/>
          <a:p>
            <a:pPr eaLnBrk="1" hangingPunct="1"/>
            <a:r>
              <a:rPr lang="en-US" sz="4800" dirty="0"/>
              <a:t>Session </a:t>
            </a:r>
            <a:r>
              <a:rPr lang="en-US" sz="4800" dirty="0" smtClean="0"/>
              <a:t>- 5</a:t>
            </a:r>
            <a:br>
              <a:rPr lang="en-US" sz="4800" dirty="0" smtClean="0"/>
            </a:br>
            <a:r>
              <a:rPr lang="en-US" sz="4800" dirty="0" smtClean="0"/>
              <a:t>Linked </a:t>
            </a:r>
            <a:r>
              <a:rPr lang="en-US" sz="4800" dirty="0" smtClean="0"/>
              <a:t>Lists</a:t>
            </a:r>
            <a:br>
              <a:rPr lang="en-US" sz="4800" dirty="0" smtClean="0"/>
            </a:b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84193158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732" y="527538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Linked List Node</a:t>
            </a:r>
            <a:r>
              <a:rPr lang="en-US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71732" y="1250852"/>
            <a:ext cx="77724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class List;     // Incomplete declaration.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</a:rPr>
              <a:t>ListItr</a:t>
            </a:r>
            <a:r>
              <a:rPr lang="en-US" dirty="0" smtClean="0">
                <a:latin typeface="Courier New" panose="02070309020205020404" pitchFamily="49" charset="0"/>
              </a:rPr>
              <a:t>;     // Incomplete declaration.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</a:rPr>
              <a:t>ListNode</a:t>
            </a: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dirty="0" smtClean="0"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</a:rPr>
              <a:t> Object &amp; </a:t>
            </a:r>
            <a:r>
              <a:rPr lang="en-US" dirty="0" err="1" smtClean="0">
                <a:latin typeface="Courier New" panose="02070309020205020404" pitchFamily="49" charset="0"/>
              </a:rPr>
              <a:t>theElement</a:t>
            </a:r>
            <a:r>
              <a:rPr lang="en-US" dirty="0" smtClean="0">
                <a:latin typeface="Courier New" panose="02070309020205020404" pitchFamily="49" charset="0"/>
              </a:rPr>
              <a:t> = Object(),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dirty="0" smtClean="0">
                <a:latin typeface="Courier New" panose="02070309020205020404" pitchFamily="49" charset="0"/>
              </a:rPr>
              <a:t> * n = NULL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  : element( </a:t>
            </a:r>
            <a:r>
              <a:rPr lang="en-US" dirty="0" err="1" smtClean="0">
                <a:latin typeface="Courier New" panose="02070309020205020404" pitchFamily="49" charset="0"/>
              </a:rPr>
              <a:t>theElement</a:t>
            </a:r>
            <a:r>
              <a:rPr lang="en-US" dirty="0" smtClean="0">
                <a:latin typeface="Courier New" panose="02070309020205020404" pitchFamily="49" charset="0"/>
              </a:rPr>
              <a:t> ), next( n ) {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Object   element;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dirty="0" smtClean="0">
                <a:latin typeface="Courier New" panose="02070309020205020404" pitchFamily="49" charset="0"/>
              </a:rPr>
              <a:t> *next;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friend class List&lt;Object&gt;;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friend class </a:t>
            </a:r>
            <a:r>
              <a:rPr lang="en-US" dirty="0" err="1" smtClean="0">
                <a:latin typeface="Courier New" panose="02070309020205020404" pitchFamily="49" charset="0"/>
              </a:rPr>
              <a:t>ListItr</a:t>
            </a:r>
            <a:r>
              <a:rPr lang="en-US" dirty="0" smtClean="0">
                <a:latin typeface="Courier New" panose="02070309020205020404" pitchFamily="49" charset="0"/>
              </a:rPr>
              <a:t>&lt;Object&gt;;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Iterator class for linked lists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urier New" panose="02070309020205020404" pitchFamily="49" charset="0"/>
              </a:rPr>
              <a:t>ListItr</a:t>
            </a: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public: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</a:rPr>
              <a:t>ListItr</a:t>
            </a:r>
            <a:r>
              <a:rPr lang="en-US" sz="1800" dirty="0" smtClean="0">
                <a:latin typeface="Courier New" panose="02070309020205020404" pitchFamily="49" charset="0"/>
              </a:rPr>
              <a:t>( ) : current( NULL ) {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</a:rPr>
              <a:t>isValid</a:t>
            </a:r>
            <a:r>
              <a:rPr lang="en-US" sz="1800" dirty="0" smtClean="0">
                <a:latin typeface="Courier New" panose="02070309020205020404" pitchFamily="49" charset="0"/>
              </a:rPr>
              <a:t>( ) </a:t>
            </a:r>
            <a:r>
              <a:rPr lang="en-US" sz="1800" dirty="0" err="1" smtClean="0">
                <a:latin typeface="Courier New" panose="02070309020205020404" pitchFamily="49" charset="0"/>
              </a:rPr>
              <a:t>const</a:t>
            </a: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{ return current != NULL;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void advance(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{ if(</a:t>
            </a:r>
            <a:r>
              <a:rPr lang="en-US" sz="1800" dirty="0" err="1" smtClean="0">
                <a:latin typeface="Courier New" panose="02070309020205020404" pitchFamily="49" charset="0"/>
              </a:rPr>
              <a:t>isValid</a:t>
            </a:r>
            <a:r>
              <a:rPr lang="en-US" sz="1800" dirty="0" smtClean="0">
                <a:latin typeface="Courier New" panose="02070309020205020404" pitchFamily="49" charset="0"/>
              </a:rPr>
              <a:t>( ) ) current = current-&gt;next;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</a:rPr>
              <a:t> Object &amp; retrieve( ) </a:t>
            </a:r>
            <a:r>
              <a:rPr lang="en-US" sz="1800" dirty="0" err="1" smtClean="0">
                <a:latin typeface="Courier New" panose="02070309020205020404" pitchFamily="49" charset="0"/>
              </a:rPr>
              <a:t>const</a:t>
            </a: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{ if( !</a:t>
            </a:r>
            <a:r>
              <a:rPr lang="en-US" sz="1800" dirty="0" err="1" smtClean="0">
                <a:latin typeface="Courier New" panose="02070309020205020404" pitchFamily="49" charset="0"/>
              </a:rPr>
              <a:t>isValid</a:t>
            </a:r>
            <a:r>
              <a:rPr lang="en-US" sz="1800" dirty="0" smtClean="0">
                <a:latin typeface="Courier New" panose="02070309020205020404" pitchFamily="49" charset="0"/>
              </a:rPr>
              <a:t>( ) ) throw </a:t>
            </a:r>
            <a:r>
              <a:rPr lang="en-US" sz="1800" dirty="0" err="1" smtClean="0">
                <a:latin typeface="Courier New" panose="02070309020205020404" pitchFamily="49" charset="0"/>
              </a:rPr>
              <a:t>BadIterator</a:t>
            </a:r>
            <a:r>
              <a:rPr lang="en-US" sz="1800" dirty="0" smtClean="0">
                <a:latin typeface="Courier New" panose="02070309020205020404" pitchFamily="49" charset="0"/>
              </a:rPr>
              <a:t>(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 return current-&gt;element;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private: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</a:rPr>
              <a:t>ListNode</a:t>
            </a:r>
            <a:r>
              <a:rPr lang="en-US" sz="1800" dirty="0" smtClean="0">
                <a:latin typeface="Courier New" panose="02070309020205020404" pitchFamily="49" charset="0"/>
              </a:rPr>
              <a:t>&lt;Object&gt; *current;    // Current position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</a:rPr>
              <a:t>ListItr</a:t>
            </a:r>
            <a:r>
              <a:rPr lang="en-US" sz="1800" dirty="0" smtClean="0">
                <a:latin typeface="Courier New" panose="02070309020205020404" pitchFamily="49" charset="0"/>
              </a:rPr>
              <a:t>( </a:t>
            </a:r>
            <a:r>
              <a:rPr lang="en-US" sz="1800" dirty="0" err="1" smtClean="0">
                <a:latin typeface="Courier New" panose="02070309020205020404" pitchFamily="49" charset="0"/>
              </a:rPr>
              <a:t>ListNode</a:t>
            </a:r>
            <a:r>
              <a:rPr lang="en-US" sz="1800" dirty="0" smtClean="0">
                <a:latin typeface="Courier New" panose="02070309020205020404" pitchFamily="49" charset="0"/>
              </a:rPr>
              <a:t>&lt;Object&gt; *</a:t>
            </a:r>
            <a:r>
              <a:rPr lang="en-US" sz="1800" dirty="0" err="1" smtClean="0">
                <a:latin typeface="Courier New" panose="02070309020205020404" pitchFamily="49" charset="0"/>
              </a:rPr>
              <a:t>theNode</a:t>
            </a:r>
            <a:r>
              <a:rPr lang="en-US" sz="1800" dirty="0" smtClean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 : current( </a:t>
            </a:r>
            <a:r>
              <a:rPr lang="en-US" sz="1800" dirty="0" err="1" smtClean="0">
                <a:latin typeface="Courier New" panose="02070309020205020404" pitchFamily="49" charset="0"/>
              </a:rPr>
              <a:t>theNode</a:t>
            </a:r>
            <a:r>
              <a:rPr lang="en-US" sz="1800" dirty="0" smtClean="0">
                <a:latin typeface="Courier New" panose="02070309020205020404" pitchFamily="49" charset="0"/>
              </a:rPr>
              <a:t> ) {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friend class List&lt;Object&gt;; //Grant access to constructor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>
                <a:latin typeface="Courier New" pitchFamily="49" charset="0"/>
              </a:rPr>
              <a:t>List</a:t>
            </a:r>
            <a:r>
              <a:rPr lang="en-US" sz="3600"/>
              <a:t> Class Interface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class List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public: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List(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List( const List &amp; rhs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~List(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bool isEmpty( ) const;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void makeEmpty(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ListItr&lt;Object&gt; zeroth( ) const;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ListItr&lt;Object&gt; first( ) const;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void insert(const Object &amp;x, const  ListItr&lt;Object&gt; &amp; p);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ListItr&lt;Object&gt; find( const Object &amp; x ) const;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ListItr&lt;Object&gt; findPrevious( const Object &amp; x ) const;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void remove( const Object &amp; x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const List &amp; operator=( const List &amp; rhs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private: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ListNode&lt;Object&gt; *header;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0222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Some </a:t>
            </a:r>
            <a:r>
              <a:rPr lang="en-US" sz="3600" dirty="0">
                <a:latin typeface="Courier New" pitchFamily="49" charset="0"/>
              </a:rPr>
              <a:t>List</a:t>
            </a:r>
            <a:r>
              <a:rPr lang="en-US" sz="3600" dirty="0"/>
              <a:t> one-liners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63394"/>
            <a:ext cx="77724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/* Construct the list */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template &lt;class Object&gt;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List&lt;Object&gt;::</a:t>
            </a:r>
            <a:r>
              <a:rPr lang="en-US" b="1" dirty="0">
                <a:latin typeface="Courier New" pitchFamily="49" charset="0"/>
              </a:rPr>
              <a:t>List( 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   header = new </a:t>
            </a:r>
            <a:r>
              <a:rPr lang="en-US" dirty="0" err="1">
                <a:latin typeface="Courier New" pitchFamily="49" charset="0"/>
              </a:rPr>
              <a:t>ListNode</a:t>
            </a:r>
            <a:r>
              <a:rPr lang="en-US" dirty="0">
                <a:latin typeface="Courier New" pitchFamily="49" charset="0"/>
              </a:rPr>
              <a:t>&lt;Object&gt;;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/* Test if the list is logically empty.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 * return true if empty, false otherwise.*/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template &lt;class Object&gt;</a:t>
            </a:r>
          </a:p>
          <a:p>
            <a:pPr eaLnBrk="1" hangingPunct="1">
              <a:buFontTx/>
              <a:buNone/>
              <a:defRPr/>
            </a:pP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 List&lt;Object&gt;::</a:t>
            </a:r>
            <a:r>
              <a:rPr lang="en-US" b="1" dirty="0" err="1">
                <a:latin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</a:rPr>
              <a:t>( 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const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   return header-&gt;next == NULL;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5344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/* Return an iterator representing the header node. */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template &lt;class Object&gt;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 err="1"/>
              <a:t>ListItr</a:t>
            </a:r>
            <a:r>
              <a:rPr lang="en-US" dirty="0"/>
              <a:t>&lt;Object&gt; List&lt;Object&gt;::</a:t>
            </a:r>
            <a:r>
              <a:rPr lang="en-US" b="1" dirty="0" err="1"/>
              <a:t>zeroth</a:t>
            </a:r>
            <a:r>
              <a:rPr lang="en-US" b="1" dirty="0"/>
              <a:t>( )</a:t>
            </a:r>
            <a:r>
              <a:rPr lang="en-US" dirty="0"/>
              <a:t> </a:t>
            </a:r>
            <a:r>
              <a:rPr lang="en-US" dirty="0" err="1"/>
              <a:t>const</a:t>
            </a:r>
            <a:endParaRPr lang="en-US" dirty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{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return </a:t>
            </a:r>
            <a:r>
              <a:rPr lang="en-US" dirty="0" err="1"/>
              <a:t>ListItr</a:t>
            </a:r>
            <a:r>
              <a:rPr lang="en-US" dirty="0"/>
              <a:t>&lt;Object&gt;( header );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}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/* Return an iterator representing the first node in the list. This operation is valid for empty lists.*/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template &lt;class Object&gt;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 err="1"/>
              <a:t>ListItr</a:t>
            </a:r>
            <a:r>
              <a:rPr lang="en-US" dirty="0"/>
              <a:t>&lt;Object&gt; List&lt;Object&gt;::</a:t>
            </a:r>
            <a:r>
              <a:rPr lang="en-US" b="1" dirty="0"/>
              <a:t>first( )</a:t>
            </a:r>
            <a:r>
              <a:rPr lang="en-US" dirty="0"/>
              <a:t> </a:t>
            </a:r>
            <a:r>
              <a:rPr lang="en-US" dirty="0" err="1"/>
              <a:t>const</a:t>
            </a:r>
            <a:endParaRPr lang="en-US" dirty="0"/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{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 return </a:t>
            </a:r>
            <a:r>
              <a:rPr lang="en-US" dirty="0" err="1"/>
              <a:t>ListItr</a:t>
            </a:r>
            <a:r>
              <a:rPr lang="en-US" dirty="0"/>
              <a:t>&lt;Object&gt;( header-&gt;next );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}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7998" y="7239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Other </a:t>
            </a:r>
            <a:r>
              <a:rPr lang="en-US" sz="3600" dirty="0">
                <a:latin typeface="Courier New" pitchFamily="49" charset="0"/>
              </a:rPr>
              <a:t>List</a:t>
            </a:r>
            <a:r>
              <a:rPr lang="en-US" sz="3600" dirty="0"/>
              <a:t> methods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87569" y="1447800"/>
            <a:ext cx="8499231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err="1" smtClean="0">
                <a:latin typeface="Courier New" panose="02070309020205020404" pitchFamily="49" charset="0"/>
              </a:rPr>
              <a:t>ListItr</a:t>
            </a:r>
            <a:r>
              <a:rPr lang="en-US" dirty="0" smtClean="0">
                <a:latin typeface="Courier New" panose="02070309020205020404" pitchFamily="49" charset="0"/>
              </a:rPr>
              <a:t>&lt;Object&gt; List&lt;Object&gt;::</a:t>
            </a:r>
            <a:r>
              <a:rPr lang="en-US" b="1" dirty="0" smtClean="0">
                <a:latin typeface="Courier New" panose="02070309020205020404" pitchFamily="49" charset="0"/>
              </a:rPr>
              <a:t>find</a:t>
            </a:r>
            <a:r>
              <a:rPr lang="en-US" dirty="0" smtClean="0">
                <a:latin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</a:rPr>
              <a:t> Object &amp; x ) </a:t>
            </a:r>
            <a:r>
              <a:rPr lang="en-US" dirty="0" err="1" smtClean="0">
                <a:latin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dirty="0" smtClean="0">
                <a:latin typeface="Courier New" panose="02070309020205020404" pitchFamily="49" charset="0"/>
              </a:rPr>
              <a:t>&lt;Object&gt; *</a:t>
            </a:r>
            <a:r>
              <a:rPr lang="en-US" dirty="0" err="1" smtClean="0">
                <a:latin typeface="Courier New" panose="02070309020205020404" pitchFamily="49" charset="0"/>
              </a:rPr>
              <a:t>itr</a:t>
            </a:r>
            <a:r>
              <a:rPr lang="en-US" dirty="0" smtClean="0">
                <a:latin typeface="Courier New" panose="02070309020205020404" pitchFamily="49" charset="0"/>
              </a:rPr>
              <a:t> = header-&gt;next;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while(</a:t>
            </a:r>
            <a:r>
              <a:rPr lang="en-US" dirty="0" err="1" smtClean="0">
                <a:latin typeface="Courier New" panose="02070309020205020404" pitchFamily="49" charset="0"/>
              </a:rPr>
              <a:t>itr</a:t>
            </a:r>
            <a:r>
              <a:rPr lang="en-US" dirty="0" smtClean="0">
                <a:latin typeface="Courier New" panose="02070309020205020404" pitchFamily="49" charset="0"/>
              </a:rPr>
              <a:t> != NULL &amp;&amp; </a:t>
            </a:r>
            <a:r>
              <a:rPr lang="en-US" dirty="0" err="1" smtClean="0">
                <a:latin typeface="Courier New" panose="02070309020205020404" pitchFamily="49" charset="0"/>
              </a:rPr>
              <a:t>itr</a:t>
            </a:r>
            <a:r>
              <a:rPr lang="en-US" dirty="0" smtClean="0">
                <a:latin typeface="Courier New" panose="02070309020205020404" pitchFamily="49" charset="0"/>
              </a:rPr>
              <a:t>-&gt;element != x)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</a:rPr>
              <a:t>itr</a:t>
            </a:r>
            <a:r>
              <a:rPr lang="en-US" dirty="0" smtClean="0">
                <a:latin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</a:rPr>
              <a:t>itr</a:t>
            </a:r>
            <a:r>
              <a:rPr lang="en-US" dirty="0" smtClean="0">
                <a:latin typeface="Courier New" panose="02070309020205020404" pitchFamily="49" charset="0"/>
              </a:rPr>
              <a:t>-&gt;next;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return </a:t>
            </a:r>
            <a:r>
              <a:rPr lang="en-US" dirty="0" err="1" smtClean="0">
                <a:latin typeface="Courier New" panose="02070309020205020404" pitchFamily="49" charset="0"/>
              </a:rPr>
              <a:t>ListItr</a:t>
            </a:r>
            <a:r>
              <a:rPr lang="en-US" dirty="0" smtClean="0">
                <a:latin typeface="Courier New" panose="02070309020205020404" pitchFamily="49" charset="0"/>
              </a:rPr>
              <a:t>&lt;Object&gt;( </a:t>
            </a:r>
            <a:r>
              <a:rPr lang="en-US" dirty="0" err="1" smtClean="0">
                <a:latin typeface="Courier New" panose="02070309020205020404" pitchFamily="49" charset="0"/>
              </a:rPr>
              <a:t>itr</a:t>
            </a:r>
            <a:r>
              <a:rPr lang="en-US" dirty="0" smtClean="0"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Deletion routine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60717" y="1447800"/>
            <a:ext cx="8229600" cy="4297363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/* Remove the first occurrence of an item x. */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template &lt;class Object&gt;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void List&lt;Object&gt;::</a:t>
            </a:r>
            <a:r>
              <a:rPr lang="en-US" b="1" dirty="0"/>
              <a:t>remove( </a:t>
            </a:r>
            <a:r>
              <a:rPr lang="en-US" b="1" dirty="0" err="1"/>
              <a:t>const</a:t>
            </a:r>
            <a:r>
              <a:rPr lang="en-US" b="1" dirty="0"/>
              <a:t> Object &amp; x 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{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</a:t>
            </a:r>
            <a:r>
              <a:rPr lang="en-US" dirty="0" err="1"/>
              <a:t>ListItr</a:t>
            </a:r>
            <a:r>
              <a:rPr lang="en-US" dirty="0"/>
              <a:t>&lt;Object&gt; p = </a:t>
            </a:r>
            <a:r>
              <a:rPr lang="en-US" i="1" dirty="0" err="1"/>
              <a:t>findPrevious</a:t>
            </a:r>
            <a:r>
              <a:rPr lang="en-US" dirty="0"/>
              <a:t>( x );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/>
              <a:t>if( </a:t>
            </a:r>
            <a:r>
              <a:rPr lang="en-US" dirty="0" err="1"/>
              <a:t>p.current</a:t>
            </a:r>
            <a:r>
              <a:rPr lang="en-US" dirty="0"/>
              <a:t>-&gt;next != NULL 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{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  </a:t>
            </a:r>
            <a:r>
              <a:rPr lang="en-US" dirty="0" err="1"/>
              <a:t>ListNode</a:t>
            </a:r>
            <a:r>
              <a:rPr lang="en-US" dirty="0"/>
              <a:t>&lt;Object&gt; *</a:t>
            </a:r>
            <a:r>
              <a:rPr lang="en-US" dirty="0" err="1"/>
              <a:t>oldNode</a:t>
            </a:r>
            <a:r>
              <a:rPr lang="en-US" dirty="0"/>
              <a:t> = </a:t>
            </a:r>
            <a:r>
              <a:rPr lang="en-US" dirty="0" err="1"/>
              <a:t>p.current</a:t>
            </a:r>
            <a:r>
              <a:rPr lang="en-US" dirty="0"/>
              <a:t>-&gt;next;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  </a:t>
            </a:r>
            <a:r>
              <a:rPr lang="en-US" dirty="0" err="1"/>
              <a:t>p.current</a:t>
            </a:r>
            <a:r>
              <a:rPr lang="en-US" dirty="0"/>
              <a:t>-&gt;next = </a:t>
            </a:r>
            <a:r>
              <a:rPr lang="en-US" dirty="0" err="1"/>
              <a:t>p.current</a:t>
            </a:r>
            <a:r>
              <a:rPr lang="en-US" dirty="0"/>
              <a:t>-&gt;next-&gt;next;  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  delete </a:t>
            </a:r>
            <a:r>
              <a:rPr lang="en-US" dirty="0" err="1"/>
              <a:t>oldNode</a:t>
            </a:r>
            <a:r>
              <a:rPr lang="en-US" dirty="0"/>
              <a:t>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   }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 of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 lnSpcReduction="10000"/>
          </a:bodyPr>
          <a:lstStyle/>
          <a:p>
            <a:pPr marL="533400" indent="-5334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b="1" dirty="0" smtClean="0"/>
              <a:t>The size of the array is fixed</a:t>
            </a:r>
            <a:r>
              <a:rPr lang="en-US" dirty="0" smtClean="0"/>
              <a:t>.</a:t>
            </a:r>
          </a:p>
          <a:p>
            <a:pPr marL="914400" lvl="1" indent="-457200" algn="just" eaLnBrk="1" hangingPunct="1">
              <a:spcBef>
                <a:spcPct val="0"/>
              </a:spcBef>
            </a:pPr>
            <a:r>
              <a:rPr lang="en-US" sz="1900" dirty="0" smtClean="0"/>
              <a:t>In case of </a:t>
            </a:r>
            <a:r>
              <a:rPr lang="en-US" sz="1900" b="1" dirty="0" smtClean="0"/>
              <a:t>dynamically resizing</a:t>
            </a:r>
            <a:r>
              <a:rPr lang="en-US" sz="1900" dirty="0" smtClean="0"/>
              <a:t> the array from size S to 2S, we need 3S units of available memory.</a:t>
            </a:r>
          </a:p>
          <a:p>
            <a:pPr marL="914400" lvl="1" indent="-457200" algn="just" eaLnBrk="1" hangingPunct="1">
              <a:spcBef>
                <a:spcPct val="0"/>
              </a:spcBef>
            </a:pPr>
            <a:r>
              <a:rPr lang="en-US" sz="1900" dirty="0" smtClean="0"/>
              <a:t>Programmers allocate arrays which seem </a:t>
            </a:r>
            <a:r>
              <a:rPr lang="en-US" sz="1900" b="1" dirty="0" smtClean="0"/>
              <a:t>"large enough</a:t>
            </a:r>
            <a:r>
              <a:rPr lang="en-US" sz="1900" dirty="0" smtClean="0"/>
              <a:t>” This strategy has two disadvantages: (a) most of the time there are just 20% or 30% elements in the array and 70% of the space in the array really is wasted. (b) If the program ever needs to process more than the declared size, the code breaks. </a:t>
            </a:r>
          </a:p>
          <a:p>
            <a:pPr marL="533400" indent="-5334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b="1" dirty="0" smtClean="0"/>
              <a:t>Inserting (and deleting)</a:t>
            </a:r>
            <a:r>
              <a:rPr lang="en-US" dirty="0" smtClean="0"/>
              <a:t> elements into the middle of the array  is potentially expensive because existing elements need to be shifted over to make room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Finding the previous node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07145" y="1447800"/>
            <a:ext cx="88392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/* Return iterator prior to the first node containing an item x. */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template &lt;class Object&gt;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 err="1">
                <a:latin typeface="Courier New" pitchFamily="49" charset="0"/>
              </a:rPr>
              <a:t>ListItr</a:t>
            </a:r>
            <a:r>
              <a:rPr lang="en-US" dirty="0">
                <a:latin typeface="Courier New" pitchFamily="49" charset="0"/>
              </a:rPr>
              <a:t>&lt;Object&gt; List&lt;Object&gt;::</a:t>
            </a:r>
            <a:r>
              <a:rPr lang="en-US" b="1" dirty="0" err="1">
                <a:latin typeface="Courier New" pitchFamily="49" charset="0"/>
              </a:rPr>
              <a:t>findPrevious</a:t>
            </a:r>
            <a:r>
              <a:rPr lang="en-US" b="1" dirty="0">
                <a:latin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</a:rPr>
              <a:t> Object &amp; x 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const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ListNode</a:t>
            </a:r>
            <a:r>
              <a:rPr lang="en-US" dirty="0">
                <a:latin typeface="Courier New" pitchFamily="49" charset="0"/>
              </a:rPr>
              <a:t>&lt;Object&gt; *</a:t>
            </a:r>
            <a:r>
              <a:rPr lang="en-US" dirty="0" err="1">
                <a:latin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</a:rPr>
              <a:t> = header;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while(</a:t>
            </a:r>
            <a:r>
              <a:rPr lang="en-US" dirty="0" err="1">
                <a:latin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</a:rPr>
              <a:t>-&gt;next!=NULL &amp;&amp; </a:t>
            </a:r>
            <a:r>
              <a:rPr lang="en-US" dirty="0" err="1">
                <a:latin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</a:rPr>
              <a:t>-&gt;next-&gt;element!=x)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</a:rPr>
              <a:t>-&gt;next;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</a:rPr>
              <a:t>ListItr</a:t>
            </a:r>
            <a:r>
              <a:rPr lang="en-US" dirty="0">
                <a:latin typeface="Courier New" pitchFamily="49" charset="0"/>
              </a:rPr>
              <a:t>&lt;Object&gt;( </a:t>
            </a:r>
            <a:r>
              <a:rPr lang="en-US" dirty="0" err="1">
                <a:latin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Insertion routine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/* Insert item x after p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void List&lt;Object&gt;::</a:t>
            </a:r>
            <a:r>
              <a:rPr lang="en-US" b="1" smtClean="0">
                <a:latin typeface="Courier New" panose="02070309020205020404" pitchFamily="49" charset="0"/>
              </a:rPr>
              <a:t>insert(const Object &amp; x,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                   const ListItr&lt;Object&gt; &amp; p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  if( p.current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     p.current-&gt;next = new ListNode&lt;Object&gt;(x,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                              p.current-&gt;next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Memory Reclamation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/* Make the list logically empty </a:t>
            </a:r>
            <a:r>
              <a:rPr lang="en-US" dirty="0" smtClean="0">
                <a:latin typeface="Courier New" panose="02070309020205020404" pitchFamily="49" charset="0"/>
              </a:rPr>
              <a:t>*/</a:t>
            </a: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void List&lt;Object&gt;::</a:t>
            </a:r>
            <a:r>
              <a:rPr lang="en-US" b="1" dirty="0" err="1" smtClean="0">
                <a:latin typeface="Courier New" panose="02070309020205020404" pitchFamily="49" charset="0"/>
              </a:rPr>
              <a:t>makeEmpty</a:t>
            </a:r>
            <a:r>
              <a:rPr lang="en-US" b="1" dirty="0" smtClean="0">
                <a:latin typeface="Courier New" panose="02070309020205020404" pitchFamily="49" charset="0"/>
              </a:rPr>
              <a:t>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while( !</a:t>
            </a:r>
            <a:r>
              <a:rPr lang="en-US" dirty="0" err="1" smtClean="0">
                <a:latin typeface="Courier New" panose="02070309020205020404" pitchFamily="49" charset="0"/>
              </a:rPr>
              <a:t>isEmpty</a:t>
            </a:r>
            <a:r>
              <a:rPr lang="en-US" dirty="0" smtClean="0">
                <a:latin typeface="Courier New" panose="02070309020205020404" pitchFamily="49" charset="0"/>
              </a:rPr>
              <a:t>( )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   remove( first( ).retrieve( )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/* Destructor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List&lt;Object&gt;:: </a:t>
            </a:r>
            <a:r>
              <a:rPr lang="en-US" b="1" dirty="0" smtClean="0">
                <a:latin typeface="Courier New" panose="02070309020205020404" pitchFamily="49" charset="0"/>
              </a:rPr>
              <a:t>~List(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</a:rPr>
              <a:t>makeEmpty</a:t>
            </a:r>
            <a:r>
              <a:rPr lang="en-US" dirty="0" smtClean="0">
                <a:latin typeface="Courier New" panose="02070309020205020404" pitchFamily="49" charset="0"/>
              </a:rPr>
              <a:t>(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delete header;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=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/* Deep copy of linked lists.  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const List&lt;Object&gt; &amp; List&lt;Object&gt;::</a:t>
            </a:r>
            <a:r>
              <a:rPr lang="en-US" sz="1800" b="1" smtClean="0">
                <a:latin typeface="Courier New" panose="02070309020205020404" pitchFamily="49" charset="0"/>
              </a:rPr>
              <a:t>operator=( const List&lt;Object&gt; &amp; rhs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ListItr&lt;Object&gt; ritr = rhs.first(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ListItr&lt;Object&gt; itr = zeroth(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if( this != &amp;rhs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 makeEmpty(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 for( ; ritr.isValid(); ritr.advance(), itr.advance())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      insert( ritr.retrieve( ), itr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return *this;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75438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/* copy constructor.  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List&lt;Object&gt;::List</a:t>
            </a:r>
            <a:r>
              <a:rPr lang="en-US" b="1" dirty="0" smtClean="0">
                <a:latin typeface="Courier New" panose="02070309020205020404" pitchFamily="49" charset="0"/>
              </a:rPr>
              <a:t>( </a:t>
            </a:r>
            <a:r>
              <a:rPr lang="en-US" b="1" dirty="0" err="1" smtClean="0">
                <a:latin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</a:rPr>
              <a:t> List&lt;Object&gt; &amp; </a:t>
            </a:r>
            <a:r>
              <a:rPr lang="en-US" b="1" dirty="0" err="1" smtClean="0">
                <a:latin typeface="Courier New" panose="02070309020205020404" pitchFamily="49" charset="0"/>
              </a:rPr>
              <a:t>rhs</a:t>
            </a:r>
            <a:r>
              <a:rPr lang="en-US" b="1" dirty="0" smtClean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header = new </a:t>
            </a:r>
            <a:r>
              <a:rPr 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dirty="0" smtClean="0">
                <a:latin typeface="Courier New" panose="02070309020205020404" pitchFamily="49" charset="0"/>
              </a:rPr>
              <a:t>&lt;Object&gt;;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*this = </a:t>
            </a:r>
            <a:r>
              <a:rPr lang="en-US" dirty="0" err="1" smtClean="0">
                <a:latin typeface="Courier New" panose="02070309020205020404" pitchFamily="49" charset="0"/>
              </a:rPr>
              <a:t>rhs</a:t>
            </a:r>
            <a:r>
              <a:rPr lang="en-US" dirty="0" smtClean="0">
                <a:latin typeface="Courier New" panose="02070309020205020404" pitchFamily="49" charset="0"/>
              </a:rPr>
              <a:t>;	// operator= is used here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Testing Linked List Interface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447800"/>
            <a:ext cx="784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#include &lt;</a:t>
            </a:r>
            <a:r>
              <a:rPr lang="en-US" sz="1800" dirty="0" err="1" smtClean="0">
                <a:latin typeface="Courier New" panose="02070309020205020404" pitchFamily="49" charset="0"/>
              </a:rPr>
              <a:t>iostream.h</a:t>
            </a:r>
            <a:r>
              <a:rPr lang="en-US" sz="1800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#include "</a:t>
            </a:r>
            <a:r>
              <a:rPr lang="en-US" sz="1800" dirty="0" err="1" smtClean="0">
                <a:latin typeface="Courier New" panose="02070309020205020404" pitchFamily="49" charset="0"/>
              </a:rPr>
              <a:t>LinkedList.h</a:t>
            </a:r>
            <a:r>
              <a:rPr lang="en-US" sz="1800" dirty="0" smtClean="0">
                <a:latin typeface="Courier New" panose="02070309020205020404" pitchFamily="49" charset="0"/>
              </a:rPr>
              <a:t>“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// Simple print method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template &lt;class Object&gt;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void </a:t>
            </a:r>
            <a:r>
              <a:rPr lang="en-US" sz="1800" b="1" dirty="0" err="1" smtClean="0">
                <a:latin typeface="Courier New" panose="02070309020205020404" pitchFamily="49" charset="0"/>
              </a:rPr>
              <a:t>printList</a:t>
            </a:r>
            <a:r>
              <a:rPr lang="en-US" sz="1800" dirty="0" smtClean="0">
                <a:latin typeface="Courier New" panose="02070309020205020404" pitchFamily="49" charset="0"/>
              </a:rPr>
              <a:t>( </a:t>
            </a:r>
            <a:r>
              <a:rPr lang="en-US" sz="1800" dirty="0" err="1" smtClean="0">
                <a:latin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</a:rPr>
              <a:t> List&lt;Object&gt; &amp; </a:t>
            </a:r>
            <a:r>
              <a:rPr lang="en-US" sz="1800" dirty="0" err="1" smtClean="0">
                <a:latin typeface="Courier New" panose="02070309020205020404" pitchFamily="49" charset="0"/>
              </a:rPr>
              <a:t>theList</a:t>
            </a:r>
            <a:r>
              <a:rPr lang="en-US" sz="1800" dirty="0" smtClean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if( </a:t>
            </a:r>
            <a:r>
              <a:rPr lang="en-US" sz="1800" dirty="0" err="1" smtClean="0">
                <a:latin typeface="Courier New" panose="02070309020205020404" pitchFamily="49" charset="0"/>
              </a:rPr>
              <a:t>theList.isEmpty</a:t>
            </a:r>
            <a:r>
              <a:rPr lang="en-US" sz="1800" dirty="0" smtClean="0">
                <a:latin typeface="Courier New" panose="02070309020205020404" pitchFamily="49" charset="0"/>
              </a:rPr>
              <a:t>( )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</a:rPr>
              <a:t> &lt;&lt; "Empty list" &lt;&lt; </a:t>
            </a:r>
            <a:r>
              <a:rPr lang="en-US" sz="1800" dirty="0" err="1" smtClean="0">
                <a:latin typeface="Courier New" panose="02070309020205020404" pitchFamily="49" charset="0"/>
              </a:rPr>
              <a:t>endl</a:t>
            </a:r>
            <a:r>
              <a:rPr 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else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</a:rPr>
              <a:t>ListItr</a:t>
            </a:r>
            <a:r>
              <a:rPr lang="en-US" sz="1800" dirty="0" smtClean="0">
                <a:latin typeface="Courier New" panose="02070309020205020404" pitchFamily="49" charset="0"/>
              </a:rPr>
              <a:t>&lt;Object&gt; </a:t>
            </a:r>
            <a:r>
              <a:rPr lang="en-US" sz="1800" dirty="0" err="1" smtClean="0">
                <a:latin typeface="Courier New" panose="02070309020205020404" pitchFamily="49" charset="0"/>
              </a:rPr>
              <a:t>itr</a:t>
            </a:r>
            <a:r>
              <a:rPr lang="en-US" sz="1800" dirty="0" smtClean="0">
                <a:latin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</a:rPr>
              <a:t>theList.first</a:t>
            </a:r>
            <a:r>
              <a:rPr lang="en-US" sz="1800" dirty="0" smtClean="0">
                <a:latin typeface="Courier New" panose="02070309020205020404" pitchFamily="49" charset="0"/>
              </a:rPr>
              <a:t>( 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for( ; </a:t>
            </a:r>
            <a:r>
              <a:rPr lang="en-US" sz="1800" dirty="0" err="1" smtClean="0">
                <a:latin typeface="Courier New" panose="02070309020205020404" pitchFamily="49" charset="0"/>
              </a:rPr>
              <a:t>itr.isValid</a:t>
            </a:r>
            <a:r>
              <a:rPr lang="en-US" sz="1800" dirty="0" smtClean="0">
                <a:latin typeface="Courier New" panose="02070309020205020404" pitchFamily="49" charset="0"/>
              </a:rPr>
              <a:t>( ); </a:t>
            </a:r>
            <a:r>
              <a:rPr lang="en-US" sz="1800" dirty="0" err="1" smtClean="0">
                <a:latin typeface="Courier New" panose="02070309020205020404" pitchFamily="49" charset="0"/>
              </a:rPr>
              <a:t>itr.advance</a:t>
            </a:r>
            <a:r>
              <a:rPr lang="en-US" sz="1800" dirty="0" smtClean="0">
                <a:latin typeface="Courier New" panose="02070309020205020404" pitchFamily="49" charset="0"/>
              </a:rPr>
              <a:t>( )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</a:rPr>
              <a:t> &lt;&lt; </a:t>
            </a:r>
            <a:r>
              <a:rPr lang="en-US" sz="1800" dirty="0" err="1" smtClean="0">
                <a:latin typeface="Courier New" panose="02070309020205020404" pitchFamily="49" charset="0"/>
              </a:rPr>
              <a:t>itr.retrieve</a:t>
            </a:r>
            <a:r>
              <a:rPr lang="en-US" sz="1800" dirty="0" smtClean="0">
                <a:latin typeface="Courier New" panose="02070309020205020404" pitchFamily="49" charset="0"/>
              </a:rPr>
              <a:t>( ) &lt;&lt; " 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</a:rPr>
              <a:t> &lt;&lt; </a:t>
            </a:r>
            <a:r>
              <a:rPr lang="en-US" sz="1800" dirty="0" err="1" smtClean="0">
                <a:latin typeface="Courier New" panose="02070309020205020404" pitchFamily="49" charset="0"/>
              </a:rPr>
              <a:t>endl</a:t>
            </a:r>
            <a:r>
              <a:rPr 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757311"/>
            <a:ext cx="78486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{  List&lt;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&gt;    </a:t>
            </a:r>
            <a:r>
              <a:rPr lang="en-US" sz="1800" dirty="0" err="1">
                <a:latin typeface="Courier New" pitchFamily="49" charset="0"/>
              </a:rPr>
              <a:t>theList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ListItr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</a:rPr>
              <a:t>theItr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theList.zeroth</a:t>
            </a:r>
            <a:r>
              <a:rPr lang="en-US" sz="1800" dirty="0">
                <a:latin typeface="Courier New" pitchFamily="49" charset="0"/>
              </a:rPr>
              <a:t>(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printList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theList</a:t>
            </a:r>
            <a:r>
              <a:rPr lang="en-US" sz="1800" dirty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for( i = 0; i &lt; 10; i++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{  </a:t>
            </a:r>
            <a:r>
              <a:rPr lang="en-US" sz="1800" dirty="0" err="1">
                <a:latin typeface="Courier New" pitchFamily="49" charset="0"/>
              </a:rPr>
              <a:t>theList.insert</a:t>
            </a:r>
            <a:r>
              <a:rPr lang="en-US" sz="1800" dirty="0">
                <a:latin typeface="Courier New" pitchFamily="49" charset="0"/>
              </a:rPr>
              <a:t>( i, </a:t>
            </a:r>
            <a:r>
              <a:rPr lang="en-US" sz="1800" dirty="0" err="1">
                <a:latin typeface="Courier New" pitchFamily="49" charset="0"/>
              </a:rPr>
              <a:t>theItr</a:t>
            </a:r>
            <a:r>
              <a:rPr lang="en-US" sz="1800" dirty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printList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theList</a:t>
            </a:r>
            <a:r>
              <a:rPr lang="en-US" sz="1800" dirty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theItr.advance</a:t>
            </a:r>
            <a:r>
              <a:rPr lang="en-US" sz="1800" dirty="0">
                <a:latin typeface="Courier New" pitchFamily="49" charset="0"/>
              </a:rPr>
              <a:t>(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for( i = 0; i &lt; 10; i += 2 )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theList.remove</a:t>
            </a:r>
            <a:r>
              <a:rPr lang="en-US" sz="1800" dirty="0">
                <a:latin typeface="Courier New" pitchFamily="49" charset="0"/>
              </a:rPr>
              <a:t>( i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for( i = 0; i &lt; 10; i++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  if((i % 2 == 0)!=(</a:t>
            </a:r>
            <a:r>
              <a:rPr lang="en-US" sz="1800" dirty="0" err="1">
                <a:latin typeface="Courier New" pitchFamily="49" charset="0"/>
              </a:rPr>
              <a:t>theList.find</a:t>
            </a:r>
            <a:r>
              <a:rPr lang="en-US" sz="1800" dirty="0">
                <a:latin typeface="Courier New" pitchFamily="49" charset="0"/>
              </a:rPr>
              <a:t>(i).</a:t>
            </a:r>
            <a:r>
              <a:rPr lang="en-US" sz="1800" dirty="0" err="1">
                <a:latin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</a:rPr>
              <a:t>()))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     cout &lt;&lt; "Find fails!" &lt;&lt; </a:t>
            </a:r>
            <a:r>
              <a:rPr lang="en-US" sz="1800" dirty="0" err="1">
                <a:latin typeface="Courier New" pitchFamily="49" charset="0"/>
              </a:rPr>
              <a:t>endl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cout &lt;&lt; "Finished deletions" &lt;&lt; </a:t>
            </a:r>
            <a:r>
              <a:rPr lang="en-US" sz="1800" dirty="0" err="1">
                <a:latin typeface="Courier New" pitchFamily="49" charset="0"/>
              </a:rPr>
              <a:t>endl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printList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theList</a:t>
            </a:r>
            <a:r>
              <a:rPr lang="en-US" sz="1800" dirty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List&lt;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&gt; list2;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list2 = </a:t>
            </a:r>
            <a:r>
              <a:rPr lang="en-US" sz="1800" dirty="0" err="1">
                <a:latin typeface="Courier New" pitchFamily="49" charset="0"/>
              </a:rPr>
              <a:t>theList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printList</a:t>
            </a:r>
            <a:r>
              <a:rPr lang="en-US" sz="1800" dirty="0">
                <a:latin typeface="Courier New" pitchFamily="49" charset="0"/>
              </a:rPr>
              <a:t>( list2 );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     return 0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Comparing Array-Based and Pointer-Based Implementations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2400" dirty="0" smtClean="0"/>
              <a:t>Size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dirty="0" smtClean="0"/>
              <a:t>Increasing the size of a resizable array can waste storage and time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400" dirty="0" smtClean="0"/>
              <a:t>Storage requirements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dirty="0" smtClean="0"/>
              <a:t>Array-based implementations require less memory than a pointer-based ones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Comparing Array-Based and Pointer-Based Implementations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5212"/>
            <a:ext cx="7772400" cy="441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Access time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Array-based:  constant access time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Pointer-based: the time to access the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node depends on </a:t>
            </a:r>
            <a:r>
              <a:rPr lang="en-US" sz="2000" i="1" dirty="0" err="1" smtClean="0"/>
              <a:t>i</a:t>
            </a:r>
            <a:endParaRPr lang="en-US" sz="2000" i="1" dirty="0" smtClean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Insertion and deletions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Array-based: require shifting of data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Pointer-based: require a list traversal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E75CE3-335D-466D-860A-B8F903EBD2CC}" type="slidenum">
              <a:rPr lang="en-US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Saving and Restoring a Linked List by Using a File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800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Use an external file to preserve the list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Do not write pointers to a file, only data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Recreate the list from the file by placing each item at the end of the list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Use a tail pointer to facilitate adding nodes to the end of the list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Treat the first insertion as a special case by setting the tail to head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4209AE-C37B-40C9-A088-6D61796F2FB4}" type="slidenum">
              <a:rPr lang="en-US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Linked lists are appropriate when the number of data elements to be represented in the data structure at once is unpredictable.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Linked lists are dynamic, so the length of a list can increase or decrease as necessary.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Each node does not necessarily follow the previous one physically in the memory.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smtClean="0"/>
              <a:t>Linked lists can be maintained in sorted order by inserting or deleting an element at the proper point in the list.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67043" y="770539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Passing a Linked List to a Function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67043" y="1456339"/>
            <a:ext cx="7772400" cy="17526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Cambria" panose="02040503050406030204" pitchFamily="18" charset="0"/>
              </a:rPr>
              <a:t>A function with access to a linked list’s head pointer has access to the entire list</a:t>
            </a:r>
          </a:p>
          <a:p>
            <a:pPr eaLnBrk="1" hangingPunct="1"/>
            <a:r>
              <a:rPr lang="en-US" sz="2200" dirty="0" smtClean="0">
                <a:latin typeface="Cambria" panose="02040503050406030204" pitchFamily="18" charset="0"/>
              </a:rPr>
              <a:t>Pass the head </a:t>
            </a:r>
            <a:r>
              <a:rPr lang="en-US" sz="2200" dirty="0" smtClean="0">
                <a:latin typeface="Cambria" panose="02040503050406030204" pitchFamily="18" charset="0"/>
              </a:rPr>
              <a:t>pointer </a:t>
            </a:r>
            <a:r>
              <a:rPr lang="en-US" sz="2200" dirty="0" smtClean="0">
                <a:latin typeface="Cambria" panose="02040503050406030204" pitchFamily="18" charset="0"/>
              </a:rPr>
              <a:t>to a function as a reference argument</a:t>
            </a:r>
          </a:p>
        </p:txBody>
      </p:sp>
      <p:pic>
        <p:nvPicPr>
          <p:cNvPr id="44036" name="Picture 2" descr="carrano0422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960813"/>
            <a:ext cx="7772400" cy="1946275"/>
          </a:xfrm>
          <a:noFill/>
        </p:spPr>
      </p:pic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09EF66-92C9-4F3D-B8D7-B46CE3A2E51C}" type="slidenum">
              <a:rPr lang="en-US"/>
              <a:pPr eaLnBrk="1" hangingPunct="1"/>
              <a:t>40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0718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Circular Linked Lists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7544" y="1689893"/>
            <a:ext cx="7772400" cy="2309813"/>
          </a:xfrm>
        </p:spPr>
        <p:txBody>
          <a:bodyPr/>
          <a:lstStyle/>
          <a:p>
            <a:pPr eaLnBrk="1" hangingPunct="1"/>
            <a:r>
              <a:rPr lang="en-US" dirty="0" smtClean="0"/>
              <a:t>Last node references the first node</a:t>
            </a:r>
          </a:p>
          <a:p>
            <a:pPr eaLnBrk="1" hangingPunct="1"/>
            <a:r>
              <a:rPr lang="en-US" dirty="0" smtClean="0"/>
              <a:t>Every node has a successor</a:t>
            </a:r>
          </a:p>
          <a:p>
            <a:pPr eaLnBrk="1" hangingPunct="1"/>
            <a:r>
              <a:rPr lang="en-US" dirty="0" smtClean="0"/>
              <a:t>No node in a circular linked list contains </a:t>
            </a:r>
            <a:r>
              <a:rPr lang="en-US" i="1" dirty="0" smtClean="0"/>
              <a:t>NULL</a:t>
            </a:r>
          </a:p>
        </p:txBody>
      </p:sp>
      <p:pic>
        <p:nvPicPr>
          <p:cNvPr id="45060" name="Picture 5" descr="carrano0425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4013200"/>
            <a:ext cx="6973888" cy="1901825"/>
          </a:xfrm>
          <a:noFill/>
        </p:spPr>
      </p:pic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446BF-0330-4171-B335-2508CDF37C66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657600" y="5715000"/>
            <a:ext cx="2133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i="1">
                <a:latin typeface="Arial" panose="020B0604020202020204" pitchFamily="34" charset="0"/>
              </a:rPr>
              <a:t>   </a:t>
            </a:r>
            <a:r>
              <a:rPr lang="en-US" sz="1400">
                <a:latin typeface="Arial" panose="020B0604020202020204" pitchFamily="34" charset="0"/>
              </a:rPr>
              <a:t>A circular linked list</a:t>
            </a:r>
            <a:r>
              <a:rPr lang="en-US" sz="1400" b="1" i="1">
                <a:latin typeface="Arial" panose="020B0604020202020204" pitchFamily="34" charset="0"/>
              </a:rPr>
              <a:t> </a:t>
            </a:r>
            <a:endParaRPr 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Circular Doubly Linked Lists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Circular doubly linked list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err="1" smtClean="0">
                <a:latin typeface="Courier New" panose="02070309020205020404" pitchFamily="49" charset="0"/>
              </a:rPr>
              <a:t>prev</a:t>
            </a:r>
            <a:r>
              <a:rPr lang="en-US" sz="2000" dirty="0" smtClean="0"/>
              <a:t> pointer of the dummy head node points to the last node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reference of the last node points to the dummy head node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No special cases for insertions and deletions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70526C-7543-429E-8083-59ABDC0ED539}" type="slidenum">
              <a:rPr lang="en-US"/>
              <a:pPr eaLnBrk="1" hangingPunct="1"/>
              <a:t>42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Circular Doubly Linked Lists</a:t>
            </a:r>
          </a:p>
        </p:txBody>
      </p:sp>
      <p:pic>
        <p:nvPicPr>
          <p:cNvPr id="47107" name="Picture 4" descr="carrano0429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428038" cy="3482975"/>
          </a:xfrm>
          <a:noFill/>
        </p:spPr>
      </p:pic>
      <p:sp>
        <p:nvSpPr>
          <p:cNvPr id="4710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D9A562-7A00-4670-B234-00987922E0F1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685800" y="5410200"/>
            <a:ext cx="8001000" cy="76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600" b="1" i="1" dirty="0">
                <a:latin typeface="Arial" panose="020B0604020202020204" pitchFamily="34" charset="0"/>
              </a:rPr>
              <a:t>	  </a:t>
            </a:r>
            <a:r>
              <a:rPr lang="en-US" sz="1600" dirty="0">
                <a:latin typeface="Arial" panose="020B0604020202020204" pitchFamily="34" charset="0"/>
              </a:rPr>
              <a:t>(a) A circular doubly linked list with a dummy head node</a:t>
            </a:r>
          </a:p>
          <a:p>
            <a:pPr>
              <a:lnSpc>
                <a:spcPts val="2800"/>
              </a:lnSpc>
            </a:pPr>
            <a:r>
              <a:rPr lang="en-US" sz="1600" dirty="0">
                <a:latin typeface="Arial" panose="020B0604020202020204" pitchFamily="34" charset="0"/>
              </a:rPr>
              <a:t>                     (b) An empty list with a dummy head node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Processing Linked Lists Recursively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Recursive strategy to display a list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Write the first node of the list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Write the list minus its first node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Recursive strategies to display a list backward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err="1" smtClean="0">
                <a:latin typeface="Courier New" panose="02070309020205020404" pitchFamily="49" charset="0"/>
              </a:rPr>
              <a:t>writeListBackward</a:t>
            </a:r>
            <a:r>
              <a:rPr lang="en-US" sz="2000" dirty="0" smtClean="0"/>
              <a:t> strategy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400" dirty="0" smtClean="0"/>
              <a:t>Write the last node of the list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400" dirty="0" smtClean="0"/>
              <a:t>Write the list minus its last node backward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8CCF9F-C40F-44AA-B079-34165AEF4266}" type="slidenum">
              <a:rPr lang="en-US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Processing Linked Lists Recursively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</a:pPr>
            <a:r>
              <a:rPr lang="en-US" dirty="0" smtClean="0">
                <a:latin typeface="Courier New" panose="02070309020205020404" pitchFamily="49" charset="0"/>
              </a:rPr>
              <a:t>writeListBackward2</a:t>
            </a:r>
            <a:r>
              <a:rPr lang="en-US" dirty="0" smtClean="0"/>
              <a:t> strategy</a:t>
            </a:r>
          </a:p>
          <a:p>
            <a:pPr lvl="2" eaLnBrk="1" hangingPunct="1"/>
            <a:r>
              <a:rPr lang="en-US" dirty="0" smtClean="0"/>
              <a:t>Write the list minus its first node backward</a:t>
            </a:r>
          </a:p>
          <a:p>
            <a:pPr lvl="2" eaLnBrk="1" hangingPunct="1"/>
            <a:r>
              <a:rPr lang="en-US" dirty="0" smtClean="0"/>
              <a:t>Write the first node of the list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Recursive view of a sorted linked list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The linked list to which </a:t>
            </a:r>
            <a:r>
              <a:rPr lang="en-US" sz="2000" dirty="0" smtClean="0">
                <a:latin typeface="Courier New" panose="02070309020205020404" pitchFamily="49" charset="0"/>
              </a:rPr>
              <a:t>head</a:t>
            </a:r>
            <a:r>
              <a:rPr lang="en-US" sz="2000" dirty="0" smtClean="0"/>
              <a:t> points is a sorted list if </a:t>
            </a:r>
          </a:p>
          <a:p>
            <a:pPr lvl="2" eaLnBrk="1" hangingPunct="1"/>
            <a:r>
              <a:rPr lang="en-US" sz="1800" dirty="0" smtClean="0">
                <a:latin typeface="Courier New" panose="02070309020205020404" pitchFamily="49" charset="0"/>
              </a:rPr>
              <a:t>head</a:t>
            </a:r>
            <a:r>
              <a:rPr lang="en-US" sz="1800" dirty="0" smtClean="0"/>
              <a:t> is </a:t>
            </a:r>
            <a:r>
              <a:rPr lang="en-US" sz="1800" i="1" dirty="0" smtClean="0">
                <a:latin typeface="Courier New" panose="02070309020205020404" pitchFamily="49" charset="0"/>
              </a:rPr>
              <a:t>NULL</a:t>
            </a:r>
            <a:r>
              <a:rPr lang="en-US" sz="1800" dirty="0" smtClean="0"/>
              <a:t> </a:t>
            </a:r>
            <a:r>
              <a:rPr lang="en-US" sz="1800" i="1" dirty="0" smtClean="0"/>
              <a:t>or</a:t>
            </a:r>
            <a:endParaRPr lang="en-US" sz="1800" dirty="0" smtClean="0"/>
          </a:p>
          <a:p>
            <a:pPr lvl="2" eaLnBrk="1" hangingPunct="1"/>
            <a:r>
              <a:rPr lang="en-US" sz="1800" dirty="0" smtClean="0">
                <a:latin typeface="Courier New" panose="02070309020205020404" pitchFamily="49" charset="0"/>
              </a:rPr>
              <a:t>head-&gt;next </a:t>
            </a:r>
            <a:r>
              <a:rPr lang="en-US" sz="1800" dirty="0" smtClean="0"/>
              <a:t>is </a:t>
            </a:r>
            <a:r>
              <a:rPr lang="en-US" sz="1800" i="1" dirty="0" smtClean="0">
                <a:latin typeface="Courier New" panose="02070309020205020404" pitchFamily="49" charset="0"/>
              </a:rPr>
              <a:t>NULL</a:t>
            </a:r>
            <a:r>
              <a:rPr lang="en-US" sz="1800" dirty="0" smtClean="0"/>
              <a:t>  </a:t>
            </a:r>
            <a:r>
              <a:rPr lang="en-US" sz="1800" i="1" dirty="0" smtClean="0"/>
              <a:t>or</a:t>
            </a:r>
            <a:endParaRPr lang="en-US" sz="1600" dirty="0" smtClean="0"/>
          </a:p>
          <a:p>
            <a:pPr lvl="2" eaLnBrk="1" hangingPunct="1"/>
            <a:r>
              <a:rPr lang="en-US" sz="1800" dirty="0" smtClean="0">
                <a:latin typeface="Courier New" panose="02070309020205020404" pitchFamily="49" charset="0"/>
              </a:rPr>
              <a:t>head-&gt;item &lt; head-&gt;next-&gt;item</a:t>
            </a:r>
            <a:r>
              <a:rPr lang="en-US" sz="1800" dirty="0" smtClean="0"/>
              <a:t>,  and 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head-&gt;next</a:t>
            </a:r>
            <a:r>
              <a:rPr lang="en-US" sz="1800" dirty="0" smtClean="0"/>
              <a:t> points to a sorted linked list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4674" y="3167390"/>
            <a:ext cx="4014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End of Session – </a:t>
            </a:r>
            <a:r>
              <a:rPr lang="en-US" sz="2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5</a:t>
            </a:r>
            <a:endParaRPr lang="en-US" sz="2800" b="1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Thank You…</a:t>
            </a:r>
            <a:endParaRPr lang="en-US" sz="28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485" y="678657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Singly Linked Lists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 flipH="1" flipV="1">
            <a:off x="1447800" y="3733800"/>
            <a:ext cx="1143000" cy="1143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Line 25"/>
          <p:cNvSpPr>
            <a:spLocks noChangeShapeType="1"/>
          </p:cNvSpPr>
          <p:nvPr/>
        </p:nvSpPr>
        <p:spPr bwMode="auto">
          <a:xfrm flipV="1">
            <a:off x="6477000" y="3657600"/>
            <a:ext cx="6096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2" name="Text Box 26"/>
          <p:cNvSpPr txBox="1">
            <a:spLocks noChangeArrowheads="1"/>
          </p:cNvSpPr>
          <p:nvPr/>
        </p:nvSpPr>
        <p:spPr bwMode="auto">
          <a:xfrm>
            <a:off x="2362200" y="5105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First node</a:t>
            </a:r>
          </a:p>
        </p:txBody>
      </p:sp>
      <p:sp>
        <p:nvSpPr>
          <p:cNvPr id="9223" name="Text Box 27"/>
          <p:cNvSpPr txBox="1">
            <a:spLocks noChangeArrowheads="1"/>
          </p:cNvSpPr>
          <p:nvPr/>
        </p:nvSpPr>
        <p:spPr bwMode="auto">
          <a:xfrm>
            <a:off x="5638800" y="5029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Last node</a:t>
            </a:r>
          </a:p>
        </p:txBody>
      </p:sp>
      <p:grpSp>
        <p:nvGrpSpPr>
          <p:cNvPr id="9224" name="Group 31"/>
          <p:cNvGrpSpPr>
            <a:grpSpLocks/>
          </p:cNvGrpSpPr>
          <p:nvPr/>
        </p:nvGrpSpPr>
        <p:grpSpPr bwMode="auto">
          <a:xfrm>
            <a:off x="762000" y="2743200"/>
            <a:ext cx="7804150" cy="685800"/>
            <a:chOff x="480" y="1392"/>
            <a:chExt cx="4916" cy="576"/>
          </a:xfrm>
        </p:grpSpPr>
        <p:sp>
          <p:nvSpPr>
            <p:cNvPr id="9232" name="Rectangle 5"/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9233" name="Line 6"/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4" name="Line 7"/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5" name="Rectangle 8"/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9236" name="Line 9"/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7" name="Rectangle 10"/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9238" name="Line 11"/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9" name="Line 12"/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0" name="Rectangle 13"/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9241" name="Line 14"/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2" name="Text Box 15"/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9243" name="Text Box 16"/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9244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9245" name="Text Box 18"/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9246" name="Line 19"/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7" name="Line 20"/>
            <p:cNvSpPr>
              <a:spLocks noChangeShapeType="1"/>
            </p:cNvSpPr>
            <p:nvPr/>
          </p:nvSpPr>
          <p:spPr bwMode="auto">
            <a:xfrm>
              <a:off x="4887" y="1694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8" name="Line 21"/>
            <p:cNvSpPr>
              <a:spLocks noChangeShapeType="1"/>
            </p:cNvSpPr>
            <p:nvPr/>
          </p:nvSpPr>
          <p:spPr bwMode="auto">
            <a:xfrm>
              <a:off x="5218" y="1694"/>
              <a:ext cx="0" cy="1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9" name="Line 22"/>
            <p:cNvSpPr>
              <a:spLocks noChangeShapeType="1"/>
            </p:cNvSpPr>
            <p:nvPr/>
          </p:nvSpPr>
          <p:spPr bwMode="auto">
            <a:xfrm>
              <a:off x="5108" y="183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0" name="Line 23"/>
            <p:cNvSpPr>
              <a:spLocks noChangeShapeType="1"/>
            </p:cNvSpPr>
            <p:nvPr/>
          </p:nvSpPr>
          <p:spPr bwMode="auto">
            <a:xfrm>
              <a:off x="5175" y="189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25" name="Line 28"/>
          <p:cNvSpPr>
            <a:spLocks noChangeShapeType="1"/>
          </p:cNvSpPr>
          <p:nvPr/>
        </p:nvSpPr>
        <p:spPr bwMode="auto">
          <a:xfrm>
            <a:off x="990600" y="2209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Text Box 29"/>
          <p:cNvSpPr txBox="1">
            <a:spLocks noChangeArrowheads="1"/>
          </p:cNvSpPr>
          <p:nvPr/>
        </p:nvSpPr>
        <p:spPr bwMode="auto">
          <a:xfrm>
            <a:off x="379413" y="170338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1676400" y="2362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9228" name="Text Box 33"/>
          <p:cNvSpPr txBox="1">
            <a:spLocks noChangeArrowheads="1"/>
          </p:cNvSpPr>
          <p:nvPr/>
        </p:nvSpPr>
        <p:spPr bwMode="auto">
          <a:xfrm>
            <a:off x="3581400" y="2362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5486400" y="2362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9230" name="Text Box 35"/>
          <p:cNvSpPr txBox="1">
            <a:spLocks noChangeArrowheads="1"/>
          </p:cNvSpPr>
          <p:nvPr/>
        </p:nvSpPr>
        <p:spPr bwMode="auto">
          <a:xfrm>
            <a:off x="7239000" y="2362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9231" name="Rectangle 36"/>
          <p:cNvSpPr>
            <a:spLocks noChangeArrowheads="1"/>
          </p:cNvSpPr>
          <p:nvPr/>
        </p:nvSpPr>
        <p:spPr bwMode="auto">
          <a:xfrm>
            <a:off x="838200" y="20574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Empty List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2057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smtClean="0">
                <a:cs typeface="Times New Roman" panose="02020603050405020304" pitchFamily="18" charset="0"/>
              </a:rPr>
              <a:t>Empty Linked list is a single pointer having the value of NULL.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NULL;</a:t>
            </a:r>
            <a:endParaRPr lang="en-US" smtClean="0"/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1600200" y="3886200"/>
            <a:ext cx="990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801938" y="4246563"/>
            <a:ext cx="52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3327400" y="4246563"/>
            <a:ext cx="0" cy="223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248" name="Group 16"/>
          <p:cNvGrpSpPr>
            <a:grpSpLocks/>
          </p:cNvGrpSpPr>
          <p:nvPr/>
        </p:nvGrpSpPr>
        <p:grpSpPr bwMode="auto">
          <a:xfrm>
            <a:off x="3124200" y="4495800"/>
            <a:ext cx="457200" cy="98425"/>
            <a:chOff x="5108" y="1830"/>
            <a:chExt cx="288" cy="62"/>
          </a:xfrm>
        </p:grpSpPr>
        <p:sp>
          <p:nvSpPr>
            <p:cNvPr id="10250" name="Line 14"/>
            <p:cNvSpPr>
              <a:spLocks noChangeShapeType="1"/>
            </p:cNvSpPr>
            <p:nvPr/>
          </p:nvSpPr>
          <p:spPr bwMode="auto">
            <a:xfrm>
              <a:off x="5108" y="183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1" name="Line 15"/>
            <p:cNvSpPr>
              <a:spLocks noChangeShapeType="1"/>
            </p:cNvSpPr>
            <p:nvPr/>
          </p:nvSpPr>
          <p:spPr bwMode="auto">
            <a:xfrm>
              <a:off x="5175" y="189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49" name="Rectangle 17"/>
          <p:cNvSpPr>
            <a:spLocks noChangeArrowheads="1"/>
          </p:cNvSpPr>
          <p:nvPr/>
        </p:nvSpPr>
        <p:spPr bwMode="auto">
          <a:xfrm>
            <a:off x="2590800" y="4114800"/>
            <a:ext cx="301625" cy="30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Ideas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Let’s assume that the node is given by the following type declaration: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800" dirty="0" err="1" smtClean="0">
                <a:latin typeface="Courier New" panose="02070309020205020404" pitchFamily="49" charset="0"/>
              </a:rPr>
              <a:t>struct</a:t>
            </a:r>
            <a:r>
              <a:rPr lang="en-US" sz="2800" dirty="0" smtClean="0">
                <a:latin typeface="Courier New" panose="02070309020205020404" pitchFamily="49" charset="0"/>
              </a:rPr>
              <a:t> Node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anose="02070309020205020404" pitchFamily="49" charset="0"/>
              </a:rPr>
              <a:t>		Object element;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anose="02070309020205020404" pitchFamily="49" charset="0"/>
              </a:rPr>
              <a:t>		Node *next;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anose="02020603050405020304" pitchFamily="18" charset="0"/>
              </a:rPr>
              <a:t>Basic Linked List Operations</a:t>
            </a:r>
            <a:r>
              <a:rPr lang="en-US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3200" smtClean="0"/>
              <a:t>List Traversal </a:t>
            </a:r>
          </a:p>
          <a:p>
            <a:pPr eaLnBrk="1" hangingPunct="1">
              <a:spcBef>
                <a:spcPct val="0"/>
              </a:spcBef>
            </a:pPr>
            <a:r>
              <a:rPr lang="en-US" sz="3200" smtClean="0"/>
              <a:t>Searching a node</a:t>
            </a:r>
          </a:p>
          <a:p>
            <a:pPr eaLnBrk="1" hangingPunct="1">
              <a:spcBef>
                <a:spcPct val="0"/>
              </a:spcBef>
            </a:pPr>
            <a:r>
              <a:rPr lang="en-US" sz="3200" smtClean="0"/>
              <a:t>Insert a node</a:t>
            </a:r>
          </a:p>
          <a:p>
            <a:pPr eaLnBrk="1" hangingPunct="1">
              <a:spcBef>
                <a:spcPct val="0"/>
              </a:spcBef>
            </a:pPr>
            <a:r>
              <a:rPr lang="en-US" sz="3200" smtClean="0"/>
              <a:t>Delete a node</a:t>
            </a:r>
          </a:p>
          <a:p>
            <a:pPr eaLnBrk="1" hangingPunct="1">
              <a:spcBef>
                <a:spcPct val="0"/>
              </a:spcBef>
            </a:pPr>
            <a:endParaRPr lang="en-US" sz="320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Traversing a linked list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575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pWalker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count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&lt;&lt;“List contains:\n”;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pWalker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pWalker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!=NULL;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pWalker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pWalker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count 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pWalker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-&gt;element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classobj</Template>
  <TotalTime>1123</TotalTime>
  <Words>2345</Words>
  <Application>Microsoft Office PowerPoint</Application>
  <PresentationFormat>On-screen Show (4:3)</PresentationFormat>
  <Paragraphs>452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Times New Roman</vt:lpstr>
      <vt:lpstr>Arial</vt:lpstr>
      <vt:lpstr>Georgia</vt:lpstr>
      <vt:lpstr>Cambria</vt:lpstr>
      <vt:lpstr>Courier New</vt:lpstr>
      <vt:lpstr>Wingdings</vt:lpstr>
      <vt:lpstr>Smart_ppt_Theme</vt:lpstr>
      <vt:lpstr>Session - 4 Linked Lists </vt:lpstr>
      <vt:lpstr>Linked List Basics</vt:lpstr>
      <vt:lpstr>Disadvantages of Arrays</vt:lpstr>
      <vt:lpstr>Linked lists</vt:lpstr>
      <vt:lpstr>Singly Linked Lists</vt:lpstr>
      <vt:lpstr>Empty List</vt:lpstr>
      <vt:lpstr>Basic Ideas</vt:lpstr>
      <vt:lpstr>Basic Linked List Operations </vt:lpstr>
      <vt:lpstr>Traversing a linked list</vt:lpstr>
      <vt:lpstr>Searching a node in a linked list</vt:lpstr>
      <vt:lpstr>Insertion in a linked list</vt:lpstr>
      <vt:lpstr>Deletion from a linked list</vt:lpstr>
      <vt:lpstr>Special Cases (1)</vt:lpstr>
      <vt:lpstr>Special Cases (2)</vt:lpstr>
      <vt:lpstr>Header Nodes</vt:lpstr>
      <vt:lpstr>List with a header node</vt:lpstr>
      <vt:lpstr>Doubly Linked Lists</vt:lpstr>
      <vt:lpstr>Deletion</vt:lpstr>
      <vt:lpstr>Insertion</vt:lpstr>
      <vt:lpstr>The List ADT in C++</vt:lpstr>
      <vt:lpstr>PowerPoint Presentation</vt:lpstr>
      <vt:lpstr>Session - 5 Linked Lists </vt:lpstr>
      <vt:lpstr>Linked List Node </vt:lpstr>
      <vt:lpstr>Iterator class for linked lists</vt:lpstr>
      <vt:lpstr>List Class Interface</vt:lpstr>
      <vt:lpstr>Some List one-liners</vt:lpstr>
      <vt:lpstr>PowerPoint Presentation</vt:lpstr>
      <vt:lpstr>Other List methods</vt:lpstr>
      <vt:lpstr>Deletion routine</vt:lpstr>
      <vt:lpstr>Finding the previous node</vt:lpstr>
      <vt:lpstr>Insertion routine</vt:lpstr>
      <vt:lpstr>Memory Reclamation</vt:lpstr>
      <vt:lpstr>operator =</vt:lpstr>
      <vt:lpstr>Copy constructor</vt:lpstr>
      <vt:lpstr>Testing Linked List Interface</vt:lpstr>
      <vt:lpstr>PowerPoint Presentation</vt:lpstr>
      <vt:lpstr>Comparing Array-Based and Pointer-Based Implementations</vt:lpstr>
      <vt:lpstr>Comparing Array-Based and Pointer-Based Implementations</vt:lpstr>
      <vt:lpstr>Saving and Restoring a Linked List by Using a File</vt:lpstr>
      <vt:lpstr>Passing a Linked List to a Function</vt:lpstr>
      <vt:lpstr>Circular Linked Lists</vt:lpstr>
      <vt:lpstr>Circular Doubly Linked Lists</vt:lpstr>
      <vt:lpstr>Circular Doubly Linked Lists</vt:lpstr>
      <vt:lpstr>Processing Linked Lists Recursively</vt:lpstr>
      <vt:lpstr>Processing Linked Lists Recursively</vt:lpstr>
      <vt:lpstr>PowerPoint Presentation</vt:lpstr>
    </vt:vector>
  </TitlesOfParts>
  <Company>ODTU Bilgisayar Muhendisligi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Nihan kesm cicekli</dc:creator>
  <cp:lastModifiedBy>Shanthi</cp:lastModifiedBy>
  <cp:revision>154</cp:revision>
  <dcterms:created xsi:type="dcterms:W3CDTF">2003-10-22T08:26:31Z</dcterms:created>
  <dcterms:modified xsi:type="dcterms:W3CDTF">2018-02-09T09:20:06Z</dcterms:modified>
</cp:coreProperties>
</file>