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17"/>
  </p:notesMasterIdLst>
  <p:sldIdLst>
    <p:sldId id="1125" r:id="rId2"/>
    <p:sldId id="1155" r:id="rId3"/>
    <p:sldId id="1156" r:id="rId4"/>
    <p:sldId id="1157" r:id="rId5"/>
    <p:sldId id="1158" r:id="rId6"/>
    <p:sldId id="1159" r:id="rId7"/>
    <p:sldId id="1174" r:id="rId8"/>
    <p:sldId id="1175" r:id="rId9"/>
    <p:sldId id="1177" r:id="rId10"/>
    <p:sldId id="1176" r:id="rId11"/>
    <p:sldId id="1178" r:id="rId12"/>
    <p:sldId id="1179" r:id="rId13"/>
    <p:sldId id="1180" r:id="rId14"/>
    <p:sldId id="1181" r:id="rId15"/>
    <p:sldId id="11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/>
        </p14:section>
        <p14:section name="Appendix" id="{E35CCD6A-2288-476E-BC93-C75323AE1F32}">
          <p14:sldIdLst>
            <p14:sldId id="1125"/>
            <p14:sldId id="1155"/>
            <p14:sldId id="1156"/>
            <p14:sldId id="1157"/>
            <p14:sldId id="1158"/>
            <p14:sldId id="1159"/>
            <p14:sldId id="1174"/>
            <p14:sldId id="1175"/>
            <p14:sldId id="1177"/>
            <p14:sldId id="1176"/>
            <p14:sldId id="1178"/>
            <p14:sldId id="1179"/>
            <p14:sldId id="1180"/>
            <p14:sldId id="1181"/>
            <p14:sldId id="11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88155" autoAdjust="0"/>
  </p:normalViewPr>
  <p:slideViewPr>
    <p:cSldViewPr>
      <p:cViewPr>
        <p:scale>
          <a:sx n="87" d="100"/>
          <a:sy n="87" d="100"/>
        </p:scale>
        <p:origin x="-1350" y="2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48" y="19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ransition spd="slow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iority_queue" TargetMode="External"/><Relationship Id="rId3" Type="http://schemas.openxmlformats.org/officeDocument/2006/relationships/hyperlink" Target="https://en.wikipedia.org/wiki/Binary_search_tree" TargetMode="External"/><Relationship Id="rId7" Type="http://schemas.openxmlformats.org/officeDocument/2006/relationships/hyperlink" Target="https://en.wikipedia.org/wiki/Associative_arrays" TargetMode="External"/><Relationship Id="rId2" Type="http://schemas.openxmlformats.org/officeDocument/2006/relationships/hyperlink" Target="https://en.wikipedia.org/wiki/Node_(computer_science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Abstract_data_structure" TargetMode="External"/><Relationship Id="rId11" Type="http://schemas.openxmlformats.org/officeDocument/2006/relationships/hyperlink" Target="https://en.wikipedia.org/wiki/Self-balancing_binary_search_tree#cite_note-Pieterse-Black-2" TargetMode="External"/><Relationship Id="rId5" Type="http://schemas.openxmlformats.org/officeDocument/2006/relationships/hyperlink" Target="https://en.wikipedia.org/wiki/List_(computing)" TargetMode="External"/><Relationship Id="rId10" Type="http://schemas.openxmlformats.org/officeDocument/2006/relationships/hyperlink" Target="https://en.wikipedia.org/wiki/Red%E2%80%93black_tree" TargetMode="External"/><Relationship Id="rId4" Type="http://schemas.openxmlformats.org/officeDocument/2006/relationships/hyperlink" Target="https://en.wikipedia.org/wiki/Self-balancing_binary_search_tree#cite_note-knuth-1" TargetMode="External"/><Relationship Id="rId9" Type="http://schemas.openxmlformats.org/officeDocument/2006/relationships/hyperlink" Target="https://en.wikipedia.org/wiki/Set_(computer_science)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sociative_array" TargetMode="External"/><Relationship Id="rId2" Type="http://schemas.openxmlformats.org/officeDocument/2006/relationships/hyperlink" Target="https://en.wikipedia.org/wiki/Priority_queu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math.org/MATtours/discrete/concepts/cwalk.html" TargetMode="External"/><Relationship Id="rId2" Type="http://schemas.openxmlformats.org/officeDocument/2006/relationships/hyperlink" Target="https://www.edmath.org/MATtours/discrete/concepts/cstre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dmath.org/MATtours/discrete/concepts/chami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SUB </a:t>
            </a:r>
            <a:r>
              <a:rPr lang="en-US" dirty="0" smtClean="0"/>
              <a:t>GRAPHS 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297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548680"/>
            <a:ext cx="8424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/>
              <a:t>self-balancing</a:t>
            </a:r>
            <a:r>
              <a:rPr lang="en-US" dirty="0"/>
              <a:t> (or </a:t>
            </a:r>
            <a:r>
              <a:rPr lang="en-US" b="1" dirty="0"/>
              <a:t>height-balanced</a:t>
            </a:r>
            <a:r>
              <a:rPr lang="en-US" dirty="0"/>
              <a:t>) </a:t>
            </a:r>
            <a:r>
              <a:rPr lang="en-US" b="1" dirty="0"/>
              <a:t>binary search tree</a:t>
            </a:r>
            <a:r>
              <a:rPr lang="en-US" dirty="0"/>
              <a:t> is any </a:t>
            </a:r>
            <a:r>
              <a:rPr lang="en-US" dirty="0">
                <a:hlinkClick r:id="rId2" tooltip="Node (computer science)"/>
              </a:rPr>
              <a:t>node</a:t>
            </a:r>
            <a:r>
              <a:rPr lang="en-US" dirty="0"/>
              <a:t>-based </a:t>
            </a:r>
            <a:r>
              <a:rPr lang="en-US" dirty="0">
                <a:hlinkClick r:id="rId3" tooltip="Binary search tree"/>
              </a:rPr>
              <a:t>binary search tree</a:t>
            </a:r>
            <a:r>
              <a:rPr lang="en-US" dirty="0"/>
              <a:t> that automatically keeps its height (maximal number of levels below the root) small in the face of arbitrary item insertions and deletions.</a:t>
            </a:r>
            <a:r>
              <a:rPr lang="en-US" baseline="30000" dirty="0">
                <a:hlinkClick r:id="rId4"/>
              </a:rPr>
              <a:t>[1]</a:t>
            </a:r>
            <a:r>
              <a:rPr lang="en-US" dirty="0"/>
              <a:t> </a:t>
            </a:r>
          </a:p>
          <a:p>
            <a:r>
              <a:rPr lang="en-US" dirty="0"/>
              <a:t>These structures provide efficient implementations for mutable ordered </a:t>
            </a:r>
            <a:r>
              <a:rPr lang="en-US" dirty="0">
                <a:hlinkClick r:id="rId5" tooltip="List (computing)"/>
              </a:rPr>
              <a:t>lists</a:t>
            </a:r>
            <a:r>
              <a:rPr lang="en-US" dirty="0"/>
              <a:t>, and can be used for other </a:t>
            </a:r>
            <a:r>
              <a:rPr lang="en-US" dirty="0">
                <a:hlinkClick r:id="rId6" tooltip="Abstract data structure"/>
              </a:rPr>
              <a:t>abstract data structures</a:t>
            </a:r>
            <a:r>
              <a:rPr lang="en-US" dirty="0"/>
              <a:t> such as </a:t>
            </a:r>
            <a:r>
              <a:rPr lang="en-US" dirty="0">
                <a:hlinkClick r:id="rId7" tooltip="Associative arrays"/>
              </a:rPr>
              <a:t>associative arrays</a:t>
            </a:r>
            <a:r>
              <a:rPr lang="en-US" dirty="0"/>
              <a:t>, </a:t>
            </a:r>
            <a:r>
              <a:rPr lang="en-US" dirty="0">
                <a:hlinkClick r:id="rId8" tooltip="Priority queue"/>
              </a:rPr>
              <a:t>priority queues</a:t>
            </a:r>
            <a:r>
              <a:rPr lang="en-US" dirty="0"/>
              <a:t> and </a:t>
            </a:r>
            <a:r>
              <a:rPr lang="en-US" dirty="0">
                <a:hlinkClick r:id="rId9" tooltip="Set (computer science)"/>
              </a:rPr>
              <a:t>sets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10" tooltip="Red–black tree"/>
              </a:rPr>
              <a:t>red–black tree</a:t>
            </a:r>
            <a:r>
              <a:rPr lang="en-US" dirty="0"/>
              <a:t>, which is a type of self-balancing binary search tree, was called symmetric binary B-tree</a:t>
            </a:r>
            <a:r>
              <a:rPr lang="en-US" baseline="30000" dirty="0">
                <a:hlinkClick r:id="rId11"/>
              </a:rPr>
              <a:t>[2]</a:t>
            </a:r>
            <a:r>
              <a:rPr lang="en-US" dirty="0"/>
              <a:t> and was renamed but can still be confused with the generic concept of </a:t>
            </a:r>
            <a:r>
              <a:rPr lang="en-US" b="1" dirty="0"/>
              <a:t>self-balancing binary search tree</a:t>
            </a:r>
            <a:r>
              <a:rPr lang="en-US" dirty="0"/>
              <a:t> because of the initials.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24675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52736"/>
            <a:ext cx="3643659" cy="3571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4869160"/>
            <a:ext cx="1385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an </a:t>
            </a:r>
            <a:r>
              <a:rPr lang="en-US" b="1" dirty="0"/>
              <a:t>unbalanced</a:t>
            </a:r>
            <a:r>
              <a:rPr lang="en-US" dirty="0"/>
              <a:t> tree; </a:t>
            </a:r>
            <a:endParaRPr lang="en-US" dirty="0" smtClean="0"/>
          </a:p>
          <a:p>
            <a:r>
              <a:rPr lang="en-US" dirty="0" smtClean="0"/>
              <a:t>following </a:t>
            </a:r>
            <a:r>
              <a:rPr lang="en-US" dirty="0"/>
              <a:t>the path from the root to a node takes an average of 3.27 node accesses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1598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340768"/>
            <a:ext cx="2779563" cy="2621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4149080"/>
            <a:ext cx="8040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same tree after being height-balanced; the average path effort decreased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3.00 node accesses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47676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8472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Self-balancing binary search trees can be used in a natural way to construct and </a:t>
            </a:r>
            <a:endParaRPr lang="en-US" dirty="0" smtClean="0"/>
          </a:p>
          <a:p>
            <a:r>
              <a:rPr lang="en-US" dirty="0" smtClean="0"/>
              <a:t>maintain </a:t>
            </a:r>
            <a:r>
              <a:rPr lang="en-US" dirty="0"/>
              <a:t>ordered lists, such as </a:t>
            </a:r>
            <a:r>
              <a:rPr lang="en-US" dirty="0">
                <a:hlinkClick r:id="rId2" tooltip="Priority queue"/>
              </a:rPr>
              <a:t>priority queues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also be used for </a:t>
            </a:r>
            <a:r>
              <a:rPr lang="en-US" dirty="0">
                <a:hlinkClick r:id="rId3" tooltip="Associative array"/>
              </a:rPr>
              <a:t>associative arrays</a:t>
            </a:r>
            <a:r>
              <a:rPr lang="en-US" dirty="0"/>
              <a:t>; key-value pairs are simply inserted with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ordering based on the key alone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One advantage of self-balancing BSTs is that they allow fast </a:t>
            </a:r>
            <a:r>
              <a:rPr lang="en-US" dirty="0" smtClean="0"/>
              <a:t>(</a:t>
            </a:r>
            <a:r>
              <a:rPr lang="en-US" dirty="0"/>
              <a:t>indeed, </a:t>
            </a:r>
            <a:r>
              <a:rPr lang="en-US" dirty="0" smtClean="0"/>
              <a:t>asymptotically</a:t>
            </a:r>
          </a:p>
          <a:p>
            <a:r>
              <a:rPr lang="en-US" dirty="0" smtClean="0"/>
              <a:t> </a:t>
            </a:r>
            <a:r>
              <a:rPr lang="en-US" dirty="0"/>
              <a:t>optimal) enumeration of the items </a:t>
            </a:r>
            <a:r>
              <a:rPr lang="en-US" i="1" dirty="0"/>
              <a:t>in key order</a:t>
            </a:r>
            <a:r>
              <a:rPr lang="en-US" dirty="0"/>
              <a:t>, which hash tables do not provide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One disadvantage is that their lookup algorithms get more complicated when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may be multiple items with the same key.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35205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548680"/>
            <a:ext cx="14117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Self-balancing </a:t>
            </a:r>
            <a:r>
              <a:rPr lang="en-US" dirty="0"/>
              <a:t>BSTs are flexible data structures, in that it's easy to </a:t>
            </a:r>
            <a:endParaRPr lang="en-US" dirty="0" smtClean="0"/>
          </a:p>
          <a:p>
            <a:r>
              <a:rPr lang="en-US" dirty="0" smtClean="0"/>
              <a:t>extend </a:t>
            </a:r>
            <a:r>
              <a:rPr lang="en-US" dirty="0"/>
              <a:t>them to efficiently record additional information or perform new </a:t>
            </a:r>
            <a:endParaRPr lang="en-US" dirty="0" smtClean="0"/>
          </a:p>
          <a:p>
            <a:r>
              <a:rPr lang="en-US" dirty="0" smtClean="0"/>
              <a:t>operations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one can record the number of nodes in each </a:t>
            </a:r>
            <a:r>
              <a:rPr lang="en-US" dirty="0" err="1"/>
              <a:t>subtree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having </a:t>
            </a:r>
            <a:r>
              <a:rPr lang="en-US" dirty="0"/>
              <a:t>a certain property, allowing one to count the number of nodes in a certain </a:t>
            </a:r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/>
              <a:t>range with that property in O(log </a:t>
            </a:r>
            <a:r>
              <a:rPr lang="en-US" i="1" dirty="0"/>
              <a:t>n</a:t>
            </a:r>
            <a:r>
              <a:rPr lang="en-US" dirty="0"/>
              <a:t>) time.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extensions can be used, for example,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optimize database queries or other list-processing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77483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25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380312" y="620688"/>
            <a:ext cx="2016224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7859216" cy="52090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Definition: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 err="1"/>
              <a:t>Subgraph</a:t>
            </a:r>
            <a:r>
              <a:rPr lang="en-US" dirty="0"/>
              <a:t> of a graph is a graph whose vertex set is a subset of the vertex set , that is , and whose edge set is a subset of the edge set , that is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Essentially, a </a:t>
            </a:r>
            <a:r>
              <a:rPr lang="en-US" b="1" dirty="0" err="1"/>
              <a:t>subgraph</a:t>
            </a:r>
            <a:r>
              <a:rPr lang="en-US" dirty="0"/>
              <a:t> is a graph within a larger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2977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5616624" cy="338437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27984" y="692696"/>
            <a:ext cx="4608512" cy="5616624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245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7504" y="476672"/>
            <a:ext cx="8496944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the edges and vertices of </a:t>
            </a:r>
            <a:r>
              <a:rPr lang="en-US" i="1" dirty="0"/>
              <a:t>G</a:t>
            </a:r>
            <a:r>
              <a:rPr lang="en-US" dirty="0"/>
              <a:t> might not be present in </a:t>
            </a:r>
            <a:r>
              <a:rPr lang="en-US" i="1" dirty="0"/>
              <a:t>S</a:t>
            </a:r>
            <a:r>
              <a:rPr lang="en-US" dirty="0"/>
              <a:t>; but if a vertex is present in </a:t>
            </a:r>
            <a:r>
              <a:rPr lang="en-US" i="1" dirty="0"/>
              <a:t>S</a:t>
            </a:r>
            <a:r>
              <a:rPr lang="en-US" dirty="0"/>
              <a:t>, it has a corresponding vertex in </a:t>
            </a:r>
            <a:r>
              <a:rPr lang="en-US" i="1" dirty="0"/>
              <a:t>G</a:t>
            </a:r>
            <a:r>
              <a:rPr lang="en-US" dirty="0"/>
              <a:t> and any edge that connects two vertices in </a:t>
            </a:r>
            <a:r>
              <a:rPr lang="en-US" i="1" dirty="0"/>
              <a:t>S</a:t>
            </a:r>
            <a:r>
              <a:rPr lang="en-US" dirty="0"/>
              <a:t> will also connect the corresponding vertices in </a:t>
            </a:r>
            <a:r>
              <a:rPr lang="en-US" i="1" dirty="0"/>
              <a:t>G</a:t>
            </a:r>
            <a:r>
              <a:rPr lang="en-US" dirty="0"/>
              <a:t>. All of these graphs are </a:t>
            </a:r>
            <a:r>
              <a:rPr lang="en-US" dirty="0" err="1"/>
              <a:t>subgraphs</a:t>
            </a:r>
            <a:r>
              <a:rPr lang="en-US" dirty="0"/>
              <a:t> of the first graph.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76574"/>
            <a:ext cx="5040559" cy="157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356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60648"/>
            <a:ext cx="8363272" cy="60486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vertex-induced </a:t>
            </a:r>
            <a:r>
              <a:rPr lang="en-US" i="1" dirty="0" err="1"/>
              <a:t>subgraph</a:t>
            </a:r>
            <a:r>
              <a:rPr lang="en-US" dirty="0"/>
              <a:t> is one that consists of some of the vertices of the original graph and all of the edges that connect them in the original. An </a:t>
            </a:r>
            <a:r>
              <a:rPr lang="en-US" i="1" dirty="0"/>
              <a:t>edge-induced </a:t>
            </a:r>
            <a:r>
              <a:rPr lang="en-US" i="1" dirty="0" err="1"/>
              <a:t>subgraph</a:t>
            </a:r>
            <a:r>
              <a:rPr lang="en-US" dirty="0"/>
              <a:t> consists of some of the edges of the original graph and the vertices that are at their endpoints.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933700"/>
            <a:ext cx="2057400" cy="1071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4725144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second two figures are vertex-induced </a:t>
            </a:r>
            <a:r>
              <a:rPr lang="en-US" dirty="0" err="1"/>
              <a:t>subgraphs</a:t>
            </a:r>
            <a:r>
              <a:rPr lang="en-US" dirty="0"/>
              <a:t> of the first figure.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1017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171752"/>
            <a:ext cx="8820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two figures are vertex-induced </a:t>
            </a:r>
            <a:r>
              <a:rPr lang="en-US" dirty="0" err="1"/>
              <a:t>subgraphs</a:t>
            </a:r>
            <a:r>
              <a:rPr lang="en-US" dirty="0"/>
              <a:t> of the first figure.</a:t>
            </a:r>
            <a:endParaRPr lang="en-IN" dirty="0"/>
          </a:p>
          <a:p>
            <a:pPr fontAlgn="base"/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914650"/>
            <a:ext cx="4680520" cy="18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559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600" y="1268760"/>
            <a:ext cx="52918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second figure is a </a:t>
            </a:r>
            <a:r>
              <a:rPr lang="en-US" dirty="0" err="1"/>
              <a:t>subgraph</a:t>
            </a:r>
            <a:r>
              <a:rPr lang="en-US" dirty="0"/>
              <a:t> of the first figure,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it is neither edge-induced nor vertex-induced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5" y="2914650"/>
            <a:ext cx="4427737" cy="21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951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8287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spanning </a:t>
            </a:r>
            <a:r>
              <a:rPr lang="en-US" i="1" dirty="0" err="1"/>
              <a:t>subgraph</a:t>
            </a:r>
            <a:r>
              <a:rPr lang="en-US" dirty="0"/>
              <a:t> is a </a:t>
            </a:r>
            <a:r>
              <a:rPr lang="en-US" dirty="0" err="1"/>
              <a:t>subgraph</a:t>
            </a:r>
            <a:r>
              <a:rPr lang="en-US" dirty="0"/>
              <a:t> that contains all the vertices of the original </a:t>
            </a:r>
            <a:endParaRPr lang="en-US" dirty="0" smtClean="0"/>
          </a:p>
          <a:p>
            <a:r>
              <a:rPr lang="en-US" dirty="0" smtClean="0"/>
              <a:t>graph</a:t>
            </a:r>
            <a:r>
              <a:rPr lang="en-US" dirty="0"/>
              <a:t>. A </a:t>
            </a:r>
            <a:r>
              <a:rPr lang="en-US" i="1" dirty="0">
                <a:hlinkClick r:id="rId2"/>
              </a:rPr>
              <a:t>spanning tree</a:t>
            </a:r>
            <a:r>
              <a:rPr lang="en-US" dirty="0"/>
              <a:t> is a spanning </a:t>
            </a:r>
            <a:r>
              <a:rPr lang="en-US" dirty="0" err="1"/>
              <a:t>subgraph</a:t>
            </a:r>
            <a:r>
              <a:rPr lang="en-US" dirty="0"/>
              <a:t> that is often of interest.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>
                <a:hlinkClick r:id="rId3"/>
              </a:rPr>
              <a:t>cycle</a:t>
            </a:r>
            <a:r>
              <a:rPr lang="en-US" dirty="0"/>
              <a:t> in a graph that contains all the vertices of the graph would be called a </a:t>
            </a:r>
            <a:endParaRPr lang="en-US" dirty="0" smtClean="0"/>
          </a:p>
          <a:p>
            <a:r>
              <a:rPr lang="en-US" i="1" dirty="0" smtClean="0"/>
              <a:t>spanning </a:t>
            </a:r>
            <a:r>
              <a:rPr lang="en-US" i="1" dirty="0"/>
              <a:t>cycle.</a:t>
            </a:r>
            <a:r>
              <a:rPr lang="en-US" dirty="0"/>
              <a:t> However it's more common name is a </a:t>
            </a:r>
            <a:r>
              <a:rPr lang="en-US" i="1" dirty="0">
                <a:hlinkClick r:id="rId4"/>
              </a:rPr>
              <a:t>Hamiltonian cycle.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569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2016 SMART Training Resources Pvt. Ltd.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3608" y="2852936"/>
            <a:ext cx="530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BALANCED BINARY SEARCH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85321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731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Smart_ppt_Theme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2019-11-26T05:22:48Z</dcterms:modified>
</cp:coreProperties>
</file>