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4"/>
  </p:notesMasterIdLst>
  <p:sldIdLst>
    <p:sldId id="346" r:id="rId2"/>
    <p:sldId id="257" r:id="rId3"/>
    <p:sldId id="258" r:id="rId4"/>
    <p:sldId id="259" r:id="rId5"/>
    <p:sldId id="260" r:id="rId6"/>
    <p:sldId id="261" r:id="rId7"/>
    <p:sldId id="262" r:id="rId8"/>
    <p:sldId id="263" r:id="rId9"/>
    <p:sldId id="280" r:id="rId10"/>
    <p:sldId id="279"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48" r:id="rId65"/>
    <p:sldId id="349"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7"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6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131163-9745-49C2-A17D-DFF29923B7D0}" type="datetimeFigureOut">
              <a:rPr lang="en-IN" smtClean="0"/>
              <a:t>10-02-2018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12FF7E-A109-42F7-ADE6-85E127FF8397}" type="slidenum">
              <a:rPr lang="en-IN" smtClean="0"/>
              <a:t>‹#›</a:t>
            </a:fld>
            <a:endParaRPr lang="en-IN"/>
          </a:p>
        </p:txBody>
      </p:sp>
    </p:spTree>
    <p:extLst>
      <p:ext uri="{BB962C8B-B14F-4D97-AF65-F5344CB8AC3E}">
        <p14:creationId xmlns:p14="http://schemas.microsoft.com/office/powerpoint/2010/main" val="3937949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Text Box 1"/>
          <p:cNvSpPr txBox="1">
            <a:spLocks noGrp="1" noChangeArrowheads="1"/>
          </p:cNvSpPr>
          <p:nvPr>
            <p:ph type="body"/>
          </p:nvPr>
        </p:nvSpPr>
        <p:spPr>
          <a:xfrm>
            <a:off x="914400" y="4343400"/>
            <a:ext cx="5029200" cy="598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a:lnSpc>
                <a:spcPct val="93000"/>
              </a:lnSpc>
              <a:spcBef>
                <a:spcPts val="450"/>
              </a:spcBef>
              <a:buFont typeface="Arial" charset="0"/>
              <a:buNone/>
            </a:pPr>
            <a:r>
              <a:rPr lang="en-GB" smtClean="0">
                <a:latin typeface="Arial" charset="0"/>
                <a:cs typeface="Arial Unicode MS" charset="0"/>
              </a:rPr>
              <a:t>When you think of a computer science queue, you can imagine a line of people waiting for a teller in a bank.  The line has a front (the next person to be served) and a rear (the last person to arrive.</a:t>
            </a:r>
          </a:p>
        </p:txBody>
      </p:sp>
      <p:sp>
        <p:nvSpPr>
          <p:cNvPr id="21507"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4201135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Text Box 2"/>
          <p:cNvSpPr txBox="1">
            <a:spLocks noGrp="1" noChangeArrowheads="1"/>
          </p:cNvSpPr>
          <p:nvPr>
            <p:ph type="body"/>
          </p:nvPr>
        </p:nvSpPr>
        <p:spPr>
          <a:xfrm>
            <a:off x="914400" y="4343400"/>
            <a:ext cx="5029200" cy="258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a:lnSpc>
                <a:spcPct val="93000"/>
              </a:lnSpc>
              <a:spcBef>
                <a:spcPts val="450"/>
              </a:spcBef>
              <a:buFont typeface="Arial" charset="0"/>
              <a:buNone/>
            </a:pPr>
            <a:r>
              <a:rPr lang="en-GB" smtClean="0">
                <a:latin typeface="Arial" charset="0"/>
                <a:cs typeface="Arial Unicode MS" charset="0"/>
              </a:rPr>
              <a:t>…by putting it at location 0 (if that location is not already used).</a:t>
            </a:r>
          </a:p>
        </p:txBody>
      </p:sp>
      <p:sp>
        <p:nvSpPr>
          <p:cNvPr id="30723" name="Rectangle 3"/>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2174231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Text Box 2"/>
          <p:cNvSpPr txBox="1">
            <a:spLocks noGrp="1" noChangeArrowheads="1"/>
          </p:cNvSpPr>
          <p:nvPr>
            <p:ph type="body"/>
          </p:nvPr>
        </p:nvSpPr>
        <p:spPr>
          <a:xfrm>
            <a:off x="914400" y="4343400"/>
            <a:ext cx="5029200" cy="428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a:lnSpc>
                <a:spcPct val="93000"/>
              </a:lnSpc>
              <a:spcBef>
                <a:spcPts val="450"/>
              </a:spcBef>
              <a:buFont typeface="Arial" charset="0"/>
              <a:buNone/>
            </a:pPr>
            <a:r>
              <a:rPr lang="en-GB" smtClean="0">
                <a:latin typeface="Arial" charset="0"/>
                <a:cs typeface="Arial Unicode MS" charset="0"/>
              </a:rPr>
              <a:t>Here are some of the key aspects of an array implementation of a queue.</a:t>
            </a:r>
          </a:p>
        </p:txBody>
      </p:sp>
      <p:sp>
        <p:nvSpPr>
          <p:cNvPr id="31747" name="Rectangle 3"/>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4113183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FD0742E8-8A6E-4F4F-82B8-3BB1FC7EC54D}" type="slidenum">
              <a:rPr lang="en-US" smtClean="0">
                <a:solidFill>
                  <a:prstClr val="black"/>
                </a:solidFill>
              </a:rPr>
              <a:pPr/>
              <a:t>64</a:t>
            </a:fld>
            <a:endParaRPr lang="en-US">
              <a:solidFill>
                <a:prstClr val="black"/>
              </a:solidFill>
            </a:endParaRPr>
          </a:p>
        </p:txBody>
      </p:sp>
    </p:spTree>
    <p:extLst>
      <p:ext uri="{BB962C8B-B14F-4D97-AF65-F5344CB8AC3E}">
        <p14:creationId xmlns:p14="http://schemas.microsoft.com/office/powerpoint/2010/main" val="4123170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FD0742E8-8A6E-4F4F-82B8-3BB1FC7EC54D}" type="slidenum">
              <a:rPr lang="en-US" smtClean="0">
                <a:solidFill>
                  <a:prstClr val="black"/>
                </a:solidFill>
              </a:rPr>
              <a:pPr/>
              <a:t>92</a:t>
            </a:fld>
            <a:endParaRPr lang="en-US">
              <a:solidFill>
                <a:prstClr val="black"/>
              </a:solidFill>
            </a:endParaRPr>
          </a:p>
        </p:txBody>
      </p:sp>
    </p:spTree>
    <p:extLst>
      <p:ext uri="{BB962C8B-B14F-4D97-AF65-F5344CB8AC3E}">
        <p14:creationId xmlns:p14="http://schemas.microsoft.com/office/powerpoint/2010/main" val="2060463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Text Box 2"/>
          <p:cNvSpPr txBox="1">
            <a:spLocks noGrp="1" noChangeArrowheads="1"/>
          </p:cNvSpPr>
          <p:nvPr>
            <p:ph type="body"/>
          </p:nvPr>
        </p:nvSpPr>
        <p:spPr>
          <a:xfrm>
            <a:off x="914400" y="4343400"/>
            <a:ext cx="5029200" cy="598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a:lnSpc>
                <a:spcPct val="93000"/>
              </a:lnSpc>
              <a:spcBef>
                <a:spcPts val="450"/>
              </a:spcBef>
              <a:buFont typeface="Arial" charset="0"/>
              <a:buNone/>
            </a:pPr>
            <a:r>
              <a:rPr lang="en-GB" smtClean="0">
                <a:latin typeface="Arial" charset="0"/>
                <a:cs typeface="Arial Unicode MS" charset="0"/>
              </a:rPr>
              <a:t>Don’t ask me why the C++ STL used the name push.  It only confuses matters with a stack.  In any case, when a new item enters a queue, it does so at the rear.</a:t>
            </a:r>
          </a:p>
        </p:txBody>
      </p:sp>
      <p:sp>
        <p:nvSpPr>
          <p:cNvPr id="22531" name="Rectangle 3"/>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3567186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2"/>
          <p:cNvSpPr txBox="1">
            <a:spLocks noGrp="1" noChangeArrowheads="1"/>
          </p:cNvSpPr>
          <p:nvPr>
            <p:ph type="body"/>
          </p:nvPr>
        </p:nvSpPr>
        <p:spPr>
          <a:xfrm>
            <a:off x="914400" y="4343400"/>
            <a:ext cx="5029200" cy="258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a:lnSpc>
                <a:spcPct val="93000"/>
              </a:lnSpc>
              <a:spcBef>
                <a:spcPts val="450"/>
              </a:spcBef>
              <a:buFont typeface="Arial" charset="0"/>
              <a:buNone/>
            </a:pPr>
            <a:r>
              <a:rPr lang="en-GB" dirty="0" smtClean="0">
                <a:latin typeface="Arial" charset="0"/>
                <a:cs typeface="Arial Unicode MS" charset="0"/>
              </a:rPr>
              <a:t>When an item is removed from a queue, the removal occurs at the front.</a:t>
            </a:r>
          </a:p>
        </p:txBody>
      </p:sp>
      <p:sp>
        <p:nvSpPr>
          <p:cNvPr id="23555" name="Rectangle 3"/>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3062496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612FF7E-A109-42F7-ADE6-85E127FF8397}" type="slidenum">
              <a:rPr lang="en-IN" smtClean="0"/>
              <a:t>15</a:t>
            </a:fld>
            <a:endParaRPr lang="en-IN"/>
          </a:p>
        </p:txBody>
      </p:sp>
    </p:spTree>
    <p:extLst>
      <p:ext uri="{BB962C8B-B14F-4D97-AF65-F5344CB8AC3E}">
        <p14:creationId xmlns:p14="http://schemas.microsoft.com/office/powerpoint/2010/main" val="1165900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2"/>
          <p:cNvSpPr txBox="1">
            <a:spLocks noGrp="1" noChangeArrowheads="1"/>
          </p:cNvSpPr>
          <p:nvPr>
            <p:ph type="body"/>
          </p:nvPr>
        </p:nvSpPr>
        <p:spPr>
          <a:xfrm>
            <a:off x="914400" y="4343400"/>
            <a:ext cx="5029200" cy="428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a:lnSpc>
                <a:spcPct val="93000"/>
              </a:lnSpc>
              <a:spcBef>
                <a:spcPts val="450"/>
              </a:spcBef>
              <a:buFont typeface="Arial" charset="0"/>
              <a:buNone/>
            </a:pPr>
            <a:r>
              <a:rPr lang="en-GB" smtClean="0">
                <a:latin typeface="Arial" charset="0"/>
                <a:cs typeface="Arial Unicode MS" charset="0"/>
              </a:rPr>
              <a:t>Just like our stack implementation in the previous chapter, one way to implement a queue is to store the elements in an array.  </a:t>
            </a:r>
          </a:p>
        </p:txBody>
      </p:sp>
      <p:sp>
        <p:nvSpPr>
          <p:cNvPr id="25603" name="Rectangle 3"/>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3483237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 Box 2"/>
          <p:cNvSpPr txBox="1">
            <a:spLocks noGrp="1" noChangeArrowheads="1"/>
          </p:cNvSpPr>
          <p:nvPr>
            <p:ph type="body"/>
          </p:nvPr>
        </p:nvSpPr>
        <p:spPr>
          <a:xfrm>
            <a:off x="914400" y="4343400"/>
            <a:ext cx="5029200" cy="1108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a:lnSpc>
                <a:spcPct val="93000"/>
              </a:lnSpc>
              <a:spcBef>
                <a:spcPts val="450"/>
              </a:spcBef>
              <a:buFont typeface="Arial" charset="0"/>
              <a:buNone/>
            </a:pPr>
            <a:r>
              <a:rPr lang="en-GB" smtClean="0">
                <a:latin typeface="Arial" charset="0"/>
                <a:cs typeface="Arial Unicode MS" charset="0"/>
              </a:rPr>
              <a:t>The easiest implementation also keeps track of three numbers.  The size could be as small as zero or as large as the number of items in the array.  The index of the front element is stored in the first member variable.  The front item in the queue is at that index of the array.  The next item is after the first one and so on until the rear of the queue that occurs at the index stored in a member variable called last.</a:t>
            </a:r>
          </a:p>
        </p:txBody>
      </p:sp>
      <p:sp>
        <p:nvSpPr>
          <p:cNvPr id="26627" name="Rectangle 3"/>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836570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Text Box 2"/>
          <p:cNvSpPr txBox="1">
            <a:spLocks noGrp="1" noChangeArrowheads="1"/>
          </p:cNvSpPr>
          <p:nvPr>
            <p:ph type="body"/>
          </p:nvPr>
        </p:nvSpPr>
        <p:spPr>
          <a:xfrm>
            <a:off x="914400" y="4343400"/>
            <a:ext cx="5029200" cy="428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a:lnSpc>
                <a:spcPct val="93000"/>
              </a:lnSpc>
              <a:spcBef>
                <a:spcPts val="450"/>
              </a:spcBef>
              <a:buFont typeface="Arial" charset="0"/>
              <a:buNone/>
            </a:pPr>
            <a:r>
              <a:rPr lang="en-GB" smtClean="0">
                <a:latin typeface="Arial" charset="0"/>
                <a:cs typeface="Arial Unicode MS" charset="0"/>
              </a:rPr>
              <a:t>This shows how the member variables change when an item leaves the queue.</a:t>
            </a:r>
          </a:p>
        </p:txBody>
      </p:sp>
      <p:sp>
        <p:nvSpPr>
          <p:cNvPr id="27651" name="Rectangle 3"/>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1733004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Text Box 2"/>
          <p:cNvSpPr txBox="1">
            <a:spLocks noGrp="1" noChangeArrowheads="1"/>
          </p:cNvSpPr>
          <p:nvPr>
            <p:ph type="body"/>
          </p:nvPr>
        </p:nvSpPr>
        <p:spPr>
          <a:xfrm>
            <a:off x="914400" y="4343400"/>
            <a:ext cx="5029200" cy="938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a:lnSpc>
                <a:spcPct val="93000"/>
              </a:lnSpc>
              <a:spcBef>
                <a:spcPts val="450"/>
              </a:spcBef>
              <a:buFont typeface="Arial" charset="0"/>
              <a:buNone/>
            </a:pPr>
            <a:r>
              <a:rPr lang="en-GB" smtClean="0">
                <a:latin typeface="Arial" charset="0"/>
                <a:cs typeface="Arial Unicode MS" charset="0"/>
              </a:rPr>
              <a:t>And this shows how the member variables change when a new item enters the queue.  For a fixed size array, a new item may enter only if the current size of the queue is less than the size of the array.  For a dynamic array, we could increase the size of the array when the queue grows beyond the current array size.</a:t>
            </a:r>
          </a:p>
        </p:txBody>
      </p:sp>
      <p:sp>
        <p:nvSpPr>
          <p:cNvPr id="28675" name="Rectangle 3"/>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1835674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Text Box 2"/>
          <p:cNvSpPr txBox="1">
            <a:spLocks noGrp="1" noChangeArrowheads="1"/>
          </p:cNvSpPr>
          <p:nvPr>
            <p:ph type="body"/>
          </p:nvPr>
        </p:nvSpPr>
        <p:spPr>
          <a:xfrm>
            <a:off x="914400" y="4343400"/>
            <a:ext cx="5029200" cy="598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a:lnSpc>
                <a:spcPct val="93000"/>
              </a:lnSpc>
              <a:spcBef>
                <a:spcPts val="450"/>
              </a:spcBef>
              <a:buFont typeface="Arial" charset="0"/>
              <a:buNone/>
            </a:pPr>
            <a:r>
              <a:rPr lang="en-GB" smtClean="0">
                <a:latin typeface="Arial" charset="0"/>
                <a:cs typeface="Arial Unicode MS" charset="0"/>
              </a:rPr>
              <a:t>An array implementation of a queue must have special behavior when the rear of the queue reaches the end of the array.  In this example, suppose we want to add the number 4 to the queue.  We can do so…</a:t>
            </a:r>
          </a:p>
        </p:txBody>
      </p:sp>
      <p:sp>
        <p:nvSpPr>
          <p:cNvPr id="29699" name="Rectangle 3"/>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3304760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Footer Placeholder 4"/>
          <p:cNvSpPr>
            <a:spLocks noGrp="1"/>
          </p:cNvSpPr>
          <p:nvPr>
            <p:ph type="ftr" sz="quarter" idx="15"/>
          </p:nvPr>
        </p:nvSpPr>
        <p:spPr>
          <a:xfrm>
            <a:off x="685800" y="6477000"/>
            <a:ext cx="7239000" cy="365125"/>
          </a:xfrm>
        </p:spPr>
        <p:txBody>
          <a:bodyPr/>
          <a:lstStyle>
            <a:lvl1pPr>
              <a:defRPr dirty="0"/>
            </a:lvl1pPr>
          </a:lstStyle>
          <a:p>
            <a:endParaRPr lang="en-IN"/>
          </a:p>
        </p:txBody>
      </p:sp>
      <p:sp>
        <p:nvSpPr>
          <p:cNvPr id="5" name="Title 4"/>
          <p:cNvSpPr>
            <a:spLocks noGrp="1"/>
          </p:cNvSpPr>
          <p:nvPr>
            <p:ph type="title"/>
          </p:nvPr>
        </p:nvSpPr>
        <p:spPr>
          <a:xfrm>
            <a:off x="838200" y="2362200"/>
            <a:ext cx="8001000" cy="914400"/>
          </a:xfrm>
        </p:spPr>
        <p:txBody>
          <a:bodyPr/>
          <a:lstStyle>
            <a:lvl1pPr algn="ctr">
              <a:defRPr b="1">
                <a:latin typeface="Cambria" panose="0204050305040603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03612026"/>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76400"/>
            <a:ext cx="8229600" cy="42973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6438427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211763"/>
          </a:xfrm>
        </p:spPr>
        <p:txBody>
          <a:bodyPr vert="eaVert"/>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0"/>
            <a:ext cx="6019800" cy="52117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946836874"/>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Cambria" panose="02040503050406030204" pitchFamily="18"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3677150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1143000" y="1905000"/>
            <a:ext cx="5105400" cy="1143001"/>
          </a:xfrm>
        </p:spPr>
        <p:txBody>
          <a:bodyPr anchor="b" anchorCtr="0">
            <a:normAutofit/>
          </a:bodyPr>
          <a:lstStyle>
            <a:lvl1pPr algn="l">
              <a:defRPr sz="3600" b="0" cap="none">
                <a:latin typeface="Cambria" panose="020405030504060302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184696" y="3048000"/>
            <a:ext cx="5105400" cy="1500187"/>
          </a:xfrm>
        </p:spPr>
        <p:txBody>
          <a:bodyPr anchor="t"/>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753217320"/>
      </p:ext>
    </p:extLst>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lvl1pPr>
              <a:defRPr>
                <a:latin typeface="Cambria" panose="02040503050406030204" pitchFamily="18" charset="0"/>
              </a:defRPr>
            </a:lvl1pPr>
          </a:lstStyle>
          <a:p>
            <a:pPr lvl="0"/>
            <a:r>
              <a:rPr lang="en-US" noProof="0" smtClean="0"/>
              <a:t>Click icon to add picture</a:t>
            </a:r>
            <a:endParaRPr lang="en-US" noProof="0"/>
          </a:p>
        </p:txBody>
      </p:sp>
      <p:sp>
        <p:nvSpPr>
          <p:cNvPr id="13"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3302453083"/>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76400"/>
            <a:ext cx="8229600" cy="4297363"/>
          </a:xfrm>
        </p:spPr>
        <p:txBody>
          <a:bodyPr>
            <a:normAutofit/>
          </a:bodyPr>
          <a:lstStyle>
            <a:lvl1pPr marL="342900" indent="-342900">
              <a:lnSpc>
                <a:spcPct val="150000"/>
              </a:lnSpc>
              <a:spcBef>
                <a:spcPts val="0"/>
              </a:spcBef>
              <a:buSzPct val="130000"/>
              <a:buFont typeface="Arial" pitchFamily="34" charset="0"/>
              <a:buChar char="•"/>
              <a:defRPr sz="2000">
                <a:latin typeface="Cambria" panose="02040503050406030204" pitchFamily="18" charset="0"/>
              </a:defRPr>
            </a:lvl1pPr>
            <a:lvl2pPr marL="571500" indent="-228600">
              <a:lnSpc>
                <a:spcPct val="150000"/>
              </a:lnSpc>
              <a:spcBef>
                <a:spcPts val="0"/>
              </a:spcBef>
              <a:buSzPct val="60000"/>
              <a:buFont typeface="Courier New" pitchFamily="49" charset="0"/>
              <a:buChar char="o"/>
              <a:defRPr sz="1800">
                <a:latin typeface="Cambria" panose="02040503050406030204" pitchFamily="18" charset="0"/>
              </a:defRPr>
            </a:lvl2pPr>
            <a:lvl3pPr>
              <a:defRPr sz="2000">
                <a:latin typeface="Cambria" panose="02040503050406030204" pitchFamily="18" charset="0"/>
              </a:defRPr>
            </a:lvl3pPr>
            <a:lvl4pPr>
              <a:defRPr sz="2000">
                <a:latin typeface="Cambria" panose="02040503050406030204" pitchFamily="18" charset="0"/>
              </a:defRPr>
            </a:lvl4pPr>
            <a:lvl5pPr>
              <a:defRPr sz="2000">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4230930341"/>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2565298187"/>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843281154"/>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atin typeface="Cambria" panose="02040503050406030204" pitchFamily="18" charset="0"/>
              </a:defRPr>
            </a:lvl1pPr>
          </a:lstStyle>
          <a:p>
            <a:r>
              <a:rPr lang="en-US" smtClean="0"/>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220985470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553718969"/>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atin typeface="Cambria" panose="02040503050406030204" pitchFamily="18" charset="0"/>
              </a:defRPr>
            </a:lvl1pPr>
          </a:lstStyle>
          <a:p>
            <a:r>
              <a:rPr lang="en-US" smtClean="0"/>
              <a:t>Click to edit Master title style</a:t>
            </a:r>
            <a:endParaRPr lang="en-US"/>
          </a:p>
        </p:txBody>
      </p:sp>
      <p:sp>
        <p:nvSpPr>
          <p:cNvPr id="3" name="Content Placeholder 2"/>
          <p:cNvSpPr>
            <a:spLocks noGrp="1"/>
          </p:cNvSpPr>
          <p:nvPr>
            <p:ph idx="1"/>
          </p:nvPr>
        </p:nvSpPr>
        <p:spPr>
          <a:xfrm>
            <a:off x="3575050" y="762000"/>
            <a:ext cx="5111750" cy="5211763"/>
          </a:xfrm>
        </p:spPr>
        <p:txBody>
          <a:bodyPr>
            <a:normAutofit/>
          </a:bodyPr>
          <a:lstStyle>
            <a:lvl1pPr>
              <a:defRPr sz="2800">
                <a:latin typeface="Cambria" panose="02040503050406030204" pitchFamily="18" charset="0"/>
              </a:defRPr>
            </a:lvl1pPr>
            <a:lvl2pPr>
              <a:defRPr sz="2400">
                <a:latin typeface="Cambria" panose="02040503050406030204" pitchFamily="18" charset="0"/>
              </a:defRPr>
            </a:lvl2pPr>
            <a:lvl3pPr>
              <a:defRPr sz="2000">
                <a:latin typeface="Cambria" panose="02040503050406030204" pitchFamily="18" charset="0"/>
              </a:defRPr>
            </a:lvl3pPr>
            <a:lvl4pPr>
              <a:defRPr sz="1800">
                <a:latin typeface="Cambria" panose="02040503050406030204" pitchFamily="18" charset="0"/>
              </a:defRPr>
            </a:lvl4pPr>
            <a:lvl5pPr>
              <a:defRPr sz="1800">
                <a:latin typeface="Cambria" panose="02040503050406030204" pitchFamily="18"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atin typeface="Cambria" panose="020405030504060302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95936704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63058062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3970978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slow">
    <p:fade/>
  </p:transition>
  <p:timing>
    <p:tnLst>
      <p:par>
        <p:cTn id="1" dur="indefinite" restart="never" nodeType="tmRoot"/>
      </p:par>
    </p:tnLst>
  </p:timing>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6295" t="13250" r="978" b="18501"/>
          <a:stretch/>
        </p:blipFill>
        <p:spPr>
          <a:xfrm>
            <a:off x="970584" y="2564904"/>
            <a:ext cx="8173416" cy="3383899"/>
          </a:xfrm>
          <a:prstGeom prst="rect">
            <a:avLst/>
          </a:prstGeom>
        </p:spPr>
      </p:pic>
      <p:sp>
        <p:nvSpPr>
          <p:cNvPr id="5" name="Title 4"/>
          <p:cNvSpPr>
            <a:spLocks noGrp="1"/>
          </p:cNvSpPr>
          <p:nvPr>
            <p:ph type="title"/>
          </p:nvPr>
        </p:nvSpPr>
        <p:spPr>
          <a:xfrm>
            <a:off x="1143000" y="1340768"/>
            <a:ext cx="8001000" cy="914400"/>
          </a:xfrm>
        </p:spPr>
        <p:txBody>
          <a:bodyPr/>
          <a:lstStyle/>
          <a:p>
            <a:r>
              <a:rPr lang="en-US" sz="4000" dirty="0" smtClean="0"/>
              <a:t>Queues</a:t>
            </a:r>
            <a:endParaRPr lang="en-IN" sz="4000" dirty="0"/>
          </a:p>
        </p:txBody>
      </p:sp>
    </p:spTree>
    <p:extLst>
      <p:ext uri="{BB962C8B-B14F-4D97-AF65-F5344CB8AC3E}">
        <p14:creationId xmlns:p14="http://schemas.microsoft.com/office/powerpoint/2010/main" val="2477965353"/>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97652063"/>
              </p:ext>
            </p:extLst>
          </p:nvPr>
        </p:nvGraphicFramePr>
        <p:xfrm>
          <a:off x="827584" y="1196752"/>
          <a:ext cx="8028384" cy="5112569"/>
        </p:xfrm>
        <a:graphic>
          <a:graphicData uri="http://schemas.openxmlformats.org/drawingml/2006/table">
            <a:tbl>
              <a:tblPr/>
              <a:tblGrid>
                <a:gridCol w="2676128"/>
                <a:gridCol w="2676128"/>
                <a:gridCol w="2676128"/>
              </a:tblGrid>
              <a:tr h="723759">
                <a:tc>
                  <a:txBody>
                    <a:bodyPr/>
                    <a:lstStyle/>
                    <a:p>
                      <a:pPr algn="l" fontAlgn="b"/>
                      <a:r>
                        <a:rPr lang="en-IN" sz="2000" b="1" dirty="0">
                          <a:effectLst/>
                        </a:rPr>
                        <a:t>Queue Operation</a:t>
                      </a:r>
                      <a:endParaRPr lang="en-IN" sz="2000" dirty="0">
                        <a:effectLst/>
                      </a:endParaRPr>
                    </a:p>
                  </a:txBody>
                  <a:tcPr marL="65910" marR="65910" marT="65910" marB="6591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2000" b="1">
                          <a:effectLst/>
                        </a:rPr>
                        <a:t>Queue Contents</a:t>
                      </a:r>
                      <a:endParaRPr lang="en-IN" sz="2000">
                        <a:effectLst/>
                      </a:endParaRPr>
                    </a:p>
                  </a:txBody>
                  <a:tcPr marL="65910" marR="65910" marT="65910" marB="6591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2000" b="1">
                          <a:effectLst/>
                        </a:rPr>
                        <a:t>Return Value</a:t>
                      </a:r>
                      <a:endParaRPr lang="en-IN" sz="2000">
                        <a:effectLst/>
                      </a:endParaRPr>
                    </a:p>
                  </a:txBody>
                  <a:tcPr marL="65910" marR="65910" marT="65910" marB="6591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r>
              <a:tr h="438881">
                <a:tc>
                  <a:txBody>
                    <a:bodyPr/>
                    <a:lstStyle/>
                    <a:p>
                      <a:pPr fontAlgn="t"/>
                      <a:r>
                        <a:rPr lang="en-IN" sz="2000" dirty="0" err="1">
                          <a:effectLst/>
                        </a:rPr>
                        <a:t>q.isEmpty</a:t>
                      </a:r>
                      <a:r>
                        <a:rPr lang="en-IN" sz="2000" dirty="0">
                          <a:effectLst/>
                        </a:rPr>
                        <a:t>()</a:t>
                      </a:r>
                    </a:p>
                  </a:txBody>
                  <a:tcPr marL="65910" marR="65910" marT="65910" marB="6591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a:effectLst/>
                        </a:rPr>
                        <a:t>[]</a:t>
                      </a:r>
                    </a:p>
                  </a:txBody>
                  <a:tcPr marL="65910" marR="65910" marT="65910" marB="6591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a:effectLst/>
                        </a:rPr>
                        <a:t>True</a:t>
                      </a:r>
                    </a:p>
                  </a:txBody>
                  <a:tcPr marL="65910" marR="65910" marT="65910" marB="6591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8881">
                <a:tc>
                  <a:txBody>
                    <a:bodyPr/>
                    <a:lstStyle/>
                    <a:p>
                      <a:pPr fontAlgn="t"/>
                      <a:r>
                        <a:rPr lang="en-IN" sz="2000">
                          <a:effectLst/>
                        </a:rPr>
                        <a:t>q.enqueue(4)</a:t>
                      </a:r>
                    </a:p>
                  </a:txBody>
                  <a:tcPr marL="65910" marR="65910" marT="65910" marB="6591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dirty="0">
                          <a:effectLst/>
                        </a:rPr>
                        <a:t>[4]</a:t>
                      </a:r>
                    </a:p>
                  </a:txBody>
                  <a:tcPr marL="65910" marR="65910" marT="65910" marB="6591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a:effectLst/>
                        </a:rPr>
                        <a:t> </a:t>
                      </a:r>
                    </a:p>
                  </a:txBody>
                  <a:tcPr marL="65910" marR="65910" marT="65910" marB="6591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8881">
                <a:tc>
                  <a:txBody>
                    <a:bodyPr/>
                    <a:lstStyle/>
                    <a:p>
                      <a:pPr fontAlgn="t"/>
                      <a:r>
                        <a:rPr lang="en-IN" sz="2000">
                          <a:effectLst/>
                        </a:rPr>
                        <a:t>q.enqueue('dog')</a:t>
                      </a:r>
                    </a:p>
                  </a:txBody>
                  <a:tcPr marL="65910" marR="65910" marT="65910" marB="6591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a:effectLst/>
                        </a:rPr>
                        <a:t>['dog',4]</a:t>
                      </a:r>
                    </a:p>
                  </a:txBody>
                  <a:tcPr marL="65910" marR="65910" marT="65910" marB="6591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a:effectLst/>
                        </a:rPr>
                        <a:t> </a:t>
                      </a:r>
                    </a:p>
                  </a:txBody>
                  <a:tcPr marL="65910" marR="65910" marT="65910" marB="6591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8881">
                <a:tc>
                  <a:txBody>
                    <a:bodyPr/>
                    <a:lstStyle/>
                    <a:p>
                      <a:pPr fontAlgn="t"/>
                      <a:r>
                        <a:rPr lang="en-IN" sz="2000">
                          <a:effectLst/>
                        </a:rPr>
                        <a:t>q.enqueue(True)</a:t>
                      </a:r>
                    </a:p>
                  </a:txBody>
                  <a:tcPr marL="65910" marR="65910" marT="65910" marB="6591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a:effectLst/>
                        </a:rPr>
                        <a:t>[True,'dog',4]</a:t>
                      </a:r>
                    </a:p>
                  </a:txBody>
                  <a:tcPr marL="65910" marR="65910" marT="65910" marB="6591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a:effectLst/>
                        </a:rPr>
                        <a:t> </a:t>
                      </a:r>
                    </a:p>
                  </a:txBody>
                  <a:tcPr marL="65910" marR="65910" marT="65910" marB="6591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8881">
                <a:tc>
                  <a:txBody>
                    <a:bodyPr/>
                    <a:lstStyle/>
                    <a:p>
                      <a:pPr fontAlgn="t"/>
                      <a:r>
                        <a:rPr lang="en-IN" sz="2000">
                          <a:effectLst/>
                        </a:rPr>
                        <a:t>q.size()</a:t>
                      </a:r>
                    </a:p>
                  </a:txBody>
                  <a:tcPr marL="65910" marR="65910" marT="65910" marB="6591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a:effectLst/>
                        </a:rPr>
                        <a:t>[True,'dog',4]</a:t>
                      </a:r>
                    </a:p>
                  </a:txBody>
                  <a:tcPr marL="65910" marR="65910" marT="65910" marB="6591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a:effectLst/>
                        </a:rPr>
                        <a:t>3</a:t>
                      </a:r>
                    </a:p>
                  </a:txBody>
                  <a:tcPr marL="65910" marR="65910" marT="65910" marB="6591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8881">
                <a:tc>
                  <a:txBody>
                    <a:bodyPr/>
                    <a:lstStyle/>
                    <a:p>
                      <a:pPr fontAlgn="t"/>
                      <a:r>
                        <a:rPr lang="en-IN" sz="2000">
                          <a:effectLst/>
                        </a:rPr>
                        <a:t>q.isEmpty()</a:t>
                      </a:r>
                    </a:p>
                  </a:txBody>
                  <a:tcPr marL="65910" marR="65910" marT="65910" marB="6591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a:effectLst/>
                        </a:rPr>
                        <a:t>[True,'dog',4]</a:t>
                      </a:r>
                    </a:p>
                  </a:txBody>
                  <a:tcPr marL="65910" marR="65910" marT="65910" marB="6591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a:effectLst/>
                        </a:rPr>
                        <a:t>False</a:t>
                      </a:r>
                    </a:p>
                  </a:txBody>
                  <a:tcPr marL="65910" marR="65910" marT="65910" marB="6591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8881">
                <a:tc>
                  <a:txBody>
                    <a:bodyPr/>
                    <a:lstStyle/>
                    <a:p>
                      <a:pPr fontAlgn="t"/>
                      <a:r>
                        <a:rPr lang="en-IN" sz="2000">
                          <a:effectLst/>
                        </a:rPr>
                        <a:t>q.enqueue(8.4)</a:t>
                      </a:r>
                    </a:p>
                  </a:txBody>
                  <a:tcPr marL="65910" marR="65910" marT="65910" marB="6591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a:effectLst/>
                        </a:rPr>
                        <a:t>[8.4,True,'dog',4]</a:t>
                      </a:r>
                    </a:p>
                  </a:txBody>
                  <a:tcPr marL="65910" marR="65910" marT="65910" marB="6591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a:effectLst/>
                        </a:rPr>
                        <a:t> </a:t>
                      </a:r>
                    </a:p>
                  </a:txBody>
                  <a:tcPr marL="65910" marR="65910" marT="65910" marB="6591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8881">
                <a:tc>
                  <a:txBody>
                    <a:bodyPr/>
                    <a:lstStyle/>
                    <a:p>
                      <a:pPr fontAlgn="t"/>
                      <a:r>
                        <a:rPr lang="en-IN" sz="2000">
                          <a:effectLst/>
                        </a:rPr>
                        <a:t>q.dequeue()</a:t>
                      </a:r>
                    </a:p>
                  </a:txBody>
                  <a:tcPr marL="65910" marR="65910" marT="65910" marB="6591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a:effectLst/>
                        </a:rPr>
                        <a:t>[8.4,True,'dog']</a:t>
                      </a:r>
                    </a:p>
                  </a:txBody>
                  <a:tcPr marL="65910" marR="65910" marT="65910" marB="6591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a:effectLst/>
                        </a:rPr>
                        <a:t>4</a:t>
                      </a:r>
                    </a:p>
                  </a:txBody>
                  <a:tcPr marL="65910" marR="65910" marT="65910" marB="6591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8881">
                <a:tc>
                  <a:txBody>
                    <a:bodyPr/>
                    <a:lstStyle/>
                    <a:p>
                      <a:pPr fontAlgn="t"/>
                      <a:r>
                        <a:rPr lang="en-IN" sz="2000">
                          <a:effectLst/>
                        </a:rPr>
                        <a:t>q.dequeue()</a:t>
                      </a:r>
                    </a:p>
                  </a:txBody>
                  <a:tcPr marL="65910" marR="65910" marT="65910" marB="6591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a:effectLst/>
                        </a:rPr>
                        <a:t>[8.4,True]</a:t>
                      </a:r>
                    </a:p>
                  </a:txBody>
                  <a:tcPr marL="65910" marR="65910" marT="65910" marB="6591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a:effectLst/>
                        </a:rPr>
                        <a:t>'dog'</a:t>
                      </a:r>
                    </a:p>
                  </a:txBody>
                  <a:tcPr marL="65910" marR="65910" marT="65910" marB="6591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8881">
                <a:tc>
                  <a:txBody>
                    <a:bodyPr/>
                    <a:lstStyle/>
                    <a:p>
                      <a:pPr fontAlgn="t"/>
                      <a:r>
                        <a:rPr lang="en-IN" sz="2000">
                          <a:effectLst/>
                        </a:rPr>
                        <a:t>q.size()</a:t>
                      </a:r>
                    </a:p>
                  </a:txBody>
                  <a:tcPr marL="65910" marR="65910" marT="65910" marB="6591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IN" sz="2000" dirty="0">
                          <a:effectLst/>
                        </a:rPr>
                        <a:t>[8.4,True]</a:t>
                      </a:r>
                    </a:p>
                  </a:txBody>
                  <a:tcPr marL="65910" marR="65910" marT="65910" marB="6591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IN" sz="2000" dirty="0">
                          <a:effectLst/>
                        </a:rPr>
                        <a:t>2</a:t>
                      </a:r>
                    </a:p>
                  </a:txBody>
                  <a:tcPr marL="65910" marR="65910" marT="65910" marB="65910">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
        <p:nvSpPr>
          <p:cNvPr id="2" name="Rectangle 1"/>
          <p:cNvSpPr/>
          <p:nvPr/>
        </p:nvSpPr>
        <p:spPr>
          <a:xfrm>
            <a:off x="2771800" y="692696"/>
            <a:ext cx="3557384" cy="523220"/>
          </a:xfrm>
          <a:prstGeom prst="rect">
            <a:avLst/>
          </a:prstGeom>
        </p:spPr>
        <p:txBody>
          <a:bodyPr wrap="none">
            <a:spAutoFit/>
          </a:bodyPr>
          <a:lstStyle/>
          <a:p>
            <a:r>
              <a:rPr lang="en-IN" sz="2800" b="1" dirty="0" smtClean="0"/>
              <a:t>Queue </a:t>
            </a:r>
            <a:r>
              <a:rPr lang="en-IN" sz="2800" b="1" dirty="0"/>
              <a:t>operations </a:t>
            </a:r>
          </a:p>
        </p:txBody>
      </p:sp>
    </p:spTree>
    <p:extLst>
      <p:ext uri="{BB962C8B-B14F-4D97-AF65-F5344CB8AC3E}">
        <p14:creationId xmlns:p14="http://schemas.microsoft.com/office/powerpoint/2010/main" val="1156093364"/>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The Queue Operations</a:t>
            </a:r>
          </a:p>
        </p:txBody>
      </p:sp>
      <p:sp>
        <p:nvSpPr>
          <p:cNvPr id="4098" name="Rectangle 2"/>
          <p:cNvSpPr>
            <a:spLocks noGrp="1" noChangeArrowheads="1"/>
          </p:cNvSpPr>
          <p:nvPr>
            <p:ph type="body" idx="1"/>
          </p:nvPr>
        </p:nvSpPr>
        <p:spPr>
          <a:xfrm>
            <a:off x="617373" y="1495815"/>
            <a:ext cx="3810000"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A queue is like a line of people waiting for a bank teller. The queue has a </a:t>
            </a:r>
            <a:r>
              <a:rPr lang="en-GB" b="1" u="sng" dirty="0" smtClean="0">
                <a:solidFill>
                  <a:srgbClr val="FF8000"/>
                </a:solidFill>
              </a:rPr>
              <a:t>front</a:t>
            </a:r>
            <a:r>
              <a:rPr lang="en-GB" dirty="0" smtClean="0"/>
              <a:t> and a </a:t>
            </a:r>
            <a:r>
              <a:rPr lang="en-GB" b="1" u="sng" dirty="0" smtClean="0">
                <a:solidFill>
                  <a:srgbClr val="FF8000"/>
                </a:solidFill>
              </a:rPr>
              <a:t>rear</a:t>
            </a:r>
            <a:r>
              <a:rPr lang="en-GB" dirty="0" smtClean="0"/>
              <a:t>.</a:t>
            </a:r>
          </a:p>
          <a:p>
            <a:pPr>
              <a:spcBef>
                <a:spcPts val="700"/>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smtClean="0"/>
          </a:p>
        </p:txBody>
      </p:sp>
      <p:grpSp>
        <p:nvGrpSpPr>
          <p:cNvPr id="3076" name="Group 97"/>
          <p:cNvGrpSpPr>
            <a:grpSpLocks/>
          </p:cNvGrpSpPr>
          <p:nvPr/>
        </p:nvGrpSpPr>
        <p:grpSpPr bwMode="auto">
          <a:xfrm>
            <a:off x="2997200" y="3962400"/>
            <a:ext cx="381000" cy="1295400"/>
            <a:chOff x="2784" y="2448"/>
            <a:chExt cx="240" cy="816"/>
          </a:xfrm>
        </p:grpSpPr>
        <p:grpSp>
          <p:nvGrpSpPr>
            <p:cNvPr id="3117" name="Group 94"/>
            <p:cNvGrpSpPr>
              <a:grpSpLocks/>
            </p:cNvGrpSpPr>
            <p:nvPr/>
          </p:nvGrpSpPr>
          <p:grpSpPr bwMode="auto">
            <a:xfrm>
              <a:off x="2832" y="2784"/>
              <a:ext cx="144" cy="240"/>
              <a:chOff x="3312" y="3072"/>
              <a:chExt cx="144" cy="240"/>
            </a:xfrm>
          </p:grpSpPr>
          <p:sp>
            <p:nvSpPr>
              <p:cNvPr id="3123" name="Rectangle 95"/>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124" name="Rectangle 96"/>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3118" name="Rectangle 88"/>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119" name="Oval 85"/>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3120" name="Group 93"/>
            <p:cNvGrpSpPr>
              <a:grpSpLocks/>
            </p:cNvGrpSpPr>
            <p:nvPr/>
          </p:nvGrpSpPr>
          <p:grpSpPr bwMode="auto">
            <a:xfrm>
              <a:off x="2832" y="3024"/>
              <a:ext cx="144" cy="240"/>
              <a:chOff x="3312" y="3072"/>
              <a:chExt cx="144" cy="240"/>
            </a:xfrm>
          </p:grpSpPr>
          <p:sp>
            <p:nvSpPr>
              <p:cNvPr id="3121" name="Rectangle 91"/>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122" name="Rectangle 92"/>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3077" name="Group 98"/>
          <p:cNvGrpSpPr>
            <a:grpSpLocks/>
          </p:cNvGrpSpPr>
          <p:nvPr/>
        </p:nvGrpSpPr>
        <p:grpSpPr bwMode="auto">
          <a:xfrm>
            <a:off x="3657600" y="3962400"/>
            <a:ext cx="381000" cy="1295400"/>
            <a:chOff x="2784" y="2448"/>
            <a:chExt cx="240" cy="816"/>
          </a:xfrm>
        </p:grpSpPr>
        <p:grpSp>
          <p:nvGrpSpPr>
            <p:cNvPr id="3109" name="Group 99"/>
            <p:cNvGrpSpPr>
              <a:grpSpLocks/>
            </p:cNvGrpSpPr>
            <p:nvPr/>
          </p:nvGrpSpPr>
          <p:grpSpPr bwMode="auto">
            <a:xfrm>
              <a:off x="2832" y="2784"/>
              <a:ext cx="144" cy="240"/>
              <a:chOff x="3312" y="3072"/>
              <a:chExt cx="144" cy="240"/>
            </a:xfrm>
          </p:grpSpPr>
          <p:sp>
            <p:nvSpPr>
              <p:cNvPr id="3115" name="Rectangle 100"/>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116" name="Rectangle 101"/>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3110" name="Rectangle 102"/>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111" name="Oval 103"/>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3112" name="Group 104"/>
            <p:cNvGrpSpPr>
              <a:grpSpLocks/>
            </p:cNvGrpSpPr>
            <p:nvPr/>
          </p:nvGrpSpPr>
          <p:grpSpPr bwMode="auto">
            <a:xfrm>
              <a:off x="2832" y="3024"/>
              <a:ext cx="144" cy="240"/>
              <a:chOff x="3312" y="3072"/>
              <a:chExt cx="144" cy="240"/>
            </a:xfrm>
          </p:grpSpPr>
          <p:sp>
            <p:nvSpPr>
              <p:cNvPr id="3113" name="Rectangle 105"/>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114" name="Rectangle 106"/>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3078" name="Group 107"/>
          <p:cNvGrpSpPr>
            <a:grpSpLocks/>
          </p:cNvGrpSpPr>
          <p:nvPr/>
        </p:nvGrpSpPr>
        <p:grpSpPr bwMode="auto">
          <a:xfrm>
            <a:off x="4318000" y="3962400"/>
            <a:ext cx="381000" cy="1295400"/>
            <a:chOff x="2784" y="2448"/>
            <a:chExt cx="240" cy="816"/>
          </a:xfrm>
        </p:grpSpPr>
        <p:grpSp>
          <p:nvGrpSpPr>
            <p:cNvPr id="3101" name="Group 108"/>
            <p:cNvGrpSpPr>
              <a:grpSpLocks/>
            </p:cNvGrpSpPr>
            <p:nvPr/>
          </p:nvGrpSpPr>
          <p:grpSpPr bwMode="auto">
            <a:xfrm>
              <a:off x="2832" y="2784"/>
              <a:ext cx="144" cy="240"/>
              <a:chOff x="3312" y="3072"/>
              <a:chExt cx="144" cy="240"/>
            </a:xfrm>
          </p:grpSpPr>
          <p:sp>
            <p:nvSpPr>
              <p:cNvPr id="3107" name="Rectangle 109"/>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108" name="Rectangle 110"/>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3102" name="Rectangle 111"/>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103" name="Oval 112"/>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3104" name="Group 113"/>
            <p:cNvGrpSpPr>
              <a:grpSpLocks/>
            </p:cNvGrpSpPr>
            <p:nvPr/>
          </p:nvGrpSpPr>
          <p:grpSpPr bwMode="auto">
            <a:xfrm>
              <a:off x="2832" y="3024"/>
              <a:ext cx="144" cy="240"/>
              <a:chOff x="3312" y="3072"/>
              <a:chExt cx="144" cy="240"/>
            </a:xfrm>
          </p:grpSpPr>
          <p:sp>
            <p:nvSpPr>
              <p:cNvPr id="3105" name="Rectangle 114"/>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106" name="Rectangle 115"/>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3079" name="Group 116"/>
          <p:cNvGrpSpPr>
            <a:grpSpLocks/>
          </p:cNvGrpSpPr>
          <p:nvPr/>
        </p:nvGrpSpPr>
        <p:grpSpPr bwMode="auto">
          <a:xfrm>
            <a:off x="4978400" y="3962400"/>
            <a:ext cx="381000" cy="1295400"/>
            <a:chOff x="2784" y="2448"/>
            <a:chExt cx="240" cy="816"/>
          </a:xfrm>
        </p:grpSpPr>
        <p:grpSp>
          <p:nvGrpSpPr>
            <p:cNvPr id="3093" name="Group 117"/>
            <p:cNvGrpSpPr>
              <a:grpSpLocks/>
            </p:cNvGrpSpPr>
            <p:nvPr/>
          </p:nvGrpSpPr>
          <p:grpSpPr bwMode="auto">
            <a:xfrm>
              <a:off x="2832" y="2784"/>
              <a:ext cx="144" cy="240"/>
              <a:chOff x="3312" y="3072"/>
              <a:chExt cx="144" cy="240"/>
            </a:xfrm>
          </p:grpSpPr>
          <p:sp>
            <p:nvSpPr>
              <p:cNvPr id="3099" name="Rectangle 118"/>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100" name="Rectangle 119"/>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3094" name="Rectangle 120"/>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095" name="Oval 121"/>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3096" name="Group 122"/>
            <p:cNvGrpSpPr>
              <a:grpSpLocks/>
            </p:cNvGrpSpPr>
            <p:nvPr/>
          </p:nvGrpSpPr>
          <p:grpSpPr bwMode="auto">
            <a:xfrm>
              <a:off x="2832" y="3024"/>
              <a:ext cx="144" cy="240"/>
              <a:chOff x="3312" y="3072"/>
              <a:chExt cx="144" cy="240"/>
            </a:xfrm>
          </p:grpSpPr>
          <p:sp>
            <p:nvSpPr>
              <p:cNvPr id="3097" name="Rectangle 123"/>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098" name="Rectangle 124"/>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3080" name="Group 153"/>
          <p:cNvGrpSpPr>
            <a:grpSpLocks/>
          </p:cNvGrpSpPr>
          <p:nvPr/>
        </p:nvGrpSpPr>
        <p:grpSpPr bwMode="auto">
          <a:xfrm>
            <a:off x="8153400" y="3657600"/>
            <a:ext cx="457200" cy="1295400"/>
            <a:chOff x="5136" y="2304"/>
            <a:chExt cx="288" cy="816"/>
          </a:xfrm>
        </p:grpSpPr>
        <p:grpSp>
          <p:nvGrpSpPr>
            <p:cNvPr id="3083" name="Group 125"/>
            <p:cNvGrpSpPr>
              <a:grpSpLocks/>
            </p:cNvGrpSpPr>
            <p:nvPr/>
          </p:nvGrpSpPr>
          <p:grpSpPr bwMode="auto">
            <a:xfrm>
              <a:off x="5160" y="2304"/>
              <a:ext cx="240" cy="816"/>
              <a:chOff x="2784" y="2448"/>
              <a:chExt cx="240" cy="816"/>
            </a:xfrm>
          </p:grpSpPr>
          <p:grpSp>
            <p:nvGrpSpPr>
              <p:cNvPr id="3085" name="Group 126"/>
              <p:cNvGrpSpPr>
                <a:grpSpLocks/>
              </p:cNvGrpSpPr>
              <p:nvPr/>
            </p:nvGrpSpPr>
            <p:grpSpPr bwMode="auto">
              <a:xfrm>
                <a:off x="2832" y="2784"/>
                <a:ext cx="144" cy="240"/>
                <a:chOff x="3312" y="3072"/>
                <a:chExt cx="144" cy="240"/>
              </a:xfrm>
            </p:grpSpPr>
            <p:sp>
              <p:nvSpPr>
                <p:cNvPr id="3091" name="Rectangle 127"/>
                <p:cNvSpPr>
                  <a:spLocks noChangeArrowheads="1"/>
                </p:cNvSpPr>
                <p:nvPr/>
              </p:nvSpPr>
              <p:spPr bwMode="auto">
                <a:xfrm rot="1704760">
                  <a:off x="3312"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092" name="Rectangle 128"/>
                <p:cNvSpPr>
                  <a:spLocks noChangeArrowheads="1"/>
                </p:cNvSpPr>
                <p:nvPr/>
              </p:nvSpPr>
              <p:spPr bwMode="auto">
                <a:xfrm rot="19895240" flipH="1">
                  <a:off x="3408"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3086" name="Rectangle 129"/>
              <p:cNvSpPr>
                <a:spLocks noChangeArrowheads="1"/>
              </p:cNvSpPr>
              <p:nvPr/>
            </p:nvSpPr>
            <p:spPr bwMode="auto">
              <a:xfrm>
                <a:off x="2880" y="2688"/>
                <a:ext cx="48" cy="38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087" name="Oval 130"/>
              <p:cNvSpPr>
                <a:spLocks noChangeArrowheads="1"/>
              </p:cNvSpPr>
              <p:nvPr/>
            </p:nvSpPr>
            <p:spPr bwMode="auto">
              <a:xfrm>
                <a:off x="2784" y="2448"/>
                <a:ext cx="240" cy="288"/>
              </a:xfrm>
              <a:prstGeom prst="ellipse">
                <a:avLst/>
              </a:prstGeom>
              <a:solidFill>
                <a:schemeClr val="accent1"/>
              </a:solidFill>
              <a:ln w="9525">
                <a:solidFill>
                  <a:schemeClr val="tx1"/>
                </a:solidFill>
                <a:round/>
                <a:headEnd/>
                <a:tailEnd/>
              </a:ln>
            </p:spPr>
            <p:txBody>
              <a:bodyPr wrap="none" anchor="ctr"/>
              <a:lstStyle/>
              <a:p>
                <a:endParaRPr lang="en-US"/>
              </a:p>
            </p:txBody>
          </p:sp>
          <p:grpSp>
            <p:nvGrpSpPr>
              <p:cNvPr id="3088" name="Group 131"/>
              <p:cNvGrpSpPr>
                <a:grpSpLocks/>
              </p:cNvGrpSpPr>
              <p:nvPr/>
            </p:nvGrpSpPr>
            <p:grpSpPr bwMode="auto">
              <a:xfrm>
                <a:off x="2832" y="3024"/>
                <a:ext cx="144" cy="240"/>
                <a:chOff x="3312" y="3072"/>
                <a:chExt cx="144" cy="240"/>
              </a:xfrm>
            </p:grpSpPr>
            <p:sp>
              <p:nvSpPr>
                <p:cNvPr id="3089" name="Rectangle 132"/>
                <p:cNvSpPr>
                  <a:spLocks noChangeArrowheads="1"/>
                </p:cNvSpPr>
                <p:nvPr/>
              </p:nvSpPr>
              <p:spPr bwMode="auto">
                <a:xfrm rot="1704760">
                  <a:off x="3312"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090" name="Rectangle 133"/>
                <p:cNvSpPr>
                  <a:spLocks noChangeArrowheads="1"/>
                </p:cNvSpPr>
                <p:nvPr/>
              </p:nvSpPr>
              <p:spPr bwMode="auto">
                <a:xfrm rot="19895240" flipH="1">
                  <a:off x="3408"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grpSp>
        </p:grpSp>
        <p:sp>
          <p:nvSpPr>
            <p:cNvPr id="3084" name="Rectangle 152"/>
            <p:cNvSpPr>
              <a:spLocks noChangeArrowheads="1"/>
            </p:cNvSpPr>
            <p:nvPr/>
          </p:nvSpPr>
          <p:spPr bwMode="auto">
            <a:xfrm>
              <a:off x="5136" y="230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p>
              <a:pPr defTabSz="457200">
                <a:lnSpc>
                  <a:spcPct val="95000"/>
                </a:lnSpc>
                <a:spcBef>
                  <a:spcPts val="700"/>
                </a:spcBef>
                <a:buClr>
                  <a:srgbClr val="00CECE"/>
                </a:buClr>
                <a:buSzPct val="75000"/>
                <a:buFont typeface="Monotype Sort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200" b="1" i="1">
                  <a:solidFill>
                    <a:schemeClr val="tx1"/>
                  </a:solidFill>
                </a:rPr>
                <a:t>$</a:t>
              </a:r>
              <a:r>
                <a:rPr lang="en-GB" sz="1200" b="1" i="1">
                  <a:solidFill>
                    <a:srgbClr val="00FF00"/>
                  </a:solidFill>
                </a:rPr>
                <a:t> </a:t>
              </a:r>
              <a:r>
                <a:rPr lang="en-GB" sz="1200" b="1" i="1">
                  <a:solidFill>
                    <a:schemeClr val="tx1"/>
                  </a:solidFill>
                </a:rPr>
                <a:t> $ </a:t>
              </a:r>
            </a:p>
          </p:txBody>
        </p:sp>
      </p:grpSp>
      <p:sp>
        <p:nvSpPr>
          <p:cNvPr id="3081" name="AutoShape 156"/>
          <p:cNvSpPr>
            <a:spLocks noChangeArrowheads="1"/>
          </p:cNvSpPr>
          <p:nvPr/>
        </p:nvSpPr>
        <p:spPr bwMode="auto">
          <a:xfrm>
            <a:off x="5791200" y="5029200"/>
            <a:ext cx="955675" cy="498475"/>
          </a:xfrm>
          <a:prstGeom prst="roundRect">
            <a:avLst>
              <a:gd name="adj" fmla="val 3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5000"/>
              </a:lnSpc>
              <a:buClr>
                <a:srgbClr val="E0E0E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chemeClr val="folHlink"/>
                </a:solidFill>
              </a:rPr>
              <a:t>Front</a:t>
            </a:r>
          </a:p>
        </p:txBody>
      </p:sp>
      <p:sp>
        <p:nvSpPr>
          <p:cNvPr id="3082" name="AutoShape 157"/>
          <p:cNvSpPr>
            <a:spLocks noChangeArrowheads="1"/>
          </p:cNvSpPr>
          <p:nvPr/>
        </p:nvSpPr>
        <p:spPr bwMode="auto">
          <a:xfrm>
            <a:off x="2362200" y="5486400"/>
            <a:ext cx="854075" cy="498475"/>
          </a:xfrm>
          <a:prstGeom prst="roundRect">
            <a:avLst>
              <a:gd name="adj" fmla="val 3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5000"/>
              </a:lnSpc>
              <a:buClr>
                <a:srgbClr val="E0E0E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chemeClr val="folHlink"/>
                </a:solidFill>
              </a:rPr>
              <a:t>Rear</a:t>
            </a:r>
          </a:p>
        </p:txBody>
      </p:sp>
    </p:spTree>
    <p:extLst>
      <p:ext uri="{BB962C8B-B14F-4D97-AF65-F5344CB8AC3E}">
        <p14:creationId xmlns:p14="http://schemas.microsoft.com/office/powerpoint/2010/main" val="150232049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Oval 60"/>
          <p:cNvSpPr>
            <a:spLocks noChangeArrowheads="1"/>
          </p:cNvSpPr>
          <p:nvPr/>
        </p:nvSpPr>
        <p:spPr bwMode="auto">
          <a:xfrm>
            <a:off x="1828800" y="4038600"/>
            <a:ext cx="1066800" cy="1981200"/>
          </a:xfrm>
          <a:prstGeom prst="ellipse">
            <a:avLst/>
          </a:prstGeom>
          <a:solidFill>
            <a:schemeClr val="hlink"/>
          </a:solidFill>
          <a:ln w="9525">
            <a:solidFill>
              <a:schemeClr val="tx1"/>
            </a:solidFill>
            <a:round/>
            <a:headEnd/>
            <a:tailEnd/>
          </a:ln>
        </p:spPr>
        <p:txBody>
          <a:bodyPr wrap="none" anchor="ctr"/>
          <a:lstStyle/>
          <a:p>
            <a:endParaRPr lang="en-US"/>
          </a:p>
        </p:txBody>
      </p:sp>
      <p:sp>
        <p:nvSpPr>
          <p:cNvPr id="4099" name="Rectangle 2"/>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The Queue Operations</a:t>
            </a:r>
          </a:p>
        </p:txBody>
      </p:sp>
      <p:sp>
        <p:nvSpPr>
          <p:cNvPr id="66563" name="Rectangle 3"/>
          <p:cNvSpPr>
            <a:spLocks noGrp="1" noChangeArrowheads="1"/>
          </p:cNvSpPr>
          <p:nvPr>
            <p:ph type="body" idx="1"/>
          </p:nvPr>
        </p:nvSpPr>
        <p:spPr>
          <a:xfrm>
            <a:off x="685800" y="1981200"/>
            <a:ext cx="6172200" cy="1828800"/>
          </a:xfrm>
        </p:spPr>
        <p:txBody>
          <a:bodyPr/>
          <a:lstStyle/>
          <a:p>
            <a:pPr algn="just">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New people must enter the queue at the rear. The C++ queue class calls this a </a:t>
            </a:r>
            <a:r>
              <a:rPr lang="en-GB" b="1" u="sng" dirty="0" smtClean="0">
                <a:solidFill>
                  <a:srgbClr val="FF8000"/>
                </a:solidFill>
              </a:rPr>
              <a:t>push</a:t>
            </a:r>
            <a:r>
              <a:rPr lang="en-GB" dirty="0" smtClean="0"/>
              <a:t>, although it is usually called an </a:t>
            </a:r>
            <a:r>
              <a:rPr lang="en-GB" b="1" u="sng" dirty="0" err="1" smtClean="0">
                <a:solidFill>
                  <a:srgbClr val="FF8000"/>
                </a:solidFill>
              </a:rPr>
              <a:t>enqueue</a:t>
            </a:r>
            <a:r>
              <a:rPr lang="en-GB" dirty="0" smtClean="0"/>
              <a:t> operation.</a:t>
            </a:r>
          </a:p>
          <a:p>
            <a:pPr>
              <a:spcBef>
                <a:spcPts val="700"/>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smtClean="0"/>
          </a:p>
        </p:txBody>
      </p:sp>
      <p:grpSp>
        <p:nvGrpSpPr>
          <p:cNvPr id="4101" name="Group 4"/>
          <p:cNvGrpSpPr>
            <a:grpSpLocks/>
          </p:cNvGrpSpPr>
          <p:nvPr/>
        </p:nvGrpSpPr>
        <p:grpSpPr bwMode="auto">
          <a:xfrm>
            <a:off x="2997200" y="3962400"/>
            <a:ext cx="381000" cy="1295400"/>
            <a:chOff x="2784" y="2448"/>
            <a:chExt cx="240" cy="816"/>
          </a:xfrm>
        </p:grpSpPr>
        <p:grpSp>
          <p:nvGrpSpPr>
            <p:cNvPr id="4152" name="Group 5"/>
            <p:cNvGrpSpPr>
              <a:grpSpLocks/>
            </p:cNvGrpSpPr>
            <p:nvPr/>
          </p:nvGrpSpPr>
          <p:grpSpPr bwMode="auto">
            <a:xfrm>
              <a:off x="2832" y="2784"/>
              <a:ext cx="144" cy="240"/>
              <a:chOff x="3312" y="3072"/>
              <a:chExt cx="144" cy="240"/>
            </a:xfrm>
          </p:grpSpPr>
          <p:sp>
            <p:nvSpPr>
              <p:cNvPr id="4158" name="Rectangle 6"/>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4159" name="Rectangle 7"/>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4153" name="Rectangle 8"/>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4154" name="Oval 9"/>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4155" name="Group 10"/>
            <p:cNvGrpSpPr>
              <a:grpSpLocks/>
            </p:cNvGrpSpPr>
            <p:nvPr/>
          </p:nvGrpSpPr>
          <p:grpSpPr bwMode="auto">
            <a:xfrm>
              <a:off x="2832" y="3024"/>
              <a:ext cx="144" cy="240"/>
              <a:chOff x="3312" y="3072"/>
              <a:chExt cx="144" cy="240"/>
            </a:xfrm>
          </p:grpSpPr>
          <p:sp>
            <p:nvSpPr>
              <p:cNvPr id="4156" name="Rectangle 11"/>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4157" name="Rectangle 12"/>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4102" name="Group 13"/>
          <p:cNvGrpSpPr>
            <a:grpSpLocks/>
          </p:cNvGrpSpPr>
          <p:nvPr/>
        </p:nvGrpSpPr>
        <p:grpSpPr bwMode="auto">
          <a:xfrm>
            <a:off x="3657600" y="3962400"/>
            <a:ext cx="381000" cy="1295400"/>
            <a:chOff x="2784" y="2448"/>
            <a:chExt cx="240" cy="816"/>
          </a:xfrm>
        </p:grpSpPr>
        <p:grpSp>
          <p:nvGrpSpPr>
            <p:cNvPr id="4144" name="Group 14"/>
            <p:cNvGrpSpPr>
              <a:grpSpLocks/>
            </p:cNvGrpSpPr>
            <p:nvPr/>
          </p:nvGrpSpPr>
          <p:grpSpPr bwMode="auto">
            <a:xfrm>
              <a:off x="2832" y="2784"/>
              <a:ext cx="144" cy="240"/>
              <a:chOff x="3312" y="3072"/>
              <a:chExt cx="144" cy="240"/>
            </a:xfrm>
          </p:grpSpPr>
          <p:sp>
            <p:nvSpPr>
              <p:cNvPr id="4150" name="Rectangle 15"/>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4151" name="Rectangle 16"/>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4145" name="Rectangle 17"/>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4146" name="Oval 18"/>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4147" name="Group 19"/>
            <p:cNvGrpSpPr>
              <a:grpSpLocks/>
            </p:cNvGrpSpPr>
            <p:nvPr/>
          </p:nvGrpSpPr>
          <p:grpSpPr bwMode="auto">
            <a:xfrm>
              <a:off x="2832" y="3024"/>
              <a:ext cx="144" cy="240"/>
              <a:chOff x="3312" y="3072"/>
              <a:chExt cx="144" cy="240"/>
            </a:xfrm>
          </p:grpSpPr>
          <p:sp>
            <p:nvSpPr>
              <p:cNvPr id="4148" name="Rectangle 20"/>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4149" name="Rectangle 21"/>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4103" name="Group 22"/>
          <p:cNvGrpSpPr>
            <a:grpSpLocks/>
          </p:cNvGrpSpPr>
          <p:nvPr/>
        </p:nvGrpSpPr>
        <p:grpSpPr bwMode="auto">
          <a:xfrm>
            <a:off x="4318000" y="3962400"/>
            <a:ext cx="381000" cy="1295400"/>
            <a:chOff x="2784" y="2448"/>
            <a:chExt cx="240" cy="816"/>
          </a:xfrm>
        </p:grpSpPr>
        <p:grpSp>
          <p:nvGrpSpPr>
            <p:cNvPr id="4136" name="Group 23"/>
            <p:cNvGrpSpPr>
              <a:grpSpLocks/>
            </p:cNvGrpSpPr>
            <p:nvPr/>
          </p:nvGrpSpPr>
          <p:grpSpPr bwMode="auto">
            <a:xfrm>
              <a:off x="2832" y="2784"/>
              <a:ext cx="144" cy="240"/>
              <a:chOff x="3312" y="3072"/>
              <a:chExt cx="144" cy="240"/>
            </a:xfrm>
          </p:grpSpPr>
          <p:sp>
            <p:nvSpPr>
              <p:cNvPr id="4142" name="Rectangle 24"/>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4143" name="Rectangle 25"/>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4137" name="Rectangle 26"/>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4138" name="Oval 27"/>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4139" name="Group 28"/>
            <p:cNvGrpSpPr>
              <a:grpSpLocks/>
            </p:cNvGrpSpPr>
            <p:nvPr/>
          </p:nvGrpSpPr>
          <p:grpSpPr bwMode="auto">
            <a:xfrm>
              <a:off x="2832" y="3024"/>
              <a:ext cx="144" cy="240"/>
              <a:chOff x="3312" y="3072"/>
              <a:chExt cx="144" cy="240"/>
            </a:xfrm>
          </p:grpSpPr>
          <p:sp>
            <p:nvSpPr>
              <p:cNvPr id="4140" name="Rectangle 29"/>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4141" name="Rectangle 30"/>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4104" name="Group 31"/>
          <p:cNvGrpSpPr>
            <a:grpSpLocks/>
          </p:cNvGrpSpPr>
          <p:nvPr/>
        </p:nvGrpSpPr>
        <p:grpSpPr bwMode="auto">
          <a:xfrm>
            <a:off x="4978400" y="3962400"/>
            <a:ext cx="381000" cy="1295400"/>
            <a:chOff x="2784" y="2448"/>
            <a:chExt cx="240" cy="816"/>
          </a:xfrm>
        </p:grpSpPr>
        <p:grpSp>
          <p:nvGrpSpPr>
            <p:cNvPr id="4128" name="Group 32"/>
            <p:cNvGrpSpPr>
              <a:grpSpLocks/>
            </p:cNvGrpSpPr>
            <p:nvPr/>
          </p:nvGrpSpPr>
          <p:grpSpPr bwMode="auto">
            <a:xfrm>
              <a:off x="2832" y="2784"/>
              <a:ext cx="144" cy="240"/>
              <a:chOff x="3312" y="3072"/>
              <a:chExt cx="144" cy="240"/>
            </a:xfrm>
          </p:grpSpPr>
          <p:sp>
            <p:nvSpPr>
              <p:cNvPr id="4134" name="Rectangle 33"/>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4135" name="Rectangle 34"/>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4129" name="Rectangle 35"/>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4130" name="Oval 36"/>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4131" name="Group 37"/>
            <p:cNvGrpSpPr>
              <a:grpSpLocks/>
            </p:cNvGrpSpPr>
            <p:nvPr/>
          </p:nvGrpSpPr>
          <p:grpSpPr bwMode="auto">
            <a:xfrm>
              <a:off x="2832" y="3024"/>
              <a:ext cx="144" cy="240"/>
              <a:chOff x="3312" y="3072"/>
              <a:chExt cx="144" cy="240"/>
            </a:xfrm>
          </p:grpSpPr>
          <p:sp>
            <p:nvSpPr>
              <p:cNvPr id="4132" name="Rectangle 38"/>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4133" name="Rectangle 39"/>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4105" name="Group 40"/>
          <p:cNvGrpSpPr>
            <a:grpSpLocks/>
          </p:cNvGrpSpPr>
          <p:nvPr/>
        </p:nvGrpSpPr>
        <p:grpSpPr bwMode="auto">
          <a:xfrm>
            <a:off x="8153400" y="3657600"/>
            <a:ext cx="457200" cy="1295400"/>
            <a:chOff x="5136" y="2304"/>
            <a:chExt cx="288" cy="816"/>
          </a:xfrm>
        </p:grpSpPr>
        <p:grpSp>
          <p:nvGrpSpPr>
            <p:cNvPr id="4118" name="Group 41"/>
            <p:cNvGrpSpPr>
              <a:grpSpLocks/>
            </p:cNvGrpSpPr>
            <p:nvPr/>
          </p:nvGrpSpPr>
          <p:grpSpPr bwMode="auto">
            <a:xfrm>
              <a:off x="5160" y="2304"/>
              <a:ext cx="240" cy="816"/>
              <a:chOff x="2784" y="2448"/>
              <a:chExt cx="240" cy="816"/>
            </a:xfrm>
          </p:grpSpPr>
          <p:grpSp>
            <p:nvGrpSpPr>
              <p:cNvPr id="4120" name="Group 42"/>
              <p:cNvGrpSpPr>
                <a:grpSpLocks/>
              </p:cNvGrpSpPr>
              <p:nvPr/>
            </p:nvGrpSpPr>
            <p:grpSpPr bwMode="auto">
              <a:xfrm>
                <a:off x="2832" y="2784"/>
                <a:ext cx="144" cy="240"/>
                <a:chOff x="3312" y="3072"/>
                <a:chExt cx="144" cy="240"/>
              </a:xfrm>
            </p:grpSpPr>
            <p:sp>
              <p:nvSpPr>
                <p:cNvPr id="4126" name="Rectangle 43"/>
                <p:cNvSpPr>
                  <a:spLocks noChangeArrowheads="1"/>
                </p:cNvSpPr>
                <p:nvPr/>
              </p:nvSpPr>
              <p:spPr bwMode="auto">
                <a:xfrm rot="1704760">
                  <a:off x="3312"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27" name="Rectangle 44"/>
                <p:cNvSpPr>
                  <a:spLocks noChangeArrowheads="1"/>
                </p:cNvSpPr>
                <p:nvPr/>
              </p:nvSpPr>
              <p:spPr bwMode="auto">
                <a:xfrm rot="19895240" flipH="1">
                  <a:off x="3408"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4121" name="Rectangle 45"/>
              <p:cNvSpPr>
                <a:spLocks noChangeArrowheads="1"/>
              </p:cNvSpPr>
              <p:nvPr/>
            </p:nvSpPr>
            <p:spPr bwMode="auto">
              <a:xfrm>
                <a:off x="2880" y="2688"/>
                <a:ext cx="48" cy="38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22" name="Oval 46"/>
              <p:cNvSpPr>
                <a:spLocks noChangeArrowheads="1"/>
              </p:cNvSpPr>
              <p:nvPr/>
            </p:nvSpPr>
            <p:spPr bwMode="auto">
              <a:xfrm>
                <a:off x="2784" y="2448"/>
                <a:ext cx="240" cy="288"/>
              </a:xfrm>
              <a:prstGeom prst="ellipse">
                <a:avLst/>
              </a:prstGeom>
              <a:solidFill>
                <a:schemeClr val="accent1"/>
              </a:solidFill>
              <a:ln w="9525">
                <a:solidFill>
                  <a:schemeClr val="tx1"/>
                </a:solidFill>
                <a:round/>
                <a:headEnd/>
                <a:tailEnd/>
              </a:ln>
            </p:spPr>
            <p:txBody>
              <a:bodyPr wrap="none" anchor="ctr"/>
              <a:lstStyle/>
              <a:p>
                <a:endParaRPr lang="en-US"/>
              </a:p>
            </p:txBody>
          </p:sp>
          <p:grpSp>
            <p:nvGrpSpPr>
              <p:cNvPr id="4123" name="Group 47"/>
              <p:cNvGrpSpPr>
                <a:grpSpLocks/>
              </p:cNvGrpSpPr>
              <p:nvPr/>
            </p:nvGrpSpPr>
            <p:grpSpPr bwMode="auto">
              <a:xfrm>
                <a:off x="2832" y="3024"/>
                <a:ext cx="144" cy="240"/>
                <a:chOff x="3312" y="3072"/>
                <a:chExt cx="144" cy="240"/>
              </a:xfrm>
            </p:grpSpPr>
            <p:sp>
              <p:nvSpPr>
                <p:cNvPr id="4124" name="Rectangle 48"/>
                <p:cNvSpPr>
                  <a:spLocks noChangeArrowheads="1"/>
                </p:cNvSpPr>
                <p:nvPr/>
              </p:nvSpPr>
              <p:spPr bwMode="auto">
                <a:xfrm rot="1704760">
                  <a:off x="3312"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25" name="Rectangle 49"/>
                <p:cNvSpPr>
                  <a:spLocks noChangeArrowheads="1"/>
                </p:cNvSpPr>
                <p:nvPr/>
              </p:nvSpPr>
              <p:spPr bwMode="auto">
                <a:xfrm rot="19895240" flipH="1">
                  <a:off x="3408"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grpSp>
        </p:grpSp>
        <p:sp>
          <p:nvSpPr>
            <p:cNvPr id="4119" name="Rectangle 50"/>
            <p:cNvSpPr>
              <a:spLocks noChangeArrowheads="1"/>
            </p:cNvSpPr>
            <p:nvPr/>
          </p:nvSpPr>
          <p:spPr bwMode="auto">
            <a:xfrm>
              <a:off x="5136" y="230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p>
              <a:pPr defTabSz="457200">
                <a:lnSpc>
                  <a:spcPct val="95000"/>
                </a:lnSpc>
                <a:spcBef>
                  <a:spcPts val="700"/>
                </a:spcBef>
                <a:buClr>
                  <a:srgbClr val="00CECE"/>
                </a:buClr>
                <a:buSzPct val="75000"/>
                <a:buFont typeface="Monotype Sort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200" b="1" i="1">
                  <a:solidFill>
                    <a:schemeClr val="tx1"/>
                  </a:solidFill>
                </a:rPr>
                <a:t>$</a:t>
              </a:r>
              <a:r>
                <a:rPr lang="en-GB" sz="1200" b="1" i="1">
                  <a:solidFill>
                    <a:srgbClr val="00FF00"/>
                  </a:solidFill>
                </a:rPr>
                <a:t> </a:t>
              </a:r>
              <a:r>
                <a:rPr lang="en-GB" sz="1200" b="1" i="1">
                  <a:solidFill>
                    <a:schemeClr val="tx1"/>
                  </a:solidFill>
                </a:rPr>
                <a:t> $ </a:t>
              </a:r>
            </a:p>
          </p:txBody>
        </p:sp>
      </p:grpSp>
      <p:grpSp>
        <p:nvGrpSpPr>
          <p:cNvPr id="4106" name="Group 51"/>
          <p:cNvGrpSpPr>
            <a:grpSpLocks/>
          </p:cNvGrpSpPr>
          <p:nvPr/>
        </p:nvGrpSpPr>
        <p:grpSpPr bwMode="auto">
          <a:xfrm>
            <a:off x="2171700" y="4191000"/>
            <a:ext cx="381000" cy="1295400"/>
            <a:chOff x="2784" y="2448"/>
            <a:chExt cx="240" cy="816"/>
          </a:xfrm>
        </p:grpSpPr>
        <p:grpSp>
          <p:nvGrpSpPr>
            <p:cNvPr id="4110" name="Group 52"/>
            <p:cNvGrpSpPr>
              <a:grpSpLocks/>
            </p:cNvGrpSpPr>
            <p:nvPr/>
          </p:nvGrpSpPr>
          <p:grpSpPr bwMode="auto">
            <a:xfrm>
              <a:off x="2832" y="2784"/>
              <a:ext cx="144" cy="240"/>
              <a:chOff x="3312" y="3072"/>
              <a:chExt cx="144" cy="240"/>
            </a:xfrm>
          </p:grpSpPr>
          <p:sp>
            <p:nvSpPr>
              <p:cNvPr id="4116" name="Rectangle 53"/>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4117" name="Rectangle 54"/>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4111" name="Rectangle 55"/>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4112" name="Oval 56"/>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4113" name="Group 57"/>
            <p:cNvGrpSpPr>
              <a:grpSpLocks/>
            </p:cNvGrpSpPr>
            <p:nvPr/>
          </p:nvGrpSpPr>
          <p:grpSpPr bwMode="auto">
            <a:xfrm>
              <a:off x="2832" y="3024"/>
              <a:ext cx="144" cy="240"/>
              <a:chOff x="3312" y="3072"/>
              <a:chExt cx="144" cy="240"/>
            </a:xfrm>
          </p:grpSpPr>
          <p:sp>
            <p:nvSpPr>
              <p:cNvPr id="4114" name="Rectangle 58"/>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4115" name="Rectangle 59"/>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sp>
        <p:nvSpPr>
          <p:cNvPr id="4107" name="Line 65"/>
          <p:cNvSpPr>
            <a:spLocks noChangeShapeType="1"/>
          </p:cNvSpPr>
          <p:nvPr/>
        </p:nvSpPr>
        <p:spPr bwMode="auto">
          <a:xfrm flipV="1">
            <a:off x="381000" y="5181600"/>
            <a:ext cx="1524000" cy="4572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108" name="AutoShape 66"/>
          <p:cNvSpPr>
            <a:spLocks noChangeArrowheads="1"/>
          </p:cNvSpPr>
          <p:nvPr/>
        </p:nvSpPr>
        <p:spPr bwMode="auto">
          <a:xfrm>
            <a:off x="4876800" y="5334000"/>
            <a:ext cx="955675" cy="498475"/>
          </a:xfrm>
          <a:prstGeom prst="roundRect">
            <a:avLst>
              <a:gd name="adj" fmla="val 3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5000"/>
              </a:lnSpc>
              <a:buClr>
                <a:srgbClr val="E0E0E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chemeClr val="folHlink"/>
                </a:solidFill>
              </a:rPr>
              <a:t>Front</a:t>
            </a:r>
          </a:p>
        </p:txBody>
      </p:sp>
      <p:sp>
        <p:nvSpPr>
          <p:cNvPr id="4109" name="AutoShape 67"/>
          <p:cNvSpPr>
            <a:spLocks noChangeArrowheads="1"/>
          </p:cNvSpPr>
          <p:nvPr/>
        </p:nvSpPr>
        <p:spPr bwMode="auto">
          <a:xfrm>
            <a:off x="1447800" y="5791200"/>
            <a:ext cx="854075" cy="498475"/>
          </a:xfrm>
          <a:prstGeom prst="roundRect">
            <a:avLst>
              <a:gd name="adj" fmla="val 3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5000"/>
              </a:lnSpc>
              <a:buClr>
                <a:srgbClr val="E0E0E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chemeClr val="folHlink"/>
                </a:solidFill>
              </a:rPr>
              <a:t>Rear</a:t>
            </a:r>
          </a:p>
        </p:txBody>
      </p:sp>
    </p:spTree>
    <p:extLst>
      <p:ext uri="{BB962C8B-B14F-4D97-AF65-F5344CB8AC3E}">
        <p14:creationId xmlns:p14="http://schemas.microsoft.com/office/powerpoint/2010/main" val="188624226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val 63"/>
          <p:cNvSpPr>
            <a:spLocks noChangeArrowheads="1"/>
          </p:cNvSpPr>
          <p:nvPr/>
        </p:nvSpPr>
        <p:spPr bwMode="auto">
          <a:xfrm>
            <a:off x="4724400" y="3657600"/>
            <a:ext cx="1066800" cy="1981200"/>
          </a:xfrm>
          <a:prstGeom prst="ellipse">
            <a:avLst/>
          </a:prstGeom>
          <a:solidFill>
            <a:schemeClr val="hlink"/>
          </a:solidFill>
          <a:ln w="9525">
            <a:solidFill>
              <a:schemeClr val="tx1"/>
            </a:solidFill>
            <a:round/>
            <a:headEnd/>
            <a:tailEnd/>
          </a:ln>
        </p:spPr>
        <p:txBody>
          <a:bodyPr wrap="none" anchor="ctr"/>
          <a:lstStyle/>
          <a:p>
            <a:endParaRPr lang="en-US"/>
          </a:p>
        </p:txBody>
      </p:sp>
      <p:sp>
        <p:nvSpPr>
          <p:cNvPr id="5123" name="Rectangle 3"/>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The Queue Operations</a:t>
            </a:r>
          </a:p>
        </p:txBody>
      </p:sp>
      <p:sp>
        <p:nvSpPr>
          <p:cNvPr id="68612" name="Rectangle 4"/>
          <p:cNvSpPr>
            <a:spLocks noGrp="1" noChangeArrowheads="1"/>
          </p:cNvSpPr>
          <p:nvPr>
            <p:ph type="body" idx="1"/>
          </p:nvPr>
        </p:nvSpPr>
        <p:spPr>
          <a:xfrm>
            <a:off x="685800" y="1981200"/>
            <a:ext cx="6172200" cy="1828800"/>
          </a:xfrm>
        </p:spPr>
        <p:txBody>
          <a:bodyPr/>
          <a:lstStyle/>
          <a:p>
            <a:pPr algn="just">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When an item is taken from the queue, it always comes from the front.  The C++ queue calls this a </a:t>
            </a:r>
            <a:r>
              <a:rPr lang="en-GB" b="1" u="sng" dirty="0" smtClean="0">
                <a:solidFill>
                  <a:srgbClr val="FF8000"/>
                </a:solidFill>
              </a:rPr>
              <a:t>pop</a:t>
            </a:r>
            <a:r>
              <a:rPr lang="en-GB" dirty="0" smtClean="0"/>
              <a:t>, although it is usually called a </a:t>
            </a:r>
            <a:r>
              <a:rPr lang="en-GB" b="1" u="sng" dirty="0" err="1" smtClean="0">
                <a:solidFill>
                  <a:srgbClr val="FF8000"/>
                </a:solidFill>
              </a:rPr>
              <a:t>dequeue</a:t>
            </a:r>
            <a:r>
              <a:rPr lang="en-GB" dirty="0" smtClean="0"/>
              <a:t> operation.</a:t>
            </a:r>
          </a:p>
          <a:p>
            <a:pPr>
              <a:spcBef>
                <a:spcPts val="700"/>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smtClean="0"/>
          </a:p>
        </p:txBody>
      </p:sp>
      <p:grpSp>
        <p:nvGrpSpPr>
          <p:cNvPr id="5125" name="Group 5"/>
          <p:cNvGrpSpPr>
            <a:grpSpLocks/>
          </p:cNvGrpSpPr>
          <p:nvPr/>
        </p:nvGrpSpPr>
        <p:grpSpPr bwMode="auto">
          <a:xfrm>
            <a:off x="2997200" y="3962400"/>
            <a:ext cx="381000" cy="1295400"/>
            <a:chOff x="2784" y="2448"/>
            <a:chExt cx="240" cy="816"/>
          </a:xfrm>
        </p:grpSpPr>
        <p:grpSp>
          <p:nvGrpSpPr>
            <p:cNvPr id="5176" name="Group 6"/>
            <p:cNvGrpSpPr>
              <a:grpSpLocks/>
            </p:cNvGrpSpPr>
            <p:nvPr/>
          </p:nvGrpSpPr>
          <p:grpSpPr bwMode="auto">
            <a:xfrm>
              <a:off x="2832" y="2784"/>
              <a:ext cx="144" cy="240"/>
              <a:chOff x="3312" y="3072"/>
              <a:chExt cx="144" cy="240"/>
            </a:xfrm>
          </p:grpSpPr>
          <p:sp>
            <p:nvSpPr>
              <p:cNvPr id="5182" name="Rectangle 7"/>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5183" name="Rectangle 8"/>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5177" name="Rectangle 9"/>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5178" name="Oval 10"/>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5179" name="Group 11"/>
            <p:cNvGrpSpPr>
              <a:grpSpLocks/>
            </p:cNvGrpSpPr>
            <p:nvPr/>
          </p:nvGrpSpPr>
          <p:grpSpPr bwMode="auto">
            <a:xfrm>
              <a:off x="2832" y="3024"/>
              <a:ext cx="144" cy="240"/>
              <a:chOff x="3312" y="3072"/>
              <a:chExt cx="144" cy="240"/>
            </a:xfrm>
          </p:grpSpPr>
          <p:sp>
            <p:nvSpPr>
              <p:cNvPr id="5180" name="Rectangle 12"/>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5181" name="Rectangle 13"/>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5126" name="Group 14"/>
          <p:cNvGrpSpPr>
            <a:grpSpLocks/>
          </p:cNvGrpSpPr>
          <p:nvPr/>
        </p:nvGrpSpPr>
        <p:grpSpPr bwMode="auto">
          <a:xfrm>
            <a:off x="3657600" y="3962400"/>
            <a:ext cx="381000" cy="1295400"/>
            <a:chOff x="2784" y="2448"/>
            <a:chExt cx="240" cy="816"/>
          </a:xfrm>
        </p:grpSpPr>
        <p:grpSp>
          <p:nvGrpSpPr>
            <p:cNvPr id="5168" name="Group 15"/>
            <p:cNvGrpSpPr>
              <a:grpSpLocks/>
            </p:cNvGrpSpPr>
            <p:nvPr/>
          </p:nvGrpSpPr>
          <p:grpSpPr bwMode="auto">
            <a:xfrm>
              <a:off x="2832" y="2784"/>
              <a:ext cx="144" cy="240"/>
              <a:chOff x="3312" y="3072"/>
              <a:chExt cx="144" cy="240"/>
            </a:xfrm>
          </p:grpSpPr>
          <p:sp>
            <p:nvSpPr>
              <p:cNvPr id="5174" name="Rectangle 16"/>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5175" name="Rectangle 17"/>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5169" name="Rectangle 18"/>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5170" name="Oval 19"/>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5171" name="Group 20"/>
            <p:cNvGrpSpPr>
              <a:grpSpLocks/>
            </p:cNvGrpSpPr>
            <p:nvPr/>
          </p:nvGrpSpPr>
          <p:grpSpPr bwMode="auto">
            <a:xfrm>
              <a:off x="2832" y="3024"/>
              <a:ext cx="144" cy="240"/>
              <a:chOff x="3312" y="3072"/>
              <a:chExt cx="144" cy="240"/>
            </a:xfrm>
          </p:grpSpPr>
          <p:sp>
            <p:nvSpPr>
              <p:cNvPr id="5172" name="Rectangle 21"/>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5173" name="Rectangle 22"/>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5127" name="Group 23"/>
          <p:cNvGrpSpPr>
            <a:grpSpLocks/>
          </p:cNvGrpSpPr>
          <p:nvPr/>
        </p:nvGrpSpPr>
        <p:grpSpPr bwMode="auto">
          <a:xfrm>
            <a:off x="4318000" y="3962400"/>
            <a:ext cx="381000" cy="1295400"/>
            <a:chOff x="2784" y="2448"/>
            <a:chExt cx="240" cy="816"/>
          </a:xfrm>
        </p:grpSpPr>
        <p:grpSp>
          <p:nvGrpSpPr>
            <p:cNvPr id="5160" name="Group 24"/>
            <p:cNvGrpSpPr>
              <a:grpSpLocks/>
            </p:cNvGrpSpPr>
            <p:nvPr/>
          </p:nvGrpSpPr>
          <p:grpSpPr bwMode="auto">
            <a:xfrm>
              <a:off x="2832" y="2784"/>
              <a:ext cx="144" cy="240"/>
              <a:chOff x="3312" y="3072"/>
              <a:chExt cx="144" cy="240"/>
            </a:xfrm>
          </p:grpSpPr>
          <p:sp>
            <p:nvSpPr>
              <p:cNvPr id="5166" name="Rectangle 25"/>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5167" name="Rectangle 26"/>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5161" name="Rectangle 27"/>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5162" name="Oval 28"/>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5163" name="Group 29"/>
            <p:cNvGrpSpPr>
              <a:grpSpLocks/>
            </p:cNvGrpSpPr>
            <p:nvPr/>
          </p:nvGrpSpPr>
          <p:grpSpPr bwMode="auto">
            <a:xfrm>
              <a:off x="2832" y="3024"/>
              <a:ext cx="144" cy="240"/>
              <a:chOff x="3312" y="3072"/>
              <a:chExt cx="144" cy="240"/>
            </a:xfrm>
          </p:grpSpPr>
          <p:sp>
            <p:nvSpPr>
              <p:cNvPr id="5164" name="Rectangle 30"/>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5165" name="Rectangle 31"/>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5128" name="Group 32"/>
          <p:cNvGrpSpPr>
            <a:grpSpLocks/>
          </p:cNvGrpSpPr>
          <p:nvPr/>
        </p:nvGrpSpPr>
        <p:grpSpPr bwMode="auto">
          <a:xfrm>
            <a:off x="4978400" y="3962400"/>
            <a:ext cx="381000" cy="1295400"/>
            <a:chOff x="2784" y="2448"/>
            <a:chExt cx="240" cy="816"/>
          </a:xfrm>
        </p:grpSpPr>
        <p:grpSp>
          <p:nvGrpSpPr>
            <p:cNvPr id="5152" name="Group 33"/>
            <p:cNvGrpSpPr>
              <a:grpSpLocks/>
            </p:cNvGrpSpPr>
            <p:nvPr/>
          </p:nvGrpSpPr>
          <p:grpSpPr bwMode="auto">
            <a:xfrm>
              <a:off x="2832" y="2784"/>
              <a:ext cx="144" cy="240"/>
              <a:chOff x="3312" y="3072"/>
              <a:chExt cx="144" cy="240"/>
            </a:xfrm>
          </p:grpSpPr>
          <p:sp>
            <p:nvSpPr>
              <p:cNvPr id="5158" name="Rectangle 34"/>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5159" name="Rectangle 35"/>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5153" name="Rectangle 36"/>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5154" name="Oval 37"/>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5155" name="Group 38"/>
            <p:cNvGrpSpPr>
              <a:grpSpLocks/>
            </p:cNvGrpSpPr>
            <p:nvPr/>
          </p:nvGrpSpPr>
          <p:grpSpPr bwMode="auto">
            <a:xfrm>
              <a:off x="2832" y="3024"/>
              <a:ext cx="144" cy="240"/>
              <a:chOff x="3312" y="3072"/>
              <a:chExt cx="144" cy="240"/>
            </a:xfrm>
          </p:grpSpPr>
          <p:sp>
            <p:nvSpPr>
              <p:cNvPr id="5156" name="Rectangle 39"/>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5157" name="Rectangle 40"/>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5129" name="Group 41"/>
          <p:cNvGrpSpPr>
            <a:grpSpLocks/>
          </p:cNvGrpSpPr>
          <p:nvPr/>
        </p:nvGrpSpPr>
        <p:grpSpPr bwMode="auto">
          <a:xfrm>
            <a:off x="8153400" y="3657600"/>
            <a:ext cx="457200" cy="1295400"/>
            <a:chOff x="5136" y="2304"/>
            <a:chExt cx="288" cy="816"/>
          </a:xfrm>
        </p:grpSpPr>
        <p:grpSp>
          <p:nvGrpSpPr>
            <p:cNvPr id="5142" name="Group 42"/>
            <p:cNvGrpSpPr>
              <a:grpSpLocks/>
            </p:cNvGrpSpPr>
            <p:nvPr/>
          </p:nvGrpSpPr>
          <p:grpSpPr bwMode="auto">
            <a:xfrm>
              <a:off x="5160" y="2304"/>
              <a:ext cx="240" cy="816"/>
              <a:chOff x="2784" y="2448"/>
              <a:chExt cx="240" cy="816"/>
            </a:xfrm>
          </p:grpSpPr>
          <p:grpSp>
            <p:nvGrpSpPr>
              <p:cNvPr id="5144" name="Group 43"/>
              <p:cNvGrpSpPr>
                <a:grpSpLocks/>
              </p:cNvGrpSpPr>
              <p:nvPr/>
            </p:nvGrpSpPr>
            <p:grpSpPr bwMode="auto">
              <a:xfrm>
                <a:off x="2832" y="2784"/>
                <a:ext cx="144" cy="240"/>
                <a:chOff x="3312" y="3072"/>
                <a:chExt cx="144" cy="240"/>
              </a:xfrm>
            </p:grpSpPr>
            <p:sp>
              <p:nvSpPr>
                <p:cNvPr id="5150" name="Rectangle 44"/>
                <p:cNvSpPr>
                  <a:spLocks noChangeArrowheads="1"/>
                </p:cNvSpPr>
                <p:nvPr/>
              </p:nvSpPr>
              <p:spPr bwMode="auto">
                <a:xfrm rot="1704760">
                  <a:off x="3312"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151" name="Rectangle 45"/>
                <p:cNvSpPr>
                  <a:spLocks noChangeArrowheads="1"/>
                </p:cNvSpPr>
                <p:nvPr/>
              </p:nvSpPr>
              <p:spPr bwMode="auto">
                <a:xfrm rot="19895240" flipH="1">
                  <a:off x="3408"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5145" name="Rectangle 46"/>
              <p:cNvSpPr>
                <a:spLocks noChangeArrowheads="1"/>
              </p:cNvSpPr>
              <p:nvPr/>
            </p:nvSpPr>
            <p:spPr bwMode="auto">
              <a:xfrm>
                <a:off x="2880" y="2688"/>
                <a:ext cx="48" cy="38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146" name="Oval 47"/>
              <p:cNvSpPr>
                <a:spLocks noChangeArrowheads="1"/>
              </p:cNvSpPr>
              <p:nvPr/>
            </p:nvSpPr>
            <p:spPr bwMode="auto">
              <a:xfrm>
                <a:off x="2784" y="2448"/>
                <a:ext cx="240" cy="288"/>
              </a:xfrm>
              <a:prstGeom prst="ellipse">
                <a:avLst/>
              </a:prstGeom>
              <a:solidFill>
                <a:schemeClr val="accent1"/>
              </a:solidFill>
              <a:ln w="9525">
                <a:solidFill>
                  <a:schemeClr val="tx1"/>
                </a:solidFill>
                <a:round/>
                <a:headEnd/>
                <a:tailEnd/>
              </a:ln>
            </p:spPr>
            <p:txBody>
              <a:bodyPr wrap="none" anchor="ctr"/>
              <a:lstStyle/>
              <a:p>
                <a:endParaRPr lang="en-US"/>
              </a:p>
            </p:txBody>
          </p:sp>
          <p:grpSp>
            <p:nvGrpSpPr>
              <p:cNvPr id="5147" name="Group 48"/>
              <p:cNvGrpSpPr>
                <a:grpSpLocks/>
              </p:cNvGrpSpPr>
              <p:nvPr/>
            </p:nvGrpSpPr>
            <p:grpSpPr bwMode="auto">
              <a:xfrm>
                <a:off x="2832" y="3024"/>
                <a:ext cx="144" cy="240"/>
                <a:chOff x="3312" y="3072"/>
                <a:chExt cx="144" cy="240"/>
              </a:xfrm>
            </p:grpSpPr>
            <p:sp>
              <p:nvSpPr>
                <p:cNvPr id="5148" name="Rectangle 49"/>
                <p:cNvSpPr>
                  <a:spLocks noChangeArrowheads="1"/>
                </p:cNvSpPr>
                <p:nvPr/>
              </p:nvSpPr>
              <p:spPr bwMode="auto">
                <a:xfrm rot="1704760">
                  <a:off x="3312"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149" name="Rectangle 50"/>
                <p:cNvSpPr>
                  <a:spLocks noChangeArrowheads="1"/>
                </p:cNvSpPr>
                <p:nvPr/>
              </p:nvSpPr>
              <p:spPr bwMode="auto">
                <a:xfrm rot="19895240" flipH="1">
                  <a:off x="3408"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grpSp>
        </p:grpSp>
        <p:sp>
          <p:nvSpPr>
            <p:cNvPr id="5143" name="Rectangle 51"/>
            <p:cNvSpPr>
              <a:spLocks noChangeArrowheads="1"/>
            </p:cNvSpPr>
            <p:nvPr/>
          </p:nvSpPr>
          <p:spPr bwMode="auto">
            <a:xfrm>
              <a:off x="5136" y="230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p>
              <a:pPr defTabSz="457200">
                <a:lnSpc>
                  <a:spcPct val="95000"/>
                </a:lnSpc>
                <a:spcBef>
                  <a:spcPts val="700"/>
                </a:spcBef>
                <a:buClr>
                  <a:srgbClr val="00CECE"/>
                </a:buClr>
                <a:buSzPct val="75000"/>
                <a:buFont typeface="Monotype Sort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200" b="1" i="1">
                  <a:solidFill>
                    <a:schemeClr val="tx1"/>
                  </a:solidFill>
                </a:rPr>
                <a:t>$</a:t>
              </a:r>
              <a:r>
                <a:rPr lang="en-GB" sz="1200" b="1" i="1">
                  <a:solidFill>
                    <a:srgbClr val="00FF00"/>
                  </a:solidFill>
                </a:rPr>
                <a:t> </a:t>
              </a:r>
              <a:r>
                <a:rPr lang="en-GB" sz="1200" b="1" i="1">
                  <a:solidFill>
                    <a:schemeClr val="tx1"/>
                  </a:solidFill>
                </a:rPr>
                <a:t> $ </a:t>
              </a:r>
            </a:p>
          </p:txBody>
        </p:sp>
      </p:grpSp>
      <p:grpSp>
        <p:nvGrpSpPr>
          <p:cNvPr id="5130" name="Group 52"/>
          <p:cNvGrpSpPr>
            <a:grpSpLocks/>
          </p:cNvGrpSpPr>
          <p:nvPr/>
        </p:nvGrpSpPr>
        <p:grpSpPr bwMode="auto">
          <a:xfrm>
            <a:off x="2362200" y="3962400"/>
            <a:ext cx="381000" cy="1295400"/>
            <a:chOff x="2784" y="2448"/>
            <a:chExt cx="240" cy="816"/>
          </a:xfrm>
        </p:grpSpPr>
        <p:grpSp>
          <p:nvGrpSpPr>
            <p:cNvPr id="5134" name="Group 53"/>
            <p:cNvGrpSpPr>
              <a:grpSpLocks/>
            </p:cNvGrpSpPr>
            <p:nvPr/>
          </p:nvGrpSpPr>
          <p:grpSpPr bwMode="auto">
            <a:xfrm>
              <a:off x="2832" y="2784"/>
              <a:ext cx="144" cy="240"/>
              <a:chOff x="3312" y="3072"/>
              <a:chExt cx="144" cy="240"/>
            </a:xfrm>
          </p:grpSpPr>
          <p:sp>
            <p:nvSpPr>
              <p:cNvPr id="5140" name="Rectangle 54"/>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5141" name="Rectangle 55"/>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5135" name="Rectangle 56"/>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5136" name="Oval 57"/>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5137" name="Group 58"/>
            <p:cNvGrpSpPr>
              <a:grpSpLocks/>
            </p:cNvGrpSpPr>
            <p:nvPr/>
          </p:nvGrpSpPr>
          <p:grpSpPr bwMode="auto">
            <a:xfrm>
              <a:off x="2832" y="3024"/>
              <a:ext cx="144" cy="240"/>
              <a:chOff x="3312" y="3072"/>
              <a:chExt cx="144" cy="240"/>
            </a:xfrm>
          </p:grpSpPr>
          <p:sp>
            <p:nvSpPr>
              <p:cNvPr id="5138" name="Rectangle 59"/>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5139" name="Rectangle 60"/>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sp>
        <p:nvSpPr>
          <p:cNvPr id="5131" name="AutoShape 61"/>
          <p:cNvSpPr>
            <a:spLocks noChangeArrowheads="1"/>
          </p:cNvSpPr>
          <p:nvPr/>
        </p:nvSpPr>
        <p:spPr bwMode="auto">
          <a:xfrm>
            <a:off x="5638800" y="4876800"/>
            <a:ext cx="955675" cy="498475"/>
          </a:xfrm>
          <a:prstGeom prst="roundRect">
            <a:avLst>
              <a:gd name="adj" fmla="val 3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5000"/>
              </a:lnSpc>
              <a:buClr>
                <a:srgbClr val="E0E0E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chemeClr val="folHlink"/>
                </a:solidFill>
              </a:rPr>
              <a:t>Front</a:t>
            </a:r>
          </a:p>
        </p:txBody>
      </p:sp>
      <p:sp>
        <p:nvSpPr>
          <p:cNvPr id="5132" name="AutoShape 62"/>
          <p:cNvSpPr>
            <a:spLocks noChangeArrowheads="1"/>
          </p:cNvSpPr>
          <p:nvPr/>
        </p:nvSpPr>
        <p:spPr bwMode="auto">
          <a:xfrm>
            <a:off x="2209800" y="5334000"/>
            <a:ext cx="854075" cy="498475"/>
          </a:xfrm>
          <a:prstGeom prst="roundRect">
            <a:avLst>
              <a:gd name="adj" fmla="val 3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5000"/>
              </a:lnSpc>
              <a:buClr>
                <a:srgbClr val="E0E0E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chemeClr val="folHlink"/>
                </a:solidFill>
              </a:rPr>
              <a:t>Rear</a:t>
            </a:r>
          </a:p>
        </p:txBody>
      </p:sp>
      <p:sp>
        <p:nvSpPr>
          <p:cNvPr id="5133" name="Line 64"/>
          <p:cNvSpPr>
            <a:spLocks noChangeShapeType="1"/>
          </p:cNvSpPr>
          <p:nvPr/>
        </p:nvSpPr>
        <p:spPr bwMode="auto">
          <a:xfrm flipV="1">
            <a:off x="5562600" y="3962400"/>
            <a:ext cx="1524000" cy="4572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86426358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a:t>Operations performed on queues:</a:t>
            </a:r>
            <a:endParaRPr lang="en-IN" dirty="0"/>
          </a:p>
        </p:txBody>
      </p:sp>
      <p:sp>
        <p:nvSpPr>
          <p:cNvPr id="6" name="Content Placeholder 5"/>
          <p:cNvSpPr>
            <a:spLocks noGrp="1"/>
          </p:cNvSpPr>
          <p:nvPr>
            <p:ph idx="1"/>
          </p:nvPr>
        </p:nvSpPr>
        <p:spPr/>
        <p:txBody>
          <a:bodyPr/>
          <a:lstStyle/>
          <a:p>
            <a:pPr marL="0" indent="0">
              <a:buNone/>
            </a:pPr>
            <a:r>
              <a:rPr lang="en-IN" b="1" dirty="0"/>
              <a:t>1.</a:t>
            </a:r>
            <a:r>
              <a:rPr lang="en-IN" dirty="0"/>
              <a:t>    </a:t>
            </a:r>
            <a:r>
              <a:rPr lang="en-IN" b="1" dirty="0"/>
              <a:t>Insertion:</a:t>
            </a:r>
            <a:r>
              <a:rPr lang="en-IN" dirty="0"/>
              <a:t> inserting a new element into the queue</a:t>
            </a:r>
            <a:r>
              <a:rPr lang="en-IN" dirty="0" smtClean="0"/>
              <a:t>.</a:t>
            </a:r>
          </a:p>
          <a:p>
            <a:pPr marL="0" indent="0">
              <a:buNone/>
            </a:pPr>
            <a:endParaRPr lang="en-IN" dirty="0"/>
          </a:p>
          <a:p>
            <a:pPr marL="0" indent="0">
              <a:buNone/>
            </a:pPr>
            <a:r>
              <a:rPr lang="en-IN" b="1" dirty="0"/>
              <a:t> 2.</a:t>
            </a:r>
            <a:r>
              <a:rPr lang="en-IN" dirty="0"/>
              <a:t>    </a:t>
            </a:r>
            <a:r>
              <a:rPr lang="en-IN" b="1" dirty="0"/>
              <a:t>Deletion :</a:t>
            </a:r>
            <a:r>
              <a:rPr lang="en-IN" dirty="0"/>
              <a:t> deleting a new element from the queue</a:t>
            </a:r>
            <a:r>
              <a:rPr lang="en-IN" dirty="0" smtClean="0"/>
              <a:t>.</a:t>
            </a:r>
          </a:p>
          <a:p>
            <a:pPr marL="0" indent="0">
              <a:buNone/>
            </a:pPr>
            <a:endParaRPr lang="en-IN" dirty="0"/>
          </a:p>
          <a:p>
            <a:pPr marL="0" indent="0">
              <a:buNone/>
            </a:pPr>
            <a:r>
              <a:rPr lang="en-IN" b="1" dirty="0" smtClean="0"/>
              <a:t> 3</a:t>
            </a:r>
            <a:r>
              <a:rPr lang="en-IN" b="1" dirty="0"/>
              <a:t>.</a:t>
            </a:r>
            <a:r>
              <a:rPr lang="en-IN" dirty="0"/>
              <a:t>    </a:t>
            </a:r>
            <a:r>
              <a:rPr lang="en-IN" b="1" dirty="0"/>
              <a:t>Display :</a:t>
            </a:r>
            <a:r>
              <a:rPr lang="en-IN" dirty="0"/>
              <a:t> visit each node </a:t>
            </a:r>
            <a:r>
              <a:rPr lang="en-IN" dirty="0" smtClean="0"/>
              <a:t>at least </a:t>
            </a:r>
            <a:r>
              <a:rPr lang="en-IN" dirty="0"/>
              <a:t>once.</a:t>
            </a:r>
          </a:p>
          <a:p>
            <a:pPr lvl="2">
              <a:buFont typeface="Wingdings" pitchFamily="2" charset="2"/>
              <a:buChar char="v"/>
            </a:pPr>
            <a:r>
              <a:rPr lang="en-IN" dirty="0" smtClean="0"/>
              <a:t>      Queue </a:t>
            </a:r>
            <a:r>
              <a:rPr lang="en-IN" dirty="0"/>
              <a:t>is full- there is no room to insert a new element.</a:t>
            </a:r>
          </a:p>
          <a:p>
            <a:pPr lvl="2">
              <a:buFont typeface="Wingdings" pitchFamily="2" charset="2"/>
              <a:buChar char="v"/>
            </a:pPr>
            <a:r>
              <a:rPr lang="en-IN" dirty="0" smtClean="0"/>
              <a:t>      </a:t>
            </a:r>
            <a:r>
              <a:rPr lang="en-IN" dirty="0"/>
              <a:t> Queue is empty- there is no element to delete from queue.</a:t>
            </a:r>
          </a:p>
          <a:p>
            <a:pPr marL="0" indent="0">
              <a:buNone/>
            </a:pPr>
            <a:endParaRPr lang="en-IN" dirty="0"/>
          </a:p>
        </p:txBody>
      </p:sp>
    </p:spTree>
    <p:extLst>
      <p:ext uri="{BB962C8B-B14F-4D97-AF65-F5344CB8AC3E}">
        <p14:creationId xmlns:p14="http://schemas.microsoft.com/office/powerpoint/2010/main" val="3338475770"/>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229600" cy="914400"/>
          </a:xfrm>
        </p:spPr>
        <p:txBody>
          <a:bodyPr/>
          <a:lstStyle/>
          <a:p>
            <a:pPr algn="ctr"/>
            <a:r>
              <a:rPr lang="en-IN" b="1" dirty="0" smtClean="0"/>
              <a:t>INSERTION</a:t>
            </a:r>
            <a:endParaRPr lang="en-IN" dirty="0"/>
          </a:p>
        </p:txBody>
      </p:sp>
      <p:pic>
        <p:nvPicPr>
          <p:cNvPr id="409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26811" y="1445306"/>
            <a:ext cx="2257425"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66579" y="1268760"/>
            <a:ext cx="6660232" cy="5078313"/>
          </a:xfrm>
          <a:prstGeom prst="rect">
            <a:avLst/>
          </a:prstGeom>
        </p:spPr>
        <p:txBody>
          <a:bodyPr wrap="square">
            <a:spAutoFit/>
          </a:bodyPr>
          <a:lstStyle/>
          <a:p>
            <a:pPr algn="just"/>
            <a:r>
              <a:rPr lang="en-IN" dirty="0" smtClean="0"/>
              <a:t>Queues maintain two data pointers, front and rear. Therefore, its operations are comparatively difficult to implement than that of stacks.</a:t>
            </a:r>
          </a:p>
          <a:p>
            <a:endParaRPr lang="en-IN" dirty="0" smtClean="0"/>
          </a:p>
          <a:p>
            <a:r>
              <a:rPr lang="en-IN" dirty="0" smtClean="0"/>
              <a:t>The following steps should be taken to </a:t>
            </a:r>
            <a:r>
              <a:rPr lang="en-IN" dirty="0" err="1" smtClean="0"/>
              <a:t>enqueue</a:t>
            </a:r>
            <a:r>
              <a:rPr lang="en-IN" dirty="0" smtClean="0"/>
              <a:t> (insert) data into a queue −</a:t>
            </a:r>
          </a:p>
          <a:p>
            <a:endParaRPr lang="en-IN" dirty="0" smtClean="0"/>
          </a:p>
          <a:p>
            <a:r>
              <a:rPr lang="en-IN" dirty="0" smtClean="0"/>
              <a:t>Step 1 − Check if the queue is full.</a:t>
            </a:r>
          </a:p>
          <a:p>
            <a:endParaRPr lang="en-IN" dirty="0" smtClean="0"/>
          </a:p>
          <a:p>
            <a:r>
              <a:rPr lang="en-IN" dirty="0" smtClean="0"/>
              <a:t>Step 2 − If the queue is full, produce overflow error and exit.</a:t>
            </a:r>
          </a:p>
          <a:p>
            <a:endParaRPr lang="en-IN" dirty="0" smtClean="0"/>
          </a:p>
          <a:p>
            <a:r>
              <a:rPr lang="en-IN" dirty="0" smtClean="0"/>
              <a:t>Step 3 − If the queue is not full, increment rear pointer to point the next empty space.</a:t>
            </a:r>
          </a:p>
          <a:p>
            <a:endParaRPr lang="en-IN" dirty="0" smtClean="0"/>
          </a:p>
          <a:p>
            <a:r>
              <a:rPr lang="en-IN" dirty="0" smtClean="0"/>
              <a:t>Step 4 − Add data element to the queue location, where the rear is pointing.</a:t>
            </a:r>
          </a:p>
          <a:p>
            <a:endParaRPr lang="en-IN" dirty="0" smtClean="0"/>
          </a:p>
          <a:p>
            <a:r>
              <a:rPr lang="en-IN" dirty="0" smtClean="0"/>
              <a:t>Step 5 − return success.</a:t>
            </a:r>
            <a:endParaRPr lang="en-IN" dirty="0"/>
          </a:p>
        </p:txBody>
      </p:sp>
    </p:spTree>
    <p:extLst>
      <p:ext uri="{BB962C8B-B14F-4D97-AF65-F5344CB8AC3E}">
        <p14:creationId xmlns:p14="http://schemas.microsoft.com/office/powerpoint/2010/main" val="606654844"/>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52400" y="620688"/>
            <a:ext cx="4495800" cy="5688632"/>
          </a:xfrm>
        </p:spPr>
        <p:txBody>
          <a:bodyPr>
            <a:normAutofit fontScale="92500" lnSpcReduction="10000"/>
          </a:bodyPr>
          <a:lstStyle/>
          <a:p>
            <a:pPr marL="0" indent="0" algn="ctr">
              <a:buNone/>
            </a:pPr>
            <a:r>
              <a:rPr lang="en-IN" b="1" dirty="0" smtClean="0"/>
              <a:t>ALGORITHM FOR ENQUEUE OPERATION</a:t>
            </a:r>
          </a:p>
          <a:p>
            <a:pPr marL="0" indent="0">
              <a:buNone/>
            </a:pPr>
            <a:endParaRPr lang="en-IN" dirty="0"/>
          </a:p>
          <a:p>
            <a:pPr marL="0" indent="0">
              <a:buNone/>
            </a:pPr>
            <a:r>
              <a:rPr lang="en-IN" dirty="0"/>
              <a:t>procedure </a:t>
            </a:r>
            <a:r>
              <a:rPr lang="en-IN" dirty="0" err="1"/>
              <a:t>enqueue</a:t>
            </a:r>
            <a:r>
              <a:rPr lang="en-IN" dirty="0"/>
              <a:t>(data)      </a:t>
            </a:r>
          </a:p>
          <a:p>
            <a:pPr marL="0" indent="0">
              <a:buNone/>
            </a:pPr>
            <a:r>
              <a:rPr lang="en-IN" dirty="0"/>
              <a:t>   if queue is full</a:t>
            </a:r>
          </a:p>
          <a:p>
            <a:pPr marL="0" indent="0">
              <a:buNone/>
            </a:pPr>
            <a:r>
              <a:rPr lang="en-IN" dirty="0"/>
              <a:t>      return overflow</a:t>
            </a:r>
          </a:p>
          <a:p>
            <a:pPr marL="0" indent="0">
              <a:buNone/>
            </a:pPr>
            <a:r>
              <a:rPr lang="en-IN" dirty="0"/>
              <a:t>   </a:t>
            </a:r>
            <a:r>
              <a:rPr lang="en-IN" dirty="0" err="1"/>
              <a:t>endif</a:t>
            </a:r>
            <a:endParaRPr lang="en-IN" dirty="0"/>
          </a:p>
          <a:p>
            <a:pPr marL="0" indent="0">
              <a:buNone/>
            </a:pPr>
            <a:r>
              <a:rPr lang="en-IN" dirty="0"/>
              <a:t>   </a:t>
            </a:r>
          </a:p>
          <a:p>
            <a:pPr marL="0" indent="0">
              <a:buNone/>
            </a:pPr>
            <a:r>
              <a:rPr lang="en-IN" dirty="0"/>
              <a:t>   rear ← rear + 1</a:t>
            </a:r>
          </a:p>
          <a:p>
            <a:pPr marL="0" indent="0">
              <a:buNone/>
            </a:pPr>
            <a:r>
              <a:rPr lang="en-IN" dirty="0"/>
              <a:t>   </a:t>
            </a:r>
          </a:p>
          <a:p>
            <a:pPr marL="0" indent="0">
              <a:buNone/>
            </a:pPr>
            <a:r>
              <a:rPr lang="en-IN" dirty="0"/>
              <a:t>   queue[rear] ← data</a:t>
            </a:r>
          </a:p>
          <a:p>
            <a:pPr marL="0" indent="0">
              <a:buNone/>
            </a:pPr>
            <a:r>
              <a:rPr lang="en-IN" dirty="0"/>
              <a:t>   </a:t>
            </a:r>
          </a:p>
          <a:p>
            <a:pPr marL="0" indent="0">
              <a:buNone/>
            </a:pPr>
            <a:r>
              <a:rPr lang="en-IN" dirty="0"/>
              <a:t>   return true</a:t>
            </a:r>
          </a:p>
          <a:p>
            <a:pPr marL="0" indent="0">
              <a:buNone/>
            </a:pPr>
            <a:r>
              <a:rPr lang="en-IN" dirty="0"/>
              <a:t>   </a:t>
            </a:r>
          </a:p>
          <a:p>
            <a:pPr marL="0" indent="0">
              <a:buNone/>
            </a:pPr>
            <a:r>
              <a:rPr lang="en-IN" dirty="0"/>
              <a:t>end procedure</a:t>
            </a:r>
          </a:p>
        </p:txBody>
      </p:sp>
      <p:sp>
        <p:nvSpPr>
          <p:cNvPr id="6" name="Content Placeholder 5"/>
          <p:cNvSpPr>
            <a:spLocks noGrp="1"/>
          </p:cNvSpPr>
          <p:nvPr>
            <p:ph sz="half" idx="2"/>
          </p:nvPr>
        </p:nvSpPr>
        <p:spPr>
          <a:xfrm>
            <a:off x="4932040" y="695466"/>
            <a:ext cx="4038600" cy="5760640"/>
          </a:xfrm>
        </p:spPr>
        <p:txBody>
          <a:bodyPr>
            <a:normAutofit fontScale="92500" lnSpcReduction="10000"/>
          </a:bodyPr>
          <a:lstStyle/>
          <a:p>
            <a:pPr marL="0" indent="0" algn="ctr">
              <a:buNone/>
            </a:pPr>
            <a:r>
              <a:rPr lang="en-IN" dirty="0" smtClean="0"/>
              <a:t>EXAMPLE</a:t>
            </a:r>
          </a:p>
          <a:p>
            <a:pPr marL="0" indent="0">
              <a:buNone/>
            </a:pPr>
            <a:endParaRPr lang="en-IN" dirty="0"/>
          </a:p>
          <a:p>
            <a:pPr marL="0" indent="0">
              <a:buNone/>
            </a:pPr>
            <a:r>
              <a:rPr lang="en-IN" dirty="0" err="1"/>
              <a:t>int</a:t>
            </a:r>
            <a:r>
              <a:rPr lang="en-IN" dirty="0"/>
              <a:t> </a:t>
            </a:r>
            <a:r>
              <a:rPr lang="en-IN" dirty="0" err="1"/>
              <a:t>enqueue</a:t>
            </a:r>
            <a:r>
              <a:rPr lang="en-IN" dirty="0"/>
              <a:t>(</a:t>
            </a:r>
            <a:r>
              <a:rPr lang="en-IN" dirty="0" err="1"/>
              <a:t>int</a:t>
            </a:r>
            <a:r>
              <a:rPr lang="en-IN" dirty="0"/>
              <a:t> data)      </a:t>
            </a:r>
          </a:p>
          <a:p>
            <a:pPr marL="0" indent="0">
              <a:buNone/>
            </a:pPr>
            <a:r>
              <a:rPr lang="en-IN" dirty="0"/>
              <a:t>   if(</a:t>
            </a:r>
            <a:r>
              <a:rPr lang="en-IN" dirty="0" err="1"/>
              <a:t>isfull</a:t>
            </a:r>
            <a:r>
              <a:rPr lang="en-IN" dirty="0"/>
              <a:t>())</a:t>
            </a:r>
          </a:p>
          <a:p>
            <a:pPr marL="0" indent="0">
              <a:buNone/>
            </a:pPr>
            <a:r>
              <a:rPr lang="en-IN" dirty="0"/>
              <a:t>      return 0;</a:t>
            </a:r>
          </a:p>
          <a:p>
            <a:pPr marL="0" indent="0">
              <a:buNone/>
            </a:pPr>
            <a:r>
              <a:rPr lang="en-IN" dirty="0"/>
              <a:t>   </a:t>
            </a:r>
          </a:p>
          <a:p>
            <a:pPr marL="0" indent="0">
              <a:buNone/>
            </a:pPr>
            <a:r>
              <a:rPr lang="en-IN" dirty="0"/>
              <a:t>   rear = rear + 1;</a:t>
            </a:r>
          </a:p>
          <a:p>
            <a:pPr marL="0" indent="0">
              <a:buNone/>
            </a:pPr>
            <a:r>
              <a:rPr lang="en-IN" dirty="0"/>
              <a:t>   queue[rear] = data;</a:t>
            </a:r>
          </a:p>
          <a:p>
            <a:pPr marL="0" indent="0">
              <a:buNone/>
            </a:pPr>
            <a:r>
              <a:rPr lang="en-IN" dirty="0"/>
              <a:t>   </a:t>
            </a:r>
          </a:p>
          <a:p>
            <a:pPr marL="0" indent="0">
              <a:buNone/>
            </a:pPr>
            <a:r>
              <a:rPr lang="en-IN" dirty="0"/>
              <a:t>   return 1;</a:t>
            </a:r>
          </a:p>
          <a:p>
            <a:pPr marL="0" indent="0">
              <a:buNone/>
            </a:pPr>
            <a:r>
              <a:rPr lang="en-IN" dirty="0"/>
              <a:t>end procedure</a:t>
            </a:r>
          </a:p>
        </p:txBody>
      </p:sp>
    </p:spTree>
    <p:extLst>
      <p:ext uri="{BB962C8B-B14F-4D97-AF65-F5344CB8AC3E}">
        <p14:creationId xmlns:p14="http://schemas.microsoft.com/office/powerpoint/2010/main" val="3596421572"/>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906016"/>
            <a:ext cx="8229600" cy="578768"/>
          </a:xfrm>
        </p:spPr>
        <p:txBody>
          <a:bodyPr/>
          <a:lstStyle/>
          <a:p>
            <a:r>
              <a:rPr lang="en-US" dirty="0" smtClean="0"/>
              <a:t>Deletions </a:t>
            </a:r>
            <a:endParaRPr lang="en-IN" dirty="0"/>
          </a:p>
        </p:txBody>
      </p:sp>
      <p:sp>
        <p:nvSpPr>
          <p:cNvPr id="7" name="Rectangle 6"/>
          <p:cNvSpPr/>
          <p:nvPr/>
        </p:nvSpPr>
        <p:spPr>
          <a:xfrm>
            <a:off x="251520" y="1484784"/>
            <a:ext cx="5346340" cy="4801314"/>
          </a:xfrm>
          <a:prstGeom prst="rect">
            <a:avLst/>
          </a:prstGeom>
        </p:spPr>
        <p:txBody>
          <a:bodyPr wrap="square">
            <a:spAutoFit/>
          </a:bodyPr>
          <a:lstStyle/>
          <a:p>
            <a:pPr algn="just"/>
            <a:r>
              <a:rPr lang="en-IN" dirty="0" smtClean="0"/>
              <a:t>Accessing data from the queue is a process of two tasks − access the data where front is pointing and remove the data after access. The following steps are taken to perform </a:t>
            </a:r>
            <a:r>
              <a:rPr lang="en-IN" dirty="0" err="1" smtClean="0"/>
              <a:t>dequeue</a:t>
            </a:r>
            <a:r>
              <a:rPr lang="en-IN" dirty="0" smtClean="0"/>
              <a:t> operation −</a:t>
            </a:r>
          </a:p>
          <a:p>
            <a:pPr algn="just"/>
            <a:endParaRPr lang="en-IN" dirty="0" smtClean="0"/>
          </a:p>
          <a:p>
            <a:pPr algn="just"/>
            <a:r>
              <a:rPr lang="en-IN" dirty="0" smtClean="0"/>
              <a:t>Step 1 − Check if the queue is empty.</a:t>
            </a:r>
          </a:p>
          <a:p>
            <a:pPr algn="just"/>
            <a:endParaRPr lang="en-IN" dirty="0" smtClean="0"/>
          </a:p>
          <a:p>
            <a:pPr algn="just"/>
            <a:r>
              <a:rPr lang="en-IN" dirty="0" smtClean="0"/>
              <a:t>Step 2 − If the queue is empty, produce underflow error and exit.</a:t>
            </a:r>
          </a:p>
          <a:p>
            <a:pPr algn="just"/>
            <a:endParaRPr lang="en-IN" dirty="0" smtClean="0"/>
          </a:p>
          <a:p>
            <a:pPr algn="just"/>
            <a:r>
              <a:rPr lang="en-IN" dirty="0" smtClean="0"/>
              <a:t>Step 3 − If the queue is not empty, access the data where front is pointing.</a:t>
            </a:r>
          </a:p>
          <a:p>
            <a:pPr algn="just"/>
            <a:endParaRPr lang="en-IN" dirty="0" smtClean="0"/>
          </a:p>
          <a:p>
            <a:pPr algn="just"/>
            <a:r>
              <a:rPr lang="en-IN" dirty="0" smtClean="0"/>
              <a:t>Step 4 − Increment front pointer to point to the next available data element.</a:t>
            </a:r>
          </a:p>
          <a:p>
            <a:pPr algn="just"/>
            <a:endParaRPr lang="en-IN" dirty="0" smtClean="0"/>
          </a:p>
          <a:p>
            <a:pPr algn="just"/>
            <a:r>
              <a:rPr lang="en-IN" dirty="0" smtClean="0"/>
              <a:t>Step 5 − Return success.</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764704"/>
            <a:ext cx="3347864" cy="5539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4190302"/>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764704"/>
            <a:ext cx="4038600" cy="5209059"/>
          </a:xfrm>
        </p:spPr>
        <p:txBody>
          <a:bodyPr>
            <a:normAutofit lnSpcReduction="10000"/>
          </a:bodyPr>
          <a:lstStyle/>
          <a:p>
            <a:pPr marL="0" indent="0" algn="ctr">
              <a:buNone/>
            </a:pPr>
            <a:r>
              <a:rPr lang="en-IN" b="1" dirty="0" smtClean="0"/>
              <a:t>ALGORITHM FOR DEQUEUE OPERATION</a:t>
            </a:r>
          </a:p>
          <a:p>
            <a:pPr marL="0" indent="0">
              <a:buNone/>
            </a:pPr>
            <a:endParaRPr lang="en-IN" sz="1200" dirty="0"/>
          </a:p>
          <a:p>
            <a:pPr marL="0" indent="0">
              <a:buNone/>
            </a:pPr>
            <a:r>
              <a:rPr lang="en-IN" dirty="0"/>
              <a:t>procedure </a:t>
            </a:r>
            <a:r>
              <a:rPr lang="en-IN" dirty="0" err="1"/>
              <a:t>dequeue</a:t>
            </a:r>
            <a:endParaRPr lang="en-IN" dirty="0"/>
          </a:p>
          <a:p>
            <a:pPr marL="0" indent="0">
              <a:buNone/>
            </a:pPr>
            <a:r>
              <a:rPr lang="en-IN" dirty="0"/>
              <a:t>   if queue is empty</a:t>
            </a:r>
          </a:p>
          <a:p>
            <a:pPr marL="0" indent="0">
              <a:buNone/>
            </a:pPr>
            <a:r>
              <a:rPr lang="en-IN" dirty="0"/>
              <a:t>      return underflow</a:t>
            </a:r>
          </a:p>
          <a:p>
            <a:pPr marL="0" indent="0">
              <a:buNone/>
            </a:pPr>
            <a:r>
              <a:rPr lang="en-IN" dirty="0"/>
              <a:t>   end if</a:t>
            </a:r>
          </a:p>
          <a:p>
            <a:pPr marL="0" indent="0">
              <a:buNone/>
            </a:pPr>
            <a:endParaRPr lang="en-IN" dirty="0"/>
          </a:p>
          <a:p>
            <a:pPr marL="0" indent="0">
              <a:buNone/>
            </a:pPr>
            <a:r>
              <a:rPr lang="en-IN" dirty="0"/>
              <a:t>   data = queue[front]</a:t>
            </a:r>
          </a:p>
          <a:p>
            <a:pPr marL="0" indent="0">
              <a:buNone/>
            </a:pPr>
            <a:r>
              <a:rPr lang="en-IN" dirty="0"/>
              <a:t>   front ← front + 1</a:t>
            </a:r>
          </a:p>
          <a:p>
            <a:pPr marL="0" indent="0">
              <a:buNone/>
            </a:pPr>
            <a:r>
              <a:rPr lang="en-IN" dirty="0"/>
              <a:t>   </a:t>
            </a:r>
          </a:p>
          <a:p>
            <a:pPr marL="0" indent="0">
              <a:buNone/>
            </a:pPr>
            <a:r>
              <a:rPr lang="en-IN" dirty="0"/>
              <a:t>   return true</a:t>
            </a:r>
          </a:p>
          <a:p>
            <a:pPr marL="0" indent="0">
              <a:buNone/>
            </a:pPr>
            <a:r>
              <a:rPr lang="en-IN" dirty="0"/>
              <a:t>end procedure</a:t>
            </a:r>
          </a:p>
        </p:txBody>
      </p:sp>
      <p:sp>
        <p:nvSpPr>
          <p:cNvPr id="6" name="Content Placeholder 5"/>
          <p:cNvSpPr>
            <a:spLocks noGrp="1"/>
          </p:cNvSpPr>
          <p:nvPr>
            <p:ph sz="half" idx="2"/>
          </p:nvPr>
        </p:nvSpPr>
        <p:spPr>
          <a:xfrm>
            <a:off x="4648200" y="836712"/>
            <a:ext cx="4038600" cy="5137051"/>
          </a:xfrm>
        </p:spPr>
        <p:txBody>
          <a:bodyPr>
            <a:normAutofit lnSpcReduction="10000"/>
          </a:bodyPr>
          <a:lstStyle/>
          <a:p>
            <a:pPr marL="0" indent="0" algn="ctr">
              <a:buNone/>
            </a:pPr>
            <a:r>
              <a:rPr lang="en-IN" dirty="0" smtClean="0"/>
              <a:t>EXAMPLE</a:t>
            </a:r>
          </a:p>
          <a:p>
            <a:pPr marL="0" indent="0">
              <a:buNone/>
            </a:pPr>
            <a:endParaRPr lang="en-IN" dirty="0"/>
          </a:p>
          <a:p>
            <a:pPr marL="0" indent="0">
              <a:buNone/>
            </a:pPr>
            <a:r>
              <a:rPr lang="en-IN" dirty="0" err="1"/>
              <a:t>int</a:t>
            </a:r>
            <a:r>
              <a:rPr lang="en-IN" dirty="0"/>
              <a:t> </a:t>
            </a:r>
            <a:r>
              <a:rPr lang="en-IN" dirty="0" err="1"/>
              <a:t>dequeue</a:t>
            </a:r>
            <a:r>
              <a:rPr lang="en-IN" dirty="0"/>
              <a:t>() {</a:t>
            </a:r>
          </a:p>
          <a:p>
            <a:pPr marL="0" indent="0">
              <a:buNone/>
            </a:pPr>
            <a:endParaRPr lang="en-IN" dirty="0"/>
          </a:p>
          <a:p>
            <a:pPr marL="0" indent="0">
              <a:buNone/>
            </a:pPr>
            <a:r>
              <a:rPr lang="en-IN" dirty="0"/>
              <a:t>   if(</a:t>
            </a:r>
            <a:r>
              <a:rPr lang="en-IN" dirty="0" err="1"/>
              <a:t>isempty</a:t>
            </a:r>
            <a:r>
              <a:rPr lang="en-IN" dirty="0"/>
              <a:t>())</a:t>
            </a:r>
          </a:p>
          <a:p>
            <a:pPr marL="0" indent="0">
              <a:buNone/>
            </a:pPr>
            <a:r>
              <a:rPr lang="en-IN" dirty="0"/>
              <a:t>      return 0;</a:t>
            </a:r>
          </a:p>
          <a:p>
            <a:pPr marL="0" indent="0">
              <a:buNone/>
            </a:pPr>
            <a:endParaRPr lang="en-IN" dirty="0"/>
          </a:p>
          <a:p>
            <a:pPr marL="0" indent="0">
              <a:buNone/>
            </a:pPr>
            <a:r>
              <a:rPr lang="en-IN" dirty="0"/>
              <a:t>   </a:t>
            </a:r>
            <a:r>
              <a:rPr lang="en-IN" dirty="0" err="1"/>
              <a:t>int</a:t>
            </a:r>
            <a:r>
              <a:rPr lang="en-IN" dirty="0"/>
              <a:t> data = queue[front];</a:t>
            </a:r>
          </a:p>
          <a:p>
            <a:pPr marL="0" indent="0">
              <a:buNone/>
            </a:pPr>
            <a:r>
              <a:rPr lang="en-IN" dirty="0"/>
              <a:t>   front = front + 1;</a:t>
            </a:r>
          </a:p>
          <a:p>
            <a:pPr marL="0" indent="0">
              <a:buNone/>
            </a:pPr>
            <a:endParaRPr lang="en-IN" dirty="0"/>
          </a:p>
          <a:p>
            <a:pPr marL="0" indent="0">
              <a:buNone/>
            </a:pPr>
            <a:r>
              <a:rPr lang="en-IN" dirty="0"/>
              <a:t>   return data;</a:t>
            </a:r>
          </a:p>
          <a:p>
            <a:pPr marL="0" indent="0">
              <a:buNone/>
            </a:pPr>
            <a:r>
              <a:rPr lang="en-IN" dirty="0"/>
              <a:t>}</a:t>
            </a:r>
          </a:p>
        </p:txBody>
      </p:sp>
    </p:spTree>
    <p:extLst>
      <p:ext uri="{BB962C8B-B14F-4D97-AF65-F5344CB8AC3E}">
        <p14:creationId xmlns:p14="http://schemas.microsoft.com/office/powerpoint/2010/main" val="1055693753"/>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620688"/>
            <a:ext cx="8229600" cy="914400"/>
          </a:xfrm>
        </p:spPr>
        <p:txBody>
          <a:bodyPr>
            <a:normAutofit fontScale="90000"/>
          </a:bodyPr>
          <a:lstStyle/>
          <a:p>
            <a:pPr algn="ctr"/>
            <a:r>
              <a:rPr lang="en-IN" b="1" dirty="0" smtClean="0"/>
              <a:t>BASIC OPERATIONS</a:t>
            </a:r>
            <a:r>
              <a:rPr lang="en-IN" dirty="0"/>
              <a:t/>
            </a:r>
            <a:br>
              <a:rPr lang="en-IN" dirty="0"/>
            </a:br>
            <a:endParaRPr lang="en-IN" dirty="0"/>
          </a:p>
        </p:txBody>
      </p:sp>
      <p:sp>
        <p:nvSpPr>
          <p:cNvPr id="6" name="Content Placeholder 5"/>
          <p:cNvSpPr>
            <a:spLocks noGrp="1"/>
          </p:cNvSpPr>
          <p:nvPr>
            <p:ph idx="1"/>
          </p:nvPr>
        </p:nvSpPr>
        <p:spPr>
          <a:xfrm>
            <a:off x="395536" y="1700808"/>
            <a:ext cx="8136904" cy="4297363"/>
          </a:xfrm>
        </p:spPr>
        <p:txBody>
          <a:bodyPr/>
          <a:lstStyle/>
          <a:p>
            <a:pPr marL="0" indent="0" algn="just">
              <a:buNone/>
            </a:pPr>
            <a:r>
              <a:rPr lang="en-IN" dirty="0" smtClean="0"/>
              <a:t>Queue </a:t>
            </a:r>
            <a:r>
              <a:rPr lang="en-IN" dirty="0"/>
              <a:t>operations may involve initializing or defining the queue, utilizing it, and then completely erasing it from the memory. Here we shall try to understand the basic operations associated with queues −</a:t>
            </a:r>
          </a:p>
          <a:p>
            <a:pPr marL="0" indent="0">
              <a:buNone/>
            </a:pPr>
            <a:endParaRPr lang="en-IN" dirty="0"/>
          </a:p>
          <a:p>
            <a:pPr marL="457200" indent="-457200">
              <a:buFont typeface="+mj-lt"/>
              <a:buAutoNum type="arabicPeriod"/>
            </a:pPr>
            <a:r>
              <a:rPr lang="en-IN" dirty="0" err="1"/>
              <a:t>enqueue</a:t>
            </a:r>
            <a:r>
              <a:rPr lang="en-IN" dirty="0"/>
              <a:t>() − add (store) an item to the queue.</a:t>
            </a:r>
          </a:p>
          <a:p>
            <a:pPr marL="457200" indent="-457200">
              <a:buFont typeface="+mj-lt"/>
              <a:buAutoNum type="arabicPeriod"/>
            </a:pPr>
            <a:r>
              <a:rPr lang="en-IN" dirty="0" err="1" smtClean="0"/>
              <a:t>dequeue</a:t>
            </a:r>
            <a:r>
              <a:rPr lang="en-IN" dirty="0"/>
              <a:t>() − remove (access) an item from the queue.</a:t>
            </a:r>
          </a:p>
        </p:txBody>
      </p:sp>
    </p:spTree>
    <p:extLst>
      <p:ext uri="{BB962C8B-B14F-4D97-AF65-F5344CB8AC3E}">
        <p14:creationId xmlns:p14="http://schemas.microsoft.com/office/powerpoint/2010/main" val="2869625839"/>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a:t>
            </a:r>
            <a:endParaRPr lang="en-IN" dirty="0"/>
          </a:p>
        </p:txBody>
      </p:sp>
      <p:sp>
        <p:nvSpPr>
          <p:cNvPr id="6" name="Content Placeholder 5"/>
          <p:cNvSpPr>
            <a:spLocks noGrp="1"/>
          </p:cNvSpPr>
          <p:nvPr>
            <p:ph idx="1"/>
          </p:nvPr>
        </p:nvSpPr>
        <p:spPr/>
        <p:txBody>
          <a:bodyPr/>
          <a:lstStyle/>
          <a:p>
            <a:pPr marL="0" indent="0" algn="just">
              <a:buNone/>
            </a:pPr>
            <a:r>
              <a:rPr lang="en-IN" dirty="0" smtClean="0"/>
              <a:t>A </a:t>
            </a:r>
            <a:r>
              <a:rPr lang="en-IN" dirty="0"/>
              <a:t>queue works like a line at the movies: the first person to join the rear of the line is the first person to reach the front of the line and buy a ticket. The last person to line up is the last person to buy a ticket (or—if the show is sold out—to </a:t>
            </a:r>
            <a:r>
              <a:rPr lang="en-IN" dirty="0" smtClean="0"/>
              <a:t>fail </a:t>
            </a:r>
            <a:r>
              <a:rPr lang="en-IN" dirty="0"/>
              <a:t>to buy a ticket</a:t>
            </a:r>
            <a:r>
              <a:rPr lang="en-IN" dirty="0" smtClean="0"/>
              <a:t>).</a:t>
            </a:r>
          </a:p>
          <a:p>
            <a:pPr marL="0" indent="0" algn="just">
              <a:buNone/>
            </a:pPr>
            <a:endParaRPr lang="en-IN" dirty="0" smtClean="0"/>
          </a:p>
          <a:p>
            <a:pPr marL="0" indent="0" algn="just">
              <a:buNone/>
            </a:pPr>
            <a:r>
              <a:rPr lang="en-IN" dirty="0" smtClean="0"/>
              <a:t>There </a:t>
            </a:r>
            <a:r>
              <a:rPr lang="en-IN" dirty="0"/>
              <a:t>are various queues quietly doing their job in your computer’s (or the network’s) operating system. There’s a printer queue where print jobs wait for the printer to be available. A queue also stores keystroke data as you type at the keyboard. </a:t>
            </a:r>
          </a:p>
        </p:txBody>
      </p:sp>
    </p:spTree>
    <p:extLst>
      <p:ext uri="{BB962C8B-B14F-4D97-AF65-F5344CB8AC3E}">
        <p14:creationId xmlns:p14="http://schemas.microsoft.com/office/powerpoint/2010/main" val="2426530764"/>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628800"/>
            <a:ext cx="7992888" cy="4297363"/>
          </a:xfrm>
        </p:spPr>
        <p:txBody>
          <a:bodyPr/>
          <a:lstStyle/>
          <a:p>
            <a:pPr marL="0" indent="0">
              <a:buNone/>
            </a:pPr>
            <a:r>
              <a:rPr lang="en-IN" dirty="0"/>
              <a:t>Few more functions are required to make the above-mentioned queue operation efficient. These are −</a:t>
            </a:r>
          </a:p>
          <a:p>
            <a:pPr marL="0" indent="0">
              <a:buNone/>
            </a:pPr>
            <a:endParaRPr lang="en-IN" dirty="0"/>
          </a:p>
          <a:p>
            <a:pPr marL="0" indent="0">
              <a:buNone/>
            </a:pPr>
            <a:r>
              <a:rPr lang="en-IN" dirty="0" smtClean="0"/>
              <a:t> peek</a:t>
            </a:r>
            <a:r>
              <a:rPr lang="en-IN" dirty="0"/>
              <a:t>() − Gets the element at the front of the queue without removing it.</a:t>
            </a:r>
          </a:p>
          <a:p>
            <a:pPr marL="0" indent="0">
              <a:buNone/>
            </a:pPr>
            <a:endParaRPr lang="en-IN" dirty="0"/>
          </a:p>
          <a:p>
            <a:pPr marL="0" indent="0">
              <a:buNone/>
            </a:pPr>
            <a:r>
              <a:rPr lang="en-IN" dirty="0" smtClean="0"/>
              <a:t>  </a:t>
            </a:r>
            <a:r>
              <a:rPr lang="en-IN" dirty="0" err="1" smtClean="0"/>
              <a:t>isfull</a:t>
            </a:r>
            <a:r>
              <a:rPr lang="en-IN" dirty="0"/>
              <a:t>() − Checks if the queue is full.</a:t>
            </a:r>
          </a:p>
          <a:p>
            <a:pPr marL="0" indent="0">
              <a:buNone/>
            </a:pPr>
            <a:endParaRPr lang="en-IN" dirty="0"/>
          </a:p>
          <a:p>
            <a:pPr marL="0" indent="0">
              <a:buNone/>
            </a:pPr>
            <a:r>
              <a:rPr lang="en-IN" dirty="0" smtClean="0"/>
              <a:t> </a:t>
            </a:r>
            <a:r>
              <a:rPr lang="en-IN" dirty="0" err="1" smtClean="0"/>
              <a:t>isempty</a:t>
            </a:r>
            <a:r>
              <a:rPr lang="en-IN" dirty="0"/>
              <a:t>() − Checks if the queue is empty.</a:t>
            </a:r>
          </a:p>
        </p:txBody>
      </p:sp>
    </p:spTree>
    <p:extLst>
      <p:ext uri="{BB962C8B-B14F-4D97-AF65-F5344CB8AC3E}">
        <p14:creationId xmlns:p14="http://schemas.microsoft.com/office/powerpoint/2010/main" val="2328102523"/>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764704"/>
            <a:ext cx="8435280" cy="5256584"/>
          </a:xfrm>
        </p:spPr>
        <p:txBody>
          <a:bodyPr>
            <a:normAutofit/>
          </a:bodyPr>
          <a:lstStyle/>
          <a:p>
            <a:pPr algn="just"/>
            <a:r>
              <a:rPr lang="en-IN" dirty="0"/>
              <a:t>In queue, we always </a:t>
            </a:r>
            <a:r>
              <a:rPr lang="en-IN" dirty="0" err="1"/>
              <a:t>dequeue</a:t>
            </a:r>
            <a:r>
              <a:rPr lang="en-IN" dirty="0"/>
              <a:t> (or access) data, pointed by front pointer and while </a:t>
            </a:r>
            <a:r>
              <a:rPr lang="en-IN" dirty="0" err="1"/>
              <a:t>enqueing</a:t>
            </a:r>
            <a:r>
              <a:rPr lang="en-IN" dirty="0"/>
              <a:t> (or storing) data in the queue we take help of rear pointer</a:t>
            </a:r>
            <a:r>
              <a:rPr lang="en-IN" dirty="0" smtClean="0"/>
              <a:t>.</a:t>
            </a:r>
            <a:endParaRPr lang="en-IN" dirty="0"/>
          </a:p>
          <a:p>
            <a:pPr algn="just"/>
            <a:r>
              <a:rPr lang="en-IN" dirty="0"/>
              <a:t>Let's first learn about supportive functions of a queue </a:t>
            </a:r>
            <a:r>
              <a:rPr lang="en-IN" dirty="0" smtClean="0"/>
              <a:t>−</a:t>
            </a:r>
            <a:endParaRPr lang="en-IN" dirty="0"/>
          </a:p>
          <a:p>
            <a:pPr algn="just"/>
            <a:r>
              <a:rPr lang="en-IN" b="1" dirty="0"/>
              <a:t>peek()</a:t>
            </a:r>
          </a:p>
          <a:p>
            <a:pPr lvl="1" algn="just"/>
            <a:r>
              <a:rPr lang="en-IN" dirty="0" smtClean="0"/>
              <a:t>This </a:t>
            </a:r>
            <a:r>
              <a:rPr lang="en-IN" dirty="0"/>
              <a:t>function helps to see the data at the front of the queue. The </a:t>
            </a:r>
            <a:r>
              <a:rPr lang="en-IN" dirty="0" smtClean="0"/>
              <a:t>algorithm </a:t>
            </a:r>
            <a:r>
              <a:rPr lang="en-IN" dirty="0"/>
              <a:t>of peek() function is </a:t>
            </a:r>
            <a:r>
              <a:rPr lang="en-IN" dirty="0" smtClean="0"/>
              <a:t>as </a:t>
            </a:r>
            <a:r>
              <a:rPr lang="en-IN" dirty="0"/>
              <a:t>follows </a:t>
            </a:r>
            <a:endParaRPr lang="en-IN" dirty="0" smtClean="0"/>
          </a:p>
          <a:p>
            <a:pPr marL="0" indent="0" algn="just">
              <a:buNone/>
            </a:pPr>
            <a:r>
              <a:rPr lang="en-IN" u="sng" dirty="0" smtClean="0"/>
              <a:t>Algorithm</a:t>
            </a:r>
            <a:endParaRPr lang="en-IN" u="sng" dirty="0"/>
          </a:p>
          <a:p>
            <a:pPr marL="0" indent="0" algn="just">
              <a:buNone/>
            </a:pPr>
            <a:r>
              <a:rPr lang="en-IN" dirty="0"/>
              <a:t>begin procedure </a:t>
            </a:r>
            <a:r>
              <a:rPr lang="en-IN" dirty="0" smtClean="0"/>
              <a:t>peek</a:t>
            </a:r>
            <a:endParaRPr lang="en-IN" dirty="0"/>
          </a:p>
          <a:p>
            <a:pPr marL="0" indent="0" algn="just">
              <a:buNone/>
            </a:pPr>
            <a:r>
              <a:rPr lang="en-IN" dirty="0"/>
              <a:t>   return queue[front</a:t>
            </a:r>
            <a:r>
              <a:rPr lang="en-IN" dirty="0" smtClean="0"/>
              <a:t>]</a:t>
            </a:r>
            <a:endParaRPr lang="en-IN" dirty="0"/>
          </a:p>
          <a:p>
            <a:pPr marL="0" indent="0" algn="just">
              <a:buNone/>
            </a:pPr>
            <a:r>
              <a:rPr lang="en-IN" dirty="0"/>
              <a:t>end procedure</a:t>
            </a:r>
          </a:p>
        </p:txBody>
      </p:sp>
      <p:sp>
        <p:nvSpPr>
          <p:cNvPr id="4" name="Rectangle 3"/>
          <p:cNvSpPr/>
          <p:nvPr/>
        </p:nvSpPr>
        <p:spPr>
          <a:xfrm>
            <a:off x="4860032" y="4437112"/>
            <a:ext cx="4572000" cy="1477328"/>
          </a:xfrm>
          <a:prstGeom prst="rect">
            <a:avLst/>
          </a:prstGeom>
        </p:spPr>
        <p:txBody>
          <a:bodyPr>
            <a:spAutoFit/>
          </a:bodyPr>
          <a:lstStyle/>
          <a:p>
            <a:r>
              <a:rPr lang="en-IN" dirty="0" smtClean="0"/>
              <a:t>Example</a:t>
            </a:r>
          </a:p>
          <a:p>
            <a:endParaRPr lang="en-IN" dirty="0" smtClean="0"/>
          </a:p>
          <a:p>
            <a:r>
              <a:rPr lang="en-IN" dirty="0" err="1" smtClean="0"/>
              <a:t>int</a:t>
            </a:r>
            <a:r>
              <a:rPr lang="en-IN" dirty="0" smtClean="0"/>
              <a:t> peek() {</a:t>
            </a:r>
          </a:p>
          <a:p>
            <a:r>
              <a:rPr lang="en-IN" dirty="0" smtClean="0"/>
              <a:t>   return queue[front];</a:t>
            </a:r>
          </a:p>
          <a:p>
            <a:r>
              <a:rPr lang="en-IN" dirty="0" smtClean="0"/>
              <a:t>}</a:t>
            </a:r>
            <a:endParaRPr lang="en-IN" dirty="0"/>
          </a:p>
        </p:txBody>
      </p:sp>
    </p:spTree>
    <p:extLst>
      <p:ext uri="{BB962C8B-B14F-4D97-AF65-F5344CB8AC3E}">
        <p14:creationId xmlns:p14="http://schemas.microsoft.com/office/powerpoint/2010/main" val="2064970307"/>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836712"/>
            <a:ext cx="8352928" cy="510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816695"/>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560" y="548680"/>
            <a:ext cx="8229600" cy="914400"/>
          </a:xfrm>
        </p:spPr>
        <p:txBody>
          <a:bodyPr/>
          <a:lstStyle/>
          <a:p>
            <a:r>
              <a:rPr lang="en-IN" dirty="0"/>
              <a:t>Representation of Queue as an Array</a:t>
            </a:r>
            <a:br>
              <a:rPr lang="en-IN" dirty="0"/>
            </a:br>
            <a:endParaRPr lang="en-IN" dirty="0"/>
          </a:p>
        </p:txBody>
      </p:sp>
      <p:sp>
        <p:nvSpPr>
          <p:cNvPr id="5" name="Content Placeholder 4"/>
          <p:cNvSpPr>
            <a:spLocks noGrp="1"/>
          </p:cNvSpPr>
          <p:nvPr>
            <p:ph sz="half" idx="1"/>
          </p:nvPr>
        </p:nvSpPr>
        <p:spPr>
          <a:xfrm>
            <a:off x="520850" y="1370833"/>
            <a:ext cx="2880320" cy="4896544"/>
          </a:xfrm>
        </p:spPr>
        <p:txBody>
          <a:bodyPr>
            <a:normAutofit fontScale="70000" lnSpcReduction="20000"/>
          </a:bodyPr>
          <a:lstStyle/>
          <a:p>
            <a:pPr marL="0" indent="0">
              <a:buNone/>
            </a:pPr>
            <a:r>
              <a:rPr lang="en-IN" dirty="0"/>
              <a:t>#include &lt;</a:t>
            </a:r>
            <a:r>
              <a:rPr lang="en-IN" dirty="0" err="1"/>
              <a:t>iostream</a:t>
            </a:r>
            <a:r>
              <a:rPr lang="en-IN" dirty="0"/>
              <a:t>&gt;</a:t>
            </a:r>
          </a:p>
          <a:p>
            <a:pPr marL="0" indent="0">
              <a:buNone/>
            </a:pPr>
            <a:r>
              <a:rPr lang="en-IN" dirty="0"/>
              <a:t>#include&lt;</a:t>
            </a:r>
            <a:r>
              <a:rPr lang="en-IN" dirty="0" err="1"/>
              <a:t>stdlib.h</a:t>
            </a:r>
            <a:r>
              <a:rPr lang="en-IN" dirty="0"/>
              <a:t>&gt;</a:t>
            </a:r>
          </a:p>
          <a:p>
            <a:pPr marL="0" indent="0">
              <a:buNone/>
            </a:pPr>
            <a:r>
              <a:rPr lang="en-IN" dirty="0"/>
              <a:t>using namespace </a:t>
            </a:r>
            <a:r>
              <a:rPr lang="en-IN" dirty="0" err="1"/>
              <a:t>std</a:t>
            </a:r>
            <a:r>
              <a:rPr lang="en-IN" dirty="0"/>
              <a:t>;</a:t>
            </a:r>
          </a:p>
          <a:p>
            <a:pPr marL="0" indent="0">
              <a:buNone/>
            </a:pPr>
            <a:endParaRPr lang="en-IN" dirty="0"/>
          </a:p>
          <a:p>
            <a:pPr marL="0" indent="0">
              <a:buNone/>
            </a:pPr>
            <a:r>
              <a:rPr lang="en-IN" dirty="0"/>
              <a:t>class </a:t>
            </a:r>
            <a:r>
              <a:rPr lang="en-IN" dirty="0" err="1"/>
              <a:t>queuearr</a:t>
            </a:r>
            <a:r>
              <a:rPr lang="en-IN" dirty="0"/>
              <a:t> {</a:t>
            </a:r>
          </a:p>
          <a:p>
            <a:pPr marL="0" indent="0">
              <a:buNone/>
            </a:pPr>
            <a:r>
              <a:rPr lang="en-IN" dirty="0"/>
              <a:t>    </a:t>
            </a:r>
            <a:r>
              <a:rPr lang="en-IN" dirty="0" err="1"/>
              <a:t>int</a:t>
            </a:r>
            <a:r>
              <a:rPr lang="en-IN" dirty="0"/>
              <a:t> queue1[5];</a:t>
            </a:r>
          </a:p>
          <a:p>
            <a:pPr marL="0" indent="0">
              <a:buNone/>
            </a:pPr>
            <a:r>
              <a:rPr lang="en-IN" dirty="0"/>
              <a:t>    </a:t>
            </a:r>
            <a:r>
              <a:rPr lang="en-IN" dirty="0" err="1"/>
              <a:t>int</a:t>
            </a:r>
            <a:r>
              <a:rPr lang="en-IN" dirty="0"/>
              <a:t> rear, front;</a:t>
            </a:r>
          </a:p>
          <a:p>
            <a:pPr marL="0" indent="0">
              <a:buNone/>
            </a:pPr>
            <a:endParaRPr lang="en-IN" dirty="0"/>
          </a:p>
          <a:p>
            <a:pPr marL="0" indent="0">
              <a:buNone/>
            </a:pPr>
            <a:r>
              <a:rPr lang="en-IN" dirty="0"/>
              <a:t>public:</a:t>
            </a:r>
          </a:p>
          <a:p>
            <a:pPr marL="0" indent="0">
              <a:buNone/>
            </a:pPr>
            <a:r>
              <a:rPr lang="en-IN" dirty="0"/>
              <a:t>    </a:t>
            </a:r>
            <a:r>
              <a:rPr lang="en-IN" dirty="0" err="1"/>
              <a:t>queuearr</a:t>
            </a:r>
            <a:r>
              <a:rPr lang="en-IN" dirty="0"/>
              <a:t>()</a:t>
            </a:r>
          </a:p>
          <a:p>
            <a:pPr marL="0" indent="0">
              <a:buNone/>
            </a:pPr>
            <a:r>
              <a:rPr lang="en-IN" dirty="0"/>
              <a:t>    {</a:t>
            </a:r>
          </a:p>
          <a:p>
            <a:pPr marL="0" indent="0">
              <a:buNone/>
            </a:pPr>
            <a:r>
              <a:rPr lang="en-IN" dirty="0"/>
              <a:t>        rear = -1;</a:t>
            </a:r>
          </a:p>
          <a:p>
            <a:pPr marL="0" indent="0">
              <a:buNone/>
            </a:pPr>
            <a:r>
              <a:rPr lang="en-IN" dirty="0"/>
              <a:t>        front = -1;</a:t>
            </a:r>
          </a:p>
          <a:p>
            <a:pPr marL="0" indent="0">
              <a:buNone/>
            </a:pPr>
            <a:r>
              <a:rPr lang="en-IN" dirty="0"/>
              <a:t>    }</a:t>
            </a:r>
          </a:p>
        </p:txBody>
      </p:sp>
      <p:sp>
        <p:nvSpPr>
          <p:cNvPr id="6" name="Content Placeholder 5"/>
          <p:cNvSpPr>
            <a:spLocks noGrp="1"/>
          </p:cNvSpPr>
          <p:nvPr>
            <p:ph sz="half" idx="2"/>
          </p:nvPr>
        </p:nvSpPr>
        <p:spPr>
          <a:xfrm>
            <a:off x="3707904" y="1196752"/>
            <a:ext cx="5436096" cy="5040560"/>
          </a:xfrm>
        </p:spPr>
        <p:txBody>
          <a:bodyPr>
            <a:normAutofit fontScale="70000" lnSpcReduction="20000"/>
          </a:bodyPr>
          <a:lstStyle/>
          <a:p>
            <a:pPr marL="0" indent="0">
              <a:buNone/>
            </a:pPr>
            <a:r>
              <a:rPr lang="en-IN" dirty="0"/>
              <a:t>void insert(</a:t>
            </a:r>
            <a:r>
              <a:rPr lang="en-IN" dirty="0" err="1"/>
              <a:t>int</a:t>
            </a:r>
            <a:r>
              <a:rPr lang="en-IN" dirty="0"/>
              <a:t> x)</a:t>
            </a:r>
          </a:p>
          <a:p>
            <a:pPr marL="0" indent="0">
              <a:buNone/>
            </a:pPr>
            <a:r>
              <a:rPr lang="en-IN" dirty="0"/>
              <a:t>    {</a:t>
            </a:r>
          </a:p>
          <a:p>
            <a:pPr marL="0" indent="0">
              <a:buNone/>
            </a:pPr>
            <a:r>
              <a:rPr lang="en-IN" dirty="0"/>
              <a:t>        if (rear &gt; 4) {</a:t>
            </a:r>
          </a:p>
          <a:p>
            <a:pPr marL="0" indent="0">
              <a:buNone/>
            </a:pPr>
            <a:r>
              <a:rPr lang="en-IN" dirty="0"/>
              <a:t>            cout &lt;&lt; "queue over flow";</a:t>
            </a:r>
          </a:p>
          <a:p>
            <a:pPr marL="0" indent="0">
              <a:buNone/>
            </a:pPr>
            <a:r>
              <a:rPr lang="en-IN" dirty="0"/>
              <a:t>            front = rear = -1;</a:t>
            </a:r>
          </a:p>
          <a:p>
            <a:pPr marL="0" indent="0">
              <a:buNone/>
            </a:pPr>
            <a:r>
              <a:rPr lang="en-IN" dirty="0"/>
              <a:t>            return;</a:t>
            </a:r>
          </a:p>
          <a:p>
            <a:pPr marL="0" indent="0">
              <a:buNone/>
            </a:pPr>
            <a:r>
              <a:rPr lang="en-IN" dirty="0"/>
              <a:t>        }</a:t>
            </a:r>
          </a:p>
          <a:p>
            <a:pPr marL="0" indent="0">
              <a:buNone/>
            </a:pPr>
            <a:r>
              <a:rPr lang="en-IN" dirty="0"/>
              <a:t>        queue1[++rear] = x;</a:t>
            </a:r>
          </a:p>
          <a:p>
            <a:pPr marL="0" indent="0">
              <a:buNone/>
            </a:pPr>
            <a:r>
              <a:rPr lang="en-IN" dirty="0"/>
              <a:t>        cout &lt;&lt; "inserted " &lt;&lt; x;</a:t>
            </a:r>
          </a:p>
          <a:p>
            <a:pPr marL="0" indent="0">
              <a:buNone/>
            </a:pPr>
            <a:r>
              <a:rPr lang="en-IN" dirty="0"/>
              <a:t>    }</a:t>
            </a:r>
          </a:p>
          <a:p>
            <a:pPr marL="0" indent="0">
              <a:buNone/>
            </a:pPr>
            <a:endParaRPr lang="en-IN" dirty="0"/>
          </a:p>
          <a:p>
            <a:pPr marL="0" indent="0">
              <a:buNone/>
            </a:pPr>
            <a:r>
              <a:rPr lang="en-IN" dirty="0"/>
              <a:t>    void </a:t>
            </a:r>
            <a:r>
              <a:rPr lang="en-IN" dirty="0" err="1"/>
              <a:t>delet</a:t>
            </a:r>
            <a:r>
              <a:rPr lang="en-IN" dirty="0"/>
              <a:t>()</a:t>
            </a:r>
          </a:p>
          <a:p>
            <a:pPr marL="0" indent="0">
              <a:buNone/>
            </a:pPr>
            <a:r>
              <a:rPr lang="en-IN" dirty="0"/>
              <a:t>    {</a:t>
            </a:r>
          </a:p>
          <a:p>
            <a:pPr marL="0" indent="0">
              <a:buNone/>
            </a:pPr>
            <a:r>
              <a:rPr lang="en-IN" dirty="0"/>
              <a:t>        if (front == rear) {</a:t>
            </a:r>
          </a:p>
          <a:p>
            <a:pPr marL="0" indent="0">
              <a:buNone/>
            </a:pPr>
            <a:r>
              <a:rPr lang="en-IN" dirty="0"/>
              <a:t>            cout &lt;&lt; "queue under flow";</a:t>
            </a:r>
          </a:p>
          <a:p>
            <a:pPr marL="0" indent="0">
              <a:buNone/>
            </a:pPr>
            <a:r>
              <a:rPr lang="en-IN" dirty="0"/>
              <a:t>            return;</a:t>
            </a:r>
          </a:p>
          <a:p>
            <a:pPr marL="0" indent="0">
              <a:buNone/>
            </a:pPr>
            <a:r>
              <a:rPr lang="en-IN" dirty="0"/>
              <a:t>        }</a:t>
            </a:r>
          </a:p>
          <a:p>
            <a:pPr marL="0" indent="0">
              <a:buNone/>
            </a:pPr>
            <a:r>
              <a:rPr lang="en-IN" dirty="0"/>
              <a:t>        cout &lt;&lt; "deleted " &lt;&lt; queue1[++front];</a:t>
            </a:r>
          </a:p>
          <a:p>
            <a:pPr marL="0" indent="0">
              <a:buNone/>
            </a:pPr>
            <a:r>
              <a:rPr lang="en-IN" dirty="0"/>
              <a:t>    }</a:t>
            </a:r>
          </a:p>
        </p:txBody>
      </p:sp>
    </p:spTree>
    <p:extLst>
      <p:ext uri="{BB962C8B-B14F-4D97-AF65-F5344CB8AC3E}">
        <p14:creationId xmlns:p14="http://schemas.microsoft.com/office/powerpoint/2010/main" val="2373841947"/>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836712"/>
            <a:ext cx="4038600" cy="5137051"/>
          </a:xfrm>
        </p:spPr>
        <p:txBody>
          <a:bodyPr>
            <a:normAutofit fontScale="92500" lnSpcReduction="20000"/>
          </a:bodyPr>
          <a:lstStyle/>
          <a:p>
            <a:pPr marL="0" indent="0">
              <a:buNone/>
            </a:pPr>
            <a:r>
              <a:rPr lang="en-IN" dirty="0"/>
              <a:t>void display()</a:t>
            </a:r>
          </a:p>
          <a:p>
            <a:pPr marL="0" indent="0">
              <a:buNone/>
            </a:pPr>
            <a:r>
              <a:rPr lang="en-IN" dirty="0"/>
              <a:t>    {</a:t>
            </a:r>
          </a:p>
          <a:p>
            <a:pPr marL="0" indent="0">
              <a:buNone/>
            </a:pPr>
            <a:r>
              <a:rPr lang="en-IN" dirty="0"/>
              <a:t>        if (rear == front) {</a:t>
            </a:r>
          </a:p>
          <a:p>
            <a:pPr marL="0" indent="0">
              <a:buNone/>
            </a:pPr>
            <a:r>
              <a:rPr lang="en-IN" dirty="0"/>
              <a:t>            cout &lt;&lt; " queue empty";</a:t>
            </a:r>
          </a:p>
          <a:p>
            <a:pPr marL="0" indent="0">
              <a:buNone/>
            </a:pPr>
            <a:r>
              <a:rPr lang="en-IN" dirty="0"/>
              <a:t>            return;</a:t>
            </a:r>
          </a:p>
          <a:p>
            <a:pPr marL="0" indent="0">
              <a:buNone/>
            </a:pPr>
            <a:r>
              <a:rPr lang="en-IN" dirty="0"/>
              <a:t>        }</a:t>
            </a:r>
          </a:p>
          <a:p>
            <a:pPr marL="0" indent="0">
              <a:buNone/>
            </a:pPr>
            <a:r>
              <a:rPr lang="en-IN" dirty="0"/>
              <a:t>        for (</a:t>
            </a:r>
            <a:r>
              <a:rPr lang="en-IN" dirty="0" err="1"/>
              <a:t>int</a:t>
            </a:r>
            <a:r>
              <a:rPr lang="en-IN" dirty="0"/>
              <a:t> i = front + 1; i &lt;= rear; i++)</a:t>
            </a:r>
          </a:p>
          <a:p>
            <a:pPr marL="0" indent="0">
              <a:buNone/>
            </a:pPr>
            <a:r>
              <a:rPr lang="en-IN" dirty="0"/>
              <a:t>            cout &lt;&lt; queue1[i] &lt;&lt; " ";</a:t>
            </a:r>
          </a:p>
          <a:p>
            <a:pPr marL="0" indent="0">
              <a:buNone/>
            </a:pPr>
            <a:r>
              <a:rPr lang="en-IN" dirty="0"/>
              <a:t>    }</a:t>
            </a:r>
          </a:p>
          <a:p>
            <a:pPr marL="0" indent="0">
              <a:buNone/>
            </a:pPr>
            <a:r>
              <a:rPr lang="en-IN" dirty="0"/>
              <a:t>};</a:t>
            </a:r>
          </a:p>
        </p:txBody>
      </p:sp>
      <p:sp>
        <p:nvSpPr>
          <p:cNvPr id="4" name="Content Placeholder 3"/>
          <p:cNvSpPr>
            <a:spLocks noGrp="1"/>
          </p:cNvSpPr>
          <p:nvPr>
            <p:ph sz="half" idx="2"/>
          </p:nvPr>
        </p:nvSpPr>
        <p:spPr>
          <a:xfrm>
            <a:off x="4716016" y="980728"/>
            <a:ext cx="4038600" cy="4945435"/>
          </a:xfrm>
        </p:spPr>
        <p:txBody>
          <a:bodyPr>
            <a:normAutofit fontScale="92500" lnSpcReduction="20000"/>
          </a:bodyPr>
          <a:lstStyle/>
          <a:p>
            <a:pPr marL="0" indent="0">
              <a:buNone/>
            </a:pPr>
            <a:r>
              <a:rPr lang="en-IN" dirty="0" err="1"/>
              <a:t>int</a:t>
            </a:r>
            <a:r>
              <a:rPr lang="en-IN" dirty="0"/>
              <a:t> main()</a:t>
            </a:r>
          </a:p>
          <a:p>
            <a:pPr marL="0" indent="0">
              <a:buNone/>
            </a:pPr>
            <a:r>
              <a:rPr lang="en-IN" dirty="0"/>
              <a:t>{</a:t>
            </a:r>
          </a:p>
          <a:p>
            <a:pPr marL="0" indent="0">
              <a:buNone/>
            </a:pPr>
            <a:r>
              <a:rPr lang="en-IN" dirty="0"/>
              <a:t>    </a:t>
            </a:r>
            <a:r>
              <a:rPr lang="en-IN" dirty="0" err="1"/>
              <a:t>int</a:t>
            </a:r>
            <a:r>
              <a:rPr lang="en-IN" dirty="0"/>
              <a:t> </a:t>
            </a:r>
            <a:r>
              <a:rPr lang="en-IN" dirty="0" err="1"/>
              <a:t>ch</a:t>
            </a:r>
            <a:r>
              <a:rPr lang="en-IN" dirty="0"/>
              <a:t>;</a:t>
            </a:r>
          </a:p>
          <a:p>
            <a:pPr marL="0" indent="0">
              <a:buNone/>
            </a:pPr>
            <a:r>
              <a:rPr lang="en-IN" dirty="0"/>
              <a:t>    </a:t>
            </a:r>
            <a:r>
              <a:rPr lang="en-IN" dirty="0" err="1"/>
              <a:t>queuearr</a:t>
            </a:r>
            <a:r>
              <a:rPr lang="en-IN" dirty="0"/>
              <a:t> </a:t>
            </a:r>
            <a:r>
              <a:rPr lang="en-IN" dirty="0" err="1"/>
              <a:t>qu</a:t>
            </a:r>
            <a:r>
              <a:rPr lang="en-IN" dirty="0"/>
              <a:t>;</a:t>
            </a:r>
          </a:p>
          <a:p>
            <a:pPr marL="0" indent="0">
              <a:buNone/>
            </a:pPr>
            <a:r>
              <a:rPr lang="en-IN" dirty="0"/>
              <a:t>    while (1) {</a:t>
            </a:r>
          </a:p>
          <a:p>
            <a:pPr marL="0" indent="0">
              <a:buNone/>
            </a:pPr>
            <a:r>
              <a:rPr lang="en-IN" dirty="0"/>
              <a:t>        cout &lt;&lt; "\n1.insert 2.delet 3.display </a:t>
            </a:r>
            <a:r>
              <a:rPr lang="en-IN" dirty="0" smtClean="0"/>
              <a:t>4.exit\</a:t>
            </a:r>
            <a:r>
              <a:rPr lang="en-IN" dirty="0" err="1" smtClean="0"/>
              <a:t>nEnter</a:t>
            </a:r>
            <a:r>
              <a:rPr lang="en-IN" dirty="0" smtClean="0"/>
              <a:t> </a:t>
            </a:r>
            <a:r>
              <a:rPr lang="en-IN" dirty="0" err="1"/>
              <a:t>ur</a:t>
            </a:r>
            <a:r>
              <a:rPr lang="en-IN" dirty="0"/>
              <a:t> choice: </a:t>
            </a:r>
            <a:r>
              <a:rPr lang="en-IN" dirty="0" smtClean="0"/>
              <a:t>";</a:t>
            </a:r>
          </a:p>
          <a:p>
            <a:pPr marL="0" indent="0">
              <a:buNone/>
            </a:pPr>
            <a:r>
              <a:rPr lang="en-IN" dirty="0" smtClean="0"/>
              <a:t> </a:t>
            </a:r>
            <a:r>
              <a:rPr lang="en-IN" dirty="0" err="1"/>
              <a:t>cin</a:t>
            </a:r>
            <a:r>
              <a:rPr lang="en-IN" dirty="0"/>
              <a:t> &gt;&gt; </a:t>
            </a:r>
            <a:r>
              <a:rPr lang="en-IN" dirty="0" err="1"/>
              <a:t>ch</a:t>
            </a:r>
            <a:r>
              <a:rPr lang="en-IN" dirty="0"/>
              <a:t>;</a:t>
            </a:r>
          </a:p>
          <a:p>
            <a:pPr marL="0" indent="0">
              <a:buNone/>
            </a:pPr>
            <a:r>
              <a:rPr lang="en-IN" dirty="0"/>
              <a:t>        switch (</a:t>
            </a:r>
            <a:r>
              <a:rPr lang="en-IN" dirty="0" err="1"/>
              <a:t>ch</a:t>
            </a:r>
            <a:r>
              <a:rPr lang="en-IN" dirty="0"/>
              <a:t>) {</a:t>
            </a:r>
          </a:p>
          <a:p>
            <a:pPr marL="0" indent="0">
              <a:buNone/>
            </a:pPr>
            <a:r>
              <a:rPr lang="en-IN" dirty="0"/>
              <a:t>        case 1:</a:t>
            </a:r>
          </a:p>
          <a:p>
            <a:pPr marL="0" indent="0">
              <a:buNone/>
            </a:pPr>
            <a:r>
              <a:rPr lang="en-IN" dirty="0"/>
              <a:t>            cout &lt;&lt; "enter the element: "; </a:t>
            </a:r>
            <a:r>
              <a:rPr lang="en-IN" dirty="0" err="1"/>
              <a:t>cin</a:t>
            </a:r>
            <a:r>
              <a:rPr lang="en-IN" dirty="0"/>
              <a:t> &gt;&gt; </a:t>
            </a:r>
            <a:r>
              <a:rPr lang="en-IN" dirty="0" err="1"/>
              <a:t>ch</a:t>
            </a:r>
            <a:r>
              <a:rPr lang="en-IN" dirty="0"/>
              <a:t>;</a:t>
            </a:r>
          </a:p>
          <a:p>
            <a:pPr marL="0" indent="0">
              <a:buNone/>
            </a:pPr>
            <a:r>
              <a:rPr lang="en-IN" dirty="0"/>
              <a:t>            </a:t>
            </a:r>
            <a:r>
              <a:rPr lang="en-IN" dirty="0" err="1"/>
              <a:t>qu.insert</a:t>
            </a:r>
            <a:r>
              <a:rPr lang="en-IN" dirty="0"/>
              <a:t>(</a:t>
            </a:r>
            <a:r>
              <a:rPr lang="en-IN" dirty="0" err="1"/>
              <a:t>ch</a:t>
            </a:r>
            <a:r>
              <a:rPr lang="en-IN" dirty="0"/>
              <a:t>);</a:t>
            </a:r>
          </a:p>
          <a:p>
            <a:pPr marL="0" indent="0">
              <a:buNone/>
            </a:pPr>
            <a:r>
              <a:rPr lang="en-IN" dirty="0"/>
              <a:t>            break;</a:t>
            </a:r>
          </a:p>
        </p:txBody>
      </p:sp>
    </p:spTree>
    <p:extLst>
      <p:ext uri="{BB962C8B-B14F-4D97-AF65-F5344CB8AC3E}">
        <p14:creationId xmlns:p14="http://schemas.microsoft.com/office/powerpoint/2010/main" val="2632643158"/>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908720"/>
            <a:ext cx="4316288" cy="4297363"/>
          </a:xfrm>
        </p:spPr>
        <p:txBody>
          <a:bodyPr>
            <a:normAutofit fontScale="92500" lnSpcReduction="10000"/>
          </a:bodyPr>
          <a:lstStyle/>
          <a:p>
            <a:pPr marL="0" indent="0">
              <a:buNone/>
            </a:pPr>
            <a:r>
              <a:rPr lang="en-IN" dirty="0"/>
              <a:t>case 2</a:t>
            </a:r>
            <a:r>
              <a:rPr lang="en-IN" dirty="0" smtClean="0"/>
              <a:t>:</a:t>
            </a:r>
          </a:p>
          <a:p>
            <a:pPr marL="0" indent="0">
              <a:buNone/>
            </a:pPr>
            <a:r>
              <a:rPr lang="en-IN" dirty="0" smtClean="0"/>
              <a:t> </a:t>
            </a:r>
            <a:r>
              <a:rPr lang="en-IN" dirty="0" err="1"/>
              <a:t>qu.delet</a:t>
            </a:r>
            <a:r>
              <a:rPr lang="en-IN" dirty="0"/>
              <a:t>(); </a:t>
            </a:r>
            <a:endParaRPr lang="en-IN" dirty="0" smtClean="0"/>
          </a:p>
          <a:p>
            <a:pPr marL="0" indent="0">
              <a:buNone/>
            </a:pPr>
            <a:r>
              <a:rPr lang="en-IN" dirty="0" smtClean="0"/>
              <a:t>break</a:t>
            </a:r>
            <a:r>
              <a:rPr lang="en-IN" dirty="0"/>
              <a:t>; </a:t>
            </a:r>
            <a:endParaRPr lang="en-IN" dirty="0" smtClean="0"/>
          </a:p>
          <a:p>
            <a:pPr marL="0" indent="0">
              <a:buNone/>
            </a:pPr>
            <a:r>
              <a:rPr lang="en-IN" dirty="0" smtClean="0"/>
              <a:t>case </a:t>
            </a:r>
            <a:r>
              <a:rPr lang="en-IN" dirty="0"/>
              <a:t>3</a:t>
            </a:r>
            <a:r>
              <a:rPr lang="en-IN" dirty="0" smtClean="0"/>
              <a:t>:</a:t>
            </a:r>
          </a:p>
          <a:p>
            <a:pPr marL="0" indent="0">
              <a:buNone/>
            </a:pPr>
            <a:r>
              <a:rPr lang="en-IN" dirty="0" smtClean="0"/>
              <a:t> </a:t>
            </a:r>
            <a:r>
              <a:rPr lang="en-IN" dirty="0" err="1"/>
              <a:t>qu.display</a:t>
            </a:r>
            <a:r>
              <a:rPr lang="en-IN" dirty="0" smtClean="0"/>
              <a:t>();</a:t>
            </a:r>
          </a:p>
          <a:p>
            <a:pPr marL="0" indent="0">
              <a:buNone/>
            </a:pPr>
            <a:r>
              <a:rPr lang="en-IN" dirty="0" smtClean="0"/>
              <a:t> </a:t>
            </a:r>
            <a:r>
              <a:rPr lang="en-IN" dirty="0"/>
              <a:t>break; </a:t>
            </a:r>
            <a:endParaRPr lang="en-IN" dirty="0" smtClean="0"/>
          </a:p>
          <a:p>
            <a:pPr marL="0" indent="0">
              <a:buNone/>
            </a:pPr>
            <a:r>
              <a:rPr lang="en-IN" dirty="0" smtClean="0"/>
              <a:t>case </a:t>
            </a:r>
            <a:r>
              <a:rPr lang="en-IN" dirty="0"/>
              <a:t>4</a:t>
            </a:r>
            <a:r>
              <a:rPr lang="en-IN" dirty="0" smtClean="0"/>
              <a:t>:</a:t>
            </a:r>
          </a:p>
          <a:p>
            <a:pPr marL="0" indent="0">
              <a:buNone/>
            </a:pPr>
            <a:r>
              <a:rPr lang="en-IN" dirty="0" smtClean="0"/>
              <a:t> </a:t>
            </a:r>
            <a:r>
              <a:rPr lang="en-IN" dirty="0"/>
              <a:t>exit(0); </a:t>
            </a:r>
            <a:endParaRPr lang="en-IN" dirty="0" smtClean="0"/>
          </a:p>
          <a:p>
            <a:pPr marL="0" indent="0">
              <a:buNone/>
            </a:pPr>
            <a:r>
              <a:rPr lang="en-IN" dirty="0" smtClean="0"/>
              <a:t>} </a:t>
            </a:r>
          </a:p>
          <a:p>
            <a:pPr marL="0" indent="0">
              <a:buNone/>
            </a:pPr>
            <a:r>
              <a:rPr lang="en-IN" dirty="0" smtClean="0"/>
              <a:t>} </a:t>
            </a:r>
          </a:p>
          <a:p>
            <a:pPr marL="0" indent="0">
              <a:buNone/>
            </a:pPr>
            <a:r>
              <a:rPr lang="en-IN" dirty="0" smtClean="0"/>
              <a:t>}</a:t>
            </a:r>
            <a:endParaRPr lang="en-IN" dirty="0"/>
          </a:p>
        </p:txBody>
      </p:sp>
      <p:pic>
        <p:nvPicPr>
          <p:cNvPr id="717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131840" y="836712"/>
            <a:ext cx="5088235"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1982702"/>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Array Implementation</a:t>
            </a:r>
          </a:p>
        </p:txBody>
      </p:sp>
      <p:sp>
        <p:nvSpPr>
          <p:cNvPr id="72707" name="Rectangle 3"/>
          <p:cNvSpPr>
            <a:spLocks noGrp="1" noChangeArrowheads="1"/>
          </p:cNvSpPr>
          <p:nvPr>
            <p:ph type="body" idx="1"/>
          </p:nvPr>
        </p:nvSpPr>
        <p:spPr>
          <a:xfrm>
            <a:off x="499655" y="1251744"/>
            <a:ext cx="7848600"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A queue can be implemented with an array, as shown here.  For example, this queue contains the integers 4 (at the front), 8 and 6 (at the rear).</a:t>
            </a:r>
          </a:p>
        </p:txBody>
      </p:sp>
      <p:sp>
        <p:nvSpPr>
          <p:cNvPr id="7172" name="AutoShape 4"/>
          <p:cNvSpPr>
            <a:spLocks noChangeArrowheads="1"/>
          </p:cNvSpPr>
          <p:nvPr/>
        </p:nvSpPr>
        <p:spPr bwMode="auto">
          <a:xfrm>
            <a:off x="1708150" y="3496718"/>
            <a:ext cx="6046788" cy="785813"/>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sp>
        <p:nvSpPr>
          <p:cNvPr id="7173" name="Line 5"/>
          <p:cNvSpPr>
            <a:spLocks noChangeShapeType="1"/>
          </p:cNvSpPr>
          <p:nvPr/>
        </p:nvSpPr>
        <p:spPr bwMode="auto">
          <a:xfrm>
            <a:off x="2620963" y="3493543"/>
            <a:ext cx="1587"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74" name="Line 6"/>
          <p:cNvSpPr>
            <a:spLocks noChangeShapeType="1"/>
          </p:cNvSpPr>
          <p:nvPr/>
        </p:nvSpPr>
        <p:spPr bwMode="auto">
          <a:xfrm>
            <a:off x="3535363" y="3493543"/>
            <a:ext cx="1587"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75" name="Line 7"/>
          <p:cNvSpPr>
            <a:spLocks noChangeShapeType="1"/>
          </p:cNvSpPr>
          <p:nvPr/>
        </p:nvSpPr>
        <p:spPr bwMode="auto">
          <a:xfrm>
            <a:off x="4448175" y="3493543"/>
            <a:ext cx="1588"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76" name="Line 8"/>
          <p:cNvSpPr>
            <a:spLocks noChangeShapeType="1"/>
          </p:cNvSpPr>
          <p:nvPr/>
        </p:nvSpPr>
        <p:spPr bwMode="auto">
          <a:xfrm>
            <a:off x="5364163" y="3496718"/>
            <a:ext cx="1587"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77" name="Line 9"/>
          <p:cNvSpPr>
            <a:spLocks noChangeShapeType="1"/>
          </p:cNvSpPr>
          <p:nvPr/>
        </p:nvSpPr>
        <p:spPr bwMode="auto">
          <a:xfrm>
            <a:off x="6278563" y="3496718"/>
            <a:ext cx="1587"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78" name="Line 10"/>
          <p:cNvSpPr>
            <a:spLocks noChangeShapeType="1"/>
          </p:cNvSpPr>
          <p:nvPr/>
        </p:nvSpPr>
        <p:spPr bwMode="auto">
          <a:xfrm>
            <a:off x="7192963" y="3491956"/>
            <a:ext cx="1587" cy="793750"/>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2715" name="AutoShape 11"/>
          <p:cNvSpPr>
            <a:spLocks noChangeArrowheads="1"/>
          </p:cNvSpPr>
          <p:nvPr/>
        </p:nvSpPr>
        <p:spPr bwMode="auto">
          <a:xfrm>
            <a:off x="1828800" y="3044281"/>
            <a:ext cx="692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effectLst>
                  <a:outerShdw blurRad="38100" dist="38100" dir="2700000" algn="tl">
                    <a:srgbClr val="000000"/>
                  </a:outerShdw>
                </a:effectLst>
                <a:cs typeface="+mn-cs"/>
              </a:rPr>
              <a:t>[ 0 ]</a:t>
            </a:r>
          </a:p>
        </p:txBody>
      </p:sp>
      <p:sp>
        <p:nvSpPr>
          <p:cNvPr id="72716" name="AutoShape 12"/>
          <p:cNvSpPr>
            <a:spLocks noChangeArrowheads="1"/>
          </p:cNvSpPr>
          <p:nvPr/>
        </p:nvSpPr>
        <p:spPr bwMode="auto">
          <a:xfrm>
            <a:off x="2781300" y="3044281"/>
            <a:ext cx="5397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effectLst>
                  <a:outerShdw blurRad="38100" dist="38100" dir="2700000" algn="tl">
                    <a:srgbClr val="000000"/>
                  </a:outerShdw>
                </a:effectLst>
                <a:cs typeface="+mn-cs"/>
              </a:rPr>
              <a:t>[1]</a:t>
            </a:r>
          </a:p>
        </p:txBody>
      </p:sp>
      <p:sp>
        <p:nvSpPr>
          <p:cNvPr id="72717" name="AutoShape 13"/>
          <p:cNvSpPr>
            <a:spLocks noChangeArrowheads="1"/>
          </p:cNvSpPr>
          <p:nvPr/>
        </p:nvSpPr>
        <p:spPr bwMode="auto">
          <a:xfrm>
            <a:off x="3619500" y="3044281"/>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[ 2 ]</a:t>
            </a:r>
          </a:p>
        </p:txBody>
      </p:sp>
      <p:sp>
        <p:nvSpPr>
          <p:cNvPr id="72718" name="AutoShape 14"/>
          <p:cNvSpPr>
            <a:spLocks noChangeArrowheads="1"/>
          </p:cNvSpPr>
          <p:nvPr/>
        </p:nvSpPr>
        <p:spPr bwMode="auto">
          <a:xfrm>
            <a:off x="4500563" y="3044281"/>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effectLst>
                  <a:outerShdw blurRad="38100" dist="38100" dir="2700000" algn="tl">
                    <a:srgbClr val="000000"/>
                  </a:outerShdw>
                </a:effectLst>
                <a:cs typeface="+mn-cs"/>
              </a:rPr>
              <a:t>[ 3 ]</a:t>
            </a:r>
          </a:p>
        </p:txBody>
      </p:sp>
      <p:sp>
        <p:nvSpPr>
          <p:cNvPr id="72719" name="AutoShape 15"/>
          <p:cNvSpPr>
            <a:spLocks noChangeArrowheads="1"/>
          </p:cNvSpPr>
          <p:nvPr/>
        </p:nvSpPr>
        <p:spPr bwMode="auto">
          <a:xfrm>
            <a:off x="5414963" y="3044281"/>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[ 4 ]</a:t>
            </a:r>
          </a:p>
        </p:txBody>
      </p:sp>
      <p:sp>
        <p:nvSpPr>
          <p:cNvPr id="72720" name="AutoShape 16"/>
          <p:cNvSpPr>
            <a:spLocks noChangeArrowheads="1"/>
          </p:cNvSpPr>
          <p:nvPr/>
        </p:nvSpPr>
        <p:spPr bwMode="auto">
          <a:xfrm>
            <a:off x="6386513" y="3044281"/>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[ 5 ]</a:t>
            </a:r>
          </a:p>
        </p:txBody>
      </p:sp>
      <p:sp>
        <p:nvSpPr>
          <p:cNvPr id="72721" name="AutoShape 17"/>
          <p:cNvSpPr>
            <a:spLocks noChangeArrowheads="1"/>
          </p:cNvSpPr>
          <p:nvPr/>
        </p:nvSpPr>
        <p:spPr bwMode="auto">
          <a:xfrm>
            <a:off x="7234238" y="3044281"/>
            <a:ext cx="565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a:effectLst>
                  <a:outerShdw blurRad="38100" dist="38100" dir="2700000" algn="tl">
                    <a:srgbClr val="000000"/>
                  </a:outerShdw>
                </a:effectLst>
                <a:cs typeface="+mn-cs"/>
              </a:rPr>
              <a:t>. . .</a:t>
            </a:r>
          </a:p>
        </p:txBody>
      </p:sp>
      <p:sp>
        <p:nvSpPr>
          <p:cNvPr id="72722" name="AutoShape 18"/>
          <p:cNvSpPr>
            <a:spLocks noChangeArrowheads="1"/>
          </p:cNvSpPr>
          <p:nvPr/>
        </p:nvSpPr>
        <p:spPr bwMode="auto">
          <a:xfrm>
            <a:off x="198196" y="5144035"/>
            <a:ext cx="3645605" cy="1119900"/>
          </a:xfrm>
          <a:prstGeom prst="roundRect">
            <a:avLst>
              <a:gd name="adj" fmla="val 347"/>
            </a:avLst>
          </a:prstGeom>
          <a:noFill/>
          <a:ln w="9525">
            <a:noFill/>
            <a:round/>
            <a:headEnd/>
            <a:tailEnd/>
          </a:ln>
        </p:spPr>
        <p:txBody>
          <a:bodyPr wrap="squar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effectLst>
                  <a:outerShdw blurRad="38100" dist="38100" dir="2700000" algn="tl">
                    <a:srgbClr val="000000"/>
                  </a:outerShdw>
                </a:effectLst>
                <a:cs typeface="+mn-cs"/>
              </a:rPr>
              <a:t>An array of integers to implement a queue of integers</a:t>
            </a:r>
          </a:p>
        </p:txBody>
      </p:sp>
      <p:sp>
        <p:nvSpPr>
          <p:cNvPr id="7187" name="AutoShape 19"/>
          <p:cNvSpPr>
            <a:spLocks noChangeArrowheads="1"/>
          </p:cNvSpPr>
          <p:nvPr/>
        </p:nvSpPr>
        <p:spPr bwMode="auto">
          <a:xfrm>
            <a:off x="1971675" y="3660231"/>
            <a:ext cx="354013" cy="4572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a:solidFill>
                  <a:srgbClr val="0000FF"/>
                </a:solidFill>
              </a:rPr>
              <a:t>4</a:t>
            </a:r>
          </a:p>
        </p:txBody>
      </p:sp>
      <p:sp>
        <p:nvSpPr>
          <p:cNvPr id="7188" name="AutoShape 20"/>
          <p:cNvSpPr>
            <a:spLocks noChangeArrowheads="1"/>
          </p:cNvSpPr>
          <p:nvPr/>
        </p:nvSpPr>
        <p:spPr bwMode="auto">
          <a:xfrm>
            <a:off x="2886075" y="3660231"/>
            <a:ext cx="354013" cy="4572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8</a:t>
            </a:r>
          </a:p>
        </p:txBody>
      </p:sp>
      <p:sp>
        <p:nvSpPr>
          <p:cNvPr id="7189" name="AutoShape 21"/>
          <p:cNvSpPr>
            <a:spLocks noChangeArrowheads="1"/>
          </p:cNvSpPr>
          <p:nvPr/>
        </p:nvSpPr>
        <p:spPr bwMode="auto">
          <a:xfrm>
            <a:off x="3832225" y="3660231"/>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6</a:t>
            </a:r>
          </a:p>
        </p:txBody>
      </p:sp>
      <p:sp>
        <p:nvSpPr>
          <p:cNvPr id="7190" name="Freeform 22"/>
          <p:cNvSpPr>
            <a:spLocks noChangeArrowheads="1"/>
          </p:cNvSpPr>
          <p:nvPr/>
        </p:nvSpPr>
        <p:spPr bwMode="auto">
          <a:xfrm>
            <a:off x="4575175" y="4405437"/>
            <a:ext cx="3622675" cy="422275"/>
          </a:xfrm>
          <a:custGeom>
            <a:avLst/>
            <a:gdLst>
              <a:gd name="T0" fmla="*/ 5181 w 10064"/>
              <a:gd name="T1" fmla="*/ 666 h 1174"/>
              <a:gd name="T2" fmla="*/ 9287 w 10064"/>
              <a:gd name="T3" fmla="*/ 666 h 1174"/>
              <a:gd name="T4" fmla="*/ 9463 w 10064"/>
              <a:gd name="T5" fmla="*/ 635 h 1174"/>
              <a:gd name="T6" fmla="*/ 9635 w 10064"/>
              <a:gd name="T7" fmla="*/ 586 h 1174"/>
              <a:gd name="T8" fmla="*/ 9781 w 10064"/>
              <a:gd name="T9" fmla="*/ 498 h 1174"/>
              <a:gd name="T10" fmla="*/ 9891 w 10064"/>
              <a:gd name="T11" fmla="*/ 397 h 1174"/>
              <a:gd name="T12" fmla="*/ 9984 w 10064"/>
              <a:gd name="T13" fmla="*/ 273 h 1174"/>
              <a:gd name="T14" fmla="*/ 10045 w 10064"/>
              <a:gd name="T15" fmla="*/ 136 h 1174"/>
              <a:gd name="T16" fmla="*/ 10063 w 10064"/>
              <a:gd name="T17" fmla="*/ 0 h 1174"/>
              <a:gd name="T18" fmla="*/ 10015 w 10064"/>
              <a:gd name="T19" fmla="*/ 119 h 1174"/>
              <a:gd name="T20" fmla="*/ 9940 w 10064"/>
              <a:gd name="T21" fmla="*/ 247 h 1174"/>
              <a:gd name="T22" fmla="*/ 9829 w 10064"/>
              <a:gd name="T23" fmla="*/ 357 h 1174"/>
              <a:gd name="T24" fmla="*/ 9697 w 10064"/>
              <a:gd name="T25" fmla="*/ 436 h 1174"/>
              <a:gd name="T26" fmla="*/ 9529 w 10064"/>
              <a:gd name="T27" fmla="*/ 502 h 1174"/>
              <a:gd name="T28" fmla="*/ 9362 w 10064"/>
              <a:gd name="T29" fmla="*/ 538 h 1174"/>
              <a:gd name="T30" fmla="*/ 9194 w 10064"/>
              <a:gd name="T31" fmla="*/ 542 h 1174"/>
              <a:gd name="T32" fmla="*/ 5027 w 10064"/>
              <a:gd name="T33" fmla="*/ 666 h 1174"/>
              <a:gd name="T34" fmla="*/ 868 w 10064"/>
              <a:gd name="T35" fmla="*/ 542 h 1174"/>
              <a:gd name="T36" fmla="*/ 701 w 10064"/>
              <a:gd name="T37" fmla="*/ 538 h 1174"/>
              <a:gd name="T38" fmla="*/ 529 w 10064"/>
              <a:gd name="T39" fmla="*/ 502 h 1174"/>
              <a:gd name="T40" fmla="*/ 366 w 10064"/>
              <a:gd name="T41" fmla="*/ 436 h 1174"/>
              <a:gd name="T42" fmla="*/ 233 w 10064"/>
              <a:gd name="T43" fmla="*/ 357 h 1174"/>
              <a:gd name="T44" fmla="*/ 119 w 10064"/>
              <a:gd name="T45" fmla="*/ 247 h 1174"/>
              <a:gd name="T46" fmla="*/ 44 w 10064"/>
              <a:gd name="T47" fmla="*/ 119 h 1174"/>
              <a:gd name="T48" fmla="*/ 0 w 10064"/>
              <a:gd name="T49" fmla="*/ 0 h 1174"/>
              <a:gd name="T50" fmla="*/ 17 w 10064"/>
              <a:gd name="T51" fmla="*/ 136 h 1174"/>
              <a:gd name="T52" fmla="*/ 79 w 10064"/>
              <a:gd name="T53" fmla="*/ 273 h 1174"/>
              <a:gd name="T54" fmla="*/ 158 w 10064"/>
              <a:gd name="T55" fmla="*/ 397 h 1174"/>
              <a:gd name="T56" fmla="*/ 291 w 10064"/>
              <a:gd name="T57" fmla="*/ 498 h 1174"/>
              <a:gd name="T58" fmla="*/ 427 w 10064"/>
              <a:gd name="T59" fmla="*/ 586 h 1174"/>
              <a:gd name="T60" fmla="*/ 595 w 10064"/>
              <a:gd name="T61" fmla="*/ 635 h 1174"/>
              <a:gd name="T62" fmla="*/ 776 w 10064"/>
              <a:gd name="T63" fmla="*/ 666 h 1174"/>
              <a:gd name="T64" fmla="*/ 4881 w 10064"/>
              <a:gd name="T65" fmla="*/ 666 h 11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064"/>
              <a:gd name="T100" fmla="*/ 0 h 1174"/>
              <a:gd name="T101" fmla="*/ 10064 w 10064"/>
              <a:gd name="T102" fmla="*/ 1174 h 11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064" h="1174">
                <a:moveTo>
                  <a:pt x="5027" y="1173"/>
                </a:moveTo>
                <a:lnTo>
                  <a:pt x="5181" y="666"/>
                </a:lnTo>
                <a:lnTo>
                  <a:pt x="9199" y="666"/>
                </a:lnTo>
                <a:lnTo>
                  <a:pt x="9287" y="666"/>
                </a:lnTo>
                <a:lnTo>
                  <a:pt x="9371" y="652"/>
                </a:lnTo>
                <a:lnTo>
                  <a:pt x="9463" y="635"/>
                </a:lnTo>
                <a:lnTo>
                  <a:pt x="9547" y="608"/>
                </a:lnTo>
                <a:lnTo>
                  <a:pt x="9635" y="586"/>
                </a:lnTo>
                <a:lnTo>
                  <a:pt x="9701" y="542"/>
                </a:lnTo>
                <a:lnTo>
                  <a:pt x="9781" y="498"/>
                </a:lnTo>
                <a:lnTo>
                  <a:pt x="9847" y="450"/>
                </a:lnTo>
                <a:lnTo>
                  <a:pt x="9891" y="397"/>
                </a:lnTo>
                <a:lnTo>
                  <a:pt x="9940" y="335"/>
                </a:lnTo>
                <a:lnTo>
                  <a:pt x="9984" y="273"/>
                </a:lnTo>
                <a:lnTo>
                  <a:pt x="10015" y="207"/>
                </a:lnTo>
                <a:lnTo>
                  <a:pt x="10045" y="136"/>
                </a:lnTo>
                <a:lnTo>
                  <a:pt x="10063" y="75"/>
                </a:lnTo>
                <a:lnTo>
                  <a:pt x="10063" y="0"/>
                </a:lnTo>
                <a:lnTo>
                  <a:pt x="10045" y="52"/>
                </a:lnTo>
                <a:lnTo>
                  <a:pt x="10015" y="119"/>
                </a:lnTo>
                <a:lnTo>
                  <a:pt x="9984" y="185"/>
                </a:lnTo>
                <a:lnTo>
                  <a:pt x="9940" y="247"/>
                </a:lnTo>
                <a:lnTo>
                  <a:pt x="9882" y="304"/>
                </a:lnTo>
                <a:lnTo>
                  <a:pt x="9829" y="357"/>
                </a:lnTo>
                <a:lnTo>
                  <a:pt x="9763" y="410"/>
                </a:lnTo>
                <a:lnTo>
                  <a:pt x="9697" y="436"/>
                </a:lnTo>
                <a:lnTo>
                  <a:pt x="9618" y="476"/>
                </a:lnTo>
                <a:lnTo>
                  <a:pt x="9529" y="502"/>
                </a:lnTo>
                <a:lnTo>
                  <a:pt x="9446" y="525"/>
                </a:lnTo>
                <a:lnTo>
                  <a:pt x="9362" y="538"/>
                </a:lnTo>
                <a:lnTo>
                  <a:pt x="9269" y="542"/>
                </a:lnTo>
                <a:lnTo>
                  <a:pt x="9194" y="542"/>
                </a:lnTo>
                <a:lnTo>
                  <a:pt x="5181" y="370"/>
                </a:lnTo>
                <a:lnTo>
                  <a:pt x="5027" y="666"/>
                </a:lnTo>
                <a:lnTo>
                  <a:pt x="4881" y="370"/>
                </a:lnTo>
                <a:lnTo>
                  <a:pt x="868" y="542"/>
                </a:lnTo>
                <a:lnTo>
                  <a:pt x="776" y="542"/>
                </a:lnTo>
                <a:lnTo>
                  <a:pt x="701" y="538"/>
                </a:lnTo>
                <a:lnTo>
                  <a:pt x="604" y="525"/>
                </a:lnTo>
                <a:lnTo>
                  <a:pt x="529" y="502"/>
                </a:lnTo>
                <a:lnTo>
                  <a:pt x="445" y="476"/>
                </a:lnTo>
                <a:lnTo>
                  <a:pt x="366" y="436"/>
                </a:lnTo>
                <a:lnTo>
                  <a:pt x="299" y="410"/>
                </a:lnTo>
                <a:lnTo>
                  <a:pt x="233" y="357"/>
                </a:lnTo>
                <a:lnTo>
                  <a:pt x="171" y="304"/>
                </a:lnTo>
                <a:lnTo>
                  <a:pt x="119" y="247"/>
                </a:lnTo>
                <a:lnTo>
                  <a:pt x="79" y="185"/>
                </a:lnTo>
                <a:lnTo>
                  <a:pt x="44" y="119"/>
                </a:lnTo>
                <a:lnTo>
                  <a:pt x="17" y="52"/>
                </a:lnTo>
                <a:lnTo>
                  <a:pt x="0" y="0"/>
                </a:lnTo>
                <a:lnTo>
                  <a:pt x="8" y="75"/>
                </a:lnTo>
                <a:lnTo>
                  <a:pt x="17" y="136"/>
                </a:lnTo>
                <a:lnTo>
                  <a:pt x="44" y="207"/>
                </a:lnTo>
                <a:lnTo>
                  <a:pt x="79" y="273"/>
                </a:lnTo>
                <a:lnTo>
                  <a:pt x="110" y="335"/>
                </a:lnTo>
                <a:lnTo>
                  <a:pt x="158" y="397"/>
                </a:lnTo>
                <a:lnTo>
                  <a:pt x="220" y="450"/>
                </a:lnTo>
                <a:lnTo>
                  <a:pt x="291" y="498"/>
                </a:lnTo>
                <a:lnTo>
                  <a:pt x="352" y="542"/>
                </a:lnTo>
                <a:lnTo>
                  <a:pt x="427" y="586"/>
                </a:lnTo>
                <a:lnTo>
                  <a:pt x="511" y="608"/>
                </a:lnTo>
                <a:lnTo>
                  <a:pt x="595" y="635"/>
                </a:lnTo>
                <a:lnTo>
                  <a:pt x="683" y="652"/>
                </a:lnTo>
                <a:lnTo>
                  <a:pt x="776" y="666"/>
                </a:lnTo>
                <a:lnTo>
                  <a:pt x="859" y="666"/>
                </a:lnTo>
                <a:lnTo>
                  <a:pt x="4881" y="666"/>
                </a:lnTo>
                <a:lnTo>
                  <a:pt x="5027" y="1173"/>
                </a:lnTo>
              </a:path>
            </a:pathLst>
          </a:custGeom>
          <a:solidFill>
            <a:srgbClr val="000000"/>
          </a:solidFill>
          <a:ln w="12600">
            <a:solidFill>
              <a:srgbClr val="000000"/>
            </a:solidFill>
            <a:round/>
            <a:headEnd/>
            <a:tailEnd/>
          </a:ln>
        </p:spPr>
        <p:txBody>
          <a:bodyPr wrap="none" anchor="ctr"/>
          <a:lstStyle/>
          <a:p>
            <a:endParaRPr lang="en-IN"/>
          </a:p>
        </p:txBody>
      </p:sp>
      <p:sp>
        <p:nvSpPr>
          <p:cNvPr id="7191" name="Freeform 23"/>
          <p:cNvSpPr>
            <a:spLocks noChangeArrowheads="1"/>
          </p:cNvSpPr>
          <p:nvPr/>
        </p:nvSpPr>
        <p:spPr bwMode="auto">
          <a:xfrm>
            <a:off x="7464425"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2728" name="AutoShape 24"/>
          <p:cNvSpPr>
            <a:spLocks noChangeArrowheads="1"/>
          </p:cNvSpPr>
          <p:nvPr/>
        </p:nvSpPr>
        <p:spPr bwMode="auto">
          <a:xfrm>
            <a:off x="4148931" y="5092353"/>
            <a:ext cx="4259263" cy="802249"/>
          </a:xfrm>
          <a:prstGeom prst="roundRect">
            <a:avLst>
              <a:gd name="adj" fmla="val 190"/>
            </a:avLst>
          </a:prstGeom>
          <a:noFill/>
          <a:ln w="9525">
            <a:noFill/>
            <a:round/>
            <a:headEnd/>
            <a:tailEnd/>
          </a:ln>
        </p:spPr>
        <p:txBody>
          <a:bodyPr wrap="squar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effectLst>
                  <a:outerShdw blurRad="38100" dist="38100" dir="2700000" algn="tl">
                    <a:srgbClr val="000000"/>
                  </a:outerShdw>
                </a:effectLst>
                <a:latin typeface="Cambria" panose="02040503050406030204" pitchFamily="18" charset="0"/>
                <a:cs typeface="Traditional Arabic" pitchFamily="18" charset="-78"/>
              </a:rPr>
              <a:t>We don't care what's in</a:t>
            </a:r>
          </a:p>
          <a:p>
            <a:pPr algn="ctr">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effectLst>
                  <a:outerShdw blurRad="38100" dist="38100" dir="2700000" algn="tl">
                    <a:srgbClr val="000000"/>
                  </a:outerShdw>
                </a:effectLst>
                <a:latin typeface="Cambria" panose="02040503050406030204" pitchFamily="18" charset="0"/>
                <a:cs typeface="Traditional Arabic" pitchFamily="18" charset="-78"/>
              </a:rPr>
              <a:t>this part of the array.</a:t>
            </a:r>
          </a:p>
        </p:txBody>
      </p:sp>
    </p:spTree>
    <p:extLst>
      <p:ext uri="{BB962C8B-B14F-4D97-AF65-F5344CB8AC3E}">
        <p14:creationId xmlns:p14="http://schemas.microsoft.com/office/powerpoint/2010/main" val="129543612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Array Implementation</a:t>
            </a:r>
          </a:p>
        </p:txBody>
      </p:sp>
      <p:sp>
        <p:nvSpPr>
          <p:cNvPr id="74755" name="Rectangle 3"/>
          <p:cNvSpPr>
            <a:spLocks noGrp="1" noChangeArrowheads="1"/>
          </p:cNvSpPr>
          <p:nvPr>
            <p:ph type="body" idx="1"/>
          </p:nvPr>
        </p:nvSpPr>
        <p:spPr>
          <a:xfrm>
            <a:off x="685800" y="1981200"/>
            <a:ext cx="6019800" cy="4114800"/>
          </a:xfrm>
        </p:spPr>
        <p:txBody>
          <a:bodyPr/>
          <a:lstStyle/>
          <a:p>
            <a:pPr algn="just">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The easiest implementation also keeps track of the number of items in the queue and the index of the first element (at the front of the queue), the last element (at the rear).</a:t>
            </a:r>
          </a:p>
        </p:txBody>
      </p:sp>
      <p:sp>
        <p:nvSpPr>
          <p:cNvPr id="8196" name="AutoShape 4"/>
          <p:cNvSpPr>
            <a:spLocks noChangeArrowheads="1"/>
          </p:cNvSpPr>
          <p:nvPr/>
        </p:nvSpPr>
        <p:spPr bwMode="auto">
          <a:xfrm>
            <a:off x="1703388" y="5253038"/>
            <a:ext cx="6046787" cy="785812"/>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sp>
        <p:nvSpPr>
          <p:cNvPr id="8197" name="Line 5"/>
          <p:cNvSpPr>
            <a:spLocks noChangeShapeType="1"/>
          </p:cNvSpPr>
          <p:nvPr/>
        </p:nvSpPr>
        <p:spPr bwMode="auto">
          <a:xfrm>
            <a:off x="2616200" y="5249863"/>
            <a:ext cx="1588"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8" name="Line 6"/>
          <p:cNvSpPr>
            <a:spLocks noChangeShapeType="1"/>
          </p:cNvSpPr>
          <p:nvPr/>
        </p:nvSpPr>
        <p:spPr bwMode="auto">
          <a:xfrm>
            <a:off x="3530600" y="5249863"/>
            <a:ext cx="1588"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9" name="Line 7"/>
          <p:cNvSpPr>
            <a:spLocks noChangeShapeType="1"/>
          </p:cNvSpPr>
          <p:nvPr/>
        </p:nvSpPr>
        <p:spPr bwMode="auto">
          <a:xfrm>
            <a:off x="4443413" y="5249863"/>
            <a:ext cx="1587"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0" name="Line 8"/>
          <p:cNvSpPr>
            <a:spLocks noChangeShapeType="1"/>
          </p:cNvSpPr>
          <p:nvPr/>
        </p:nvSpPr>
        <p:spPr bwMode="auto">
          <a:xfrm>
            <a:off x="5359400" y="5253038"/>
            <a:ext cx="1588"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1" name="Line 9"/>
          <p:cNvSpPr>
            <a:spLocks noChangeShapeType="1"/>
          </p:cNvSpPr>
          <p:nvPr/>
        </p:nvSpPr>
        <p:spPr bwMode="auto">
          <a:xfrm>
            <a:off x="6273800" y="5253038"/>
            <a:ext cx="1588"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2" name="Line 10"/>
          <p:cNvSpPr>
            <a:spLocks noChangeShapeType="1"/>
          </p:cNvSpPr>
          <p:nvPr/>
        </p:nvSpPr>
        <p:spPr bwMode="auto">
          <a:xfrm>
            <a:off x="7188200" y="5248275"/>
            <a:ext cx="1588" cy="793750"/>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4763" name="AutoShape 11"/>
          <p:cNvSpPr>
            <a:spLocks noChangeArrowheads="1"/>
          </p:cNvSpPr>
          <p:nvPr/>
        </p:nvSpPr>
        <p:spPr bwMode="auto">
          <a:xfrm>
            <a:off x="1824038" y="4800600"/>
            <a:ext cx="692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[ 0 ]</a:t>
            </a:r>
          </a:p>
        </p:txBody>
      </p:sp>
      <p:sp>
        <p:nvSpPr>
          <p:cNvPr id="74764" name="AutoShape 12"/>
          <p:cNvSpPr>
            <a:spLocks noChangeArrowheads="1"/>
          </p:cNvSpPr>
          <p:nvPr/>
        </p:nvSpPr>
        <p:spPr bwMode="auto">
          <a:xfrm>
            <a:off x="2776538" y="4800600"/>
            <a:ext cx="5397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[1]</a:t>
            </a:r>
          </a:p>
        </p:txBody>
      </p:sp>
      <p:sp>
        <p:nvSpPr>
          <p:cNvPr id="74765" name="AutoShape 13"/>
          <p:cNvSpPr>
            <a:spLocks noChangeArrowheads="1"/>
          </p:cNvSpPr>
          <p:nvPr/>
        </p:nvSpPr>
        <p:spPr bwMode="auto">
          <a:xfrm>
            <a:off x="3614738"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[ 2 ]</a:t>
            </a:r>
          </a:p>
        </p:txBody>
      </p:sp>
      <p:sp>
        <p:nvSpPr>
          <p:cNvPr id="74766" name="AutoShape 14"/>
          <p:cNvSpPr>
            <a:spLocks noChangeArrowheads="1"/>
          </p:cNvSpPr>
          <p:nvPr/>
        </p:nvSpPr>
        <p:spPr bwMode="auto">
          <a:xfrm>
            <a:off x="44958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[ 3 ]</a:t>
            </a:r>
          </a:p>
        </p:txBody>
      </p:sp>
      <p:sp>
        <p:nvSpPr>
          <p:cNvPr id="74767" name="AutoShape 15"/>
          <p:cNvSpPr>
            <a:spLocks noChangeArrowheads="1"/>
          </p:cNvSpPr>
          <p:nvPr/>
        </p:nvSpPr>
        <p:spPr bwMode="auto">
          <a:xfrm>
            <a:off x="54102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[ 4 ]</a:t>
            </a:r>
          </a:p>
        </p:txBody>
      </p:sp>
      <p:sp>
        <p:nvSpPr>
          <p:cNvPr id="74768" name="AutoShape 16"/>
          <p:cNvSpPr>
            <a:spLocks noChangeArrowheads="1"/>
          </p:cNvSpPr>
          <p:nvPr/>
        </p:nvSpPr>
        <p:spPr bwMode="auto">
          <a:xfrm>
            <a:off x="638175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[ 5 ]</a:t>
            </a:r>
          </a:p>
        </p:txBody>
      </p:sp>
      <p:sp>
        <p:nvSpPr>
          <p:cNvPr id="74769" name="AutoShape 17"/>
          <p:cNvSpPr>
            <a:spLocks noChangeArrowheads="1"/>
          </p:cNvSpPr>
          <p:nvPr/>
        </p:nvSpPr>
        <p:spPr bwMode="auto">
          <a:xfrm>
            <a:off x="7229475" y="4800600"/>
            <a:ext cx="565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a:effectLst>
                  <a:outerShdw blurRad="38100" dist="38100" dir="2700000" algn="tl">
                    <a:srgbClr val="000000"/>
                  </a:outerShdw>
                </a:effectLst>
                <a:cs typeface="+mn-cs"/>
              </a:rPr>
              <a:t>. . .</a:t>
            </a:r>
          </a:p>
        </p:txBody>
      </p:sp>
      <p:sp>
        <p:nvSpPr>
          <p:cNvPr id="8210" name="AutoShape 19"/>
          <p:cNvSpPr>
            <a:spLocks noChangeArrowheads="1"/>
          </p:cNvSpPr>
          <p:nvPr/>
        </p:nvSpPr>
        <p:spPr bwMode="auto">
          <a:xfrm>
            <a:off x="1974850" y="5416550"/>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4</a:t>
            </a:r>
          </a:p>
        </p:txBody>
      </p:sp>
      <p:sp>
        <p:nvSpPr>
          <p:cNvPr id="8211" name="AutoShape 20"/>
          <p:cNvSpPr>
            <a:spLocks noChangeArrowheads="1"/>
          </p:cNvSpPr>
          <p:nvPr/>
        </p:nvSpPr>
        <p:spPr bwMode="auto">
          <a:xfrm>
            <a:off x="2889250" y="5416550"/>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8</a:t>
            </a:r>
          </a:p>
        </p:txBody>
      </p:sp>
      <p:sp>
        <p:nvSpPr>
          <p:cNvPr id="8212" name="AutoShape 21"/>
          <p:cNvSpPr>
            <a:spLocks noChangeArrowheads="1"/>
          </p:cNvSpPr>
          <p:nvPr/>
        </p:nvSpPr>
        <p:spPr bwMode="auto">
          <a:xfrm>
            <a:off x="3827463" y="5416550"/>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6</a:t>
            </a:r>
          </a:p>
        </p:txBody>
      </p:sp>
      <p:sp>
        <p:nvSpPr>
          <p:cNvPr id="8213" name="Freeform 23"/>
          <p:cNvSpPr>
            <a:spLocks noChangeArrowheads="1"/>
          </p:cNvSpPr>
          <p:nvPr/>
        </p:nvSpPr>
        <p:spPr bwMode="auto">
          <a:xfrm>
            <a:off x="7459663" y="4743450"/>
            <a:ext cx="982662" cy="1725613"/>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8214" name="Group 29"/>
          <p:cNvGrpSpPr>
            <a:grpSpLocks/>
          </p:cNvGrpSpPr>
          <p:nvPr/>
        </p:nvGrpSpPr>
        <p:grpSpPr bwMode="auto">
          <a:xfrm>
            <a:off x="7391400" y="1905000"/>
            <a:ext cx="1579563" cy="785813"/>
            <a:chOff x="4656" y="1200"/>
            <a:chExt cx="995" cy="495"/>
          </a:xfrm>
        </p:grpSpPr>
        <p:sp>
          <p:nvSpPr>
            <p:cNvPr id="74778" name="AutoShape 26"/>
            <p:cNvSpPr>
              <a:spLocks noChangeArrowheads="1"/>
            </p:cNvSpPr>
            <p:nvPr/>
          </p:nvSpPr>
          <p:spPr bwMode="auto">
            <a:xfrm>
              <a:off x="5237" y="1266"/>
              <a:ext cx="414"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size</a:t>
              </a:r>
            </a:p>
          </p:txBody>
        </p:sp>
        <p:sp>
          <p:nvSpPr>
            <p:cNvPr id="8225" name="AutoShape 27"/>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8215" name="AutoShape 28"/>
          <p:cNvSpPr>
            <a:spLocks noChangeArrowheads="1"/>
          </p:cNvSpPr>
          <p:nvPr/>
        </p:nvSpPr>
        <p:spPr bwMode="auto">
          <a:xfrm>
            <a:off x="7688263" y="2068513"/>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3</a:t>
            </a:r>
          </a:p>
        </p:txBody>
      </p:sp>
      <p:grpSp>
        <p:nvGrpSpPr>
          <p:cNvPr id="8216" name="Group 33"/>
          <p:cNvGrpSpPr>
            <a:grpSpLocks/>
          </p:cNvGrpSpPr>
          <p:nvPr/>
        </p:nvGrpSpPr>
        <p:grpSpPr bwMode="auto">
          <a:xfrm>
            <a:off x="7391400" y="2819400"/>
            <a:ext cx="1597025" cy="785813"/>
            <a:chOff x="4656" y="1200"/>
            <a:chExt cx="1006" cy="495"/>
          </a:xfrm>
        </p:grpSpPr>
        <p:sp>
          <p:nvSpPr>
            <p:cNvPr id="74786" name="AutoShape 34"/>
            <p:cNvSpPr>
              <a:spLocks noChangeArrowheads="1"/>
            </p:cNvSpPr>
            <p:nvPr/>
          </p:nvSpPr>
          <p:spPr bwMode="auto">
            <a:xfrm>
              <a:off x="5237" y="1266"/>
              <a:ext cx="425"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first</a:t>
              </a:r>
            </a:p>
          </p:txBody>
        </p:sp>
        <p:sp>
          <p:nvSpPr>
            <p:cNvPr id="8223" name="AutoShape 35"/>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8217" name="AutoShape 36"/>
          <p:cNvSpPr>
            <a:spLocks noChangeArrowheads="1"/>
          </p:cNvSpPr>
          <p:nvPr/>
        </p:nvSpPr>
        <p:spPr bwMode="auto">
          <a:xfrm>
            <a:off x="7688263" y="2982913"/>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0</a:t>
            </a:r>
          </a:p>
        </p:txBody>
      </p:sp>
      <p:grpSp>
        <p:nvGrpSpPr>
          <p:cNvPr id="8218" name="Group 37"/>
          <p:cNvGrpSpPr>
            <a:grpSpLocks/>
          </p:cNvGrpSpPr>
          <p:nvPr/>
        </p:nvGrpSpPr>
        <p:grpSpPr bwMode="auto">
          <a:xfrm>
            <a:off x="7391400" y="3733800"/>
            <a:ext cx="1528763" cy="785813"/>
            <a:chOff x="4656" y="1200"/>
            <a:chExt cx="963" cy="495"/>
          </a:xfrm>
        </p:grpSpPr>
        <p:sp>
          <p:nvSpPr>
            <p:cNvPr id="74790" name="AutoShape 38"/>
            <p:cNvSpPr>
              <a:spLocks noChangeArrowheads="1"/>
            </p:cNvSpPr>
            <p:nvPr/>
          </p:nvSpPr>
          <p:spPr bwMode="auto">
            <a:xfrm>
              <a:off x="5237" y="1266"/>
              <a:ext cx="382"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last</a:t>
              </a:r>
            </a:p>
          </p:txBody>
        </p:sp>
        <p:sp>
          <p:nvSpPr>
            <p:cNvPr id="8221" name="AutoShape 39"/>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8219" name="AutoShape 40"/>
          <p:cNvSpPr>
            <a:spLocks noChangeArrowheads="1"/>
          </p:cNvSpPr>
          <p:nvPr/>
        </p:nvSpPr>
        <p:spPr bwMode="auto">
          <a:xfrm>
            <a:off x="7688263" y="3897313"/>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2</a:t>
            </a:r>
          </a:p>
        </p:txBody>
      </p:sp>
    </p:spTree>
    <p:extLst>
      <p:ext uri="{BB962C8B-B14F-4D97-AF65-F5344CB8AC3E}">
        <p14:creationId xmlns:p14="http://schemas.microsoft.com/office/powerpoint/2010/main" val="263124543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A Dequeue Operation</a:t>
            </a:r>
          </a:p>
        </p:txBody>
      </p:sp>
      <p:sp>
        <p:nvSpPr>
          <p:cNvPr id="76803" name="Rectangle 3"/>
          <p:cNvSpPr>
            <a:spLocks noGrp="1" noChangeArrowheads="1"/>
          </p:cNvSpPr>
          <p:nvPr>
            <p:ph type="body" idx="1"/>
          </p:nvPr>
        </p:nvSpPr>
        <p:spPr>
          <a:xfrm>
            <a:off x="685800" y="1981200"/>
            <a:ext cx="6019800"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mtClean="0"/>
              <a:t>When an element leaves the queue, size is decremented, and first changes, too.</a:t>
            </a:r>
          </a:p>
        </p:txBody>
      </p:sp>
      <p:sp>
        <p:nvSpPr>
          <p:cNvPr id="9220" name="AutoShape 4"/>
          <p:cNvSpPr>
            <a:spLocks noChangeArrowheads="1"/>
          </p:cNvSpPr>
          <p:nvPr/>
        </p:nvSpPr>
        <p:spPr bwMode="auto">
          <a:xfrm>
            <a:off x="1703388" y="5253038"/>
            <a:ext cx="6046787" cy="785812"/>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sp>
        <p:nvSpPr>
          <p:cNvPr id="9221" name="Line 5"/>
          <p:cNvSpPr>
            <a:spLocks noChangeShapeType="1"/>
          </p:cNvSpPr>
          <p:nvPr/>
        </p:nvSpPr>
        <p:spPr bwMode="auto">
          <a:xfrm>
            <a:off x="2616200" y="5249863"/>
            <a:ext cx="1588"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2" name="Line 6"/>
          <p:cNvSpPr>
            <a:spLocks noChangeShapeType="1"/>
          </p:cNvSpPr>
          <p:nvPr/>
        </p:nvSpPr>
        <p:spPr bwMode="auto">
          <a:xfrm>
            <a:off x="3530600" y="5249863"/>
            <a:ext cx="1588"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3" name="Line 7"/>
          <p:cNvSpPr>
            <a:spLocks noChangeShapeType="1"/>
          </p:cNvSpPr>
          <p:nvPr/>
        </p:nvSpPr>
        <p:spPr bwMode="auto">
          <a:xfrm>
            <a:off x="4443413" y="5249863"/>
            <a:ext cx="1587"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4" name="Line 8"/>
          <p:cNvSpPr>
            <a:spLocks noChangeShapeType="1"/>
          </p:cNvSpPr>
          <p:nvPr/>
        </p:nvSpPr>
        <p:spPr bwMode="auto">
          <a:xfrm>
            <a:off x="5359400" y="5253038"/>
            <a:ext cx="1588"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5" name="Line 9"/>
          <p:cNvSpPr>
            <a:spLocks noChangeShapeType="1"/>
          </p:cNvSpPr>
          <p:nvPr/>
        </p:nvSpPr>
        <p:spPr bwMode="auto">
          <a:xfrm>
            <a:off x="6273800" y="5253038"/>
            <a:ext cx="1588"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6" name="Line 10"/>
          <p:cNvSpPr>
            <a:spLocks noChangeShapeType="1"/>
          </p:cNvSpPr>
          <p:nvPr/>
        </p:nvSpPr>
        <p:spPr bwMode="auto">
          <a:xfrm>
            <a:off x="7188200" y="5248275"/>
            <a:ext cx="1588" cy="793750"/>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11" name="AutoShape 11"/>
          <p:cNvSpPr>
            <a:spLocks noChangeArrowheads="1"/>
          </p:cNvSpPr>
          <p:nvPr/>
        </p:nvSpPr>
        <p:spPr bwMode="auto">
          <a:xfrm>
            <a:off x="1824038" y="4800600"/>
            <a:ext cx="692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[ 0 ]</a:t>
            </a:r>
          </a:p>
        </p:txBody>
      </p:sp>
      <p:sp>
        <p:nvSpPr>
          <p:cNvPr id="76812" name="AutoShape 12"/>
          <p:cNvSpPr>
            <a:spLocks noChangeArrowheads="1"/>
          </p:cNvSpPr>
          <p:nvPr/>
        </p:nvSpPr>
        <p:spPr bwMode="auto">
          <a:xfrm>
            <a:off x="2776538" y="4800600"/>
            <a:ext cx="5397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[1]</a:t>
            </a:r>
          </a:p>
        </p:txBody>
      </p:sp>
      <p:sp>
        <p:nvSpPr>
          <p:cNvPr id="76813" name="AutoShape 13"/>
          <p:cNvSpPr>
            <a:spLocks noChangeArrowheads="1"/>
          </p:cNvSpPr>
          <p:nvPr/>
        </p:nvSpPr>
        <p:spPr bwMode="auto">
          <a:xfrm>
            <a:off x="3614738"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[ 2 ]</a:t>
            </a:r>
          </a:p>
        </p:txBody>
      </p:sp>
      <p:sp>
        <p:nvSpPr>
          <p:cNvPr id="76814" name="AutoShape 14"/>
          <p:cNvSpPr>
            <a:spLocks noChangeArrowheads="1"/>
          </p:cNvSpPr>
          <p:nvPr/>
        </p:nvSpPr>
        <p:spPr bwMode="auto">
          <a:xfrm>
            <a:off x="44958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[ 3 ]</a:t>
            </a:r>
          </a:p>
        </p:txBody>
      </p:sp>
      <p:sp>
        <p:nvSpPr>
          <p:cNvPr id="76815" name="AutoShape 15"/>
          <p:cNvSpPr>
            <a:spLocks noChangeArrowheads="1"/>
          </p:cNvSpPr>
          <p:nvPr/>
        </p:nvSpPr>
        <p:spPr bwMode="auto">
          <a:xfrm>
            <a:off x="54102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[ 4 ]</a:t>
            </a:r>
          </a:p>
        </p:txBody>
      </p:sp>
      <p:sp>
        <p:nvSpPr>
          <p:cNvPr id="76816" name="AutoShape 16"/>
          <p:cNvSpPr>
            <a:spLocks noChangeArrowheads="1"/>
          </p:cNvSpPr>
          <p:nvPr/>
        </p:nvSpPr>
        <p:spPr bwMode="auto">
          <a:xfrm>
            <a:off x="638175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[ 5 ]</a:t>
            </a:r>
          </a:p>
        </p:txBody>
      </p:sp>
      <p:sp>
        <p:nvSpPr>
          <p:cNvPr id="76817" name="AutoShape 17"/>
          <p:cNvSpPr>
            <a:spLocks noChangeArrowheads="1"/>
          </p:cNvSpPr>
          <p:nvPr/>
        </p:nvSpPr>
        <p:spPr bwMode="auto">
          <a:xfrm>
            <a:off x="7229475" y="4800600"/>
            <a:ext cx="565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a:effectLst>
                  <a:outerShdw blurRad="38100" dist="38100" dir="2700000" algn="tl">
                    <a:srgbClr val="000000"/>
                  </a:outerShdw>
                </a:effectLst>
                <a:cs typeface="+mn-cs"/>
              </a:rPr>
              <a:t>. . .</a:t>
            </a:r>
          </a:p>
        </p:txBody>
      </p:sp>
      <p:sp>
        <p:nvSpPr>
          <p:cNvPr id="9234" name="AutoShape 18"/>
          <p:cNvSpPr>
            <a:spLocks noChangeArrowheads="1"/>
          </p:cNvSpPr>
          <p:nvPr/>
        </p:nvSpPr>
        <p:spPr bwMode="auto">
          <a:xfrm>
            <a:off x="1974850" y="5416550"/>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4</a:t>
            </a:r>
          </a:p>
        </p:txBody>
      </p:sp>
      <p:sp>
        <p:nvSpPr>
          <p:cNvPr id="9235" name="AutoShape 19"/>
          <p:cNvSpPr>
            <a:spLocks noChangeArrowheads="1"/>
          </p:cNvSpPr>
          <p:nvPr/>
        </p:nvSpPr>
        <p:spPr bwMode="auto">
          <a:xfrm>
            <a:off x="2889250" y="5416550"/>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8</a:t>
            </a:r>
          </a:p>
        </p:txBody>
      </p:sp>
      <p:sp>
        <p:nvSpPr>
          <p:cNvPr id="9236" name="AutoShape 20"/>
          <p:cNvSpPr>
            <a:spLocks noChangeArrowheads="1"/>
          </p:cNvSpPr>
          <p:nvPr/>
        </p:nvSpPr>
        <p:spPr bwMode="auto">
          <a:xfrm>
            <a:off x="3827463" y="5416550"/>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6</a:t>
            </a:r>
          </a:p>
        </p:txBody>
      </p:sp>
      <p:sp>
        <p:nvSpPr>
          <p:cNvPr id="9237" name="Freeform 21"/>
          <p:cNvSpPr>
            <a:spLocks noChangeArrowheads="1"/>
          </p:cNvSpPr>
          <p:nvPr/>
        </p:nvSpPr>
        <p:spPr bwMode="auto">
          <a:xfrm>
            <a:off x="7459663" y="4743450"/>
            <a:ext cx="982662" cy="1725613"/>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9238" name="Group 22"/>
          <p:cNvGrpSpPr>
            <a:grpSpLocks/>
          </p:cNvGrpSpPr>
          <p:nvPr/>
        </p:nvGrpSpPr>
        <p:grpSpPr bwMode="auto">
          <a:xfrm>
            <a:off x="7391400" y="1905000"/>
            <a:ext cx="1579563" cy="785813"/>
            <a:chOff x="4656" y="1200"/>
            <a:chExt cx="995" cy="495"/>
          </a:xfrm>
        </p:grpSpPr>
        <p:sp>
          <p:nvSpPr>
            <p:cNvPr id="76823" name="AutoShape 23"/>
            <p:cNvSpPr>
              <a:spLocks noChangeArrowheads="1"/>
            </p:cNvSpPr>
            <p:nvPr/>
          </p:nvSpPr>
          <p:spPr bwMode="auto">
            <a:xfrm>
              <a:off x="5237" y="1266"/>
              <a:ext cx="414"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size</a:t>
              </a:r>
            </a:p>
          </p:txBody>
        </p:sp>
        <p:sp>
          <p:nvSpPr>
            <p:cNvPr id="9252" name="AutoShape 24"/>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9239" name="AutoShape 25"/>
          <p:cNvSpPr>
            <a:spLocks noChangeArrowheads="1"/>
          </p:cNvSpPr>
          <p:nvPr/>
        </p:nvSpPr>
        <p:spPr bwMode="auto">
          <a:xfrm>
            <a:off x="7688263" y="2068513"/>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2</a:t>
            </a:r>
          </a:p>
        </p:txBody>
      </p:sp>
      <p:grpSp>
        <p:nvGrpSpPr>
          <p:cNvPr id="9240" name="Group 26"/>
          <p:cNvGrpSpPr>
            <a:grpSpLocks/>
          </p:cNvGrpSpPr>
          <p:nvPr/>
        </p:nvGrpSpPr>
        <p:grpSpPr bwMode="auto">
          <a:xfrm>
            <a:off x="7391400" y="2819400"/>
            <a:ext cx="1597025" cy="785813"/>
            <a:chOff x="4656" y="1200"/>
            <a:chExt cx="1006" cy="495"/>
          </a:xfrm>
        </p:grpSpPr>
        <p:sp>
          <p:nvSpPr>
            <p:cNvPr id="76827" name="AutoShape 27"/>
            <p:cNvSpPr>
              <a:spLocks noChangeArrowheads="1"/>
            </p:cNvSpPr>
            <p:nvPr/>
          </p:nvSpPr>
          <p:spPr bwMode="auto">
            <a:xfrm>
              <a:off x="5237" y="1266"/>
              <a:ext cx="425"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first</a:t>
              </a:r>
            </a:p>
          </p:txBody>
        </p:sp>
        <p:sp>
          <p:nvSpPr>
            <p:cNvPr id="9250" name="AutoShape 28"/>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9241" name="AutoShape 29"/>
          <p:cNvSpPr>
            <a:spLocks noChangeArrowheads="1"/>
          </p:cNvSpPr>
          <p:nvPr/>
        </p:nvSpPr>
        <p:spPr bwMode="auto">
          <a:xfrm>
            <a:off x="7688263" y="2982913"/>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1</a:t>
            </a:r>
          </a:p>
        </p:txBody>
      </p:sp>
      <p:grpSp>
        <p:nvGrpSpPr>
          <p:cNvPr id="9242" name="Group 30"/>
          <p:cNvGrpSpPr>
            <a:grpSpLocks/>
          </p:cNvGrpSpPr>
          <p:nvPr/>
        </p:nvGrpSpPr>
        <p:grpSpPr bwMode="auto">
          <a:xfrm>
            <a:off x="7391400" y="3733800"/>
            <a:ext cx="1528763" cy="785813"/>
            <a:chOff x="4656" y="1200"/>
            <a:chExt cx="963" cy="495"/>
          </a:xfrm>
        </p:grpSpPr>
        <p:sp>
          <p:nvSpPr>
            <p:cNvPr id="76831" name="AutoShape 31"/>
            <p:cNvSpPr>
              <a:spLocks noChangeArrowheads="1"/>
            </p:cNvSpPr>
            <p:nvPr/>
          </p:nvSpPr>
          <p:spPr bwMode="auto">
            <a:xfrm>
              <a:off x="5237" y="1266"/>
              <a:ext cx="382"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last</a:t>
              </a:r>
            </a:p>
          </p:txBody>
        </p:sp>
        <p:sp>
          <p:nvSpPr>
            <p:cNvPr id="9248" name="AutoShape 32"/>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9243" name="AutoShape 33"/>
          <p:cNvSpPr>
            <a:spLocks noChangeArrowheads="1"/>
          </p:cNvSpPr>
          <p:nvPr/>
        </p:nvSpPr>
        <p:spPr bwMode="auto">
          <a:xfrm>
            <a:off x="7688263" y="3897313"/>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2</a:t>
            </a:r>
          </a:p>
        </p:txBody>
      </p:sp>
      <p:grpSp>
        <p:nvGrpSpPr>
          <p:cNvPr id="9244" name="Group 36"/>
          <p:cNvGrpSpPr>
            <a:grpSpLocks/>
          </p:cNvGrpSpPr>
          <p:nvPr/>
        </p:nvGrpSpPr>
        <p:grpSpPr bwMode="auto">
          <a:xfrm>
            <a:off x="2133600" y="5181600"/>
            <a:ext cx="76200" cy="990600"/>
            <a:chOff x="384" y="2496"/>
            <a:chExt cx="48" cy="624"/>
          </a:xfrm>
        </p:grpSpPr>
        <p:sp>
          <p:nvSpPr>
            <p:cNvPr id="9245" name="Rectangle 34"/>
            <p:cNvSpPr>
              <a:spLocks noChangeArrowheads="1"/>
            </p:cNvSpPr>
            <p:nvPr/>
          </p:nvSpPr>
          <p:spPr bwMode="auto">
            <a:xfrm rot="2379613">
              <a:off x="384" y="2496"/>
              <a:ext cx="48" cy="624"/>
            </a:xfrm>
            <a:prstGeom prst="rect">
              <a:avLst/>
            </a:prstGeom>
            <a:solidFill>
              <a:schemeClr val="tx1"/>
            </a:solidFill>
            <a:ln w="9525">
              <a:solidFill>
                <a:schemeClr val="tx1"/>
              </a:solidFill>
              <a:miter lim="800000"/>
              <a:headEnd/>
              <a:tailEnd/>
            </a:ln>
          </p:spPr>
          <p:txBody>
            <a:bodyPr wrap="none" anchor="ctr"/>
            <a:lstStyle/>
            <a:p>
              <a:pPr algn="ctr"/>
              <a:endParaRPr lang="en-US">
                <a:solidFill>
                  <a:schemeClr val="tx1"/>
                </a:solidFill>
              </a:endParaRPr>
            </a:p>
          </p:txBody>
        </p:sp>
        <p:sp>
          <p:nvSpPr>
            <p:cNvPr id="9246" name="Rectangle 35"/>
            <p:cNvSpPr>
              <a:spLocks noChangeArrowheads="1"/>
            </p:cNvSpPr>
            <p:nvPr/>
          </p:nvSpPr>
          <p:spPr bwMode="auto">
            <a:xfrm rot="19220387" flipH="1">
              <a:off x="384" y="2496"/>
              <a:ext cx="48" cy="624"/>
            </a:xfrm>
            <a:prstGeom prst="rect">
              <a:avLst/>
            </a:prstGeom>
            <a:solidFill>
              <a:schemeClr val="tx1"/>
            </a:solidFill>
            <a:ln w="9525">
              <a:solidFill>
                <a:schemeClr val="tx1"/>
              </a:solidFill>
              <a:miter lim="800000"/>
              <a:headEnd/>
              <a:tailEnd/>
            </a:ln>
          </p:spPr>
          <p:txBody>
            <a:bodyPr wrap="none" anchor="ctr"/>
            <a:lstStyle/>
            <a:p>
              <a:pPr algn="ctr"/>
              <a:endParaRPr lang="en-US">
                <a:solidFill>
                  <a:schemeClr val="tx1"/>
                </a:solidFill>
              </a:endParaRPr>
            </a:p>
          </p:txBody>
        </p:sp>
      </p:grpSp>
    </p:spTree>
    <p:extLst>
      <p:ext uri="{BB962C8B-B14F-4D97-AF65-F5344CB8AC3E}">
        <p14:creationId xmlns:p14="http://schemas.microsoft.com/office/powerpoint/2010/main" val="200787034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An Enqueue Operation</a:t>
            </a:r>
          </a:p>
        </p:txBody>
      </p:sp>
      <p:sp>
        <p:nvSpPr>
          <p:cNvPr id="78851" name="Rectangle 3"/>
          <p:cNvSpPr>
            <a:spLocks noGrp="1" noChangeArrowheads="1"/>
          </p:cNvSpPr>
          <p:nvPr>
            <p:ph type="body" idx="1"/>
          </p:nvPr>
        </p:nvSpPr>
        <p:spPr>
          <a:xfrm>
            <a:off x="685800" y="1981200"/>
            <a:ext cx="6019800"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mtClean="0"/>
              <a:t>When an element enters the queue, size is incremented, and last changes, too.</a:t>
            </a:r>
          </a:p>
        </p:txBody>
      </p:sp>
      <p:sp>
        <p:nvSpPr>
          <p:cNvPr id="10244" name="AutoShape 4"/>
          <p:cNvSpPr>
            <a:spLocks noChangeArrowheads="1"/>
          </p:cNvSpPr>
          <p:nvPr/>
        </p:nvSpPr>
        <p:spPr bwMode="auto">
          <a:xfrm>
            <a:off x="1703388" y="5253038"/>
            <a:ext cx="6046787" cy="785812"/>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sp>
        <p:nvSpPr>
          <p:cNvPr id="10245" name="Line 5"/>
          <p:cNvSpPr>
            <a:spLocks noChangeShapeType="1"/>
          </p:cNvSpPr>
          <p:nvPr/>
        </p:nvSpPr>
        <p:spPr bwMode="auto">
          <a:xfrm>
            <a:off x="2616200" y="5249863"/>
            <a:ext cx="1588"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46" name="Line 6"/>
          <p:cNvSpPr>
            <a:spLocks noChangeShapeType="1"/>
          </p:cNvSpPr>
          <p:nvPr/>
        </p:nvSpPr>
        <p:spPr bwMode="auto">
          <a:xfrm>
            <a:off x="3530600" y="5249863"/>
            <a:ext cx="1588"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47" name="Line 7"/>
          <p:cNvSpPr>
            <a:spLocks noChangeShapeType="1"/>
          </p:cNvSpPr>
          <p:nvPr/>
        </p:nvSpPr>
        <p:spPr bwMode="auto">
          <a:xfrm>
            <a:off x="4443413" y="5249863"/>
            <a:ext cx="1587"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48" name="Line 8"/>
          <p:cNvSpPr>
            <a:spLocks noChangeShapeType="1"/>
          </p:cNvSpPr>
          <p:nvPr/>
        </p:nvSpPr>
        <p:spPr bwMode="auto">
          <a:xfrm>
            <a:off x="5359400" y="5253038"/>
            <a:ext cx="1588"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49" name="Line 9"/>
          <p:cNvSpPr>
            <a:spLocks noChangeShapeType="1"/>
          </p:cNvSpPr>
          <p:nvPr/>
        </p:nvSpPr>
        <p:spPr bwMode="auto">
          <a:xfrm>
            <a:off x="6273800" y="5253038"/>
            <a:ext cx="1588"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50" name="Line 10"/>
          <p:cNvSpPr>
            <a:spLocks noChangeShapeType="1"/>
          </p:cNvSpPr>
          <p:nvPr/>
        </p:nvSpPr>
        <p:spPr bwMode="auto">
          <a:xfrm>
            <a:off x="7188200" y="5248275"/>
            <a:ext cx="1588" cy="793750"/>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59" name="AutoShape 11"/>
          <p:cNvSpPr>
            <a:spLocks noChangeArrowheads="1"/>
          </p:cNvSpPr>
          <p:nvPr/>
        </p:nvSpPr>
        <p:spPr bwMode="auto">
          <a:xfrm>
            <a:off x="1824038" y="4800600"/>
            <a:ext cx="692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[ 0 ]</a:t>
            </a:r>
          </a:p>
        </p:txBody>
      </p:sp>
      <p:sp>
        <p:nvSpPr>
          <p:cNvPr id="78860" name="AutoShape 12"/>
          <p:cNvSpPr>
            <a:spLocks noChangeArrowheads="1"/>
          </p:cNvSpPr>
          <p:nvPr/>
        </p:nvSpPr>
        <p:spPr bwMode="auto">
          <a:xfrm>
            <a:off x="2776538" y="4800600"/>
            <a:ext cx="5397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[1]</a:t>
            </a:r>
          </a:p>
        </p:txBody>
      </p:sp>
      <p:sp>
        <p:nvSpPr>
          <p:cNvPr id="78861" name="AutoShape 13"/>
          <p:cNvSpPr>
            <a:spLocks noChangeArrowheads="1"/>
          </p:cNvSpPr>
          <p:nvPr/>
        </p:nvSpPr>
        <p:spPr bwMode="auto">
          <a:xfrm>
            <a:off x="3614738"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[ 2 ]</a:t>
            </a:r>
          </a:p>
        </p:txBody>
      </p:sp>
      <p:sp>
        <p:nvSpPr>
          <p:cNvPr id="78862" name="AutoShape 14"/>
          <p:cNvSpPr>
            <a:spLocks noChangeArrowheads="1"/>
          </p:cNvSpPr>
          <p:nvPr/>
        </p:nvSpPr>
        <p:spPr bwMode="auto">
          <a:xfrm>
            <a:off x="44958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[ 3 ]</a:t>
            </a:r>
          </a:p>
        </p:txBody>
      </p:sp>
      <p:sp>
        <p:nvSpPr>
          <p:cNvPr id="78863" name="AutoShape 15"/>
          <p:cNvSpPr>
            <a:spLocks noChangeArrowheads="1"/>
          </p:cNvSpPr>
          <p:nvPr/>
        </p:nvSpPr>
        <p:spPr bwMode="auto">
          <a:xfrm>
            <a:off x="54102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[ 4 ]</a:t>
            </a:r>
          </a:p>
        </p:txBody>
      </p:sp>
      <p:sp>
        <p:nvSpPr>
          <p:cNvPr id="78864" name="AutoShape 16"/>
          <p:cNvSpPr>
            <a:spLocks noChangeArrowheads="1"/>
          </p:cNvSpPr>
          <p:nvPr/>
        </p:nvSpPr>
        <p:spPr bwMode="auto">
          <a:xfrm>
            <a:off x="638175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[ 5 ]</a:t>
            </a:r>
          </a:p>
        </p:txBody>
      </p:sp>
      <p:sp>
        <p:nvSpPr>
          <p:cNvPr id="78865" name="AutoShape 17"/>
          <p:cNvSpPr>
            <a:spLocks noChangeArrowheads="1"/>
          </p:cNvSpPr>
          <p:nvPr/>
        </p:nvSpPr>
        <p:spPr bwMode="auto">
          <a:xfrm>
            <a:off x="7229475" y="4800600"/>
            <a:ext cx="565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a:effectLst>
                  <a:outerShdw blurRad="38100" dist="38100" dir="2700000" algn="tl">
                    <a:srgbClr val="000000"/>
                  </a:outerShdw>
                </a:effectLst>
                <a:cs typeface="+mn-cs"/>
              </a:rPr>
              <a:t>. . .</a:t>
            </a:r>
          </a:p>
        </p:txBody>
      </p:sp>
      <p:sp>
        <p:nvSpPr>
          <p:cNvPr id="10258" name="AutoShape 18"/>
          <p:cNvSpPr>
            <a:spLocks noChangeArrowheads="1"/>
          </p:cNvSpPr>
          <p:nvPr/>
        </p:nvSpPr>
        <p:spPr bwMode="auto">
          <a:xfrm>
            <a:off x="4724400" y="5410200"/>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2</a:t>
            </a:r>
          </a:p>
        </p:txBody>
      </p:sp>
      <p:sp>
        <p:nvSpPr>
          <p:cNvPr id="10259" name="AutoShape 19"/>
          <p:cNvSpPr>
            <a:spLocks noChangeArrowheads="1"/>
          </p:cNvSpPr>
          <p:nvPr/>
        </p:nvSpPr>
        <p:spPr bwMode="auto">
          <a:xfrm>
            <a:off x="2889250" y="5416550"/>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8</a:t>
            </a:r>
          </a:p>
        </p:txBody>
      </p:sp>
      <p:sp>
        <p:nvSpPr>
          <p:cNvPr id="10260" name="AutoShape 20"/>
          <p:cNvSpPr>
            <a:spLocks noChangeArrowheads="1"/>
          </p:cNvSpPr>
          <p:nvPr/>
        </p:nvSpPr>
        <p:spPr bwMode="auto">
          <a:xfrm>
            <a:off x="3827463" y="5416550"/>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6</a:t>
            </a:r>
          </a:p>
        </p:txBody>
      </p:sp>
      <p:sp>
        <p:nvSpPr>
          <p:cNvPr id="10261" name="Freeform 21"/>
          <p:cNvSpPr>
            <a:spLocks noChangeArrowheads="1"/>
          </p:cNvSpPr>
          <p:nvPr/>
        </p:nvSpPr>
        <p:spPr bwMode="auto">
          <a:xfrm>
            <a:off x="7459663" y="4743450"/>
            <a:ext cx="982662" cy="1725613"/>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10262" name="Group 22"/>
          <p:cNvGrpSpPr>
            <a:grpSpLocks/>
          </p:cNvGrpSpPr>
          <p:nvPr/>
        </p:nvGrpSpPr>
        <p:grpSpPr bwMode="auto">
          <a:xfrm>
            <a:off x="7391400" y="1905000"/>
            <a:ext cx="1579563" cy="785813"/>
            <a:chOff x="4656" y="1200"/>
            <a:chExt cx="995" cy="495"/>
          </a:xfrm>
        </p:grpSpPr>
        <p:sp>
          <p:nvSpPr>
            <p:cNvPr id="78871" name="AutoShape 23"/>
            <p:cNvSpPr>
              <a:spLocks noChangeArrowheads="1"/>
            </p:cNvSpPr>
            <p:nvPr/>
          </p:nvSpPr>
          <p:spPr bwMode="auto">
            <a:xfrm>
              <a:off x="5237" y="1266"/>
              <a:ext cx="414"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size</a:t>
              </a:r>
            </a:p>
          </p:txBody>
        </p:sp>
        <p:sp>
          <p:nvSpPr>
            <p:cNvPr id="10274" name="AutoShape 24"/>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10263" name="AutoShape 25"/>
          <p:cNvSpPr>
            <a:spLocks noChangeArrowheads="1"/>
          </p:cNvSpPr>
          <p:nvPr/>
        </p:nvSpPr>
        <p:spPr bwMode="auto">
          <a:xfrm>
            <a:off x="7688263" y="2068513"/>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3</a:t>
            </a:r>
          </a:p>
        </p:txBody>
      </p:sp>
      <p:grpSp>
        <p:nvGrpSpPr>
          <p:cNvPr id="10264" name="Group 26"/>
          <p:cNvGrpSpPr>
            <a:grpSpLocks/>
          </p:cNvGrpSpPr>
          <p:nvPr/>
        </p:nvGrpSpPr>
        <p:grpSpPr bwMode="auto">
          <a:xfrm>
            <a:off x="7391400" y="2819400"/>
            <a:ext cx="1597025" cy="785813"/>
            <a:chOff x="4656" y="1200"/>
            <a:chExt cx="1006" cy="495"/>
          </a:xfrm>
        </p:grpSpPr>
        <p:sp>
          <p:nvSpPr>
            <p:cNvPr id="78875" name="AutoShape 27"/>
            <p:cNvSpPr>
              <a:spLocks noChangeArrowheads="1"/>
            </p:cNvSpPr>
            <p:nvPr/>
          </p:nvSpPr>
          <p:spPr bwMode="auto">
            <a:xfrm>
              <a:off x="5237" y="1266"/>
              <a:ext cx="425"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first</a:t>
              </a:r>
            </a:p>
          </p:txBody>
        </p:sp>
        <p:sp>
          <p:nvSpPr>
            <p:cNvPr id="10272" name="AutoShape 28"/>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10265" name="AutoShape 29"/>
          <p:cNvSpPr>
            <a:spLocks noChangeArrowheads="1"/>
          </p:cNvSpPr>
          <p:nvPr/>
        </p:nvSpPr>
        <p:spPr bwMode="auto">
          <a:xfrm>
            <a:off x="7688263" y="2982913"/>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1</a:t>
            </a:r>
          </a:p>
        </p:txBody>
      </p:sp>
      <p:grpSp>
        <p:nvGrpSpPr>
          <p:cNvPr id="10266" name="Group 30"/>
          <p:cNvGrpSpPr>
            <a:grpSpLocks/>
          </p:cNvGrpSpPr>
          <p:nvPr/>
        </p:nvGrpSpPr>
        <p:grpSpPr bwMode="auto">
          <a:xfrm>
            <a:off x="7391400" y="3733800"/>
            <a:ext cx="1528763" cy="785813"/>
            <a:chOff x="4656" y="1200"/>
            <a:chExt cx="963" cy="495"/>
          </a:xfrm>
        </p:grpSpPr>
        <p:sp>
          <p:nvSpPr>
            <p:cNvPr id="78879" name="AutoShape 31"/>
            <p:cNvSpPr>
              <a:spLocks noChangeArrowheads="1"/>
            </p:cNvSpPr>
            <p:nvPr/>
          </p:nvSpPr>
          <p:spPr bwMode="auto">
            <a:xfrm>
              <a:off x="5237" y="1266"/>
              <a:ext cx="382"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last</a:t>
              </a:r>
            </a:p>
          </p:txBody>
        </p:sp>
        <p:sp>
          <p:nvSpPr>
            <p:cNvPr id="10270" name="AutoShape 32"/>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10267" name="AutoShape 33"/>
          <p:cNvSpPr>
            <a:spLocks noChangeArrowheads="1"/>
          </p:cNvSpPr>
          <p:nvPr/>
        </p:nvSpPr>
        <p:spPr bwMode="auto">
          <a:xfrm>
            <a:off x="7688263" y="3897313"/>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3</a:t>
            </a:r>
          </a:p>
        </p:txBody>
      </p:sp>
      <p:sp>
        <p:nvSpPr>
          <p:cNvPr id="10268" name="Line 37"/>
          <p:cNvSpPr>
            <a:spLocks noChangeShapeType="1"/>
          </p:cNvSpPr>
          <p:nvPr/>
        </p:nvSpPr>
        <p:spPr bwMode="auto">
          <a:xfrm flipV="1">
            <a:off x="3200400" y="5943600"/>
            <a:ext cx="1524000" cy="4572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380186094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lgn="just">
              <a:buNone/>
            </a:pPr>
            <a:r>
              <a:rPr lang="en-IN" dirty="0" smtClean="0"/>
              <a:t>This </a:t>
            </a:r>
            <a:r>
              <a:rPr lang="en-IN" dirty="0"/>
              <a:t>way, if you’re using a word processor but the computer is briefly doing something else when you hit a key, the keystroke won’t be lost; it waits in the queue until the word processor has time to read it. Using a queue </a:t>
            </a:r>
          </a:p>
        </p:txBody>
      </p:sp>
    </p:spTree>
    <p:extLst>
      <p:ext uri="{BB962C8B-B14F-4D97-AF65-F5344CB8AC3E}">
        <p14:creationId xmlns:p14="http://schemas.microsoft.com/office/powerpoint/2010/main" val="3282152516"/>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At the End of the Array</a:t>
            </a:r>
          </a:p>
        </p:txBody>
      </p:sp>
      <p:sp>
        <p:nvSpPr>
          <p:cNvPr id="80899" name="Rectangle 3"/>
          <p:cNvSpPr>
            <a:spLocks noGrp="1" noChangeArrowheads="1"/>
          </p:cNvSpPr>
          <p:nvPr>
            <p:ph type="body" idx="1"/>
          </p:nvPr>
        </p:nvSpPr>
        <p:spPr>
          <a:xfrm>
            <a:off x="685800" y="1981200"/>
            <a:ext cx="6019800" cy="4114800"/>
          </a:xfrm>
        </p:spPr>
        <p:txBody>
          <a:bodyPr/>
          <a:lstStyle/>
          <a:p>
            <a:pPr algn="just">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There is special </a:t>
            </a:r>
            <a:r>
              <a:rPr lang="en-GB" dirty="0" err="1" smtClean="0"/>
              <a:t>behavior</a:t>
            </a:r>
            <a:r>
              <a:rPr lang="en-GB" dirty="0" smtClean="0"/>
              <a:t> at the end of the array. For example, suppose we want to add a new element to this queue, where the last index is [5]:</a:t>
            </a:r>
          </a:p>
        </p:txBody>
      </p:sp>
      <p:sp>
        <p:nvSpPr>
          <p:cNvPr id="11268" name="AutoShape 4"/>
          <p:cNvSpPr>
            <a:spLocks noChangeArrowheads="1"/>
          </p:cNvSpPr>
          <p:nvPr/>
        </p:nvSpPr>
        <p:spPr bwMode="auto">
          <a:xfrm>
            <a:off x="1703388" y="5253038"/>
            <a:ext cx="5459412" cy="785812"/>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sp>
        <p:nvSpPr>
          <p:cNvPr id="11269" name="Line 5"/>
          <p:cNvSpPr>
            <a:spLocks noChangeShapeType="1"/>
          </p:cNvSpPr>
          <p:nvPr/>
        </p:nvSpPr>
        <p:spPr bwMode="auto">
          <a:xfrm>
            <a:off x="2616200" y="5249863"/>
            <a:ext cx="1588"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0" name="Line 6"/>
          <p:cNvSpPr>
            <a:spLocks noChangeShapeType="1"/>
          </p:cNvSpPr>
          <p:nvPr/>
        </p:nvSpPr>
        <p:spPr bwMode="auto">
          <a:xfrm>
            <a:off x="3530600" y="5249863"/>
            <a:ext cx="1588"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1" name="Line 7"/>
          <p:cNvSpPr>
            <a:spLocks noChangeShapeType="1"/>
          </p:cNvSpPr>
          <p:nvPr/>
        </p:nvSpPr>
        <p:spPr bwMode="auto">
          <a:xfrm>
            <a:off x="4443413" y="5249863"/>
            <a:ext cx="1587"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2" name="Line 8"/>
          <p:cNvSpPr>
            <a:spLocks noChangeShapeType="1"/>
          </p:cNvSpPr>
          <p:nvPr/>
        </p:nvSpPr>
        <p:spPr bwMode="auto">
          <a:xfrm>
            <a:off x="5359400" y="5253038"/>
            <a:ext cx="1588"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3" name="Line 9"/>
          <p:cNvSpPr>
            <a:spLocks noChangeShapeType="1"/>
          </p:cNvSpPr>
          <p:nvPr/>
        </p:nvSpPr>
        <p:spPr bwMode="auto">
          <a:xfrm>
            <a:off x="6273800" y="5253038"/>
            <a:ext cx="1588"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0907" name="AutoShape 11"/>
          <p:cNvSpPr>
            <a:spLocks noChangeArrowheads="1"/>
          </p:cNvSpPr>
          <p:nvPr/>
        </p:nvSpPr>
        <p:spPr bwMode="auto">
          <a:xfrm>
            <a:off x="1824038" y="4800600"/>
            <a:ext cx="692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[ 0 ]</a:t>
            </a:r>
          </a:p>
        </p:txBody>
      </p:sp>
      <p:sp>
        <p:nvSpPr>
          <p:cNvPr id="80908" name="AutoShape 12"/>
          <p:cNvSpPr>
            <a:spLocks noChangeArrowheads="1"/>
          </p:cNvSpPr>
          <p:nvPr/>
        </p:nvSpPr>
        <p:spPr bwMode="auto">
          <a:xfrm>
            <a:off x="2776538" y="4800600"/>
            <a:ext cx="5397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[1]</a:t>
            </a:r>
          </a:p>
        </p:txBody>
      </p:sp>
      <p:sp>
        <p:nvSpPr>
          <p:cNvPr id="80909" name="AutoShape 13"/>
          <p:cNvSpPr>
            <a:spLocks noChangeArrowheads="1"/>
          </p:cNvSpPr>
          <p:nvPr/>
        </p:nvSpPr>
        <p:spPr bwMode="auto">
          <a:xfrm>
            <a:off x="3614738"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[ 2 ]</a:t>
            </a:r>
          </a:p>
        </p:txBody>
      </p:sp>
      <p:sp>
        <p:nvSpPr>
          <p:cNvPr id="80910" name="AutoShape 14"/>
          <p:cNvSpPr>
            <a:spLocks noChangeArrowheads="1"/>
          </p:cNvSpPr>
          <p:nvPr/>
        </p:nvSpPr>
        <p:spPr bwMode="auto">
          <a:xfrm>
            <a:off x="44958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[ 3 ]</a:t>
            </a:r>
          </a:p>
        </p:txBody>
      </p:sp>
      <p:sp>
        <p:nvSpPr>
          <p:cNvPr id="80911" name="AutoShape 15"/>
          <p:cNvSpPr>
            <a:spLocks noChangeArrowheads="1"/>
          </p:cNvSpPr>
          <p:nvPr/>
        </p:nvSpPr>
        <p:spPr bwMode="auto">
          <a:xfrm>
            <a:off x="54102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[ 4 ]</a:t>
            </a:r>
          </a:p>
        </p:txBody>
      </p:sp>
      <p:sp>
        <p:nvSpPr>
          <p:cNvPr id="80912" name="AutoShape 16"/>
          <p:cNvSpPr>
            <a:spLocks noChangeArrowheads="1"/>
          </p:cNvSpPr>
          <p:nvPr/>
        </p:nvSpPr>
        <p:spPr bwMode="auto">
          <a:xfrm>
            <a:off x="638175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[ 5 ]</a:t>
            </a:r>
          </a:p>
        </p:txBody>
      </p:sp>
      <p:sp>
        <p:nvSpPr>
          <p:cNvPr id="11280" name="AutoShape 18"/>
          <p:cNvSpPr>
            <a:spLocks noChangeArrowheads="1"/>
          </p:cNvSpPr>
          <p:nvPr/>
        </p:nvSpPr>
        <p:spPr bwMode="auto">
          <a:xfrm>
            <a:off x="4724400" y="5410200"/>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2</a:t>
            </a:r>
          </a:p>
        </p:txBody>
      </p:sp>
      <p:sp>
        <p:nvSpPr>
          <p:cNvPr id="11281" name="AutoShape 19"/>
          <p:cNvSpPr>
            <a:spLocks noChangeArrowheads="1"/>
          </p:cNvSpPr>
          <p:nvPr/>
        </p:nvSpPr>
        <p:spPr bwMode="auto">
          <a:xfrm>
            <a:off x="6553200" y="5410200"/>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1</a:t>
            </a:r>
          </a:p>
        </p:txBody>
      </p:sp>
      <p:sp>
        <p:nvSpPr>
          <p:cNvPr id="11282" name="AutoShape 20"/>
          <p:cNvSpPr>
            <a:spLocks noChangeArrowheads="1"/>
          </p:cNvSpPr>
          <p:nvPr/>
        </p:nvSpPr>
        <p:spPr bwMode="auto">
          <a:xfrm>
            <a:off x="5638800" y="5410200"/>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6</a:t>
            </a:r>
          </a:p>
        </p:txBody>
      </p:sp>
      <p:sp>
        <p:nvSpPr>
          <p:cNvPr id="11283" name="Freeform 21"/>
          <p:cNvSpPr>
            <a:spLocks noChangeArrowheads="1"/>
          </p:cNvSpPr>
          <p:nvPr/>
        </p:nvSpPr>
        <p:spPr bwMode="auto">
          <a:xfrm>
            <a:off x="7459663" y="4743450"/>
            <a:ext cx="982662" cy="1725613"/>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11284" name="Group 22"/>
          <p:cNvGrpSpPr>
            <a:grpSpLocks/>
          </p:cNvGrpSpPr>
          <p:nvPr/>
        </p:nvGrpSpPr>
        <p:grpSpPr bwMode="auto">
          <a:xfrm>
            <a:off x="7391400" y="1905000"/>
            <a:ext cx="1579563" cy="785813"/>
            <a:chOff x="4656" y="1200"/>
            <a:chExt cx="995" cy="495"/>
          </a:xfrm>
        </p:grpSpPr>
        <p:sp>
          <p:nvSpPr>
            <p:cNvPr id="80919" name="AutoShape 23"/>
            <p:cNvSpPr>
              <a:spLocks noChangeArrowheads="1"/>
            </p:cNvSpPr>
            <p:nvPr/>
          </p:nvSpPr>
          <p:spPr bwMode="auto">
            <a:xfrm>
              <a:off x="5237" y="1266"/>
              <a:ext cx="414"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size</a:t>
              </a:r>
            </a:p>
          </p:txBody>
        </p:sp>
        <p:sp>
          <p:nvSpPr>
            <p:cNvPr id="11295" name="AutoShape 24"/>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11285" name="AutoShape 25"/>
          <p:cNvSpPr>
            <a:spLocks noChangeArrowheads="1"/>
          </p:cNvSpPr>
          <p:nvPr/>
        </p:nvSpPr>
        <p:spPr bwMode="auto">
          <a:xfrm>
            <a:off x="7688263" y="2068513"/>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3</a:t>
            </a:r>
          </a:p>
        </p:txBody>
      </p:sp>
      <p:grpSp>
        <p:nvGrpSpPr>
          <p:cNvPr id="11286" name="Group 26"/>
          <p:cNvGrpSpPr>
            <a:grpSpLocks/>
          </p:cNvGrpSpPr>
          <p:nvPr/>
        </p:nvGrpSpPr>
        <p:grpSpPr bwMode="auto">
          <a:xfrm>
            <a:off x="7391400" y="2819400"/>
            <a:ext cx="1597025" cy="785813"/>
            <a:chOff x="4656" y="1200"/>
            <a:chExt cx="1006" cy="495"/>
          </a:xfrm>
        </p:grpSpPr>
        <p:sp>
          <p:nvSpPr>
            <p:cNvPr id="80923" name="AutoShape 27"/>
            <p:cNvSpPr>
              <a:spLocks noChangeArrowheads="1"/>
            </p:cNvSpPr>
            <p:nvPr/>
          </p:nvSpPr>
          <p:spPr bwMode="auto">
            <a:xfrm>
              <a:off x="5237" y="1266"/>
              <a:ext cx="425"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first</a:t>
              </a:r>
            </a:p>
          </p:txBody>
        </p:sp>
        <p:sp>
          <p:nvSpPr>
            <p:cNvPr id="11293" name="AutoShape 28"/>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11287" name="AutoShape 29"/>
          <p:cNvSpPr>
            <a:spLocks noChangeArrowheads="1"/>
          </p:cNvSpPr>
          <p:nvPr/>
        </p:nvSpPr>
        <p:spPr bwMode="auto">
          <a:xfrm>
            <a:off x="7688263" y="2982913"/>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3</a:t>
            </a:r>
          </a:p>
        </p:txBody>
      </p:sp>
      <p:grpSp>
        <p:nvGrpSpPr>
          <p:cNvPr id="11288" name="Group 30"/>
          <p:cNvGrpSpPr>
            <a:grpSpLocks/>
          </p:cNvGrpSpPr>
          <p:nvPr/>
        </p:nvGrpSpPr>
        <p:grpSpPr bwMode="auto">
          <a:xfrm>
            <a:off x="7391400" y="3733800"/>
            <a:ext cx="1528763" cy="785813"/>
            <a:chOff x="4656" y="1200"/>
            <a:chExt cx="963" cy="495"/>
          </a:xfrm>
        </p:grpSpPr>
        <p:sp>
          <p:nvSpPr>
            <p:cNvPr id="80927" name="AutoShape 31"/>
            <p:cNvSpPr>
              <a:spLocks noChangeArrowheads="1"/>
            </p:cNvSpPr>
            <p:nvPr/>
          </p:nvSpPr>
          <p:spPr bwMode="auto">
            <a:xfrm>
              <a:off x="5237" y="1266"/>
              <a:ext cx="382"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last</a:t>
              </a:r>
            </a:p>
          </p:txBody>
        </p:sp>
        <p:sp>
          <p:nvSpPr>
            <p:cNvPr id="11291" name="AutoShape 32"/>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11289" name="AutoShape 33"/>
          <p:cNvSpPr>
            <a:spLocks noChangeArrowheads="1"/>
          </p:cNvSpPr>
          <p:nvPr/>
        </p:nvSpPr>
        <p:spPr bwMode="auto">
          <a:xfrm>
            <a:off x="7688263" y="3897313"/>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5</a:t>
            </a:r>
          </a:p>
        </p:txBody>
      </p:sp>
    </p:spTree>
    <p:extLst>
      <p:ext uri="{BB962C8B-B14F-4D97-AF65-F5344CB8AC3E}">
        <p14:creationId xmlns:p14="http://schemas.microsoft.com/office/powerpoint/2010/main" val="98274866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At the End of the Array</a:t>
            </a:r>
          </a:p>
        </p:txBody>
      </p:sp>
      <p:sp>
        <p:nvSpPr>
          <p:cNvPr id="82947" name="Rectangle 3"/>
          <p:cNvSpPr>
            <a:spLocks noGrp="1" noChangeArrowheads="1"/>
          </p:cNvSpPr>
          <p:nvPr>
            <p:ph type="body" idx="1"/>
          </p:nvPr>
        </p:nvSpPr>
        <p:spPr>
          <a:xfrm>
            <a:off x="685800" y="1981200"/>
            <a:ext cx="6019800"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mtClean="0"/>
              <a:t>The new element goes at the front of the array (if that spot isn’t already used):</a:t>
            </a:r>
          </a:p>
        </p:txBody>
      </p:sp>
      <p:sp>
        <p:nvSpPr>
          <p:cNvPr id="12292" name="AutoShape 4"/>
          <p:cNvSpPr>
            <a:spLocks noChangeArrowheads="1"/>
          </p:cNvSpPr>
          <p:nvPr/>
        </p:nvSpPr>
        <p:spPr bwMode="auto">
          <a:xfrm>
            <a:off x="1703388" y="5253038"/>
            <a:ext cx="5459412" cy="785812"/>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sp>
        <p:nvSpPr>
          <p:cNvPr id="12293" name="Line 5"/>
          <p:cNvSpPr>
            <a:spLocks noChangeShapeType="1"/>
          </p:cNvSpPr>
          <p:nvPr/>
        </p:nvSpPr>
        <p:spPr bwMode="auto">
          <a:xfrm>
            <a:off x="2616200" y="5249863"/>
            <a:ext cx="1588"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294" name="Line 6"/>
          <p:cNvSpPr>
            <a:spLocks noChangeShapeType="1"/>
          </p:cNvSpPr>
          <p:nvPr/>
        </p:nvSpPr>
        <p:spPr bwMode="auto">
          <a:xfrm>
            <a:off x="3530600" y="5249863"/>
            <a:ext cx="1588"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295" name="Line 7"/>
          <p:cNvSpPr>
            <a:spLocks noChangeShapeType="1"/>
          </p:cNvSpPr>
          <p:nvPr/>
        </p:nvSpPr>
        <p:spPr bwMode="auto">
          <a:xfrm>
            <a:off x="4443413" y="5249863"/>
            <a:ext cx="1587"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296" name="Line 8"/>
          <p:cNvSpPr>
            <a:spLocks noChangeShapeType="1"/>
          </p:cNvSpPr>
          <p:nvPr/>
        </p:nvSpPr>
        <p:spPr bwMode="auto">
          <a:xfrm>
            <a:off x="5359400" y="5253038"/>
            <a:ext cx="1588"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297" name="Line 9"/>
          <p:cNvSpPr>
            <a:spLocks noChangeShapeType="1"/>
          </p:cNvSpPr>
          <p:nvPr/>
        </p:nvSpPr>
        <p:spPr bwMode="auto">
          <a:xfrm>
            <a:off x="6273800" y="5253038"/>
            <a:ext cx="1588"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954" name="AutoShape 10"/>
          <p:cNvSpPr>
            <a:spLocks noChangeArrowheads="1"/>
          </p:cNvSpPr>
          <p:nvPr/>
        </p:nvSpPr>
        <p:spPr bwMode="auto">
          <a:xfrm>
            <a:off x="1824038" y="4800600"/>
            <a:ext cx="692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[ 0 ]</a:t>
            </a:r>
          </a:p>
        </p:txBody>
      </p:sp>
      <p:sp>
        <p:nvSpPr>
          <p:cNvPr id="82955" name="AutoShape 11"/>
          <p:cNvSpPr>
            <a:spLocks noChangeArrowheads="1"/>
          </p:cNvSpPr>
          <p:nvPr/>
        </p:nvSpPr>
        <p:spPr bwMode="auto">
          <a:xfrm>
            <a:off x="2776538" y="4800600"/>
            <a:ext cx="5397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[1]</a:t>
            </a:r>
          </a:p>
        </p:txBody>
      </p:sp>
      <p:sp>
        <p:nvSpPr>
          <p:cNvPr id="82956" name="AutoShape 12"/>
          <p:cNvSpPr>
            <a:spLocks noChangeArrowheads="1"/>
          </p:cNvSpPr>
          <p:nvPr/>
        </p:nvSpPr>
        <p:spPr bwMode="auto">
          <a:xfrm>
            <a:off x="3614738"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[ 2 ]</a:t>
            </a:r>
          </a:p>
        </p:txBody>
      </p:sp>
      <p:sp>
        <p:nvSpPr>
          <p:cNvPr id="82957" name="AutoShape 13"/>
          <p:cNvSpPr>
            <a:spLocks noChangeArrowheads="1"/>
          </p:cNvSpPr>
          <p:nvPr/>
        </p:nvSpPr>
        <p:spPr bwMode="auto">
          <a:xfrm>
            <a:off x="44958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[ 3 ]</a:t>
            </a:r>
          </a:p>
        </p:txBody>
      </p:sp>
      <p:sp>
        <p:nvSpPr>
          <p:cNvPr id="82958" name="AutoShape 14"/>
          <p:cNvSpPr>
            <a:spLocks noChangeArrowheads="1"/>
          </p:cNvSpPr>
          <p:nvPr/>
        </p:nvSpPr>
        <p:spPr bwMode="auto">
          <a:xfrm>
            <a:off x="54102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[ 4 ]</a:t>
            </a:r>
          </a:p>
        </p:txBody>
      </p:sp>
      <p:sp>
        <p:nvSpPr>
          <p:cNvPr id="82959" name="AutoShape 15"/>
          <p:cNvSpPr>
            <a:spLocks noChangeArrowheads="1"/>
          </p:cNvSpPr>
          <p:nvPr/>
        </p:nvSpPr>
        <p:spPr bwMode="auto">
          <a:xfrm>
            <a:off x="638175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[ 5 ]</a:t>
            </a:r>
          </a:p>
        </p:txBody>
      </p:sp>
      <p:sp>
        <p:nvSpPr>
          <p:cNvPr id="12304" name="AutoShape 16"/>
          <p:cNvSpPr>
            <a:spLocks noChangeArrowheads="1"/>
          </p:cNvSpPr>
          <p:nvPr/>
        </p:nvSpPr>
        <p:spPr bwMode="auto">
          <a:xfrm>
            <a:off x="4724400" y="5410200"/>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2</a:t>
            </a:r>
          </a:p>
        </p:txBody>
      </p:sp>
      <p:sp>
        <p:nvSpPr>
          <p:cNvPr id="12305" name="AutoShape 17"/>
          <p:cNvSpPr>
            <a:spLocks noChangeArrowheads="1"/>
          </p:cNvSpPr>
          <p:nvPr/>
        </p:nvSpPr>
        <p:spPr bwMode="auto">
          <a:xfrm>
            <a:off x="6553200" y="5410200"/>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1</a:t>
            </a:r>
          </a:p>
        </p:txBody>
      </p:sp>
      <p:sp>
        <p:nvSpPr>
          <p:cNvPr id="12306" name="AutoShape 18"/>
          <p:cNvSpPr>
            <a:spLocks noChangeArrowheads="1"/>
          </p:cNvSpPr>
          <p:nvPr/>
        </p:nvSpPr>
        <p:spPr bwMode="auto">
          <a:xfrm>
            <a:off x="5638800" y="5410200"/>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6</a:t>
            </a:r>
          </a:p>
        </p:txBody>
      </p:sp>
      <p:sp>
        <p:nvSpPr>
          <p:cNvPr id="12307" name="Freeform 19"/>
          <p:cNvSpPr>
            <a:spLocks noChangeArrowheads="1"/>
          </p:cNvSpPr>
          <p:nvPr/>
        </p:nvSpPr>
        <p:spPr bwMode="auto">
          <a:xfrm>
            <a:off x="7459663" y="4743450"/>
            <a:ext cx="982662" cy="1725613"/>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12308" name="Group 20"/>
          <p:cNvGrpSpPr>
            <a:grpSpLocks/>
          </p:cNvGrpSpPr>
          <p:nvPr/>
        </p:nvGrpSpPr>
        <p:grpSpPr bwMode="auto">
          <a:xfrm>
            <a:off x="7391400" y="1905000"/>
            <a:ext cx="1579563" cy="785813"/>
            <a:chOff x="4656" y="1200"/>
            <a:chExt cx="995" cy="495"/>
          </a:xfrm>
        </p:grpSpPr>
        <p:sp>
          <p:nvSpPr>
            <p:cNvPr id="82965" name="AutoShape 21"/>
            <p:cNvSpPr>
              <a:spLocks noChangeArrowheads="1"/>
            </p:cNvSpPr>
            <p:nvPr/>
          </p:nvSpPr>
          <p:spPr bwMode="auto">
            <a:xfrm>
              <a:off x="5237" y="1266"/>
              <a:ext cx="414"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size</a:t>
              </a:r>
            </a:p>
          </p:txBody>
        </p:sp>
        <p:sp>
          <p:nvSpPr>
            <p:cNvPr id="12321" name="AutoShape 22"/>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12309" name="AutoShape 23"/>
          <p:cNvSpPr>
            <a:spLocks noChangeArrowheads="1"/>
          </p:cNvSpPr>
          <p:nvPr/>
        </p:nvSpPr>
        <p:spPr bwMode="auto">
          <a:xfrm>
            <a:off x="7688263" y="2068513"/>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4</a:t>
            </a:r>
          </a:p>
        </p:txBody>
      </p:sp>
      <p:grpSp>
        <p:nvGrpSpPr>
          <p:cNvPr id="12310" name="Group 24"/>
          <p:cNvGrpSpPr>
            <a:grpSpLocks/>
          </p:cNvGrpSpPr>
          <p:nvPr/>
        </p:nvGrpSpPr>
        <p:grpSpPr bwMode="auto">
          <a:xfrm>
            <a:off x="7391400" y="2819400"/>
            <a:ext cx="1597025" cy="785813"/>
            <a:chOff x="4656" y="1200"/>
            <a:chExt cx="1006" cy="495"/>
          </a:xfrm>
        </p:grpSpPr>
        <p:sp>
          <p:nvSpPr>
            <p:cNvPr id="82969" name="AutoShape 25"/>
            <p:cNvSpPr>
              <a:spLocks noChangeArrowheads="1"/>
            </p:cNvSpPr>
            <p:nvPr/>
          </p:nvSpPr>
          <p:spPr bwMode="auto">
            <a:xfrm>
              <a:off x="5237" y="1266"/>
              <a:ext cx="425"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first</a:t>
              </a:r>
            </a:p>
          </p:txBody>
        </p:sp>
        <p:sp>
          <p:nvSpPr>
            <p:cNvPr id="12319" name="AutoShape 26"/>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12311" name="AutoShape 27"/>
          <p:cNvSpPr>
            <a:spLocks noChangeArrowheads="1"/>
          </p:cNvSpPr>
          <p:nvPr/>
        </p:nvSpPr>
        <p:spPr bwMode="auto">
          <a:xfrm>
            <a:off x="7688263" y="2982913"/>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3</a:t>
            </a:r>
          </a:p>
        </p:txBody>
      </p:sp>
      <p:grpSp>
        <p:nvGrpSpPr>
          <p:cNvPr id="12312" name="Group 28"/>
          <p:cNvGrpSpPr>
            <a:grpSpLocks/>
          </p:cNvGrpSpPr>
          <p:nvPr/>
        </p:nvGrpSpPr>
        <p:grpSpPr bwMode="auto">
          <a:xfrm>
            <a:off x="7391400" y="3733800"/>
            <a:ext cx="1528763" cy="785813"/>
            <a:chOff x="4656" y="1200"/>
            <a:chExt cx="963" cy="495"/>
          </a:xfrm>
        </p:grpSpPr>
        <p:sp>
          <p:nvSpPr>
            <p:cNvPr id="82973" name="AutoShape 29"/>
            <p:cNvSpPr>
              <a:spLocks noChangeArrowheads="1"/>
            </p:cNvSpPr>
            <p:nvPr/>
          </p:nvSpPr>
          <p:spPr bwMode="auto">
            <a:xfrm>
              <a:off x="5237" y="1266"/>
              <a:ext cx="382"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last</a:t>
              </a:r>
            </a:p>
          </p:txBody>
        </p:sp>
        <p:sp>
          <p:nvSpPr>
            <p:cNvPr id="12317" name="AutoShape 30"/>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12313" name="AutoShape 31"/>
          <p:cNvSpPr>
            <a:spLocks noChangeArrowheads="1"/>
          </p:cNvSpPr>
          <p:nvPr/>
        </p:nvSpPr>
        <p:spPr bwMode="auto">
          <a:xfrm>
            <a:off x="7688263" y="3897313"/>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0</a:t>
            </a:r>
          </a:p>
        </p:txBody>
      </p:sp>
      <p:sp>
        <p:nvSpPr>
          <p:cNvPr id="12314" name="Line 32"/>
          <p:cNvSpPr>
            <a:spLocks noChangeShapeType="1"/>
          </p:cNvSpPr>
          <p:nvPr/>
        </p:nvSpPr>
        <p:spPr bwMode="auto">
          <a:xfrm flipV="1">
            <a:off x="381000" y="5943600"/>
            <a:ext cx="1524000" cy="4572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2315" name="AutoShape 34"/>
          <p:cNvSpPr>
            <a:spLocks noChangeArrowheads="1"/>
          </p:cNvSpPr>
          <p:nvPr/>
        </p:nvSpPr>
        <p:spPr bwMode="auto">
          <a:xfrm>
            <a:off x="1981200" y="5410200"/>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4</a:t>
            </a:r>
          </a:p>
        </p:txBody>
      </p:sp>
    </p:spTree>
    <p:extLst>
      <p:ext uri="{BB962C8B-B14F-4D97-AF65-F5344CB8AC3E}">
        <p14:creationId xmlns:p14="http://schemas.microsoft.com/office/powerpoint/2010/main" val="317725032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Array Implementation</a:t>
            </a:r>
          </a:p>
        </p:txBody>
      </p:sp>
      <p:sp>
        <p:nvSpPr>
          <p:cNvPr id="84995" name="Rectangle 3"/>
          <p:cNvSpPr>
            <a:spLocks noGrp="1" noChangeArrowheads="1"/>
          </p:cNvSpPr>
          <p:nvPr>
            <p:ph type="body" idx="1"/>
          </p:nvPr>
        </p:nvSpPr>
        <p:spPr>
          <a:xfrm>
            <a:off x="685800" y="1981200"/>
            <a:ext cx="6629400" cy="35052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smtClean="0"/>
              <a:t>Easy to implement</a:t>
            </a:r>
          </a:p>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smtClean="0"/>
              <a:t>But it has a limited capacity with a fixed array</a:t>
            </a:r>
          </a:p>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smtClean="0"/>
              <a:t>Or you must use a dynamic array for an unbounded capacity</a:t>
            </a:r>
          </a:p>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smtClean="0"/>
              <a:t>Special behavior is needed when the rear reaches the end of the array.</a:t>
            </a:r>
          </a:p>
        </p:txBody>
      </p:sp>
      <p:sp>
        <p:nvSpPr>
          <p:cNvPr id="13316" name="AutoShape 4"/>
          <p:cNvSpPr>
            <a:spLocks noChangeArrowheads="1"/>
          </p:cNvSpPr>
          <p:nvPr/>
        </p:nvSpPr>
        <p:spPr bwMode="auto">
          <a:xfrm>
            <a:off x="1703388" y="5253038"/>
            <a:ext cx="6046787" cy="785812"/>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sp>
        <p:nvSpPr>
          <p:cNvPr id="13317" name="Line 5"/>
          <p:cNvSpPr>
            <a:spLocks noChangeShapeType="1"/>
          </p:cNvSpPr>
          <p:nvPr/>
        </p:nvSpPr>
        <p:spPr bwMode="auto">
          <a:xfrm>
            <a:off x="2616200" y="5249863"/>
            <a:ext cx="1588"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18" name="Line 6"/>
          <p:cNvSpPr>
            <a:spLocks noChangeShapeType="1"/>
          </p:cNvSpPr>
          <p:nvPr/>
        </p:nvSpPr>
        <p:spPr bwMode="auto">
          <a:xfrm>
            <a:off x="3530600" y="5249863"/>
            <a:ext cx="1588"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19" name="Line 7"/>
          <p:cNvSpPr>
            <a:spLocks noChangeShapeType="1"/>
          </p:cNvSpPr>
          <p:nvPr/>
        </p:nvSpPr>
        <p:spPr bwMode="auto">
          <a:xfrm>
            <a:off x="4443413" y="5249863"/>
            <a:ext cx="1587"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20" name="Line 8"/>
          <p:cNvSpPr>
            <a:spLocks noChangeShapeType="1"/>
          </p:cNvSpPr>
          <p:nvPr/>
        </p:nvSpPr>
        <p:spPr bwMode="auto">
          <a:xfrm>
            <a:off x="5359400" y="5253038"/>
            <a:ext cx="1588"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21" name="Line 9"/>
          <p:cNvSpPr>
            <a:spLocks noChangeShapeType="1"/>
          </p:cNvSpPr>
          <p:nvPr/>
        </p:nvSpPr>
        <p:spPr bwMode="auto">
          <a:xfrm>
            <a:off x="6273800" y="5253038"/>
            <a:ext cx="1588"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22" name="Line 10"/>
          <p:cNvSpPr>
            <a:spLocks noChangeShapeType="1"/>
          </p:cNvSpPr>
          <p:nvPr/>
        </p:nvSpPr>
        <p:spPr bwMode="auto">
          <a:xfrm>
            <a:off x="7188200" y="5248275"/>
            <a:ext cx="1588" cy="793750"/>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5003" name="AutoShape 11"/>
          <p:cNvSpPr>
            <a:spLocks noChangeArrowheads="1"/>
          </p:cNvSpPr>
          <p:nvPr/>
        </p:nvSpPr>
        <p:spPr bwMode="auto">
          <a:xfrm>
            <a:off x="1824038" y="4800600"/>
            <a:ext cx="692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[ 0 ]</a:t>
            </a:r>
          </a:p>
        </p:txBody>
      </p:sp>
      <p:sp>
        <p:nvSpPr>
          <p:cNvPr id="85004" name="AutoShape 12"/>
          <p:cNvSpPr>
            <a:spLocks noChangeArrowheads="1"/>
          </p:cNvSpPr>
          <p:nvPr/>
        </p:nvSpPr>
        <p:spPr bwMode="auto">
          <a:xfrm>
            <a:off x="2776538" y="4800600"/>
            <a:ext cx="5397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[1]</a:t>
            </a:r>
          </a:p>
        </p:txBody>
      </p:sp>
      <p:sp>
        <p:nvSpPr>
          <p:cNvPr id="85005" name="AutoShape 13"/>
          <p:cNvSpPr>
            <a:spLocks noChangeArrowheads="1"/>
          </p:cNvSpPr>
          <p:nvPr/>
        </p:nvSpPr>
        <p:spPr bwMode="auto">
          <a:xfrm>
            <a:off x="3614738"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[ 2 ]</a:t>
            </a:r>
          </a:p>
        </p:txBody>
      </p:sp>
      <p:sp>
        <p:nvSpPr>
          <p:cNvPr id="85006" name="AutoShape 14"/>
          <p:cNvSpPr>
            <a:spLocks noChangeArrowheads="1"/>
          </p:cNvSpPr>
          <p:nvPr/>
        </p:nvSpPr>
        <p:spPr bwMode="auto">
          <a:xfrm>
            <a:off x="44958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[ 3 ]</a:t>
            </a:r>
          </a:p>
        </p:txBody>
      </p:sp>
      <p:sp>
        <p:nvSpPr>
          <p:cNvPr id="85007" name="AutoShape 15"/>
          <p:cNvSpPr>
            <a:spLocks noChangeArrowheads="1"/>
          </p:cNvSpPr>
          <p:nvPr/>
        </p:nvSpPr>
        <p:spPr bwMode="auto">
          <a:xfrm>
            <a:off x="54102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[ 4 ]</a:t>
            </a:r>
          </a:p>
        </p:txBody>
      </p:sp>
      <p:sp>
        <p:nvSpPr>
          <p:cNvPr id="85008" name="AutoShape 16"/>
          <p:cNvSpPr>
            <a:spLocks noChangeArrowheads="1"/>
          </p:cNvSpPr>
          <p:nvPr/>
        </p:nvSpPr>
        <p:spPr bwMode="auto">
          <a:xfrm>
            <a:off x="638175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[ 5 ]</a:t>
            </a:r>
          </a:p>
        </p:txBody>
      </p:sp>
      <p:sp>
        <p:nvSpPr>
          <p:cNvPr id="85009" name="AutoShape 17"/>
          <p:cNvSpPr>
            <a:spLocks noChangeArrowheads="1"/>
          </p:cNvSpPr>
          <p:nvPr/>
        </p:nvSpPr>
        <p:spPr bwMode="auto">
          <a:xfrm>
            <a:off x="7229475" y="4800600"/>
            <a:ext cx="565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a:effectLst>
                  <a:outerShdw blurRad="38100" dist="38100" dir="2700000" algn="tl">
                    <a:srgbClr val="000000"/>
                  </a:outerShdw>
                </a:effectLst>
                <a:cs typeface="+mn-cs"/>
              </a:rPr>
              <a:t>. . .</a:t>
            </a:r>
          </a:p>
        </p:txBody>
      </p:sp>
      <p:sp>
        <p:nvSpPr>
          <p:cNvPr id="13330" name="AutoShape 18"/>
          <p:cNvSpPr>
            <a:spLocks noChangeArrowheads="1"/>
          </p:cNvSpPr>
          <p:nvPr/>
        </p:nvSpPr>
        <p:spPr bwMode="auto">
          <a:xfrm>
            <a:off x="1974850" y="5416550"/>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4</a:t>
            </a:r>
          </a:p>
        </p:txBody>
      </p:sp>
      <p:sp>
        <p:nvSpPr>
          <p:cNvPr id="13331" name="AutoShape 19"/>
          <p:cNvSpPr>
            <a:spLocks noChangeArrowheads="1"/>
          </p:cNvSpPr>
          <p:nvPr/>
        </p:nvSpPr>
        <p:spPr bwMode="auto">
          <a:xfrm>
            <a:off x="2889250" y="5416550"/>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8</a:t>
            </a:r>
          </a:p>
        </p:txBody>
      </p:sp>
      <p:sp>
        <p:nvSpPr>
          <p:cNvPr id="13332" name="AutoShape 20"/>
          <p:cNvSpPr>
            <a:spLocks noChangeArrowheads="1"/>
          </p:cNvSpPr>
          <p:nvPr/>
        </p:nvSpPr>
        <p:spPr bwMode="auto">
          <a:xfrm>
            <a:off x="3827463" y="5416550"/>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6</a:t>
            </a:r>
          </a:p>
        </p:txBody>
      </p:sp>
      <p:sp>
        <p:nvSpPr>
          <p:cNvPr id="13333" name="Freeform 21"/>
          <p:cNvSpPr>
            <a:spLocks noChangeArrowheads="1"/>
          </p:cNvSpPr>
          <p:nvPr/>
        </p:nvSpPr>
        <p:spPr bwMode="auto">
          <a:xfrm>
            <a:off x="7459663" y="4743450"/>
            <a:ext cx="982662" cy="1725613"/>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13334" name="Group 22"/>
          <p:cNvGrpSpPr>
            <a:grpSpLocks/>
          </p:cNvGrpSpPr>
          <p:nvPr/>
        </p:nvGrpSpPr>
        <p:grpSpPr bwMode="auto">
          <a:xfrm>
            <a:off x="7391400" y="1905000"/>
            <a:ext cx="1579563" cy="785813"/>
            <a:chOff x="4656" y="1200"/>
            <a:chExt cx="995" cy="495"/>
          </a:xfrm>
        </p:grpSpPr>
        <p:sp>
          <p:nvSpPr>
            <p:cNvPr id="85015" name="AutoShape 23"/>
            <p:cNvSpPr>
              <a:spLocks noChangeArrowheads="1"/>
            </p:cNvSpPr>
            <p:nvPr/>
          </p:nvSpPr>
          <p:spPr bwMode="auto">
            <a:xfrm>
              <a:off x="5237" y="1266"/>
              <a:ext cx="414"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size</a:t>
              </a:r>
            </a:p>
          </p:txBody>
        </p:sp>
        <p:sp>
          <p:nvSpPr>
            <p:cNvPr id="13345" name="AutoShape 24"/>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13335" name="AutoShape 25"/>
          <p:cNvSpPr>
            <a:spLocks noChangeArrowheads="1"/>
          </p:cNvSpPr>
          <p:nvPr/>
        </p:nvSpPr>
        <p:spPr bwMode="auto">
          <a:xfrm>
            <a:off x="7688263" y="2068513"/>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3</a:t>
            </a:r>
          </a:p>
        </p:txBody>
      </p:sp>
      <p:grpSp>
        <p:nvGrpSpPr>
          <p:cNvPr id="13336" name="Group 26"/>
          <p:cNvGrpSpPr>
            <a:grpSpLocks/>
          </p:cNvGrpSpPr>
          <p:nvPr/>
        </p:nvGrpSpPr>
        <p:grpSpPr bwMode="auto">
          <a:xfrm>
            <a:off x="7391400" y="2819400"/>
            <a:ext cx="1597025" cy="785813"/>
            <a:chOff x="4656" y="1200"/>
            <a:chExt cx="1006" cy="495"/>
          </a:xfrm>
        </p:grpSpPr>
        <p:sp>
          <p:nvSpPr>
            <p:cNvPr id="85019" name="AutoShape 27"/>
            <p:cNvSpPr>
              <a:spLocks noChangeArrowheads="1"/>
            </p:cNvSpPr>
            <p:nvPr/>
          </p:nvSpPr>
          <p:spPr bwMode="auto">
            <a:xfrm>
              <a:off x="5237" y="1266"/>
              <a:ext cx="425"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first</a:t>
              </a:r>
            </a:p>
          </p:txBody>
        </p:sp>
        <p:sp>
          <p:nvSpPr>
            <p:cNvPr id="13343" name="AutoShape 28"/>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13337" name="AutoShape 29"/>
          <p:cNvSpPr>
            <a:spLocks noChangeArrowheads="1"/>
          </p:cNvSpPr>
          <p:nvPr/>
        </p:nvSpPr>
        <p:spPr bwMode="auto">
          <a:xfrm>
            <a:off x="7688263" y="2982913"/>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0</a:t>
            </a:r>
          </a:p>
        </p:txBody>
      </p:sp>
      <p:grpSp>
        <p:nvGrpSpPr>
          <p:cNvPr id="13338" name="Group 30"/>
          <p:cNvGrpSpPr>
            <a:grpSpLocks/>
          </p:cNvGrpSpPr>
          <p:nvPr/>
        </p:nvGrpSpPr>
        <p:grpSpPr bwMode="auto">
          <a:xfrm>
            <a:off x="7391400" y="3733800"/>
            <a:ext cx="1528763" cy="785813"/>
            <a:chOff x="4656" y="1200"/>
            <a:chExt cx="963" cy="495"/>
          </a:xfrm>
        </p:grpSpPr>
        <p:sp>
          <p:nvSpPr>
            <p:cNvPr id="85023" name="AutoShape 31"/>
            <p:cNvSpPr>
              <a:spLocks noChangeArrowheads="1"/>
            </p:cNvSpPr>
            <p:nvPr/>
          </p:nvSpPr>
          <p:spPr bwMode="auto">
            <a:xfrm>
              <a:off x="5237" y="1266"/>
              <a:ext cx="382"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cs typeface="+mn-cs"/>
                </a:rPr>
                <a:t>last</a:t>
              </a:r>
            </a:p>
          </p:txBody>
        </p:sp>
        <p:sp>
          <p:nvSpPr>
            <p:cNvPr id="13341" name="AutoShape 32"/>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13339" name="AutoShape 33"/>
          <p:cNvSpPr>
            <a:spLocks noChangeArrowheads="1"/>
          </p:cNvSpPr>
          <p:nvPr/>
        </p:nvSpPr>
        <p:spPr bwMode="auto">
          <a:xfrm>
            <a:off x="7688263" y="3897313"/>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2</a:t>
            </a:r>
          </a:p>
        </p:txBody>
      </p:sp>
    </p:spTree>
    <p:extLst>
      <p:ext uri="{BB962C8B-B14F-4D97-AF65-F5344CB8AC3E}">
        <p14:creationId xmlns:p14="http://schemas.microsoft.com/office/powerpoint/2010/main" val="260642352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Queue Data Structure using Stack</a:t>
            </a:r>
          </a:p>
        </p:txBody>
      </p:sp>
      <p:sp>
        <p:nvSpPr>
          <p:cNvPr id="5" name="Content Placeholder 4"/>
          <p:cNvSpPr>
            <a:spLocks noGrp="1"/>
          </p:cNvSpPr>
          <p:nvPr>
            <p:ph idx="1"/>
          </p:nvPr>
        </p:nvSpPr>
        <p:spPr/>
        <p:txBody>
          <a:bodyPr/>
          <a:lstStyle/>
          <a:p>
            <a:pPr algn="just"/>
            <a:r>
              <a:rPr lang="en-IN" dirty="0"/>
              <a:t>A Queue is defined by its property of FIFO, which means First in First Out, </a:t>
            </a:r>
            <a:r>
              <a:rPr lang="en-IN" dirty="0" err="1"/>
              <a:t>i.e</a:t>
            </a:r>
            <a:r>
              <a:rPr lang="en-IN" dirty="0"/>
              <a:t> the element which is added first is taken out first. Hence we can implement a Queue using Stack for storage instead of array.</a:t>
            </a:r>
          </a:p>
          <a:p>
            <a:pPr algn="just"/>
            <a:endParaRPr lang="en-IN" dirty="0"/>
          </a:p>
          <a:p>
            <a:pPr algn="just"/>
            <a:r>
              <a:rPr lang="en-IN" dirty="0"/>
              <a:t>For performing </a:t>
            </a:r>
            <a:r>
              <a:rPr lang="en-IN" dirty="0" err="1"/>
              <a:t>enqueue</a:t>
            </a:r>
            <a:r>
              <a:rPr lang="en-IN" dirty="0"/>
              <a:t> we require only one stack as we can directly push data into stack, but to perform </a:t>
            </a:r>
            <a:r>
              <a:rPr lang="en-IN" dirty="0" err="1"/>
              <a:t>dequeue</a:t>
            </a:r>
            <a:r>
              <a:rPr lang="en-IN" dirty="0"/>
              <a:t> we will require two Stacks, because we need to follow queue's FIFO property and if we directly pop any data element out of Stack, it will follow LIFO approach(Last in First Out).</a:t>
            </a:r>
          </a:p>
        </p:txBody>
      </p:sp>
    </p:spTree>
    <p:extLst>
      <p:ext uri="{BB962C8B-B14F-4D97-AF65-F5344CB8AC3E}">
        <p14:creationId xmlns:p14="http://schemas.microsoft.com/office/powerpoint/2010/main" val="696810349"/>
      </p:ext>
    </p:extLst>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Implementation of Queue using Stacks</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b="1" dirty="0" smtClean="0"/>
              <a:t>In </a:t>
            </a:r>
            <a:r>
              <a:rPr lang="en-IN" b="1" dirty="0"/>
              <a:t>all we will require two Stacks, we will call them </a:t>
            </a:r>
            <a:r>
              <a:rPr lang="en-IN" b="1" dirty="0" err="1"/>
              <a:t>InStack</a:t>
            </a:r>
            <a:r>
              <a:rPr lang="en-IN" b="1" dirty="0"/>
              <a:t> and </a:t>
            </a:r>
            <a:r>
              <a:rPr lang="en-IN" b="1" dirty="0" err="1"/>
              <a:t>OutStack</a:t>
            </a:r>
            <a:r>
              <a:rPr lang="en-IN" b="1" dirty="0"/>
              <a:t>.</a:t>
            </a:r>
          </a:p>
          <a:p>
            <a:pPr marL="0" indent="0">
              <a:buNone/>
            </a:pPr>
            <a:endParaRPr lang="en-IN" b="1" dirty="0"/>
          </a:p>
          <a:p>
            <a:pPr marL="0" indent="0">
              <a:buNone/>
            </a:pPr>
            <a:r>
              <a:rPr lang="en-IN" b="1" dirty="0"/>
              <a:t>class Queue {</a:t>
            </a:r>
          </a:p>
          <a:p>
            <a:pPr marL="0" indent="0">
              <a:buNone/>
            </a:pPr>
            <a:r>
              <a:rPr lang="en-IN" b="1" dirty="0"/>
              <a:t>  public:</a:t>
            </a:r>
          </a:p>
          <a:p>
            <a:pPr marL="0" indent="0">
              <a:buNone/>
            </a:pPr>
            <a:r>
              <a:rPr lang="en-IN" b="1" dirty="0"/>
              <a:t>  Stack S1, S2;</a:t>
            </a:r>
          </a:p>
          <a:p>
            <a:pPr marL="0" indent="0">
              <a:buNone/>
            </a:pPr>
            <a:r>
              <a:rPr lang="en-IN" b="1" dirty="0"/>
              <a:t>  //defining methods</a:t>
            </a:r>
          </a:p>
          <a:p>
            <a:pPr marL="0" indent="0">
              <a:buNone/>
            </a:pPr>
            <a:r>
              <a:rPr lang="en-IN" b="1" dirty="0"/>
              <a:t>  </a:t>
            </a:r>
          </a:p>
          <a:p>
            <a:pPr marL="0" indent="0">
              <a:buNone/>
            </a:pPr>
            <a:r>
              <a:rPr lang="en-IN" b="1" dirty="0"/>
              <a:t>  void </a:t>
            </a:r>
            <a:r>
              <a:rPr lang="en-IN" b="1" dirty="0" err="1"/>
              <a:t>enqueue</a:t>
            </a:r>
            <a:r>
              <a:rPr lang="en-IN" b="1" dirty="0"/>
              <a:t>(</a:t>
            </a:r>
            <a:r>
              <a:rPr lang="en-IN" b="1" dirty="0" err="1"/>
              <a:t>int</a:t>
            </a:r>
            <a:r>
              <a:rPr lang="en-IN" b="1" dirty="0"/>
              <a:t> x);</a:t>
            </a:r>
          </a:p>
          <a:p>
            <a:pPr marL="0" indent="0">
              <a:buNone/>
            </a:pPr>
            <a:r>
              <a:rPr lang="en-IN" b="1" dirty="0"/>
              <a:t>  </a:t>
            </a:r>
          </a:p>
          <a:p>
            <a:pPr marL="0" indent="0">
              <a:buNone/>
            </a:pPr>
            <a:r>
              <a:rPr lang="en-IN" b="1" dirty="0"/>
              <a:t>  </a:t>
            </a:r>
            <a:r>
              <a:rPr lang="en-IN" b="1" dirty="0" err="1"/>
              <a:t>int</a:t>
            </a:r>
            <a:r>
              <a:rPr lang="en-IN" b="1" dirty="0"/>
              <a:t> </a:t>
            </a:r>
            <a:r>
              <a:rPr lang="en-IN" b="1" dirty="0" err="1"/>
              <a:t>dequeue</a:t>
            </a:r>
            <a:r>
              <a:rPr lang="en-IN" b="1" dirty="0"/>
              <a:t>();</a:t>
            </a:r>
          </a:p>
          <a:p>
            <a:pPr marL="0" indent="0">
              <a:buNone/>
            </a:pPr>
            <a:r>
              <a:rPr lang="en-IN" b="1" dirty="0"/>
              <a:t>}</a:t>
            </a:r>
          </a:p>
        </p:txBody>
      </p:sp>
      <p:sp>
        <p:nvSpPr>
          <p:cNvPr id="4" name="Rectangle 3"/>
          <p:cNvSpPr/>
          <p:nvPr/>
        </p:nvSpPr>
        <p:spPr>
          <a:xfrm>
            <a:off x="3707904" y="2828835"/>
            <a:ext cx="4572000" cy="1200329"/>
          </a:xfrm>
          <a:prstGeom prst="rect">
            <a:avLst/>
          </a:prstGeom>
        </p:spPr>
        <p:txBody>
          <a:bodyPr>
            <a:spAutoFit/>
          </a:bodyPr>
          <a:lstStyle/>
          <a:p>
            <a:pPr algn="just"/>
            <a:r>
              <a:rPr lang="en-IN" dirty="0" smtClean="0"/>
              <a:t>We know that, Stack is a data structure, in which data can be added using push() method and data can be deleted using pop() method.</a:t>
            </a:r>
            <a:endParaRPr lang="en-IN" dirty="0"/>
          </a:p>
        </p:txBody>
      </p:sp>
    </p:spTree>
    <p:extLst>
      <p:ext uri="{BB962C8B-B14F-4D97-AF65-F5344CB8AC3E}">
        <p14:creationId xmlns:p14="http://schemas.microsoft.com/office/powerpoint/2010/main" val="2808172787"/>
      </p:ext>
    </p:extLst>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Adding Data to Queue</a:t>
            </a:r>
            <a:br>
              <a:rPr lang="en-IN" dirty="0"/>
            </a:br>
            <a:endParaRPr lang="en-IN" dirty="0"/>
          </a:p>
        </p:txBody>
      </p:sp>
      <p:sp>
        <p:nvSpPr>
          <p:cNvPr id="3" name="Content Placeholder 2"/>
          <p:cNvSpPr>
            <a:spLocks noGrp="1"/>
          </p:cNvSpPr>
          <p:nvPr>
            <p:ph idx="1"/>
          </p:nvPr>
        </p:nvSpPr>
        <p:spPr/>
        <p:txBody>
          <a:bodyPr/>
          <a:lstStyle/>
          <a:p>
            <a:pPr marL="0" indent="0" algn="just">
              <a:buNone/>
            </a:pPr>
            <a:r>
              <a:rPr lang="en-IN" dirty="0" smtClean="0"/>
              <a:t>As </a:t>
            </a:r>
            <a:r>
              <a:rPr lang="en-IN" dirty="0"/>
              <a:t>our Queue has Stack for data storage in place of arrays, hence we will be adding data to Stack, which can be done using the push() method, hence :</a:t>
            </a:r>
          </a:p>
          <a:p>
            <a:pPr marL="0" indent="0">
              <a:buNone/>
            </a:pPr>
            <a:endParaRPr lang="en-IN" dirty="0"/>
          </a:p>
          <a:p>
            <a:pPr marL="0" indent="0">
              <a:buNone/>
            </a:pPr>
            <a:r>
              <a:rPr lang="en-IN" dirty="0"/>
              <a:t>void Queue :: </a:t>
            </a:r>
            <a:r>
              <a:rPr lang="en-IN" dirty="0" err="1"/>
              <a:t>enqueue</a:t>
            </a:r>
            <a:r>
              <a:rPr lang="en-IN" dirty="0"/>
              <a:t>(</a:t>
            </a:r>
            <a:r>
              <a:rPr lang="en-IN" dirty="0" err="1"/>
              <a:t>int</a:t>
            </a:r>
            <a:r>
              <a:rPr lang="en-IN" dirty="0"/>
              <a:t> x) </a:t>
            </a:r>
            <a:endParaRPr lang="en-IN" dirty="0" smtClean="0"/>
          </a:p>
          <a:p>
            <a:pPr marL="0" indent="0">
              <a:buNone/>
            </a:pPr>
            <a:r>
              <a:rPr lang="en-IN" dirty="0" smtClean="0"/>
              <a:t>{</a:t>
            </a:r>
            <a:endParaRPr lang="en-IN" dirty="0"/>
          </a:p>
          <a:p>
            <a:pPr marL="0" indent="0">
              <a:buNone/>
            </a:pPr>
            <a:r>
              <a:rPr lang="en-IN" dirty="0"/>
              <a:t>  S1.push(x);</a:t>
            </a:r>
          </a:p>
          <a:p>
            <a:pPr marL="0" indent="0">
              <a:buNone/>
            </a:pPr>
            <a:r>
              <a:rPr lang="en-IN" dirty="0"/>
              <a:t>}</a:t>
            </a:r>
          </a:p>
        </p:txBody>
      </p:sp>
    </p:spTree>
    <p:extLst>
      <p:ext uri="{BB962C8B-B14F-4D97-AF65-F5344CB8AC3E}">
        <p14:creationId xmlns:p14="http://schemas.microsoft.com/office/powerpoint/2010/main" val="1642233811"/>
      </p:ext>
    </p:extLst>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IN" dirty="0"/>
              <a:t>Removing Data from Queue</a:t>
            </a:r>
          </a:p>
          <a:p>
            <a:pPr algn="just"/>
            <a:r>
              <a:rPr lang="en-IN" dirty="0"/>
              <a:t>When we say remove data from Queue, it always means taking out the First element first and so on, as we have to follow the FIFO approach. </a:t>
            </a:r>
            <a:endParaRPr lang="en-IN" dirty="0" smtClean="0"/>
          </a:p>
          <a:p>
            <a:pPr algn="just"/>
            <a:r>
              <a:rPr lang="en-IN" dirty="0" smtClean="0"/>
              <a:t>But </a:t>
            </a:r>
            <a:r>
              <a:rPr lang="en-IN" dirty="0"/>
              <a:t>if we simply perform S1.pop() in our </a:t>
            </a:r>
            <a:r>
              <a:rPr lang="en-IN" dirty="0" err="1"/>
              <a:t>dequeue</a:t>
            </a:r>
            <a:r>
              <a:rPr lang="en-IN" dirty="0"/>
              <a:t> method, then it will remove the Last element first. So what to do now?</a:t>
            </a:r>
          </a:p>
        </p:txBody>
      </p:sp>
    </p:spTree>
    <p:extLst>
      <p:ext uri="{BB962C8B-B14F-4D97-AF65-F5344CB8AC3E}">
        <p14:creationId xmlns:p14="http://schemas.microsoft.com/office/powerpoint/2010/main" val="2548878472"/>
      </p:ext>
    </p:extLst>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4655" t="2752" r="18965" b="5062"/>
          <a:stretch/>
        </p:blipFill>
        <p:spPr bwMode="auto">
          <a:xfrm>
            <a:off x="1187624" y="764704"/>
            <a:ext cx="6480720" cy="5200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4937539"/>
      </p:ext>
    </p:extLst>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764704"/>
            <a:ext cx="6120680" cy="5472608"/>
          </a:xfrm>
        </p:spPr>
        <p:txBody>
          <a:bodyPr>
            <a:noAutofit/>
          </a:bodyPr>
          <a:lstStyle/>
          <a:p>
            <a:pPr marL="0" indent="0">
              <a:buNone/>
            </a:pPr>
            <a:r>
              <a:rPr lang="en-IN" sz="1800" b="1" dirty="0" err="1"/>
              <a:t>int</a:t>
            </a:r>
            <a:r>
              <a:rPr lang="en-IN" sz="1800" b="1" dirty="0"/>
              <a:t> Queue :: </a:t>
            </a:r>
            <a:r>
              <a:rPr lang="en-IN" sz="1800" b="1" dirty="0" err="1"/>
              <a:t>dequeue</a:t>
            </a:r>
            <a:r>
              <a:rPr lang="en-IN" sz="1800" b="1" dirty="0"/>
              <a:t>() {</a:t>
            </a:r>
          </a:p>
          <a:p>
            <a:pPr marL="0" indent="0">
              <a:buNone/>
            </a:pPr>
            <a:r>
              <a:rPr lang="en-IN" sz="1800" b="1" dirty="0"/>
              <a:t>  while(S1.isEmpty()) {</a:t>
            </a:r>
          </a:p>
          <a:p>
            <a:pPr marL="0" indent="0">
              <a:buNone/>
            </a:pPr>
            <a:r>
              <a:rPr lang="en-IN" sz="1800" b="1" dirty="0"/>
              <a:t>    x = S1.pop();</a:t>
            </a:r>
          </a:p>
          <a:p>
            <a:pPr marL="0" indent="0">
              <a:buNone/>
            </a:pPr>
            <a:r>
              <a:rPr lang="en-IN" sz="1800" b="1" dirty="0"/>
              <a:t>    S2.push();</a:t>
            </a:r>
          </a:p>
          <a:p>
            <a:pPr marL="0" indent="0">
              <a:buNone/>
            </a:pPr>
            <a:r>
              <a:rPr lang="en-IN" sz="1800" b="1" dirty="0"/>
              <a:t>  </a:t>
            </a:r>
            <a:r>
              <a:rPr lang="en-IN" sz="1800" b="1" dirty="0" smtClean="0"/>
              <a:t>}</a:t>
            </a:r>
            <a:endParaRPr lang="en-IN" sz="1800" b="1" dirty="0"/>
          </a:p>
          <a:p>
            <a:pPr marL="0" indent="0">
              <a:buNone/>
            </a:pPr>
            <a:r>
              <a:rPr lang="en-IN" sz="1800" b="1" dirty="0"/>
              <a:t>  //removing the element</a:t>
            </a:r>
          </a:p>
          <a:p>
            <a:pPr marL="0" indent="0">
              <a:buNone/>
            </a:pPr>
            <a:r>
              <a:rPr lang="en-IN" sz="1800" b="1" dirty="0"/>
              <a:t>  x = S2.pop</a:t>
            </a:r>
            <a:r>
              <a:rPr lang="en-IN" sz="1800" b="1" dirty="0" smtClean="0"/>
              <a:t>();</a:t>
            </a:r>
            <a:endParaRPr lang="en-IN" sz="1800" b="1" dirty="0"/>
          </a:p>
          <a:p>
            <a:pPr marL="0" indent="0">
              <a:buNone/>
            </a:pPr>
            <a:r>
              <a:rPr lang="en-IN" sz="1800" b="1" dirty="0"/>
              <a:t>  while(!S2.isEmpty()) {</a:t>
            </a:r>
          </a:p>
          <a:p>
            <a:pPr marL="0" indent="0">
              <a:buNone/>
            </a:pPr>
            <a:r>
              <a:rPr lang="en-IN" sz="1800" b="1" dirty="0"/>
              <a:t>    x = S2.pop();</a:t>
            </a:r>
          </a:p>
          <a:p>
            <a:pPr marL="0" indent="0">
              <a:buNone/>
            </a:pPr>
            <a:r>
              <a:rPr lang="en-IN" sz="1800" b="1" dirty="0"/>
              <a:t>    S1.push(x);</a:t>
            </a:r>
          </a:p>
          <a:p>
            <a:pPr marL="0" indent="0">
              <a:buNone/>
            </a:pPr>
            <a:r>
              <a:rPr lang="en-IN" sz="1800" b="1" dirty="0"/>
              <a:t>  </a:t>
            </a:r>
            <a:r>
              <a:rPr lang="en-IN" sz="1800" b="1" dirty="0" smtClean="0"/>
              <a:t>}</a:t>
            </a:r>
            <a:endParaRPr lang="en-IN" sz="1800" b="1" dirty="0"/>
          </a:p>
          <a:p>
            <a:pPr marL="0" indent="0">
              <a:buNone/>
            </a:pPr>
            <a:r>
              <a:rPr lang="en-IN" sz="1800" b="1" dirty="0"/>
              <a:t>  return x;</a:t>
            </a:r>
          </a:p>
          <a:p>
            <a:pPr marL="0" indent="0">
              <a:buNone/>
            </a:pPr>
            <a:r>
              <a:rPr lang="en-IN" sz="1800" b="1" dirty="0"/>
              <a:t>}</a:t>
            </a:r>
          </a:p>
        </p:txBody>
      </p:sp>
    </p:spTree>
    <p:extLst>
      <p:ext uri="{BB962C8B-B14F-4D97-AF65-F5344CB8AC3E}">
        <p14:creationId xmlns:p14="http://schemas.microsoft.com/office/powerpoint/2010/main" val="736176485"/>
      </p:ext>
    </p:extLst>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smtClean="0"/>
              <a:t>DIFFERENT TYPES OF QUEUES</a:t>
            </a:r>
            <a:br>
              <a:rPr lang="en-IN" dirty="0" smtClean="0"/>
            </a:br>
            <a:endParaRPr lang="en-IN" dirty="0"/>
          </a:p>
        </p:txBody>
      </p:sp>
      <p:sp>
        <p:nvSpPr>
          <p:cNvPr id="3" name="Content Placeholder 2"/>
          <p:cNvSpPr>
            <a:spLocks noGrp="1"/>
          </p:cNvSpPr>
          <p:nvPr>
            <p:ph idx="1"/>
          </p:nvPr>
        </p:nvSpPr>
        <p:spPr/>
        <p:txBody>
          <a:bodyPr/>
          <a:lstStyle/>
          <a:p>
            <a:pPr marL="0" indent="0">
              <a:buNone/>
            </a:pPr>
            <a:r>
              <a:rPr lang="en-IN" dirty="0"/>
              <a:t>Queue can be of four types:</a:t>
            </a:r>
          </a:p>
          <a:p>
            <a:pPr marL="0" indent="0">
              <a:buNone/>
            </a:pPr>
            <a:r>
              <a:rPr lang="en-IN" dirty="0"/>
              <a:t>1. Simple Queue</a:t>
            </a:r>
          </a:p>
          <a:p>
            <a:pPr marL="0" indent="0">
              <a:buNone/>
            </a:pPr>
            <a:r>
              <a:rPr lang="en-IN" dirty="0"/>
              <a:t>2. Circular Queue</a:t>
            </a:r>
          </a:p>
          <a:p>
            <a:pPr marL="0" indent="0">
              <a:buNone/>
            </a:pPr>
            <a:r>
              <a:rPr lang="en-IN" dirty="0"/>
              <a:t>3. Priority Queue</a:t>
            </a:r>
          </a:p>
          <a:p>
            <a:pPr marL="0" indent="0">
              <a:buNone/>
            </a:pPr>
            <a:r>
              <a:rPr lang="en-IN" dirty="0"/>
              <a:t>4. </a:t>
            </a:r>
            <a:r>
              <a:rPr lang="en-IN" dirty="0" err="1"/>
              <a:t>Dequeue</a:t>
            </a:r>
            <a:r>
              <a:rPr lang="en-IN" dirty="0"/>
              <a:t> (Double Ended queue)</a:t>
            </a:r>
          </a:p>
          <a:p>
            <a:endParaRPr lang="en-IN" dirty="0"/>
          </a:p>
        </p:txBody>
      </p:sp>
    </p:spTree>
    <p:extLst>
      <p:ext uri="{BB962C8B-B14F-4D97-AF65-F5344CB8AC3E}">
        <p14:creationId xmlns:p14="http://schemas.microsoft.com/office/powerpoint/2010/main" val="1295479036"/>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What is a Queue?</a:t>
            </a:r>
            <a:br>
              <a:rPr lang="en-IN" dirty="0"/>
            </a:br>
            <a:endParaRPr lang="en-IN" dirty="0"/>
          </a:p>
        </p:txBody>
      </p:sp>
      <p:sp>
        <p:nvSpPr>
          <p:cNvPr id="3" name="Content Placeholder 2"/>
          <p:cNvSpPr>
            <a:spLocks noGrp="1"/>
          </p:cNvSpPr>
          <p:nvPr>
            <p:ph idx="1"/>
          </p:nvPr>
        </p:nvSpPr>
        <p:spPr>
          <a:xfrm>
            <a:off x="457200" y="1182806"/>
            <a:ext cx="8229600" cy="4297363"/>
          </a:xfrm>
        </p:spPr>
        <p:txBody>
          <a:bodyPr/>
          <a:lstStyle/>
          <a:p>
            <a:pPr algn="just"/>
            <a:r>
              <a:rPr lang="en-IN" dirty="0"/>
              <a:t>A queue is a linear list of elements in which deletion of an element can take place only at one end called the front and insertion can take place on the other end which is termed as rear. The term front and rear are used frequently while describing queues in a linked list. In this chapter you will deal with queue as arrays</a:t>
            </a:r>
            <a:r>
              <a:rPr lang="en-IN" dirty="0" smtClean="0"/>
              <a:t>.</a:t>
            </a:r>
          </a:p>
          <a:p>
            <a:endParaRPr lang="en-IN"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81" t="11446" r="6311"/>
          <a:stretch/>
        </p:blipFill>
        <p:spPr bwMode="auto">
          <a:xfrm>
            <a:off x="899592" y="3501008"/>
            <a:ext cx="6624736"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6820945"/>
      </p:ext>
    </p:extLst>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Font typeface="Wingdings" pitchFamily="2" charset="2"/>
              <a:buChar char="Ø"/>
            </a:pPr>
            <a:r>
              <a:rPr lang="en-IN" b="1" dirty="0" smtClean="0"/>
              <a:t>(I) Simple </a:t>
            </a:r>
            <a:r>
              <a:rPr lang="en-IN" b="1" dirty="0"/>
              <a:t>Queue: </a:t>
            </a:r>
            <a:r>
              <a:rPr lang="en-IN" dirty="0"/>
              <a:t>In Simple queue Insertion occurs at the rear of the list, and deletion occurs at the front of the list.</a:t>
            </a:r>
          </a:p>
          <a:p>
            <a:endParaRPr lang="en-IN" dirty="0"/>
          </a:p>
        </p:txBody>
      </p:sp>
      <p:pic>
        <p:nvPicPr>
          <p:cNvPr id="2050" name="Picture 2" descr="Image result for deletion insertion front rear simple que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687" y="3274140"/>
            <a:ext cx="8212761" cy="2027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262318"/>
      </p:ext>
    </p:extLst>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Font typeface="Wingdings" pitchFamily="2" charset="2"/>
              <a:buChar char="Ø"/>
            </a:pPr>
            <a:r>
              <a:rPr lang="en-IN" b="1" dirty="0" smtClean="0"/>
              <a:t>(II) Circular </a:t>
            </a:r>
            <a:r>
              <a:rPr lang="en-IN" b="1" dirty="0"/>
              <a:t>Queue : </a:t>
            </a:r>
            <a:r>
              <a:rPr lang="en-IN" dirty="0"/>
              <a:t>A circular queue is a queue in which all nodes are treated as circular such that the first node follows the last node.</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090863"/>
            <a:ext cx="7200800" cy="271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9288459"/>
      </p:ext>
    </p:extLst>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3947" r="4098" b="13158"/>
          <a:stretch/>
        </p:blipFill>
        <p:spPr>
          <a:xfrm>
            <a:off x="251521" y="1052736"/>
            <a:ext cx="8424936" cy="4536504"/>
          </a:xfrm>
        </p:spPr>
      </p:pic>
    </p:spTree>
    <p:extLst>
      <p:ext uri="{BB962C8B-B14F-4D97-AF65-F5344CB8AC3E}">
        <p14:creationId xmlns:p14="http://schemas.microsoft.com/office/powerpoint/2010/main" val="3885187721"/>
      </p:ext>
    </p:extLst>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is Circular Queue?</a:t>
            </a:r>
            <a:br>
              <a:rPr lang="en-IN" b="1" dirty="0"/>
            </a:br>
            <a:endParaRPr lang="en-IN" dirty="0"/>
          </a:p>
        </p:txBody>
      </p:sp>
      <p:sp>
        <p:nvSpPr>
          <p:cNvPr id="3" name="Content Placeholder 2"/>
          <p:cNvSpPr>
            <a:spLocks noGrp="1"/>
          </p:cNvSpPr>
          <p:nvPr>
            <p:ph idx="1"/>
          </p:nvPr>
        </p:nvSpPr>
        <p:spPr>
          <a:xfrm>
            <a:off x="467544" y="1286668"/>
            <a:ext cx="8229600" cy="4297363"/>
          </a:xfrm>
        </p:spPr>
        <p:txBody>
          <a:bodyPr/>
          <a:lstStyle/>
          <a:p>
            <a:pPr marL="0" indent="0">
              <a:buNone/>
            </a:pPr>
            <a:r>
              <a:rPr lang="en-IN" dirty="0" smtClean="0"/>
              <a:t>A </a:t>
            </a:r>
            <a:r>
              <a:rPr lang="en-IN" dirty="0"/>
              <a:t>Circular Queue can be defined as follows</a:t>
            </a:r>
            <a:r>
              <a:rPr lang="en-IN" dirty="0" smtClean="0"/>
              <a:t>...</a:t>
            </a:r>
          </a:p>
          <a:p>
            <a:pPr marL="0" indent="0">
              <a:buNone/>
            </a:pPr>
            <a:endParaRPr lang="en-IN" sz="1100" dirty="0"/>
          </a:p>
          <a:p>
            <a:pPr marL="0" indent="0" algn="just">
              <a:buNone/>
            </a:pPr>
            <a:r>
              <a:rPr lang="en-IN" b="1" dirty="0"/>
              <a:t>Circular Queue is a linear data structure in which the operations are performed based on FIFO (First In First Out) principle and the last position is connected back to the first position to make a circle</a:t>
            </a:r>
            <a:r>
              <a:rPr lang="en-IN" b="1" dirty="0" smtClean="0"/>
              <a:t>.</a:t>
            </a:r>
          </a:p>
          <a:p>
            <a:pPr marL="0" indent="0">
              <a:buNone/>
            </a:pPr>
            <a:r>
              <a:rPr lang="en-IN" dirty="0" smtClean="0"/>
              <a:t>Graphical </a:t>
            </a:r>
            <a:r>
              <a:rPr lang="en-IN" dirty="0"/>
              <a:t>representation of a circular queue is as follows...</a:t>
            </a:r>
          </a:p>
          <a:p>
            <a:endParaRPr lang="en-IN" dirty="0"/>
          </a:p>
        </p:txBody>
      </p:sp>
      <p:pic>
        <p:nvPicPr>
          <p:cNvPr id="14339" name="Picture 3" descr="C:\Users\User2\Desktop\Circular 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3933057"/>
            <a:ext cx="3280816" cy="2551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341248"/>
      </p:ext>
    </p:extLst>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u="sng" dirty="0"/>
              <a:t>Implementation of Circular Queue</a:t>
            </a:r>
            <a:br>
              <a:rPr lang="en-IN" b="1" u="sng" dirty="0"/>
            </a:br>
            <a:endParaRPr lang="en-IN" b="1" u="sng" dirty="0"/>
          </a:p>
        </p:txBody>
      </p:sp>
      <p:sp>
        <p:nvSpPr>
          <p:cNvPr id="3" name="Content Placeholder 2"/>
          <p:cNvSpPr>
            <a:spLocks noGrp="1"/>
          </p:cNvSpPr>
          <p:nvPr>
            <p:ph idx="1"/>
          </p:nvPr>
        </p:nvSpPr>
        <p:spPr>
          <a:xfrm>
            <a:off x="251520" y="1412776"/>
            <a:ext cx="8640960" cy="4896544"/>
          </a:xfrm>
        </p:spPr>
        <p:txBody>
          <a:bodyPr>
            <a:normAutofit fontScale="92500"/>
          </a:bodyPr>
          <a:lstStyle/>
          <a:p>
            <a:pPr marL="0" indent="0" algn="just">
              <a:buNone/>
            </a:pPr>
            <a:r>
              <a:rPr lang="en-IN" dirty="0" smtClean="0"/>
              <a:t>To </a:t>
            </a:r>
            <a:r>
              <a:rPr lang="en-IN" dirty="0"/>
              <a:t>implement a circular queue data structure using array, we first perform the following steps before we implement actual operations</a:t>
            </a:r>
            <a:r>
              <a:rPr lang="en-IN" dirty="0" smtClean="0"/>
              <a:t>.</a:t>
            </a:r>
            <a:endParaRPr lang="en-IN" dirty="0"/>
          </a:p>
          <a:p>
            <a:pPr marL="0" indent="0" algn="just">
              <a:buNone/>
            </a:pPr>
            <a:r>
              <a:rPr lang="en-IN" dirty="0"/>
              <a:t>Step 1: Include all the header files which are used in the program and define a constant 'SIZE' with specific value.</a:t>
            </a:r>
          </a:p>
          <a:p>
            <a:pPr marL="0" indent="0" algn="just">
              <a:buNone/>
            </a:pPr>
            <a:r>
              <a:rPr lang="en-IN" dirty="0"/>
              <a:t>Step 2: Declare all user defined functions used in circular queue implementation.</a:t>
            </a:r>
          </a:p>
          <a:p>
            <a:pPr marL="0" indent="0" algn="just">
              <a:buNone/>
            </a:pPr>
            <a:r>
              <a:rPr lang="en-IN" dirty="0"/>
              <a:t>Step 3: Create a one dimensional array with above defined SIZE (</a:t>
            </a:r>
            <a:r>
              <a:rPr lang="en-IN" dirty="0" err="1"/>
              <a:t>int</a:t>
            </a:r>
            <a:r>
              <a:rPr lang="en-IN" dirty="0"/>
              <a:t> </a:t>
            </a:r>
            <a:r>
              <a:rPr lang="en-IN" dirty="0" err="1"/>
              <a:t>cQueue</a:t>
            </a:r>
            <a:r>
              <a:rPr lang="en-IN" dirty="0"/>
              <a:t>[SIZE])</a:t>
            </a:r>
          </a:p>
          <a:p>
            <a:pPr marL="0" indent="0" algn="just">
              <a:buNone/>
            </a:pPr>
            <a:r>
              <a:rPr lang="en-IN" dirty="0"/>
              <a:t>Step 4: Define two integer variables 'front' and 'rear' and initialize both with '-1'. (</a:t>
            </a:r>
            <a:r>
              <a:rPr lang="en-IN" dirty="0" err="1"/>
              <a:t>int</a:t>
            </a:r>
            <a:r>
              <a:rPr lang="en-IN" dirty="0"/>
              <a:t> front = -1, rear = -1)</a:t>
            </a:r>
          </a:p>
          <a:p>
            <a:pPr marL="0" indent="0" algn="just">
              <a:buNone/>
            </a:pPr>
            <a:r>
              <a:rPr lang="en-IN" dirty="0"/>
              <a:t>Step 5: Implement main method by displaying menu of operations list and make suitable function calls to perform operation selected by the user on circular queue.</a:t>
            </a:r>
          </a:p>
        </p:txBody>
      </p:sp>
    </p:spTree>
    <p:extLst>
      <p:ext uri="{BB962C8B-B14F-4D97-AF65-F5344CB8AC3E}">
        <p14:creationId xmlns:p14="http://schemas.microsoft.com/office/powerpoint/2010/main" val="1090350637"/>
      </p:ext>
    </p:extLst>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686800" cy="5472608"/>
          </a:xfrm>
        </p:spPr>
        <p:txBody>
          <a:bodyPr>
            <a:normAutofit fontScale="85000" lnSpcReduction="20000"/>
          </a:bodyPr>
          <a:lstStyle/>
          <a:p>
            <a:pPr marL="0" indent="0" algn="ctr">
              <a:buNone/>
            </a:pPr>
            <a:r>
              <a:rPr lang="en-IN" b="1" u="sng" dirty="0" smtClean="0"/>
              <a:t>ENQUEUE(VALUE) - INSERTING VALUE INTO THE CIRCULAR QUEUE</a:t>
            </a:r>
          </a:p>
          <a:p>
            <a:pPr marL="0" indent="0">
              <a:buNone/>
            </a:pPr>
            <a:r>
              <a:rPr lang="en-IN" b="1" dirty="0" smtClean="0"/>
              <a:t>In </a:t>
            </a:r>
            <a:r>
              <a:rPr lang="en-IN" b="1" dirty="0"/>
              <a:t>a circular queue, </a:t>
            </a:r>
            <a:r>
              <a:rPr lang="en-IN" b="1" dirty="0" err="1"/>
              <a:t>enQueue</a:t>
            </a:r>
            <a:r>
              <a:rPr lang="en-IN" b="1" dirty="0"/>
              <a:t>() is a function which is used to insert an element into the circular queue. In a circular queue, the new element is always inserted at rear position. The </a:t>
            </a:r>
            <a:r>
              <a:rPr lang="en-IN" b="1" dirty="0" err="1"/>
              <a:t>enQueue</a:t>
            </a:r>
            <a:r>
              <a:rPr lang="en-IN" b="1" dirty="0"/>
              <a:t>() function takes one integer value as parameter and inserts that value into the circular queue. We can use the following steps to insert an element into the circular queue...</a:t>
            </a:r>
          </a:p>
          <a:p>
            <a:pPr marL="0" indent="0">
              <a:buNone/>
            </a:pPr>
            <a:endParaRPr lang="en-IN" b="1" dirty="0"/>
          </a:p>
          <a:p>
            <a:pPr marL="0" indent="0">
              <a:buNone/>
            </a:pPr>
            <a:r>
              <a:rPr lang="en-IN" b="1" dirty="0"/>
              <a:t>Step 1: Check whether queue is FULL. ((rear == SIZE-1 &amp;&amp; front == 0) || (front == rear+1))</a:t>
            </a:r>
          </a:p>
          <a:p>
            <a:pPr marL="0" indent="0">
              <a:buNone/>
            </a:pPr>
            <a:r>
              <a:rPr lang="en-IN" b="1" dirty="0"/>
              <a:t>Step 2: If it is FULL, then display "Queue is FULL!!! Insertion is not possible!!!" and terminate the function.</a:t>
            </a:r>
          </a:p>
          <a:p>
            <a:pPr marL="0" indent="0">
              <a:buNone/>
            </a:pPr>
            <a:r>
              <a:rPr lang="en-IN" b="1" dirty="0"/>
              <a:t>Step 3: If it is NOT FULL, then check rear == SIZE - 1 &amp;&amp; front != 0 if it is TRUE, then set rear = -1.</a:t>
            </a:r>
          </a:p>
          <a:p>
            <a:pPr marL="0" indent="0">
              <a:buNone/>
            </a:pPr>
            <a:r>
              <a:rPr lang="en-IN" b="1" dirty="0"/>
              <a:t>Step 4: Increment rear value by one (rear++), set queue[rear] = value and check 'front == -1' if it is TRUE, then set front = 0.</a:t>
            </a:r>
          </a:p>
        </p:txBody>
      </p:sp>
    </p:spTree>
    <p:extLst>
      <p:ext uri="{BB962C8B-B14F-4D97-AF65-F5344CB8AC3E}">
        <p14:creationId xmlns:p14="http://schemas.microsoft.com/office/powerpoint/2010/main" val="1188461648"/>
      </p:ext>
    </p:extLst>
  </p:cSld>
  <p:clrMapOvr>
    <a:masterClrMapping/>
  </p:clrMapOvr>
  <p:transition spd="slow">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124744"/>
            <a:ext cx="5400600" cy="4968552"/>
          </a:xfrm>
        </p:spPr>
        <p:txBody>
          <a:bodyPr>
            <a:normAutofit lnSpcReduction="10000"/>
          </a:bodyPr>
          <a:lstStyle/>
          <a:p>
            <a:pPr marL="0" indent="0" algn="ctr">
              <a:buNone/>
            </a:pPr>
            <a:r>
              <a:rPr lang="en-IN" b="1" dirty="0"/>
              <a:t>How Circular Queue </a:t>
            </a:r>
            <a:r>
              <a:rPr lang="en-IN" b="1" dirty="0" smtClean="0"/>
              <a:t>Works</a:t>
            </a:r>
          </a:p>
          <a:p>
            <a:pPr marL="0" indent="0" algn="ctr">
              <a:buNone/>
            </a:pPr>
            <a:endParaRPr lang="en-IN" dirty="0"/>
          </a:p>
          <a:p>
            <a:pPr marL="0" indent="0">
              <a:buNone/>
            </a:pPr>
            <a:r>
              <a:rPr lang="en-IN" dirty="0"/>
              <a:t>Circular Queue works by the process of circular increment i.e. when we try to increment any variable and we reach the end of queue, we start from the beginning of queue by modulo division with the queue size.</a:t>
            </a:r>
          </a:p>
          <a:p>
            <a:pPr marL="0" indent="0">
              <a:buNone/>
            </a:pPr>
            <a:endParaRPr lang="en-IN" dirty="0"/>
          </a:p>
          <a:p>
            <a:pPr marL="0" indent="0">
              <a:buNone/>
            </a:pPr>
            <a:r>
              <a:rPr lang="en-IN" dirty="0"/>
              <a:t>i.e</a:t>
            </a:r>
            <a:r>
              <a:rPr lang="en-IN" dirty="0" smtClean="0"/>
              <a:t>.</a:t>
            </a:r>
            <a:endParaRPr lang="en-IN" dirty="0"/>
          </a:p>
          <a:p>
            <a:pPr marL="0" indent="0">
              <a:buNone/>
            </a:pPr>
            <a:r>
              <a:rPr lang="en-IN" dirty="0"/>
              <a:t>if REAR + 1 == 5 (overflow!), REAR = (REAR + 1)%5 = 0 (start of queue)</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2420888"/>
            <a:ext cx="2638425"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1759309"/>
      </p:ext>
    </p:extLst>
  </p:cSld>
  <p:clrMapOvr>
    <a:masterClrMapping/>
  </p:clrMapOvr>
  <p:transition spd="slow">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362744"/>
          </a:xfrm>
        </p:spPr>
        <p:txBody>
          <a:bodyPr>
            <a:normAutofit fontScale="90000"/>
          </a:bodyPr>
          <a:lstStyle/>
          <a:p>
            <a:r>
              <a:rPr lang="en-IN" dirty="0"/>
              <a:t>Queue operations work as follows:</a:t>
            </a:r>
            <a:br>
              <a:rPr lang="en-IN" dirty="0"/>
            </a:br>
            <a:endParaRPr lang="en-IN" dirty="0"/>
          </a:p>
        </p:txBody>
      </p:sp>
      <p:sp>
        <p:nvSpPr>
          <p:cNvPr id="3" name="Content Placeholder 2"/>
          <p:cNvSpPr>
            <a:spLocks noGrp="1"/>
          </p:cNvSpPr>
          <p:nvPr>
            <p:ph idx="1"/>
          </p:nvPr>
        </p:nvSpPr>
        <p:spPr>
          <a:xfrm>
            <a:off x="457200" y="1268760"/>
            <a:ext cx="8229600" cy="5040560"/>
          </a:xfrm>
        </p:spPr>
        <p:txBody>
          <a:bodyPr>
            <a:normAutofit fontScale="92500" lnSpcReduction="10000"/>
          </a:bodyPr>
          <a:lstStyle/>
          <a:p>
            <a:pPr marL="0" indent="0">
              <a:buNone/>
            </a:pPr>
            <a:r>
              <a:rPr lang="en-IN" dirty="0" smtClean="0"/>
              <a:t>Two </a:t>
            </a:r>
            <a:r>
              <a:rPr lang="en-IN" dirty="0"/>
              <a:t>pointers called FRONT and REAR are used to keep track of the first and last elements in the queue.</a:t>
            </a:r>
          </a:p>
          <a:p>
            <a:pPr marL="0" indent="0">
              <a:buNone/>
            </a:pPr>
            <a:r>
              <a:rPr lang="en-IN" dirty="0"/>
              <a:t>When initializing the queue, we set the value of FRONT and REAR to -1.</a:t>
            </a:r>
          </a:p>
          <a:p>
            <a:pPr marL="0" indent="0">
              <a:buNone/>
            </a:pPr>
            <a:r>
              <a:rPr lang="en-IN" dirty="0"/>
              <a:t>On </a:t>
            </a:r>
            <a:r>
              <a:rPr lang="en-IN" dirty="0" err="1"/>
              <a:t>enqueing</a:t>
            </a:r>
            <a:r>
              <a:rPr lang="en-IN" dirty="0"/>
              <a:t> an element, we circularly increase the value of REAR index and place the new element in the position pointed to by REAR.</a:t>
            </a:r>
          </a:p>
          <a:p>
            <a:pPr marL="0" indent="0">
              <a:buNone/>
            </a:pPr>
            <a:r>
              <a:rPr lang="en-IN" dirty="0"/>
              <a:t>On </a:t>
            </a:r>
            <a:r>
              <a:rPr lang="en-IN" dirty="0" err="1"/>
              <a:t>dequeueing</a:t>
            </a:r>
            <a:r>
              <a:rPr lang="en-IN" dirty="0"/>
              <a:t> an element, we return the value pointed to by FRONT and circularly increase the FRONT index.</a:t>
            </a:r>
          </a:p>
          <a:p>
            <a:pPr marL="0" indent="0">
              <a:buNone/>
            </a:pPr>
            <a:r>
              <a:rPr lang="en-IN" dirty="0"/>
              <a:t>Before </a:t>
            </a:r>
            <a:r>
              <a:rPr lang="en-IN" dirty="0" err="1"/>
              <a:t>enqueing</a:t>
            </a:r>
            <a:r>
              <a:rPr lang="en-IN" dirty="0"/>
              <a:t>, we check if queue is already full.</a:t>
            </a:r>
          </a:p>
          <a:p>
            <a:pPr marL="0" indent="0">
              <a:buNone/>
            </a:pPr>
            <a:r>
              <a:rPr lang="en-IN" dirty="0"/>
              <a:t>Before </a:t>
            </a:r>
            <a:r>
              <a:rPr lang="en-IN" dirty="0" err="1"/>
              <a:t>dequeuing</a:t>
            </a:r>
            <a:r>
              <a:rPr lang="en-IN" dirty="0"/>
              <a:t>, we check if queue is already empty.</a:t>
            </a:r>
          </a:p>
          <a:p>
            <a:pPr marL="0" indent="0">
              <a:buNone/>
            </a:pPr>
            <a:r>
              <a:rPr lang="en-IN" dirty="0"/>
              <a:t>When </a:t>
            </a:r>
            <a:r>
              <a:rPr lang="en-IN" dirty="0" err="1"/>
              <a:t>enqueing</a:t>
            </a:r>
            <a:r>
              <a:rPr lang="en-IN" dirty="0"/>
              <a:t> the first element, we set the value of FRONT to 0.</a:t>
            </a:r>
          </a:p>
          <a:p>
            <a:pPr marL="0" indent="0">
              <a:buNone/>
            </a:pPr>
            <a:r>
              <a:rPr lang="en-IN" dirty="0"/>
              <a:t>When </a:t>
            </a:r>
            <a:r>
              <a:rPr lang="en-IN" dirty="0" err="1"/>
              <a:t>dequeing</a:t>
            </a:r>
            <a:r>
              <a:rPr lang="en-IN" dirty="0"/>
              <a:t> the last element, we reset the values of FRONT and REAR to -1.</a:t>
            </a:r>
          </a:p>
        </p:txBody>
      </p:sp>
    </p:spTree>
    <p:extLst>
      <p:ext uri="{BB962C8B-B14F-4D97-AF65-F5344CB8AC3E}">
        <p14:creationId xmlns:p14="http://schemas.microsoft.com/office/powerpoint/2010/main" val="29077545"/>
      </p:ext>
    </p:extLst>
  </p:cSld>
  <p:clrMapOvr>
    <a:masterClrMapping/>
  </p:clrMapOvr>
  <p:transition spd="slow">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However, the check for full queue has a new additional case:</a:t>
            </a:r>
          </a:p>
          <a:p>
            <a:endParaRPr lang="en-IN" dirty="0"/>
          </a:p>
          <a:p>
            <a:r>
              <a:rPr lang="en-IN" dirty="0"/>
              <a:t>Case 1: FRONT = 0 &amp;&amp; REAR == SIZE - 1</a:t>
            </a:r>
          </a:p>
          <a:p>
            <a:r>
              <a:rPr lang="en-IN" dirty="0"/>
              <a:t>Case 2: FRONT = REAR + 1</a:t>
            </a:r>
          </a:p>
        </p:txBody>
      </p:sp>
    </p:spTree>
    <p:extLst>
      <p:ext uri="{BB962C8B-B14F-4D97-AF65-F5344CB8AC3E}">
        <p14:creationId xmlns:p14="http://schemas.microsoft.com/office/powerpoint/2010/main" val="479540309"/>
      </p:ext>
    </p:extLst>
  </p:cSld>
  <p:clrMapOvr>
    <a:masterClrMapping/>
  </p:clrMapOvr>
  <p:transition spd="slow">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a:t>The second case happens when REAR starts from 0 due to circular increment and when its value is just 1 less than FRONT, the queue is full</a:t>
            </a:r>
            <a:r>
              <a:rPr lang="en-IN" dirty="0" smtClean="0"/>
              <a:t>.</a:t>
            </a:r>
            <a:endParaRPr lang="en-IN" dirty="0"/>
          </a:p>
        </p:txBody>
      </p:sp>
      <p:pic>
        <p:nvPicPr>
          <p:cNvPr id="16393" name="Picture 9" descr="C:\Users\User2\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906820"/>
            <a:ext cx="5256584" cy="33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512849"/>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dirty="0"/>
              <a:t>In the concept of queue, the first element to be inserted in the queue will be the first element to be deleted or removed from the list. So Queue is said to follow the FIFO (First In First Out) structure. </a:t>
            </a:r>
            <a:endParaRPr lang="en-IN" dirty="0" smtClean="0"/>
          </a:p>
          <a:p>
            <a:pPr algn="just"/>
            <a:r>
              <a:rPr lang="en-IN" dirty="0" smtClean="0"/>
              <a:t>A </a:t>
            </a:r>
            <a:r>
              <a:rPr lang="en-IN" dirty="0"/>
              <a:t>real life scenario in the form of example for queue will be the queue of people waiting to accomplish a particular task where the first person in the queue is the first person to be served first.</a:t>
            </a:r>
          </a:p>
        </p:txBody>
      </p:sp>
    </p:spTree>
    <p:extLst>
      <p:ext uri="{BB962C8B-B14F-4D97-AF65-F5344CB8AC3E}">
        <p14:creationId xmlns:p14="http://schemas.microsoft.com/office/powerpoint/2010/main" val="355471019"/>
      </p:ext>
    </p:extLst>
  </p:cSld>
  <p:clrMapOvr>
    <a:masterClrMapping/>
  </p:clrMapOvr>
  <p:transition spd="slow">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7410" name="Picture 2" descr="C:\Users\User2\Desktop\2.png"/>
          <p:cNvPicPr>
            <a:picLocks noChangeAspect="1" noChangeArrowheads="1"/>
          </p:cNvPicPr>
          <p:nvPr/>
        </p:nvPicPr>
        <p:blipFill rotWithShape="1">
          <a:blip r:embed="rId2">
            <a:extLst>
              <a:ext uri="{28A0092B-C50C-407E-A947-70E740481C1C}">
                <a14:useLocalDpi xmlns:a14="http://schemas.microsoft.com/office/drawing/2010/main" val="0"/>
              </a:ext>
            </a:extLst>
          </a:blip>
          <a:srcRect l="3812" r="4400"/>
          <a:stretch/>
        </p:blipFill>
        <p:spPr bwMode="auto">
          <a:xfrm>
            <a:off x="179512" y="511487"/>
            <a:ext cx="4320480" cy="5925438"/>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C:\Users\User2\Desktop\3.png"/>
          <p:cNvPicPr>
            <a:picLocks noChangeAspect="1" noChangeArrowheads="1"/>
          </p:cNvPicPr>
          <p:nvPr/>
        </p:nvPicPr>
        <p:blipFill rotWithShape="1">
          <a:blip r:embed="rId3">
            <a:extLst>
              <a:ext uri="{28A0092B-C50C-407E-A947-70E740481C1C}">
                <a14:useLocalDpi xmlns:a14="http://schemas.microsoft.com/office/drawing/2010/main" val="0"/>
              </a:ext>
            </a:extLst>
          </a:blip>
          <a:srcRect l="1681" r="11217"/>
          <a:stretch/>
        </p:blipFill>
        <p:spPr bwMode="auto">
          <a:xfrm>
            <a:off x="4870376" y="532269"/>
            <a:ext cx="3816424" cy="5904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553368"/>
      </p:ext>
    </p:extLst>
  </p:cSld>
  <p:clrMapOvr>
    <a:masterClrMapping/>
  </p:clrMapOvr>
  <p:transition spd="slow">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Circular queue</a:t>
            </a:r>
          </a:p>
        </p:txBody>
      </p:sp>
      <p:sp>
        <p:nvSpPr>
          <p:cNvPr id="3" name="Content Placeholder 2"/>
          <p:cNvSpPr>
            <a:spLocks noGrp="1"/>
          </p:cNvSpPr>
          <p:nvPr>
            <p:ph idx="1"/>
          </p:nvPr>
        </p:nvSpPr>
        <p:spPr/>
        <p:txBody>
          <a:bodyPr/>
          <a:lstStyle/>
          <a:p>
            <a:r>
              <a:rPr lang="en-IN" dirty="0"/>
              <a:t>In a circular queue, all nodes are treated as circular. Last node is connected back to the first node.</a:t>
            </a:r>
          </a:p>
          <a:p>
            <a:r>
              <a:rPr lang="en-IN" dirty="0"/>
              <a:t>Circular queue is also called as Ring Buffer.</a:t>
            </a:r>
          </a:p>
          <a:p>
            <a:r>
              <a:rPr lang="en-IN" dirty="0"/>
              <a:t>It is an abstract data type.</a:t>
            </a:r>
          </a:p>
          <a:p>
            <a:pPr algn="just"/>
            <a:r>
              <a:rPr lang="en-IN" dirty="0"/>
              <a:t>Circular queue contains a collection of data which allows insertion of data at the end of the queue and deletion of data at the beginning of the queue.</a:t>
            </a:r>
          </a:p>
        </p:txBody>
      </p:sp>
    </p:spTree>
    <p:extLst>
      <p:ext uri="{BB962C8B-B14F-4D97-AF65-F5344CB8AC3E}">
        <p14:creationId xmlns:p14="http://schemas.microsoft.com/office/powerpoint/2010/main" val="2077298815"/>
      </p:ext>
    </p:extLst>
  </p:cSld>
  <p:clrMapOvr>
    <a:masterClrMapping/>
  </p:clrMapOvr>
  <p:transition spd="slow">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988840"/>
            <a:ext cx="5364088"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1700808"/>
            <a:ext cx="3312368" cy="407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6644877"/>
      </p:ext>
    </p:extLst>
  </p:cSld>
  <p:clrMapOvr>
    <a:masterClrMapping/>
  </p:clrMapOvr>
  <p:transition spd="slow">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692696"/>
            <a:ext cx="4038600" cy="5281067"/>
          </a:xfrm>
        </p:spPr>
        <p:txBody>
          <a:bodyPr>
            <a:normAutofit fontScale="92500" lnSpcReduction="20000"/>
          </a:bodyPr>
          <a:lstStyle/>
          <a:p>
            <a:pPr marL="0" indent="0">
              <a:buNone/>
            </a:pPr>
            <a:r>
              <a:rPr lang="en-IN" dirty="0"/>
              <a:t>#include &lt;</a:t>
            </a:r>
            <a:r>
              <a:rPr lang="en-IN" dirty="0" err="1"/>
              <a:t>iostream</a:t>
            </a:r>
            <a:r>
              <a:rPr lang="en-IN" dirty="0"/>
              <a:t>&gt;</a:t>
            </a:r>
          </a:p>
          <a:p>
            <a:pPr marL="0" indent="0">
              <a:buNone/>
            </a:pPr>
            <a:r>
              <a:rPr lang="en-IN" dirty="0"/>
              <a:t>#define SIZE 5   /* Size of Circular Queue */</a:t>
            </a:r>
          </a:p>
          <a:p>
            <a:pPr marL="0" indent="0">
              <a:buNone/>
            </a:pPr>
            <a:endParaRPr lang="en-IN" dirty="0"/>
          </a:p>
          <a:p>
            <a:pPr marL="0" indent="0">
              <a:buNone/>
            </a:pPr>
            <a:r>
              <a:rPr lang="en-IN" dirty="0"/>
              <a:t>using namespace </a:t>
            </a:r>
            <a:r>
              <a:rPr lang="en-IN" dirty="0" err="1"/>
              <a:t>std</a:t>
            </a:r>
            <a:r>
              <a:rPr lang="en-IN" dirty="0"/>
              <a:t>;</a:t>
            </a:r>
          </a:p>
          <a:p>
            <a:pPr marL="0" indent="0">
              <a:buNone/>
            </a:pPr>
            <a:endParaRPr lang="en-IN" dirty="0"/>
          </a:p>
          <a:p>
            <a:pPr marL="0" indent="0">
              <a:buNone/>
            </a:pPr>
            <a:r>
              <a:rPr lang="en-IN" dirty="0"/>
              <a:t>class Queue {</a:t>
            </a:r>
          </a:p>
          <a:p>
            <a:pPr marL="0" indent="0">
              <a:buNone/>
            </a:pPr>
            <a:r>
              <a:rPr lang="en-IN" dirty="0"/>
              <a:t>private:</a:t>
            </a:r>
          </a:p>
          <a:p>
            <a:pPr marL="0" indent="0">
              <a:buNone/>
            </a:pPr>
            <a:r>
              <a:rPr lang="en-IN" dirty="0"/>
              <a:t>    </a:t>
            </a:r>
            <a:r>
              <a:rPr lang="en-IN" dirty="0" err="1"/>
              <a:t>int</a:t>
            </a:r>
            <a:r>
              <a:rPr lang="en-IN" dirty="0"/>
              <a:t> items[SIZE], front, rear;</a:t>
            </a:r>
          </a:p>
          <a:p>
            <a:pPr marL="0" indent="0">
              <a:buNone/>
            </a:pPr>
            <a:r>
              <a:rPr lang="en-IN" dirty="0"/>
              <a:t>    </a:t>
            </a:r>
          </a:p>
          <a:p>
            <a:pPr marL="0" indent="0">
              <a:buNone/>
            </a:pPr>
            <a:r>
              <a:rPr lang="en-IN" dirty="0"/>
              <a:t>public:</a:t>
            </a:r>
          </a:p>
          <a:p>
            <a:pPr marL="0" indent="0">
              <a:buNone/>
            </a:pPr>
            <a:r>
              <a:rPr lang="en-IN" dirty="0"/>
              <a:t>    Queue(){</a:t>
            </a:r>
          </a:p>
          <a:p>
            <a:pPr marL="0" indent="0">
              <a:buNone/>
            </a:pPr>
            <a:r>
              <a:rPr lang="en-IN" dirty="0"/>
              <a:t>        front = -1;</a:t>
            </a:r>
          </a:p>
          <a:p>
            <a:pPr marL="0" indent="0">
              <a:buNone/>
            </a:pPr>
            <a:r>
              <a:rPr lang="en-IN" dirty="0"/>
              <a:t>        rear = -1;</a:t>
            </a:r>
          </a:p>
          <a:p>
            <a:pPr marL="0" indent="0">
              <a:buNone/>
            </a:pPr>
            <a:r>
              <a:rPr lang="en-IN" dirty="0"/>
              <a:t>    }</a:t>
            </a:r>
          </a:p>
        </p:txBody>
      </p:sp>
      <p:sp>
        <p:nvSpPr>
          <p:cNvPr id="6" name="Content Placeholder 5"/>
          <p:cNvSpPr>
            <a:spLocks noGrp="1"/>
          </p:cNvSpPr>
          <p:nvPr>
            <p:ph sz="half" idx="2"/>
          </p:nvPr>
        </p:nvSpPr>
        <p:spPr>
          <a:xfrm>
            <a:off x="4648200" y="620688"/>
            <a:ext cx="4038600" cy="5353075"/>
          </a:xfrm>
        </p:spPr>
        <p:txBody>
          <a:bodyPr>
            <a:normAutofit fontScale="92500" lnSpcReduction="20000"/>
          </a:bodyPr>
          <a:lstStyle/>
          <a:p>
            <a:pPr marL="0" indent="0">
              <a:buNone/>
            </a:pPr>
            <a:r>
              <a:rPr lang="en-IN" dirty="0"/>
              <a:t>bool </a:t>
            </a:r>
            <a:r>
              <a:rPr lang="en-IN" dirty="0" err="1"/>
              <a:t>isFull</a:t>
            </a:r>
            <a:r>
              <a:rPr lang="en-IN" dirty="0"/>
              <a:t>(){</a:t>
            </a:r>
          </a:p>
          <a:p>
            <a:pPr marL="0" indent="0">
              <a:buNone/>
            </a:pPr>
            <a:r>
              <a:rPr lang="en-IN" dirty="0"/>
              <a:t>        if(front == 0 &amp;&amp; rear == SIZE - 1){</a:t>
            </a:r>
          </a:p>
          <a:p>
            <a:pPr marL="0" indent="0">
              <a:buNone/>
            </a:pPr>
            <a:r>
              <a:rPr lang="en-IN" dirty="0"/>
              <a:t>            return true;</a:t>
            </a:r>
          </a:p>
          <a:p>
            <a:pPr marL="0" indent="0">
              <a:buNone/>
            </a:pPr>
            <a:r>
              <a:rPr lang="en-IN" dirty="0"/>
              <a:t>        }</a:t>
            </a:r>
          </a:p>
          <a:p>
            <a:pPr marL="0" indent="0">
              <a:buNone/>
            </a:pPr>
            <a:r>
              <a:rPr lang="en-IN" dirty="0"/>
              <a:t>        if(front == rear + 1) {</a:t>
            </a:r>
          </a:p>
          <a:p>
            <a:pPr marL="0" indent="0">
              <a:buNone/>
            </a:pPr>
            <a:r>
              <a:rPr lang="en-IN" dirty="0"/>
              <a:t>            return true;</a:t>
            </a:r>
          </a:p>
          <a:p>
            <a:pPr marL="0" indent="0">
              <a:buNone/>
            </a:pPr>
            <a:r>
              <a:rPr lang="en-IN" dirty="0"/>
              <a:t>        }</a:t>
            </a:r>
          </a:p>
          <a:p>
            <a:pPr marL="0" indent="0">
              <a:buNone/>
            </a:pPr>
            <a:r>
              <a:rPr lang="en-IN" dirty="0"/>
              <a:t>        return false;</a:t>
            </a:r>
          </a:p>
          <a:p>
            <a:pPr marL="0" indent="0">
              <a:buNone/>
            </a:pPr>
            <a:r>
              <a:rPr lang="en-IN" dirty="0"/>
              <a:t>    }</a:t>
            </a:r>
          </a:p>
          <a:p>
            <a:pPr marL="0" indent="0">
              <a:buNone/>
            </a:pPr>
            <a:r>
              <a:rPr lang="en-IN" dirty="0"/>
              <a:t>    </a:t>
            </a:r>
          </a:p>
          <a:p>
            <a:pPr marL="0" indent="0">
              <a:buNone/>
            </a:pPr>
            <a:r>
              <a:rPr lang="en-IN" dirty="0"/>
              <a:t>    bool </a:t>
            </a:r>
            <a:r>
              <a:rPr lang="en-IN" dirty="0" err="1"/>
              <a:t>isEmpty</a:t>
            </a:r>
            <a:r>
              <a:rPr lang="en-IN" dirty="0"/>
              <a:t>(){</a:t>
            </a:r>
          </a:p>
          <a:p>
            <a:pPr marL="0" indent="0">
              <a:buNone/>
            </a:pPr>
            <a:r>
              <a:rPr lang="en-IN" dirty="0"/>
              <a:t>        if(front == -1) return true;</a:t>
            </a:r>
          </a:p>
          <a:p>
            <a:pPr marL="0" indent="0">
              <a:buNone/>
            </a:pPr>
            <a:r>
              <a:rPr lang="en-IN" dirty="0"/>
              <a:t>        else return false;</a:t>
            </a:r>
          </a:p>
          <a:p>
            <a:pPr marL="0" indent="0">
              <a:buNone/>
            </a:pPr>
            <a:r>
              <a:rPr lang="en-IN" dirty="0"/>
              <a:t>    }</a:t>
            </a:r>
          </a:p>
        </p:txBody>
      </p:sp>
    </p:spTree>
    <p:extLst>
      <p:ext uri="{BB962C8B-B14F-4D97-AF65-F5344CB8AC3E}">
        <p14:creationId xmlns:p14="http://schemas.microsoft.com/office/powerpoint/2010/main" val="2410362478"/>
      </p:ext>
    </p:extLst>
  </p:cSld>
  <p:clrMapOvr>
    <a:masterClrMapping/>
  </p:clrMapOvr>
  <p:transition spd="slow">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764704"/>
            <a:ext cx="4038600" cy="5209059"/>
          </a:xfrm>
        </p:spPr>
        <p:txBody>
          <a:bodyPr>
            <a:normAutofit fontScale="85000" lnSpcReduction="20000"/>
          </a:bodyPr>
          <a:lstStyle/>
          <a:p>
            <a:pPr marL="0" indent="0">
              <a:buNone/>
            </a:pPr>
            <a:r>
              <a:rPr lang="en-IN" dirty="0"/>
              <a:t>void </a:t>
            </a:r>
            <a:r>
              <a:rPr lang="en-IN" dirty="0" err="1"/>
              <a:t>enQueue</a:t>
            </a:r>
            <a:r>
              <a:rPr lang="en-IN" dirty="0"/>
              <a:t>(</a:t>
            </a:r>
            <a:r>
              <a:rPr lang="en-IN" dirty="0" err="1"/>
              <a:t>int</a:t>
            </a:r>
            <a:r>
              <a:rPr lang="en-IN" dirty="0"/>
              <a:t> element){</a:t>
            </a:r>
          </a:p>
          <a:p>
            <a:pPr marL="0" indent="0">
              <a:buNone/>
            </a:pPr>
            <a:r>
              <a:rPr lang="en-IN" dirty="0"/>
              <a:t>        if(</a:t>
            </a:r>
            <a:r>
              <a:rPr lang="en-IN" dirty="0" err="1"/>
              <a:t>isFull</a:t>
            </a:r>
            <a:r>
              <a:rPr lang="en-IN" dirty="0"/>
              <a:t>()){</a:t>
            </a:r>
          </a:p>
          <a:p>
            <a:pPr marL="0" indent="0">
              <a:buNone/>
            </a:pPr>
            <a:r>
              <a:rPr lang="en-IN" dirty="0"/>
              <a:t>            cout &lt;&lt; "Queue is full";</a:t>
            </a:r>
          </a:p>
          <a:p>
            <a:pPr marL="0" indent="0">
              <a:buNone/>
            </a:pPr>
            <a:r>
              <a:rPr lang="en-IN" dirty="0"/>
              <a:t>        } else {</a:t>
            </a:r>
          </a:p>
          <a:p>
            <a:pPr marL="0" indent="0">
              <a:buNone/>
            </a:pPr>
            <a:r>
              <a:rPr lang="en-IN" dirty="0"/>
              <a:t>            if(front == -1) front = 0;</a:t>
            </a:r>
          </a:p>
          <a:p>
            <a:pPr marL="0" indent="0">
              <a:buNone/>
            </a:pPr>
            <a:r>
              <a:rPr lang="en-IN" dirty="0"/>
              <a:t>            rear = (rear + 1) % SIZE;</a:t>
            </a:r>
          </a:p>
          <a:p>
            <a:pPr marL="0" indent="0">
              <a:buNone/>
            </a:pPr>
            <a:r>
              <a:rPr lang="en-IN" dirty="0"/>
              <a:t>            items[rear] = element;</a:t>
            </a:r>
          </a:p>
          <a:p>
            <a:pPr marL="0" indent="0">
              <a:buNone/>
            </a:pPr>
            <a:r>
              <a:rPr lang="en-IN" dirty="0"/>
              <a:t>            cout &lt;&lt; </a:t>
            </a:r>
            <a:r>
              <a:rPr lang="en-IN" dirty="0" err="1"/>
              <a:t>endl</a:t>
            </a:r>
            <a:r>
              <a:rPr lang="en-IN" dirty="0"/>
              <a:t> &lt;&lt; "Inserted " &lt;&lt; element &lt;&lt; </a:t>
            </a:r>
            <a:r>
              <a:rPr lang="en-IN" dirty="0" err="1"/>
              <a:t>endl</a:t>
            </a:r>
            <a:r>
              <a:rPr lang="en-IN" dirty="0"/>
              <a:t>;</a:t>
            </a:r>
          </a:p>
          <a:p>
            <a:pPr marL="0" indent="0">
              <a:buNone/>
            </a:pPr>
            <a:r>
              <a:rPr lang="en-IN" dirty="0"/>
              <a:t>        }</a:t>
            </a:r>
          </a:p>
          <a:p>
            <a:pPr marL="0" indent="0">
              <a:buNone/>
            </a:pPr>
            <a:r>
              <a:rPr lang="en-IN" dirty="0"/>
              <a:t>    }</a:t>
            </a:r>
          </a:p>
        </p:txBody>
      </p:sp>
      <p:sp>
        <p:nvSpPr>
          <p:cNvPr id="4" name="Content Placeholder 3"/>
          <p:cNvSpPr>
            <a:spLocks noGrp="1"/>
          </p:cNvSpPr>
          <p:nvPr>
            <p:ph sz="half" idx="2"/>
          </p:nvPr>
        </p:nvSpPr>
        <p:spPr>
          <a:xfrm>
            <a:off x="4648200" y="764704"/>
            <a:ext cx="4038600" cy="5904656"/>
          </a:xfrm>
        </p:spPr>
        <p:txBody>
          <a:bodyPr>
            <a:normAutofit fontScale="85000" lnSpcReduction="20000"/>
          </a:bodyPr>
          <a:lstStyle/>
          <a:p>
            <a:pPr marL="0" indent="0">
              <a:buNone/>
            </a:pPr>
            <a:r>
              <a:rPr lang="en-IN" dirty="0" err="1"/>
              <a:t>int</a:t>
            </a:r>
            <a:r>
              <a:rPr lang="en-IN" dirty="0"/>
              <a:t> </a:t>
            </a:r>
            <a:r>
              <a:rPr lang="en-IN" dirty="0" err="1"/>
              <a:t>deQueue</a:t>
            </a:r>
            <a:r>
              <a:rPr lang="en-IN" dirty="0"/>
              <a:t>(){</a:t>
            </a:r>
          </a:p>
          <a:p>
            <a:pPr marL="0" indent="0">
              <a:buNone/>
            </a:pPr>
            <a:r>
              <a:rPr lang="en-IN" dirty="0"/>
              <a:t>        </a:t>
            </a:r>
            <a:r>
              <a:rPr lang="en-IN" dirty="0" err="1"/>
              <a:t>int</a:t>
            </a:r>
            <a:r>
              <a:rPr lang="en-IN" dirty="0"/>
              <a:t> element;</a:t>
            </a:r>
          </a:p>
          <a:p>
            <a:pPr marL="0" indent="0">
              <a:buNone/>
            </a:pPr>
            <a:r>
              <a:rPr lang="en-IN" dirty="0"/>
              <a:t>        if(</a:t>
            </a:r>
            <a:r>
              <a:rPr lang="en-IN" dirty="0" err="1"/>
              <a:t>isEmpty</a:t>
            </a:r>
            <a:r>
              <a:rPr lang="en-IN" dirty="0"/>
              <a:t>()){</a:t>
            </a:r>
          </a:p>
          <a:p>
            <a:pPr marL="0" indent="0">
              <a:buNone/>
            </a:pPr>
            <a:r>
              <a:rPr lang="en-IN" dirty="0"/>
              <a:t>            cout &lt;&lt; "Queue is empty" &lt;&lt; </a:t>
            </a:r>
            <a:r>
              <a:rPr lang="en-IN" dirty="0" err="1"/>
              <a:t>endl</a:t>
            </a:r>
            <a:r>
              <a:rPr lang="en-IN" dirty="0"/>
              <a:t>;</a:t>
            </a:r>
          </a:p>
          <a:p>
            <a:pPr marL="0" indent="0">
              <a:buNone/>
            </a:pPr>
            <a:r>
              <a:rPr lang="en-IN" dirty="0"/>
              <a:t>            return(-1);</a:t>
            </a:r>
          </a:p>
          <a:p>
            <a:pPr marL="0" indent="0">
              <a:buNone/>
            </a:pPr>
            <a:r>
              <a:rPr lang="en-IN" dirty="0"/>
              <a:t>        } else {</a:t>
            </a:r>
          </a:p>
          <a:p>
            <a:pPr marL="0" indent="0">
              <a:buNone/>
            </a:pPr>
            <a:r>
              <a:rPr lang="en-IN" dirty="0"/>
              <a:t>            element = items[front];</a:t>
            </a:r>
          </a:p>
          <a:p>
            <a:pPr marL="0" indent="0">
              <a:buNone/>
            </a:pPr>
            <a:r>
              <a:rPr lang="en-IN" dirty="0"/>
              <a:t>            if(front == rear){</a:t>
            </a:r>
          </a:p>
          <a:p>
            <a:pPr marL="0" indent="0">
              <a:buNone/>
            </a:pPr>
            <a:r>
              <a:rPr lang="en-IN" dirty="0"/>
              <a:t>                front = -1;</a:t>
            </a:r>
          </a:p>
          <a:p>
            <a:pPr marL="0" indent="0">
              <a:buNone/>
            </a:pPr>
            <a:r>
              <a:rPr lang="en-IN" dirty="0"/>
              <a:t>                rear = -1;</a:t>
            </a:r>
          </a:p>
          <a:p>
            <a:pPr marL="0" indent="0">
              <a:buNone/>
            </a:pPr>
            <a:r>
              <a:rPr lang="en-IN" dirty="0"/>
              <a:t>            } /* Q has only one element, so we reset the queue after deleting it. */</a:t>
            </a:r>
          </a:p>
          <a:p>
            <a:pPr marL="0" indent="0">
              <a:buNone/>
            </a:pPr>
            <a:r>
              <a:rPr lang="en-IN" dirty="0"/>
              <a:t>            else {</a:t>
            </a:r>
          </a:p>
          <a:p>
            <a:pPr marL="0" indent="0">
              <a:buNone/>
            </a:pPr>
            <a:r>
              <a:rPr lang="en-IN" dirty="0"/>
              <a:t>                front=(front+1) % SIZE;</a:t>
            </a:r>
          </a:p>
          <a:p>
            <a:pPr marL="0" indent="0">
              <a:buNone/>
            </a:pPr>
            <a:r>
              <a:rPr lang="en-IN" dirty="0"/>
              <a:t>            }</a:t>
            </a:r>
          </a:p>
          <a:p>
            <a:pPr marL="0" indent="0">
              <a:buNone/>
            </a:pPr>
            <a:r>
              <a:rPr lang="en-IN" dirty="0"/>
              <a:t>            return(element);</a:t>
            </a:r>
          </a:p>
          <a:p>
            <a:pPr marL="0" indent="0">
              <a:buNone/>
            </a:pPr>
            <a:r>
              <a:rPr lang="en-IN" dirty="0"/>
              <a:t>        }</a:t>
            </a:r>
          </a:p>
        </p:txBody>
      </p:sp>
    </p:spTree>
    <p:extLst>
      <p:ext uri="{BB962C8B-B14F-4D97-AF65-F5344CB8AC3E}">
        <p14:creationId xmlns:p14="http://schemas.microsoft.com/office/powerpoint/2010/main" val="4046064777"/>
      </p:ext>
    </p:extLst>
  </p:cSld>
  <p:clrMapOvr>
    <a:masterClrMapping/>
  </p:clrMapOvr>
  <p:transition spd="slow">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908720"/>
            <a:ext cx="4495800" cy="6120680"/>
          </a:xfrm>
        </p:spPr>
        <p:txBody>
          <a:bodyPr>
            <a:normAutofit fontScale="70000" lnSpcReduction="20000"/>
          </a:bodyPr>
          <a:lstStyle/>
          <a:p>
            <a:pPr marL="0" indent="0">
              <a:buNone/>
            </a:pPr>
            <a:r>
              <a:rPr lang="en-IN" b="1" dirty="0"/>
              <a:t>void display()</a:t>
            </a:r>
          </a:p>
          <a:p>
            <a:pPr marL="0" indent="0">
              <a:buNone/>
            </a:pPr>
            <a:r>
              <a:rPr lang="en-IN" b="1" dirty="0"/>
              <a:t>    {</a:t>
            </a:r>
          </a:p>
          <a:p>
            <a:pPr marL="0" indent="0">
              <a:buNone/>
            </a:pPr>
            <a:r>
              <a:rPr lang="en-IN" b="1" dirty="0"/>
              <a:t>        /* Function to display status of Circular Queue */</a:t>
            </a:r>
          </a:p>
          <a:p>
            <a:pPr marL="0" indent="0">
              <a:buNone/>
            </a:pPr>
            <a:r>
              <a:rPr lang="en-IN" b="1" dirty="0"/>
              <a:t>        </a:t>
            </a:r>
            <a:r>
              <a:rPr lang="en-IN" b="1" dirty="0" err="1"/>
              <a:t>int</a:t>
            </a:r>
            <a:r>
              <a:rPr lang="en-IN" b="1" dirty="0"/>
              <a:t> i;</a:t>
            </a:r>
          </a:p>
          <a:p>
            <a:pPr marL="0" indent="0">
              <a:buNone/>
            </a:pPr>
            <a:r>
              <a:rPr lang="en-IN" b="1" dirty="0"/>
              <a:t>        if(</a:t>
            </a:r>
            <a:r>
              <a:rPr lang="en-IN" b="1" dirty="0" err="1"/>
              <a:t>isEmpty</a:t>
            </a:r>
            <a:r>
              <a:rPr lang="en-IN" b="1" dirty="0"/>
              <a:t>()) {</a:t>
            </a:r>
          </a:p>
          <a:p>
            <a:pPr marL="0" indent="0">
              <a:buNone/>
            </a:pPr>
            <a:r>
              <a:rPr lang="en-IN" b="1" dirty="0"/>
              <a:t>            cout &lt;&lt; </a:t>
            </a:r>
            <a:r>
              <a:rPr lang="en-IN" b="1" dirty="0" err="1"/>
              <a:t>endl</a:t>
            </a:r>
            <a:r>
              <a:rPr lang="en-IN" b="1" dirty="0"/>
              <a:t> &lt;&lt; "Empty Queue" &lt;&lt; </a:t>
            </a:r>
            <a:r>
              <a:rPr lang="en-IN" b="1" dirty="0" err="1"/>
              <a:t>endl</a:t>
            </a:r>
            <a:r>
              <a:rPr lang="en-IN" b="1" dirty="0"/>
              <a:t>;</a:t>
            </a:r>
          </a:p>
          <a:p>
            <a:pPr marL="0" indent="0">
              <a:buNone/>
            </a:pPr>
            <a:r>
              <a:rPr lang="en-IN" b="1" dirty="0"/>
              <a:t>        }</a:t>
            </a:r>
          </a:p>
          <a:p>
            <a:pPr marL="0" indent="0">
              <a:buNone/>
            </a:pPr>
            <a:r>
              <a:rPr lang="en-IN" b="1" dirty="0"/>
              <a:t>        else</a:t>
            </a:r>
          </a:p>
          <a:p>
            <a:pPr marL="0" indent="0">
              <a:buNone/>
            </a:pPr>
            <a:r>
              <a:rPr lang="en-IN" b="1" dirty="0"/>
              <a:t>        {</a:t>
            </a:r>
          </a:p>
          <a:p>
            <a:pPr marL="0" indent="0">
              <a:buNone/>
            </a:pPr>
            <a:r>
              <a:rPr lang="en-IN" b="1" dirty="0"/>
              <a:t>            cout &lt;&lt; "Front -&gt; " &lt;&lt; front;</a:t>
            </a:r>
          </a:p>
          <a:p>
            <a:pPr marL="0" indent="0">
              <a:buNone/>
            </a:pPr>
            <a:r>
              <a:rPr lang="en-IN" b="1" dirty="0"/>
              <a:t>            cout &lt;&lt; </a:t>
            </a:r>
            <a:r>
              <a:rPr lang="en-IN" b="1" dirty="0" err="1"/>
              <a:t>endl</a:t>
            </a:r>
            <a:r>
              <a:rPr lang="en-IN" b="1" dirty="0"/>
              <a:t> &lt;&lt; "Items -&gt; ";</a:t>
            </a:r>
          </a:p>
          <a:p>
            <a:pPr marL="0" indent="0">
              <a:buNone/>
            </a:pPr>
            <a:r>
              <a:rPr lang="en-IN" b="1" dirty="0"/>
              <a:t>            for(i=front; i!=</a:t>
            </a:r>
            <a:r>
              <a:rPr lang="en-IN" b="1" dirty="0" err="1"/>
              <a:t>rear;i</a:t>
            </a:r>
            <a:r>
              <a:rPr lang="en-IN" b="1" dirty="0"/>
              <a:t>=(i+1)%SIZE)</a:t>
            </a:r>
          </a:p>
          <a:p>
            <a:pPr marL="0" indent="0">
              <a:buNone/>
            </a:pPr>
            <a:r>
              <a:rPr lang="en-IN" b="1" dirty="0"/>
              <a:t>                cout &lt;&lt; items[i];</a:t>
            </a:r>
          </a:p>
          <a:p>
            <a:pPr marL="0" indent="0">
              <a:buNone/>
            </a:pPr>
            <a:r>
              <a:rPr lang="en-IN" b="1" dirty="0"/>
              <a:t>            cout &lt;&lt; items[i];</a:t>
            </a:r>
          </a:p>
          <a:p>
            <a:pPr marL="0" indent="0">
              <a:buNone/>
            </a:pPr>
            <a:r>
              <a:rPr lang="en-IN" b="1" dirty="0"/>
              <a:t>            cout &lt;&lt; </a:t>
            </a:r>
            <a:r>
              <a:rPr lang="en-IN" b="1" dirty="0" err="1"/>
              <a:t>endl</a:t>
            </a:r>
            <a:r>
              <a:rPr lang="en-IN" b="1" dirty="0"/>
              <a:t> &lt;&lt; "Rear -&gt; " &lt;&lt; rear;</a:t>
            </a:r>
          </a:p>
          <a:p>
            <a:pPr marL="0" indent="0">
              <a:buNone/>
            </a:pPr>
            <a:r>
              <a:rPr lang="en-IN" b="1" dirty="0"/>
              <a:t>        }</a:t>
            </a:r>
          </a:p>
          <a:p>
            <a:pPr marL="0" indent="0">
              <a:buNone/>
            </a:pPr>
            <a:r>
              <a:rPr lang="en-IN" b="1" dirty="0"/>
              <a:t>    }</a:t>
            </a:r>
          </a:p>
          <a:p>
            <a:pPr marL="0" indent="0">
              <a:buNone/>
            </a:pPr>
            <a:r>
              <a:rPr lang="en-IN" b="1" dirty="0"/>
              <a:t>    </a:t>
            </a:r>
          </a:p>
          <a:p>
            <a:pPr marL="0" indent="0">
              <a:buNone/>
            </a:pPr>
            <a:r>
              <a:rPr lang="en-IN" b="1" dirty="0"/>
              <a:t>};</a:t>
            </a:r>
          </a:p>
        </p:txBody>
      </p:sp>
      <p:sp>
        <p:nvSpPr>
          <p:cNvPr id="4" name="Content Placeholder 3"/>
          <p:cNvSpPr>
            <a:spLocks noGrp="1"/>
          </p:cNvSpPr>
          <p:nvPr>
            <p:ph sz="half" idx="2"/>
          </p:nvPr>
        </p:nvSpPr>
        <p:spPr>
          <a:xfrm>
            <a:off x="4860032" y="606802"/>
            <a:ext cx="4038600" cy="6237312"/>
          </a:xfrm>
        </p:spPr>
        <p:txBody>
          <a:bodyPr>
            <a:normAutofit fontScale="70000" lnSpcReduction="20000"/>
          </a:bodyPr>
          <a:lstStyle/>
          <a:p>
            <a:pPr marL="0" indent="0">
              <a:buNone/>
            </a:pPr>
            <a:r>
              <a:rPr lang="en-IN" dirty="0" err="1"/>
              <a:t>int</a:t>
            </a:r>
            <a:r>
              <a:rPr lang="en-IN" dirty="0"/>
              <a:t> main()</a:t>
            </a:r>
          </a:p>
          <a:p>
            <a:pPr marL="0" indent="0">
              <a:buNone/>
            </a:pPr>
            <a:r>
              <a:rPr lang="en-IN" dirty="0"/>
              <a:t>{</a:t>
            </a:r>
          </a:p>
          <a:p>
            <a:pPr marL="0" indent="0">
              <a:buNone/>
            </a:pPr>
            <a:r>
              <a:rPr lang="en-IN" dirty="0"/>
              <a:t>    Queue q;</a:t>
            </a:r>
          </a:p>
          <a:p>
            <a:pPr marL="0" indent="0">
              <a:buNone/>
            </a:pPr>
            <a:r>
              <a:rPr lang="en-IN" dirty="0"/>
              <a:t>    </a:t>
            </a:r>
          </a:p>
          <a:p>
            <a:pPr marL="0" indent="0">
              <a:buNone/>
            </a:pPr>
            <a:r>
              <a:rPr lang="en-IN" dirty="0"/>
              <a:t>    // Fails because front = -1</a:t>
            </a:r>
          </a:p>
          <a:p>
            <a:pPr marL="0" indent="0">
              <a:buNone/>
            </a:pPr>
            <a:r>
              <a:rPr lang="en-IN" dirty="0"/>
              <a:t>    </a:t>
            </a:r>
            <a:r>
              <a:rPr lang="en-IN" dirty="0" err="1"/>
              <a:t>q.deQueue</a:t>
            </a:r>
            <a:r>
              <a:rPr lang="en-IN" dirty="0"/>
              <a:t>();</a:t>
            </a:r>
          </a:p>
          <a:p>
            <a:pPr marL="0" indent="0">
              <a:buNone/>
            </a:pPr>
            <a:r>
              <a:rPr lang="en-IN" dirty="0"/>
              <a:t>    </a:t>
            </a:r>
          </a:p>
          <a:p>
            <a:pPr marL="0" indent="0">
              <a:buNone/>
            </a:pPr>
            <a:r>
              <a:rPr lang="en-IN" dirty="0"/>
              <a:t>    </a:t>
            </a:r>
            <a:r>
              <a:rPr lang="en-IN" dirty="0" err="1"/>
              <a:t>q.enQueue</a:t>
            </a:r>
            <a:r>
              <a:rPr lang="en-IN" dirty="0"/>
              <a:t>(1);</a:t>
            </a:r>
          </a:p>
          <a:p>
            <a:pPr marL="0" indent="0">
              <a:buNone/>
            </a:pPr>
            <a:r>
              <a:rPr lang="en-IN" dirty="0"/>
              <a:t>    </a:t>
            </a:r>
            <a:r>
              <a:rPr lang="en-IN" dirty="0" err="1"/>
              <a:t>q.enQueue</a:t>
            </a:r>
            <a:r>
              <a:rPr lang="en-IN" dirty="0"/>
              <a:t>(2);</a:t>
            </a:r>
          </a:p>
          <a:p>
            <a:pPr marL="0" indent="0">
              <a:buNone/>
            </a:pPr>
            <a:r>
              <a:rPr lang="en-IN" dirty="0"/>
              <a:t>    </a:t>
            </a:r>
            <a:r>
              <a:rPr lang="en-IN" dirty="0" err="1"/>
              <a:t>q.enQueue</a:t>
            </a:r>
            <a:r>
              <a:rPr lang="en-IN" dirty="0"/>
              <a:t>(3);</a:t>
            </a:r>
          </a:p>
          <a:p>
            <a:pPr marL="0" indent="0">
              <a:buNone/>
            </a:pPr>
            <a:r>
              <a:rPr lang="en-IN" dirty="0"/>
              <a:t>    </a:t>
            </a:r>
            <a:r>
              <a:rPr lang="en-IN" dirty="0" err="1"/>
              <a:t>q.enQueue</a:t>
            </a:r>
            <a:r>
              <a:rPr lang="en-IN" dirty="0"/>
              <a:t>(4);</a:t>
            </a:r>
          </a:p>
          <a:p>
            <a:pPr marL="0" indent="0">
              <a:buNone/>
            </a:pPr>
            <a:r>
              <a:rPr lang="en-IN" dirty="0"/>
              <a:t>    </a:t>
            </a:r>
            <a:r>
              <a:rPr lang="en-IN" dirty="0" err="1"/>
              <a:t>q.enQueue</a:t>
            </a:r>
            <a:r>
              <a:rPr lang="en-IN" dirty="0"/>
              <a:t>(5);</a:t>
            </a:r>
          </a:p>
          <a:p>
            <a:pPr marL="0" indent="0">
              <a:buNone/>
            </a:pPr>
            <a:r>
              <a:rPr lang="en-IN" dirty="0"/>
              <a:t>    </a:t>
            </a:r>
          </a:p>
          <a:p>
            <a:pPr marL="0" indent="0">
              <a:buNone/>
            </a:pPr>
            <a:r>
              <a:rPr lang="en-IN" dirty="0"/>
              <a:t>    // Fails to </a:t>
            </a:r>
            <a:r>
              <a:rPr lang="en-IN" dirty="0" err="1"/>
              <a:t>enqueue</a:t>
            </a:r>
            <a:r>
              <a:rPr lang="en-IN" dirty="0"/>
              <a:t> because front == 0 &amp;&amp; rear == SIZE - 1</a:t>
            </a:r>
          </a:p>
          <a:p>
            <a:pPr marL="0" indent="0">
              <a:buNone/>
            </a:pPr>
            <a:r>
              <a:rPr lang="en-IN" dirty="0"/>
              <a:t>    </a:t>
            </a:r>
            <a:r>
              <a:rPr lang="en-IN" dirty="0" err="1"/>
              <a:t>q.enQueue</a:t>
            </a:r>
            <a:r>
              <a:rPr lang="en-IN" dirty="0"/>
              <a:t>(6);</a:t>
            </a:r>
          </a:p>
          <a:p>
            <a:pPr marL="0" indent="0">
              <a:buNone/>
            </a:pPr>
            <a:r>
              <a:rPr lang="en-IN" dirty="0"/>
              <a:t> </a:t>
            </a:r>
          </a:p>
        </p:txBody>
      </p:sp>
    </p:spTree>
    <p:extLst>
      <p:ext uri="{BB962C8B-B14F-4D97-AF65-F5344CB8AC3E}">
        <p14:creationId xmlns:p14="http://schemas.microsoft.com/office/powerpoint/2010/main" val="2902507146"/>
      </p:ext>
    </p:extLst>
  </p:cSld>
  <p:clrMapOvr>
    <a:masterClrMapping/>
  </p:clrMapOvr>
  <p:transition spd="slow">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7544" y="836712"/>
            <a:ext cx="3779912" cy="5400600"/>
          </a:xfrm>
        </p:spPr>
        <p:txBody>
          <a:bodyPr>
            <a:normAutofit fontScale="70000" lnSpcReduction="20000"/>
          </a:bodyPr>
          <a:lstStyle/>
          <a:p>
            <a:pPr marL="0" indent="0">
              <a:buNone/>
            </a:pPr>
            <a:r>
              <a:rPr lang="en-IN" b="1" dirty="0" err="1"/>
              <a:t>q.display</a:t>
            </a:r>
            <a:r>
              <a:rPr lang="en-IN" b="1" dirty="0"/>
              <a:t>();</a:t>
            </a:r>
          </a:p>
          <a:p>
            <a:pPr marL="0" indent="0">
              <a:buNone/>
            </a:pPr>
            <a:r>
              <a:rPr lang="en-IN" b="1" dirty="0"/>
              <a:t>    </a:t>
            </a:r>
          </a:p>
          <a:p>
            <a:pPr marL="0" indent="0">
              <a:buNone/>
            </a:pPr>
            <a:r>
              <a:rPr lang="en-IN" b="1" dirty="0"/>
              <a:t>    </a:t>
            </a:r>
            <a:r>
              <a:rPr lang="en-IN" b="1" dirty="0" err="1"/>
              <a:t>int</a:t>
            </a:r>
            <a:r>
              <a:rPr lang="en-IN" b="1" dirty="0"/>
              <a:t> </a:t>
            </a:r>
            <a:r>
              <a:rPr lang="en-IN" b="1" dirty="0" err="1"/>
              <a:t>elem</a:t>
            </a:r>
            <a:r>
              <a:rPr lang="en-IN" b="1" dirty="0"/>
              <a:t> = </a:t>
            </a:r>
            <a:r>
              <a:rPr lang="en-IN" b="1" dirty="0" err="1"/>
              <a:t>q.deQueue</a:t>
            </a:r>
            <a:r>
              <a:rPr lang="en-IN" b="1" dirty="0"/>
              <a:t>();</a:t>
            </a:r>
          </a:p>
          <a:p>
            <a:pPr marL="0" indent="0">
              <a:buNone/>
            </a:pPr>
            <a:r>
              <a:rPr lang="en-IN" b="1" dirty="0"/>
              <a:t>    </a:t>
            </a:r>
          </a:p>
          <a:p>
            <a:pPr marL="0" indent="0">
              <a:buNone/>
            </a:pPr>
            <a:r>
              <a:rPr lang="en-IN" b="1" dirty="0"/>
              <a:t>    if( </a:t>
            </a:r>
            <a:r>
              <a:rPr lang="en-IN" b="1" dirty="0" err="1"/>
              <a:t>elem</a:t>
            </a:r>
            <a:r>
              <a:rPr lang="en-IN" b="1" dirty="0"/>
              <a:t> != -1)</a:t>
            </a:r>
          </a:p>
          <a:p>
            <a:pPr marL="0" indent="0">
              <a:buNone/>
            </a:pPr>
            <a:r>
              <a:rPr lang="en-IN" b="1" dirty="0"/>
              <a:t>       cout &lt;&lt; </a:t>
            </a:r>
            <a:r>
              <a:rPr lang="en-IN" b="1" dirty="0" err="1"/>
              <a:t>endl</a:t>
            </a:r>
            <a:r>
              <a:rPr lang="en-IN" b="1" dirty="0"/>
              <a:t> &lt;&lt; "Deleted Element is " &lt;&lt; </a:t>
            </a:r>
            <a:r>
              <a:rPr lang="en-IN" b="1" dirty="0" err="1"/>
              <a:t>elem</a:t>
            </a:r>
            <a:r>
              <a:rPr lang="en-IN" b="1" dirty="0"/>
              <a:t>;</a:t>
            </a:r>
          </a:p>
          <a:p>
            <a:pPr marL="0" indent="0">
              <a:buNone/>
            </a:pPr>
            <a:r>
              <a:rPr lang="en-IN" b="1" dirty="0"/>
              <a:t>    </a:t>
            </a:r>
          </a:p>
          <a:p>
            <a:pPr marL="0" indent="0">
              <a:buNone/>
            </a:pPr>
            <a:r>
              <a:rPr lang="en-IN" b="1" dirty="0"/>
              <a:t>    </a:t>
            </a:r>
            <a:r>
              <a:rPr lang="en-IN" b="1" dirty="0" err="1"/>
              <a:t>q.display</a:t>
            </a:r>
            <a:r>
              <a:rPr lang="en-IN" b="1" dirty="0"/>
              <a:t>();</a:t>
            </a:r>
          </a:p>
          <a:p>
            <a:pPr marL="0" indent="0">
              <a:buNone/>
            </a:pPr>
            <a:r>
              <a:rPr lang="en-IN" b="1" dirty="0"/>
              <a:t>    </a:t>
            </a:r>
          </a:p>
          <a:p>
            <a:pPr marL="0" indent="0">
              <a:buNone/>
            </a:pPr>
            <a:r>
              <a:rPr lang="en-IN" b="1" dirty="0"/>
              <a:t>    </a:t>
            </a:r>
            <a:r>
              <a:rPr lang="en-IN" b="1" dirty="0" err="1"/>
              <a:t>q.enQueue</a:t>
            </a:r>
            <a:r>
              <a:rPr lang="en-IN" b="1" dirty="0"/>
              <a:t>(7);</a:t>
            </a:r>
          </a:p>
          <a:p>
            <a:pPr marL="0" indent="0">
              <a:buNone/>
            </a:pPr>
            <a:r>
              <a:rPr lang="en-IN" b="1" dirty="0"/>
              <a:t>    </a:t>
            </a:r>
          </a:p>
          <a:p>
            <a:pPr marL="0" indent="0">
              <a:buNone/>
            </a:pPr>
            <a:r>
              <a:rPr lang="en-IN" b="1" dirty="0"/>
              <a:t>    </a:t>
            </a:r>
            <a:r>
              <a:rPr lang="en-IN" b="1" dirty="0" err="1"/>
              <a:t>q.display</a:t>
            </a:r>
            <a:r>
              <a:rPr lang="en-IN" b="1" dirty="0"/>
              <a:t>();</a:t>
            </a:r>
          </a:p>
          <a:p>
            <a:pPr marL="0" indent="0">
              <a:buNone/>
            </a:pPr>
            <a:r>
              <a:rPr lang="en-IN" b="1" dirty="0"/>
              <a:t>    </a:t>
            </a:r>
          </a:p>
          <a:p>
            <a:pPr marL="0" indent="0">
              <a:buNone/>
            </a:pPr>
            <a:r>
              <a:rPr lang="en-IN" b="1" dirty="0"/>
              <a:t>    // Fails to </a:t>
            </a:r>
            <a:r>
              <a:rPr lang="en-IN" b="1" dirty="0" err="1"/>
              <a:t>enqueue</a:t>
            </a:r>
            <a:r>
              <a:rPr lang="en-IN" b="1" dirty="0"/>
              <a:t> because front == rear + 1</a:t>
            </a:r>
          </a:p>
          <a:p>
            <a:pPr marL="0" indent="0">
              <a:buNone/>
            </a:pPr>
            <a:r>
              <a:rPr lang="en-IN" b="1" dirty="0"/>
              <a:t>    </a:t>
            </a:r>
            <a:r>
              <a:rPr lang="en-IN" b="1" dirty="0" err="1"/>
              <a:t>q.enQueue</a:t>
            </a:r>
            <a:r>
              <a:rPr lang="en-IN" b="1" dirty="0"/>
              <a:t>(8);</a:t>
            </a:r>
          </a:p>
          <a:p>
            <a:pPr marL="0" indent="0">
              <a:buNone/>
            </a:pPr>
            <a:r>
              <a:rPr lang="en-IN" b="1" dirty="0"/>
              <a:t>    </a:t>
            </a:r>
          </a:p>
          <a:p>
            <a:pPr marL="0" indent="0">
              <a:buNone/>
            </a:pPr>
            <a:r>
              <a:rPr lang="en-IN" b="1" dirty="0"/>
              <a:t>    return 0;</a:t>
            </a:r>
          </a:p>
          <a:p>
            <a:pPr marL="0" indent="0">
              <a:buNone/>
            </a:pPr>
            <a:r>
              <a:rPr lang="en-IN" b="1" dirty="0"/>
              <a:t>}</a:t>
            </a:r>
          </a:p>
        </p:txBody>
      </p:sp>
      <p:sp>
        <p:nvSpPr>
          <p:cNvPr id="4" name="Content Placeholder 3"/>
          <p:cNvSpPr>
            <a:spLocks noGrp="1"/>
          </p:cNvSpPr>
          <p:nvPr>
            <p:ph sz="half" idx="2"/>
          </p:nvPr>
        </p:nvSpPr>
        <p:spPr>
          <a:xfrm>
            <a:off x="6660232" y="764705"/>
            <a:ext cx="2483768" cy="3960440"/>
          </a:xfrm>
        </p:spPr>
        <p:txBody>
          <a:bodyPr>
            <a:normAutofit fontScale="70000" lnSpcReduction="20000"/>
          </a:bodyPr>
          <a:lstStyle/>
          <a:p>
            <a:pPr marL="0" indent="0">
              <a:buNone/>
            </a:pPr>
            <a:endParaRPr lang="en-IN" dirty="0"/>
          </a:p>
          <a:p>
            <a:pPr marL="0" indent="0">
              <a:buNone/>
            </a:pPr>
            <a:r>
              <a:rPr lang="en-IN" b="1" dirty="0"/>
              <a:t>Queue is full</a:t>
            </a:r>
          </a:p>
          <a:p>
            <a:pPr marL="0" indent="0">
              <a:buNone/>
            </a:pPr>
            <a:r>
              <a:rPr lang="en-IN" b="1" dirty="0"/>
              <a:t>Front -&gt; 0</a:t>
            </a:r>
          </a:p>
          <a:p>
            <a:pPr marL="0" indent="0">
              <a:buNone/>
            </a:pPr>
            <a:r>
              <a:rPr lang="en-IN" b="1" dirty="0"/>
              <a:t>Items -&gt; 12345</a:t>
            </a:r>
          </a:p>
          <a:p>
            <a:pPr marL="0" indent="0">
              <a:buNone/>
            </a:pPr>
            <a:r>
              <a:rPr lang="en-IN" b="1" dirty="0"/>
              <a:t>Rear -&gt; 4</a:t>
            </a:r>
          </a:p>
          <a:p>
            <a:pPr marL="0" indent="0">
              <a:buNone/>
            </a:pPr>
            <a:r>
              <a:rPr lang="en-IN" b="1" dirty="0"/>
              <a:t>Deleted Element is 1</a:t>
            </a:r>
          </a:p>
          <a:p>
            <a:pPr marL="0" indent="0">
              <a:buNone/>
            </a:pPr>
            <a:r>
              <a:rPr lang="en-IN" b="1" dirty="0"/>
              <a:t>Front -&gt; 1</a:t>
            </a:r>
          </a:p>
          <a:p>
            <a:pPr marL="0" indent="0">
              <a:buNone/>
            </a:pPr>
            <a:r>
              <a:rPr lang="en-IN" b="1" dirty="0"/>
              <a:t>Items -&gt; 2345</a:t>
            </a:r>
          </a:p>
          <a:p>
            <a:pPr marL="0" indent="0">
              <a:buNone/>
            </a:pPr>
            <a:r>
              <a:rPr lang="en-IN" b="1" dirty="0"/>
              <a:t>Rear -&gt; 4</a:t>
            </a:r>
          </a:p>
          <a:p>
            <a:pPr marL="0" indent="0">
              <a:buNone/>
            </a:pPr>
            <a:r>
              <a:rPr lang="en-IN" b="1" dirty="0"/>
              <a:t>Inserted 7</a:t>
            </a:r>
          </a:p>
          <a:p>
            <a:pPr marL="0" indent="0">
              <a:buNone/>
            </a:pPr>
            <a:endParaRPr lang="en-IN" b="1" dirty="0"/>
          </a:p>
          <a:p>
            <a:pPr marL="0" indent="0">
              <a:buNone/>
            </a:pPr>
            <a:r>
              <a:rPr lang="en-IN" b="1" dirty="0"/>
              <a:t>Front -&gt; 1</a:t>
            </a:r>
          </a:p>
          <a:p>
            <a:pPr marL="0" indent="0">
              <a:buNone/>
            </a:pPr>
            <a:r>
              <a:rPr lang="en-IN" b="1" dirty="0"/>
              <a:t>Items -&gt; 23457</a:t>
            </a:r>
          </a:p>
          <a:p>
            <a:pPr marL="0" indent="0">
              <a:buNone/>
            </a:pPr>
            <a:r>
              <a:rPr lang="en-IN" b="1" dirty="0"/>
              <a:t>Rear -&gt; 0</a:t>
            </a:r>
          </a:p>
          <a:p>
            <a:pPr marL="0" indent="0">
              <a:buNone/>
            </a:pPr>
            <a:r>
              <a:rPr lang="en-IN" b="1" dirty="0"/>
              <a:t>Queue is full</a:t>
            </a:r>
          </a:p>
        </p:txBody>
      </p:sp>
      <p:sp>
        <p:nvSpPr>
          <p:cNvPr id="5" name="Rectangle 4"/>
          <p:cNvSpPr/>
          <p:nvPr/>
        </p:nvSpPr>
        <p:spPr>
          <a:xfrm>
            <a:off x="4499992" y="944604"/>
            <a:ext cx="3222104" cy="3139321"/>
          </a:xfrm>
          <a:prstGeom prst="rect">
            <a:avLst/>
          </a:prstGeom>
        </p:spPr>
        <p:txBody>
          <a:bodyPr wrap="square">
            <a:spAutoFit/>
          </a:bodyPr>
          <a:lstStyle/>
          <a:p>
            <a:r>
              <a:rPr lang="en-US" dirty="0" smtClean="0"/>
              <a:t>Output::</a:t>
            </a:r>
            <a:endParaRPr lang="en-IN" dirty="0" smtClean="0"/>
          </a:p>
          <a:p>
            <a:r>
              <a:rPr lang="en-IN" dirty="0" smtClean="0"/>
              <a:t>Queue is empty</a:t>
            </a:r>
          </a:p>
          <a:p>
            <a:r>
              <a:rPr lang="en-IN" dirty="0" smtClean="0"/>
              <a:t>Inserted 1</a:t>
            </a:r>
          </a:p>
          <a:p>
            <a:endParaRPr lang="en-IN" dirty="0" smtClean="0"/>
          </a:p>
          <a:p>
            <a:r>
              <a:rPr lang="en-IN" dirty="0" smtClean="0"/>
              <a:t>Inserted 2</a:t>
            </a:r>
          </a:p>
          <a:p>
            <a:endParaRPr lang="en-IN" dirty="0" smtClean="0"/>
          </a:p>
          <a:p>
            <a:r>
              <a:rPr lang="en-IN" dirty="0" smtClean="0"/>
              <a:t>Inserted 3</a:t>
            </a:r>
          </a:p>
          <a:p>
            <a:endParaRPr lang="en-IN" dirty="0" smtClean="0"/>
          </a:p>
          <a:p>
            <a:r>
              <a:rPr lang="en-IN" dirty="0" smtClean="0"/>
              <a:t>Inserted 4</a:t>
            </a:r>
          </a:p>
          <a:p>
            <a:endParaRPr lang="en-IN" dirty="0" smtClean="0"/>
          </a:p>
          <a:p>
            <a:r>
              <a:rPr lang="en-IN" dirty="0" smtClean="0"/>
              <a:t>Inserted 5</a:t>
            </a:r>
            <a:endParaRPr lang="en-IN" dirty="0"/>
          </a:p>
        </p:txBody>
      </p:sp>
    </p:spTree>
    <p:extLst>
      <p:ext uri="{BB962C8B-B14F-4D97-AF65-F5344CB8AC3E}">
        <p14:creationId xmlns:p14="http://schemas.microsoft.com/office/powerpoint/2010/main" val="3789669166"/>
      </p:ext>
    </p:extLst>
  </p:cSld>
  <p:clrMapOvr>
    <a:masterClrMapping/>
  </p:clrMapOvr>
  <p:transition spd="slow">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Content Placeholder 5"/>
          <p:cNvSpPr>
            <a:spLocks noGrp="1"/>
          </p:cNvSpPr>
          <p:nvPr>
            <p:ph idx="1"/>
          </p:nvPr>
        </p:nvSpPr>
        <p:spPr/>
        <p:txBody>
          <a:bodyPr/>
          <a:lstStyle/>
          <a:p>
            <a:pPr marL="0" indent="0">
              <a:buNone/>
            </a:pPr>
            <a:r>
              <a:rPr lang="en-IN" dirty="0"/>
              <a:t>Circular Queue can be created in three ways they are</a:t>
            </a:r>
          </a:p>
          <a:p>
            <a:r>
              <a:rPr lang="en-IN" dirty="0" smtClean="0"/>
              <a:t>Using </a:t>
            </a:r>
            <a:r>
              <a:rPr lang="en-IN" dirty="0"/>
              <a:t>single linked list</a:t>
            </a:r>
          </a:p>
          <a:p>
            <a:r>
              <a:rPr lang="en-IN" dirty="0" smtClean="0"/>
              <a:t>Using </a:t>
            </a:r>
            <a:r>
              <a:rPr lang="en-IN" dirty="0"/>
              <a:t>double linked list</a:t>
            </a:r>
          </a:p>
          <a:p>
            <a:r>
              <a:rPr lang="en-IN" dirty="0" smtClean="0"/>
              <a:t>Using </a:t>
            </a:r>
            <a:r>
              <a:rPr lang="en-IN" dirty="0"/>
              <a:t>arrays</a:t>
            </a:r>
          </a:p>
        </p:txBody>
      </p:sp>
    </p:spTree>
    <p:extLst>
      <p:ext uri="{BB962C8B-B14F-4D97-AF65-F5344CB8AC3E}">
        <p14:creationId xmlns:p14="http://schemas.microsoft.com/office/powerpoint/2010/main" val="2754622581"/>
      </p:ext>
    </p:extLst>
  </p:cSld>
  <p:clrMapOvr>
    <a:masterClrMapping/>
  </p:clrMapOvr>
  <p:transition spd="slow">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Using single linked </a:t>
            </a:r>
            <a:r>
              <a:rPr lang="en-IN" dirty="0" smtClean="0"/>
              <a:t>list</a:t>
            </a:r>
            <a:endParaRPr lang="en-IN" dirty="0"/>
          </a:p>
        </p:txBody>
      </p:sp>
      <p:sp>
        <p:nvSpPr>
          <p:cNvPr id="3" name="Content Placeholder 2"/>
          <p:cNvSpPr>
            <a:spLocks noGrp="1"/>
          </p:cNvSpPr>
          <p:nvPr>
            <p:ph idx="1"/>
          </p:nvPr>
        </p:nvSpPr>
        <p:spPr/>
        <p:txBody>
          <a:bodyPr/>
          <a:lstStyle/>
          <a:p>
            <a:pPr marL="0" indent="0" algn="just">
              <a:buNone/>
            </a:pPr>
            <a:r>
              <a:rPr lang="en-IN" dirty="0" smtClean="0"/>
              <a:t>It </a:t>
            </a:r>
            <a:r>
              <a:rPr lang="en-IN" dirty="0"/>
              <a:t>is an extension for the basic single linked list. In circular linked list Instead of storing a Null value in the last node of a single linked list, store the address of the 1st node (root) forms a circular linked list. Using circular linked list it is possible to directly traverse to the first node after reaching the last node.</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4437112"/>
            <a:ext cx="6192688"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9570226"/>
      </p:ext>
    </p:extLst>
  </p:cSld>
  <p:clrMapOvr>
    <a:masterClrMapping/>
  </p:clrMapOvr>
  <p:transition spd="slow">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353075"/>
          </a:xfrm>
        </p:spPr>
        <p:txBody>
          <a:bodyPr/>
          <a:lstStyle/>
          <a:p>
            <a:pPr marL="0" indent="0">
              <a:buNone/>
            </a:pPr>
            <a:r>
              <a:rPr lang="en-IN" sz="2800" dirty="0"/>
              <a:t>Using double linked list</a:t>
            </a:r>
          </a:p>
          <a:p>
            <a:pPr marL="0" indent="0" algn="just">
              <a:buNone/>
            </a:pPr>
            <a:r>
              <a:rPr lang="en-IN" dirty="0"/>
              <a:t>In double linked list the right side pointer points to the next node address or the address of first node and left side pointer points to the previous node address or the address of last node of a list. Hence the above list is known as circular double linked list.</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429000"/>
            <a:ext cx="6912768" cy="2531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7748400"/>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052736"/>
            <a:ext cx="8424936" cy="4896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4037844"/>
      </p:ext>
    </p:extLst>
  </p:cSld>
  <p:clrMapOvr>
    <a:masterClrMapping/>
  </p:clrMapOvr>
  <p:transition spd="slow">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030964"/>
            <a:ext cx="3491880" cy="267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764704"/>
            <a:ext cx="5194920" cy="5209059"/>
          </a:xfrm>
        </p:spPr>
        <p:txBody>
          <a:bodyPr>
            <a:normAutofit/>
          </a:bodyPr>
          <a:lstStyle/>
          <a:p>
            <a:pPr marL="0" indent="0">
              <a:buNone/>
            </a:pPr>
            <a:r>
              <a:rPr lang="en-IN" sz="2800" dirty="0"/>
              <a:t>Using array</a:t>
            </a:r>
          </a:p>
          <a:p>
            <a:pPr marL="0" indent="0" algn="just">
              <a:buNone/>
            </a:pPr>
            <a:r>
              <a:rPr lang="en-IN" dirty="0" smtClean="0"/>
              <a:t>In </a:t>
            </a:r>
            <a:r>
              <a:rPr lang="en-IN" dirty="0"/>
              <a:t>arrays the range of a subscript is 0 to n-1 where n is the maximum size. To make the array as a circular array by making the subscript 0 as the next address of the subscript n-1 by using the formula subscript = (subscript +1) % maximum size. In circular queue the front and rear pointer are updated by using the above formula.</a:t>
            </a:r>
          </a:p>
        </p:txBody>
      </p:sp>
    </p:spTree>
    <p:extLst>
      <p:ext uri="{BB962C8B-B14F-4D97-AF65-F5344CB8AC3E}">
        <p14:creationId xmlns:p14="http://schemas.microsoft.com/office/powerpoint/2010/main" val="1099419195"/>
      </p:ext>
    </p:extLst>
  </p:cSld>
  <p:clrMapOvr>
    <a:masterClrMapping/>
  </p:clrMapOvr>
  <p:transition spd="slow">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052736"/>
            <a:ext cx="8136904"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1009679"/>
      </p:ext>
    </p:extLst>
  </p:cSld>
  <p:clrMapOvr>
    <a:masterClrMapping/>
  </p:clrMapOvr>
  <p:transition spd="slow">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544616"/>
          </a:xfrm>
        </p:spPr>
        <p:txBody>
          <a:bodyPr>
            <a:normAutofit fontScale="92500" lnSpcReduction="20000"/>
          </a:bodyPr>
          <a:lstStyle/>
          <a:p>
            <a:pPr marL="0" indent="0" algn="ctr">
              <a:buNone/>
            </a:pPr>
            <a:r>
              <a:rPr lang="en-IN" b="1" u="sng" dirty="0" smtClean="0"/>
              <a:t>DEQUEUE() - DELETING A VALUE FROM THE CIRCULAR QUEUE</a:t>
            </a:r>
          </a:p>
          <a:p>
            <a:pPr marL="0" indent="0">
              <a:buNone/>
            </a:pPr>
            <a:r>
              <a:rPr lang="en-IN" dirty="0" smtClean="0"/>
              <a:t>In </a:t>
            </a:r>
            <a:r>
              <a:rPr lang="en-IN" dirty="0"/>
              <a:t>a circular queue, </a:t>
            </a:r>
            <a:r>
              <a:rPr lang="en-IN" dirty="0" err="1"/>
              <a:t>deQueue</a:t>
            </a:r>
            <a:r>
              <a:rPr lang="en-IN" dirty="0"/>
              <a:t>() is a function used to delete an element from the circular queue. In a circular queue, the element is always deleted from front position. The </a:t>
            </a:r>
            <a:r>
              <a:rPr lang="en-IN" dirty="0" err="1"/>
              <a:t>deQueue</a:t>
            </a:r>
            <a:r>
              <a:rPr lang="en-IN" dirty="0"/>
              <a:t>() function doesn't take any value as parameter. We can use the following steps to delete an element from the circular queue...</a:t>
            </a:r>
          </a:p>
          <a:p>
            <a:pPr marL="0" indent="0">
              <a:buNone/>
            </a:pPr>
            <a:endParaRPr lang="en-IN" dirty="0"/>
          </a:p>
          <a:p>
            <a:pPr marL="0" indent="0">
              <a:buNone/>
            </a:pPr>
            <a:r>
              <a:rPr lang="en-IN" dirty="0"/>
              <a:t>Step 1: Check whether queue is EMPTY. (front == -1 &amp;&amp; rear == -1)</a:t>
            </a:r>
          </a:p>
          <a:p>
            <a:pPr marL="0" indent="0">
              <a:buNone/>
            </a:pPr>
            <a:r>
              <a:rPr lang="en-IN" dirty="0"/>
              <a:t>Step 2: If it is EMPTY, then display "Queue is EMPTY!!! Deletion is not possible!!!" and terminate the function.</a:t>
            </a:r>
          </a:p>
          <a:p>
            <a:pPr marL="0" indent="0">
              <a:buNone/>
            </a:pPr>
            <a:r>
              <a:rPr lang="en-IN" dirty="0"/>
              <a:t>Step 3: If it is NOT EMPTY, then display queue[front] as deleted element and increment the front value by one (front ++). Then check whether front == SIZE, if it is TRUE, then set front = 0. Then check whether both front - 1 and rear are equal (front -1 == rear), if it TRUE, then set both front and rear to '-1' (front = rear = -1).</a:t>
            </a:r>
          </a:p>
        </p:txBody>
      </p:sp>
    </p:spTree>
    <p:extLst>
      <p:ext uri="{BB962C8B-B14F-4D97-AF65-F5344CB8AC3E}">
        <p14:creationId xmlns:p14="http://schemas.microsoft.com/office/powerpoint/2010/main" val="4153877581"/>
      </p:ext>
    </p:extLst>
  </p:cSld>
  <p:clrMapOvr>
    <a:masterClrMapping/>
  </p:clrMapOvr>
  <p:transition spd="slow">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692696"/>
            <a:ext cx="8712968" cy="5688632"/>
          </a:xfrm>
        </p:spPr>
        <p:txBody>
          <a:bodyPr>
            <a:noAutofit/>
          </a:bodyPr>
          <a:lstStyle/>
          <a:p>
            <a:pPr marL="0" indent="0" algn="ctr">
              <a:buNone/>
            </a:pPr>
            <a:r>
              <a:rPr lang="en-IN" sz="1800" b="1" u="sng" dirty="0" smtClean="0"/>
              <a:t>DISPLAY() - DISPLAYS THE ELEMENTS OF A CIRCULAR QUEUE</a:t>
            </a:r>
          </a:p>
          <a:p>
            <a:pPr marL="0" indent="0">
              <a:buNone/>
            </a:pPr>
            <a:r>
              <a:rPr lang="en-IN" sz="1800" dirty="0" smtClean="0"/>
              <a:t>We </a:t>
            </a:r>
            <a:r>
              <a:rPr lang="en-IN" sz="1800" dirty="0"/>
              <a:t>can use the following steps to display the elements of a circular queue...</a:t>
            </a:r>
          </a:p>
          <a:p>
            <a:pPr marL="0" indent="0">
              <a:buNone/>
            </a:pPr>
            <a:endParaRPr lang="en-IN" sz="1100" dirty="0"/>
          </a:p>
          <a:p>
            <a:pPr marL="0" indent="0">
              <a:buNone/>
            </a:pPr>
            <a:r>
              <a:rPr lang="en-IN" sz="1800" dirty="0"/>
              <a:t>Step 1: Check whether queue is EMPTY. (front == -1)</a:t>
            </a:r>
          </a:p>
          <a:p>
            <a:pPr marL="0" indent="0">
              <a:buNone/>
            </a:pPr>
            <a:r>
              <a:rPr lang="en-IN" sz="1800" dirty="0"/>
              <a:t>Step 2: If it is EMPTY, then display "Queue is EMPTY!!!" and terminate the function.</a:t>
            </a:r>
          </a:p>
          <a:p>
            <a:pPr marL="0" indent="0">
              <a:buNone/>
            </a:pPr>
            <a:r>
              <a:rPr lang="en-IN" sz="1800" dirty="0"/>
              <a:t>Step 3: If it is NOT EMPTY, then define an integer variable 'i' and set 'i = front'.</a:t>
            </a:r>
          </a:p>
          <a:p>
            <a:pPr marL="0" indent="0">
              <a:buNone/>
            </a:pPr>
            <a:r>
              <a:rPr lang="en-IN" sz="1800" dirty="0"/>
              <a:t>Step 4: Check whether 'front &lt;= rear', if it is TRUE, then display 'queue[i]' value and increment 'i' value by one (i++). Repeat the same until 'i &lt;= rear' becomes FALSE.</a:t>
            </a:r>
          </a:p>
          <a:p>
            <a:pPr marL="0" indent="0">
              <a:buNone/>
            </a:pPr>
            <a:r>
              <a:rPr lang="en-IN" sz="1800" dirty="0"/>
              <a:t>Step 5: If 'front &lt;= rear' is FALSE, then display 'queue[i]' value and increment 'i' value by one (i++). Repeat the same </a:t>
            </a:r>
            <a:r>
              <a:rPr lang="en-IN" sz="1800" dirty="0" err="1"/>
              <a:t>until'i</a:t>
            </a:r>
            <a:r>
              <a:rPr lang="en-IN" sz="1800" dirty="0"/>
              <a:t> &lt;= SIZE - 1' becomes FALSE.</a:t>
            </a:r>
          </a:p>
          <a:p>
            <a:pPr marL="0" indent="0">
              <a:buNone/>
            </a:pPr>
            <a:r>
              <a:rPr lang="en-IN" sz="1800" dirty="0"/>
              <a:t>Step 6: Set i to 0.</a:t>
            </a:r>
          </a:p>
          <a:p>
            <a:pPr marL="0" indent="0">
              <a:buNone/>
            </a:pPr>
            <a:r>
              <a:rPr lang="en-IN" sz="1800" dirty="0"/>
              <a:t>Step 7: Again display '</a:t>
            </a:r>
            <a:r>
              <a:rPr lang="en-IN" sz="1800" dirty="0" err="1"/>
              <a:t>cQueue</a:t>
            </a:r>
            <a:r>
              <a:rPr lang="en-IN" sz="1800" dirty="0"/>
              <a:t>[i]' value and increment i value by one (i++). Repeat the same until 'i &lt;= rear' becomes FALSE.</a:t>
            </a:r>
          </a:p>
        </p:txBody>
      </p:sp>
    </p:spTree>
    <p:extLst>
      <p:ext uri="{BB962C8B-B14F-4D97-AF65-F5344CB8AC3E}">
        <p14:creationId xmlns:p14="http://schemas.microsoft.com/office/powerpoint/2010/main" val="1232368292"/>
      </p:ext>
    </p:extLst>
  </p:cSld>
  <p:clrMapOvr>
    <a:masterClrMapping/>
  </p:clrMapOvr>
  <p:transition spd="slow">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64674" y="3167390"/>
            <a:ext cx="4014651" cy="1107996"/>
          </a:xfrm>
          <a:prstGeom prst="rect">
            <a:avLst/>
          </a:prstGeom>
          <a:noFill/>
        </p:spPr>
        <p:txBody>
          <a:bodyPr wrap="square" rtlCol="0">
            <a:spAutoFit/>
          </a:bodyPr>
          <a:lstStyle/>
          <a:p>
            <a:pPr algn="ctr">
              <a:spcBef>
                <a:spcPts val="600"/>
              </a:spcBef>
              <a:spcAft>
                <a:spcPts val="600"/>
              </a:spcAft>
            </a:pPr>
            <a:r>
              <a:rPr lang="en-US" sz="2800" b="1" dirty="0" smtClean="0">
                <a:solidFill>
                  <a:prstClr val="black"/>
                </a:solidFill>
                <a:latin typeface="Cambria" panose="02040503050406030204" pitchFamily="18" charset="0"/>
              </a:rPr>
              <a:t>End of Session – </a:t>
            </a:r>
            <a:r>
              <a:rPr lang="en-US" sz="2800" b="1" dirty="0">
                <a:solidFill>
                  <a:prstClr val="black"/>
                </a:solidFill>
                <a:latin typeface="Cambria" panose="02040503050406030204" pitchFamily="18" charset="0"/>
              </a:rPr>
              <a:t>7</a:t>
            </a:r>
            <a:endParaRPr lang="en-US" sz="2800" b="1" dirty="0" smtClean="0">
              <a:solidFill>
                <a:prstClr val="black"/>
              </a:solidFill>
              <a:latin typeface="Cambria" panose="02040503050406030204" pitchFamily="18" charset="0"/>
            </a:endParaRPr>
          </a:p>
          <a:p>
            <a:pPr algn="ctr">
              <a:spcBef>
                <a:spcPts val="600"/>
              </a:spcBef>
              <a:spcAft>
                <a:spcPts val="600"/>
              </a:spcAft>
            </a:pPr>
            <a:r>
              <a:rPr lang="en-US" sz="2800" b="1" dirty="0" smtClean="0">
                <a:solidFill>
                  <a:prstClr val="black"/>
                </a:solidFill>
                <a:latin typeface="Cambria" panose="02040503050406030204" pitchFamily="18" charset="0"/>
              </a:rPr>
              <a:t>Thank You…</a:t>
            </a:r>
            <a:endParaRPr lang="en-US" sz="2800" b="1" dirty="0">
              <a:solidFill>
                <a:prstClr val="black"/>
              </a:solidFill>
              <a:latin typeface="Cambria" panose="02040503050406030204" pitchFamily="18" charset="0"/>
            </a:endParaRPr>
          </a:p>
        </p:txBody>
      </p:sp>
    </p:spTree>
    <p:extLst>
      <p:ext uri="{BB962C8B-B14F-4D97-AF65-F5344CB8AC3E}">
        <p14:creationId xmlns:p14="http://schemas.microsoft.com/office/powerpoint/2010/main" val="520472493"/>
      </p:ext>
    </p:extLst>
  </p:cSld>
  <p:clrMapOvr>
    <a:masterClrMapping/>
  </p:clrMapOvr>
  <p:transition spd="slow">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6295" t="13250" r="978" b="18501"/>
          <a:stretch/>
        </p:blipFill>
        <p:spPr>
          <a:xfrm>
            <a:off x="970584" y="2564904"/>
            <a:ext cx="8173416" cy="3383899"/>
          </a:xfrm>
          <a:prstGeom prst="rect">
            <a:avLst/>
          </a:prstGeom>
        </p:spPr>
      </p:pic>
      <p:sp>
        <p:nvSpPr>
          <p:cNvPr id="5" name="Title 4"/>
          <p:cNvSpPr>
            <a:spLocks noGrp="1"/>
          </p:cNvSpPr>
          <p:nvPr>
            <p:ph type="title"/>
          </p:nvPr>
        </p:nvSpPr>
        <p:spPr>
          <a:xfrm>
            <a:off x="1143000" y="1340768"/>
            <a:ext cx="8001000" cy="914400"/>
          </a:xfrm>
        </p:spPr>
        <p:txBody>
          <a:bodyPr/>
          <a:lstStyle/>
          <a:p>
            <a:r>
              <a:rPr lang="en-US" sz="4000" dirty="0" smtClean="0"/>
              <a:t>Queues</a:t>
            </a:r>
            <a:endParaRPr lang="en-IN" sz="4000" dirty="0"/>
          </a:p>
        </p:txBody>
      </p:sp>
    </p:spTree>
    <p:extLst>
      <p:ext uri="{BB962C8B-B14F-4D97-AF65-F5344CB8AC3E}">
        <p14:creationId xmlns:p14="http://schemas.microsoft.com/office/powerpoint/2010/main" val="110440206"/>
      </p:ext>
    </p:extLst>
  </p:cSld>
  <p:clrMapOvr>
    <a:masterClrMapping/>
  </p:clrMapOvr>
  <p:transition spd="slow">
    <p:blinds dir="ver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Double Ended Queue (</a:t>
            </a:r>
            <a:r>
              <a:rPr lang="en-IN" dirty="0" err="1"/>
              <a:t>Dequeue</a:t>
            </a:r>
            <a:r>
              <a:rPr lang="en-IN" dirty="0"/>
              <a:t>)</a:t>
            </a:r>
          </a:p>
        </p:txBody>
      </p:sp>
      <p:sp>
        <p:nvSpPr>
          <p:cNvPr id="3" name="Content Placeholder 2"/>
          <p:cNvSpPr>
            <a:spLocks noGrp="1"/>
          </p:cNvSpPr>
          <p:nvPr>
            <p:ph idx="1"/>
          </p:nvPr>
        </p:nvSpPr>
        <p:spPr>
          <a:xfrm>
            <a:off x="647564" y="1676400"/>
            <a:ext cx="7488832" cy="4297363"/>
          </a:xfrm>
        </p:spPr>
        <p:txBody>
          <a:bodyPr/>
          <a:lstStyle/>
          <a:p>
            <a:pPr marL="0" indent="0" algn="just">
              <a:buNone/>
            </a:pPr>
            <a:r>
              <a:rPr lang="en-IN" dirty="0"/>
              <a:t>Double Ended Queue is also a Queue data structure in which the insertion and deletion operations are performed at both the ends (front and rear). That means, we can insert at both front and rear positions and can delete from both front and rear positions.</a:t>
            </a:r>
          </a:p>
        </p:txBody>
      </p:sp>
      <p:pic>
        <p:nvPicPr>
          <p:cNvPr id="2355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7143"/>
          <a:stretch/>
        </p:blipFill>
        <p:spPr bwMode="auto">
          <a:xfrm>
            <a:off x="1187624" y="4077072"/>
            <a:ext cx="6408712"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13066"/>
      </p:ext>
    </p:extLst>
  </p:cSld>
  <p:clrMapOvr>
    <a:masterClrMapping/>
  </p:clrMapOvr>
  <p:transition spd="slow">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556792"/>
            <a:ext cx="8229600" cy="4297363"/>
          </a:xfrm>
        </p:spPr>
        <p:txBody>
          <a:bodyPr/>
          <a:lstStyle/>
          <a:p>
            <a:pPr marL="0" indent="0" algn="ctr">
              <a:buNone/>
            </a:pPr>
            <a:r>
              <a:rPr lang="en-IN" sz="3600" b="1" dirty="0" err="1"/>
              <a:t>Dequeues</a:t>
            </a:r>
            <a:r>
              <a:rPr lang="en-IN" sz="3600" b="1" dirty="0"/>
              <a:t> are two </a:t>
            </a:r>
            <a:r>
              <a:rPr lang="en-IN" sz="3600" b="1" dirty="0" smtClean="0"/>
              <a:t>types</a:t>
            </a:r>
          </a:p>
          <a:p>
            <a:pPr marL="0" indent="0" algn="ctr">
              <a:buNone/>
            </a:pPr>
            <a:endParaRPr lang="en-IN" sz="3600" b="1" dirty="0"/>
          </a:p>
          <a:p>
            <a:pPr>
              <a:buFont typeface="Wingdings" pitchFamily="2" charset="2"/>
              <a:buChar char="Ø"/>
            </a:pPr>
            <a:r>
              <a:rPr lang="en-IN" sz="3200" dirty="0" smtClean="0"/>
              <a:t>Input </a:t>
            </a:r>
            <a:r>
              <a:rPr lang="en-IN" sz="3200" dirty="0"/>
              <a:t>restricted </a:t>
            </a:r>
            <a:r>
              <a:rPr lang="en-IN" sz="3200" dirty="0" err="1"/>
              <a:t>dequeue</a:t>
            </a:r>
            <a:endParaRPr lang="en-IN" sz="3200" dirty="0"/>
          </a:p>
          <a:p>
            <a:pPr>
              <a:buFont typeface="Wingdings" pitchFamily="2" charset="2"/>
              <a:buChar char="Ø"/>
            </a:pPr>
            <a:r>
              <a:rPr lang="en-IN" sz="3200" dirty="0" smtClean="0"/>
              <a:t>Output </a:t>
            </a:r>
            <a:r>
              <a:rPr lang="en-IN" sz="3200" dirty="0"/>
              <a:t>restricted </a:t>
            </a:r>
            <a:r>
              <a:rPr lang="en-IN" sz="3200" dirty="0" err="1"/>
              <a:t>dequeue</a:t>
            </a:r>
            <a:endParaRPr lang="en-IN" sz="3200" dirty="0"/>
          </a:p>
        </p:txBody>
      </p:sp>
    </p:spTree>
    <p:extLst>
      <p:ext uri="{BB962C8B-B14F-4D97-AF65-F5344CB8AC3E}">
        <p14:creationId xmlns:p14="http://schemas.microsoft.com/office/powerpoint/2010/main" val="3564056924"/>
      </p:ext>
    </p:extLst>
  </p:cSld>
  <p:clrMapOvr>
    <a:masterClrMapping/>
  </p:clrMapOvr>
  <p:transition spd="slow">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547079"/>
            <a:ext cx="4896544" cy="4297363"/>
          </a:xfrm>
        </p:spPr>
        <p:txBody>
          <a:bodyPr>
            <a:normAutofit lnSpcReduction="10000"/>
          </a:bodyPr>
          <a:lstStyle/>
          <a:p>
            <a:pPr marL="0" indent="0">
              <a:buNone/>
            </a:pPr>
            <a:r>
              <a:rPr lang="en-IN" sz="2400" dirty="0"/>
              <a:t> Input restricted </a:t>
            </a:r>
            <a:r>
              <a:rPr lang="en-IN" sz="2400" dirty="0" err="1" smtClean="0"/>
              <a:t>dequeue</a:t>
            </a:r>
            <a:endParaRPr lang="en-IN" sz="2400" dirty="0"/>
          </a:p>
          <a:p>
            <a:endParaRPr lang="en-IN" dirty="0"/>
          </a:p>
          <a:p>
            <a:r>
              <a:rPr lang="en-IN" dirty="0" smtClean="0"/>
              <a:t>In </a:t>
            </a:r>
            <a:r>
              <a:rPr lang="en-IN" dirty="0"/>
              <a:t>I</a:t>
            </a:r>
            <a:r>
              <a:rPr lang="en-IN" dirty="0" smtClean="0"/>
              <a:t>nput </a:t>
            </a:r>
            <a:r>
              <a:rPr lang="en-IN" dirty="0"/>
              <a:t>restricted </a:t>
            </a:r>
            <a:r>
              <a:rPr lang="en-IN" dirty="0" err="1"/>
              <a:t>dequeue</a:t>
            </a:r>
            <a:r>
              <a:rPr lang="en-IN" dirty="0"/>
              <a:t> we restrict insertion.</a:t>
            </a:r>
          </a:p>
          <a:p>
            <a:r>
              <a:rPr lang="en-IN" dirty="0" smtClean="0"/>
              <a:t>In </a:t>
            </a:r>
            <a:r>
              <a:rPr lang="en-IN" dirty="0"/>
              <a:t>Input restricted </a:t>
            </a:r>
            <a:r>
              <a:rPr lang="en-IN" dirty="0" err="1"/>
              <a:t>dequeue</a:t>
            </a:r>
            <a:r>
              <a:rPr lang="en-IN" dirty="0"/>
              <a:t> deletions can takes place both ends front as well as rear.</a:t>
            </a:r>
          </a:p>
          <a:p>
            <a:r>
              <a:rPr lang="en-IN" dirty="0" smtClean="0"/>
              <a:t>Insertions </a:t>
            </a:r>
            <a:r>
              <a:rPr lang="en-IN" dirty="0"/>
              <a:t>can take place only one end called rear.</a:t>
            </a:r>
          </a:p>
        </p:txBody>
      </p:sp>
      <p:pic>
        <p:nvPicPr>
          <p:cNvPr id="2457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51" t="16592" b="10426"/>
          <a:stretch/>
        </p:blipFill>
        <p:spPr bwMode="auto">
          <a:xfrm>
            <a:off x="5148064" y="1551219"/>
            <a:ext cx="3995936" cy="2237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8644"/>
          <a:stretch/>
        </p:blipFill>
        <p:spPr bwMode="auto">
          <a:xfrm>
            <a:off x="1547664" y="4797152"/>
            <a:ext cx="5418348" cy="1522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6464952"/>
      </p:ext>
    </p:extLst>
  </p:cSld>
  <p:clrMapOvr>
    <a:masterClrMapping/>
  </p:clrMapOvr>
  <p:transition spd="slow">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692696"/>
            <a:ext cx="4752528" cy="4297363"/>
          </a:xfrm>
        </p:spPr>
        <p:txBody>
          <a:bodyPr>
            <a:normAutofit fontScale="92500" lnSpcReduction="10000"/>
          </a:bodyPr>
          <a:lstStyle/>
          <a:p>
            <a:pPr marL="0" indent="0">
              <a:buNone/>
            </a:pPr>
            <a:r>
              <a:rPr lang="en-IN" sz="2600" dirty="0" smtClean="0"/>
              <a:t>Output </a:t>
            </a:r>
            <a:r>
              <a:rPr lang="en-IN" sz="2600" dirty="0"/>
              <a:t>restricted </a:t>
            </a:r>
            <a:r>
              <a:rPr lang="en-IN" sz="2600" dirty="0" err="1"/>
              <a:t>dequeue</a:t>
            </a:r>
            <a:endParaRPr lang="en-IN" sz="2600" dirty="0"/>
          </a:p>
          <a:p>
            <a:pPr marL="0" indent="0">
              <a:buNone/>
            </a:pPr>
            <a:endParaRPr lang="en-IN" dirty="0"/>
          </a:p>
          <a:p>
            <a:r>
              <a:rPr lang="en-IN" dirty="0" smtClean="0"/>
              <a:t>In Output </a:t>
            </a:r>
            <a:r>
              <a:rPr lang="en-IN" dirty="0"/>
              <a:t>restricted </a:t>
            </a:r>
            <a:r>
              <a:rPr lang="en-IN" dirty="0" err="1"/>
              <a:t>dequeue</a:t>
            </a:r>
            <a:r>
              <a:rPr lang="en-IN" dirty="0"/>
              <a:t> we restrict deletion.</a:t>
            </a:r>
          </a:p>
          <a:p>
            <a:r>
              <a:rPr lang="en-IN" dirty="0" smtClean="0"/>
              <a:t> </a:t>
            </a:r>
            <a:r>
              <a:rPr lang="en-IN" dirty="0"/>
              <a:t>In </a:t>
            </a:r>
            <a:r>
              <a:rPr lang="en-IN" dirty="0" smtClean="0"/>
              <a:t>Output </a:t>
            </a:r>
            <a:r>
              <a:rPr lang="en-IN" dirty="0"/>
              <a:t>restricted </a:t>
            </a:r>
            <a:r>
              <a:rPr lang="en-IN" dirty="0" err="1"/>
              <a:t>dequeue</a:t>
            </a:r>
            <a:r>
              <a:rPr lang="en-IN" dirty="0"/>
              <a:t> insertions can takes place both place front as well as rear.</a:t>
            </a:r>
          </a:p>
          <a:p>
            <a:r>
              <a:rPr lang="en-IN" dirty="0" smtClean="0"/>
              <a:t>  </a:t>
            </a:r>
            <a:r>
              <a:rPr lang="en-IN" dirty="0"/>
              <a:t>In </a:t>
            </a:r>
            <a:r>
              <a:rPr lang="en-IN" dirty="0" smtClean="0"/>
              <a:t>Output </a:t>
            </a:r>
            <a:r>
              <a:rPr lang="en-IN" dirty="0"/>
              <a:t>restricted </a:t>
            </a:r>
            <a:r>
              <a:rPr lang="en-IN" dirty="0" err="1"/>
              <a:t>dequeue</a:t>
            </a:r>
            <a:r>
              <a:rPr lang="en-IN" dirty="0"/>
              <a:t> deletion can takes place at only one end called front.</a:t>
            </a:r>
          </a:p>
          <a:p>
            <a:pPr marL="0" indent="0">
              <a:buNone/>
            </a:pPr>
            <a:endParaRPr lang="en-IN" dirty="0"/>
          </a:p>
        </p:txBody>
      </p:sp>
      <p:pic>
        <p:nvPicPr>
          <p:cNvPr id="2560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04" t="17073" b="12195"/>
          <a:stretch/>
        </p:blipFill>
        <p:spPr bwMode="auto">
          <a:xfrm>
            <a:off x="4932040" y="2060848"/>
            <a:ext cx="4211960"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2901" b="22595"/>
          <a:stretch/>
        </p:blipFill>
        <p:spPr bwMode="auto">
          <a:xfrm>
            <a:off x="1547664" y="5157192"/>
            <a:ext cx="5022304"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0323991"/>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Queue as an ADT (Abstract Data Type</a:t>
            </a:r>
            <a:r>
              <a:rPr lang="en-IN" dirty="0" smtClean="0"/>
              <a:t>)</a:t>
            </a:r>
            <a:endParaRPr lang="en-IN" dirty="0"/>
          </a:p>
        </p:txBody>
      </p:sp>
      <p:sp>
        <p:nvSpPr>
          <p:cNvPr id="3" name="Content Placeholder 2"/>
          <p:cNvSpPr>
            <a:spLocks noGrp="1"/>
          </p:cNvSpPr>
          <p:nvPr>
            <p:ph idx="1"/>
          </p:nvPr>
        </p:nvSpPr>
        <p:spPr/>
        <p:txBody>
          <a:bodyPr/>
          <a:lstStyle/>
          <a:p>
            <a:pPr marL="0" indent="0" algn="just">
              <a:buNone/>
            </a:pPr>
            <a:r>
              <a:rPr lang="en-IN" dirty="0"/>
              <a:t>The meaning of an abstract data type clearly says that for a data structure to be abstract, it should have the below mentioned characteristics:</a:t>
            </a:r>
          </a:p>
          <a:p>
            <a:pPr algn="just"/>
            <a:r>
              <a:rPr lang="en-IN" dirty="0"/>
              <a:t>First, there should be a particular way in which components are related to each other</a:t>
            </a:r>
          </a:p>
          <a:p>
            <a:pPr algn="just"/>
            <a:r>
              <a:rPr lang="en-IN" dirty="0"/>
              <a:t>Second, a statement for the operation that can be performed on elements of abstract data type must have to be specified</a:t>
            </a:r>
          </a:p>
          <a:p>
            <a:pPr marL="0" indent="0" algn="just">
              <a:buNone/>
            </a:pPr>
            <a:endParaRPr lang="en-IN" dirty="0"/>
          </a:p>
        </p:txBody>
      </p:sp>
    </p:spTree>
    <p:extLst>
      <p:ext uri="{BB962C8B-B14F-4D97-AF65-F5344CB8AC3E}">
        <p14:creationId xmlns:p14="http://schemas.microsoft.com/office/powerpoint/2010/main" val="1304750593"/>
      </p:ext>
    </p:extLst>
  </p:cSld>
  <p:clrMapOvr>
    <a:masterClrMapping/>
  </p:clrMapOvr>
  <p:transition spd="slow">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323528" y="728700"/>
            <a:ext cx="4211960" cy="5544616"/>
          </a:xfrm>
        </p:spPr>
        <p:txBody>
          <a:bodyPr>
            <a:normAutofit fontScale="70000" lnSpcReduction="20000"/>
          </a:bodyPr>
          <a:lstStyle/>
          <a:p>
            <a:pPr marL="0" indent="0">
              <a:buNone/>
            </a:pPr>
            <a:r>
              <a:rPr lang="en-IN" dirty="0"/>
              <a:t>/* Below program is written in C++ language */</a:t>
            </a:r>
          </a:p>
          <a:p>
            <a:pPr marL="0" indent="0">
              <a:buNone/>
            </a:pPr>
            <a:endParaRPr lang="en-IN" dirty="0"/>
          </a:p>
          <a:p>
            <a:pPr marL="0" indent="0">
              <a:buNone/>
            </a:pPr>
            <a:r>
              <a:rPr lang="en-IN" dirty="0"/>
              <a:t>#define SIZE 100</a:t>
            </a:r>
          </a:p>
          <a:p>
            <a:pPr marL="0" indent="0">
              <a:buNone/>
            </a:pPr>
            <a:r>
              <a:rPr lang="en-IN" dirty="0"/>
              <a:t>class Queue</a:t>
            </a:r>
          </a:p>
          <a:p>
            <a:pPr marL="0" indent="0">
              <a:buNone/>
            </a:pPr>
            <a:r>
              <a:rPr lang="en-IN" dirty="0"/>
              <a:t>{</a:t>
            </a:r>
          </a:p>
          <a:p>
            <a:pPr marL="0" indent="0">
              <a:buNone/>
            </a:pPr>
            <a:r>
              <a:rPr lang="en-IN" dirty="0"/>
              <a:t>  </a:t>
            </a:r>
            <a:r>
              <a:rPr lang="en-IN" dirty="0" err="1"/>
              <a:t>int</a:t>
            </a:r>
            <a:r>
              <a:rPr lang="en-IN" dirty="0"/>
              <a:t> a[100];</a:t>
            </a:r>
          </a:p>
          <a:p>
            <a:pPr marL="0" indent="0">
              <a:buNone/>
            </a:pPr>
            <a:r>
              <a:rPr lang="en-IN" dirty="0"/>
              <a:t>  </a:t>
            </a:r>
            <a:r>
              <a:rPr lang="en-IN" dirty="0" err="1"/>
              <a:t>int</a:t>
            </a:r>
            <a:r>
              <a:rPr lang="en-IN" dirty="0"/>
              <a:t> rear;     //same as tail</a:t>
            </a:r>
          </a:p>
          <a:p>
            <a:pPr marL="0" indent="0">
              <a:buNone/>
            </a:pPr>
            <a:r>
              <a:rPr lang="en-IN" dirty="0"/>
              <a:t>  </a:t>
            </a:r>
            <a:r>
              <a:rPr lang="en-IN" dirty="0" err="1"/>
              <a:t>int</a:t>
            </a:r>
            <a:r>
              <a:rPr lang="en-IN" dirty="0"/>
              <a:t> front;    //same as head</a:t>
            </a:r>
          </a:p>
          <a:p>
            <a:pPr marL="0" indent="0">
              <a:buNone/>
            </a:pPr>
            <a:r>
              <a:rPr lang="en-IN" dirty="0"/>
              <a:t>  </a:t>
            </a:r>
          </a:p>
          <a:p>
            <a:pPr marL="0" indent="0">
              <a:buNone/>
            </a:pPr>
            <a:r>
              <a:rPr lang="en-IN" dirty="0"/>
              <a:t>  public:</a:t>
            </a:r>
          </a:p>
          <a:p>
            <a:pPr marL="0" indent="0">
              <a:buNone/>
            </a:pPr>
            <a:r>
              <a:rPr lang="en-IN" dirty="0"/>
              <a:t>  Queue()</a:t>
            </a:r>
          </a:p>
          <a:p>
            <a:pPr marL="0" indent="0">
              <a:buNone/>
            </a:pPr>
            <a:r>
              <a:rPr lang="en-IN" dirty="0"/>
              <a:t>  {</a:t>
            </a:r>
          </a:p>
          <a:p>
            <a:pPr marL="0" indent="0">
              <a:buNone/>
            </a:pPr>
            <a:r>
              <a:rPr lang="en-IN" dirty="0"/>
              <a:t>    rear = front = -1;</a:t>
            </a:r>
          </a:p>
          <a:p>
            <a:pPr marL="0" indent="0">
              <a:buNone/>
            </a:pPr>
            <a:r>
              <a:rPr lang="en-IN" dirty="0"/>
              <a:t>  }</a:t>
            </a:r>
          </a:p>
          <a:p>
            <a:pPr marL="0" indent="0">
              <a:buNone/>
            </a:pPr>
            <a:r>
              <a:rPr lang="en-IN" dirty="0"/>
              <a:t>  void </a:t>
            </a:r>
            <a:r>
              <a:rPr lang="en-IN" dirty="0" err="1"/>
              <a:t>enqueue</a:t>
            </a:r>
            <a:r>
              <a:rPr lang="en-IN" dirty="0"/>
              <a:t>(</a:t>
            </a:r>
            <a:r>
              <a:rPr lang="en-IN" dirty="0" err="1"/>
              <a:t>int</a:t>
            </a:r>
            <a:r>
              <a:rPr lang="en-IN" dirty="0"/>
              <a:t> x);     //declaring </a:t>
            </a:r>
            <a:r>
              <a:rPr lang="en-IN" dirty="0" err="1"/>
              <a:t>enqueue</a:t>
            </a:r>
            <a:r>
              <a:rPr lang="en-IN" dirty="0"/>
              <a:t>, </a:t>
            </a:r>
            <a:r>
              <a:rPr lang="en-IN" dirty="0" err="1"/>
              <a:t>dequeue</a:t>
            </a:r>
            <a:r>
              <a:rPr lang="en-IN" dirty="0"/>
              <a:t> and display functions</a:t>
            </a:r>
          </a:p>
          <a:p>
            <a:pPr marL="0" indent="0">
              <a:buNone/>
            </a:pPr>
            <a:r>
              <a:rPr lang="en-IN" dirty="0"/>
              <a:t>  </a:t>
            </a:r>
            <a:r>
              <a:rPr lang="en-IN" dirty="0" err="1"/>
              <a:t>int</a:t>
            </a:r>
            <a:r>
              <a:rPr lang="en-IN" dirty="0"/>
              <a:t> </a:t>
            </a:r>
            <a:r>
              <a:rPr lang="en-IN" dirty="0" err="1"/>
              <a:t>dequeue</a:t>
            </a:r>
            <a:r>
              <a:rPr lang="en-IN" dirty="0"/>
              <a:t>();</a:t>
            </a:r>
          </a:p>
          <a:p>
            <a:pPr marL="0" indent="0">
              <a:buNone/>
            </a:pPr>
            <a:r>
              <a:rPr lang="en-IN" dirty="0"/>
              <a:t>  void display();</a:t>
            </a:r>
          </a:p>
          <a:p>
            <a:pPr marL="0" indent="0">
              <a:buNone/>
            </a:pPr>
            <a:r>
              <a:rPr lang="en-IN" dirty="0"/>
              <a:t>}</a:t>
            </a:r>
          </a:p>
        </p:txBody>
      </p:sp>
      <p:sp>
        <p:nvSpPr>
          <p:cNvPr id="6" name="Content Placeholder 5"/>
          <p:cNvSpPr>
            <a:spLocks noGrp="1"/>
          </p:cNvSpPr>
          <p:nvPr>
            <p:ph sz="half" idx="2"/>
          </p:nvPr>
        </p:nvSpPr>
        <p:spPr>
          <a:xfrm>
            <a:off x="4355976" y="548680"/>
            <a:ext cx="4614664" cy="5904656"/>
          </a:xfrm>
        </p:spPr>
        <p:txBody>
          <a:bodyPr>
            <a:noAutofit/>
          </a:bodyPr>
          <a:lstStyle/>
          <a:p>
            <a:pPr marL="0" indent="0">
              <a:buNone/>
            </a:pPr>
            <a:r>
              <a:rPr lang="en-IN" sz="1800" dirty="0"/>
              <a:t>void Queue :: </a:t>
            </a:r>
            <a:r>
              <a:rPr lang="en-IN" sz="1800" dirty="0" err="1"/>
              <a:t>enqueue</a:t>
            </a:r>
            <a:r>
              <a:rPr lang="en-IN" sz="1800" dirty="0"/>
              <a:t>(</a:t>
            </a:r>
            <a:r>
              <a:rPr lang="en-IN" sz="1800" dirty="0" err="1"/>
              <a:t>int</a:t>
            </a:r>
            <a:r>
              <a:rPr lang="en-IN" sz="1800" dirty="0"/>
              <a:t> x)</a:t>
            </a:r>
          </a:p>
          <a:p>
            <a:pPr marL="0" indent="0">
              <a:buNone/>
            </a:pPr>
            <a:r>
              <a:rPr lang="en-IN" sz="1800" dirty="0"/>
              <a:t>{</a:t>
            </a:r>
          </a:p>
          <a:p>
            <a:pPr marL="0" indent="0">
              <a:buNone/>
            </a:pPr>
            <a:r>
              <a:rPr lang="en-IN" sz="1800" dirty="0"/>
              <a:t>  if( rear = SIZE-1)</a:t>
            </a:r>
          </a:p>
          <a:p>
            <a:pPr marL="0" indent="0">
              <a:buNone/>
            </a:pPr>
            <a:r>
              <a:rPr lang="en-IN" sz="1800" dirty="0"/>
              <a:t>  {</a:t>
            </a:r>
          </a:p>
          <a:p>
            <a:pPr marL="0" indent="0">
              <a:buNone/>
            </a:pPr>
            <a:r>
              <a:rPr lang="en-IN" sz="1800" dirty="0"/>
              <a:t>    cout &lt;&lt; "Queue is full";</a:t>
            </a:r>
          </a:p>
          <a:p>
            <a:pPr marL="0" indent="0">
              <a:buNone/>
            </a:pPr>
            <a:r>
              <a:rPr lang="en-IN" sz="1800" dirty="0"/>
              <a:t>  }</a:t>
            </a:r>
          </a:p>
          <a:p>
            <a:pPr marL="0" indent="0">
              <a:buNone/>
            </a:pPr>
            <a:r>
              <a:rPr lang="en-IN" sz="1800" dirty="0"/>
              <a:t>  else</a:t>
            </a:r>
          </a:p>
          <a:p>
            <a:pPr marL="0" indent="0">
              <a:buNone/>
            </a:pPr>
            <a:r>
              <a:rPr lang="en-IN" sz="1800" dirty="0"/>
              <a:t>  {</a:t>
            </a:r>
          </a:p>
          <a:p>
            <a:pPr marL="0" indent="0">
              <a:buNone/>
            </a:pPr>
            <a:r>
              <a:rPr lang="en-IN" sz="1800" dirty="0"/>
              <a:t>    a[++rear] = x;</a:t>
            </a:r>
          </a:p>
          <a:p>
            <a:pPr marL="0" indent="0">
              <a:buNone/>
            </a:pPr>
            <a:r>
              <a:rPr lang="en-IN" sz="1800" dirty="0"/>
              <a:t>  }</a:t>
            </a:r>
          </a:p>
          <a:p>
            <a:pPr marL="0" indent="0">
              <a:buNone/>
            </a:pPr>
            <a:r>
              <a:rPr lang="en-IN" sz="1800" dirty="0"/>
              <a:t>}</a:t>
            </a:r>
          </a:p>
          <a:p>
            <a:pPr marL="0" indent="0">
              <a:buNone/>
            </a:pPr>
            <a:endParaRPr lang="en-IN" sz="1800" dirty="0"/>
          </a:p>
          <a:p>
            <a:pPr marL="0" indent="0">
              <a:buNone/>
            </a:pPr>
            <a:r>
              <a:rPr lang="en-IN" sz="1800" dirty="0" err="1"/>
              <a:t>int</a:t>
            </a:r>
            <a:r>
              <a:rPr lang="en-IN" sz="1800" dirty="0"/>
              <a:t> queue :: </a:t>
            </a:r>
            <a:r>
              <a:rPr lang="en-IN" sz="1800" dirty="0" err="1"/>
              <a:t>dequeue</a:t>
            </a:r>
            <a:r>
              <a:rPr lang="en-IN" sz="1800" dirty="0"/>
              <a:t>()</a:t>
            </a:r>
          </a:p>
          <a:p>
            <a:pPr marL="0" indent="0">
              <a:buNone/>
            </a:pPr>
            <a:r>
              <a:rPr lang="en-IN" sz="1800" dirty="0"/>
              <a:t>{</a:t>
            </a:r>
          </a:p>
          <a:p>
            <a:pPr marL="0" indent="0">
              <a:buNone/>
            </a:pPr>
            <a:r>
              <a:rPr lang="en-IN" sz="1800" dirty="0"/>
              <a:t>  return a[++front];     //following approach [B], explained above</a:t>
            </a:r>
          </a:p>
          <a:p>
            <a:pPr marL="0" indent="0">
              <a:buNone/>
            </a:pPr>
            <a:r>
              <a:rPr lang="en-IN" sz="1800" dirty="0"/>
              <a:t>}</a:t>
            </a:r>
          </a:p>
        </p:txBody>
      </p:sp>
    </p:spTree>
    <p:extLst>
      <p:ext uri="{BB962C8B-B14F-4D97-AF65-F5344CB8AC3E}">
        <p14:creationId xmlns:p14="http://schemas.microsoft.com/office/powerpoint/2010/main" val="3395726940"/>
      </p:ext>
    </p:extLst>
  </p:cSld>
  <p:clrMapOvr>
    <a:masterClrMapping/>
  </p:clrMapOvr>
  <p:transition spd="slow">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1560" y="1268760"/>
            <a:ext cx="4038600" cy="3192759"/>
          </a:xfrm>
        </p:spPr>
        <p:txBody>
          <a:bodyPr>
            <a:normAutofit fontScale="92500" lnSpcReduction="10000"/>
          </a:bodyPr>
          <a:lstStyle/>
          <a:p>
            <a:pPr marL="0" indent="0">
              <a:buNone/>
            </a:pPr>
            <a:r>
              <a:rPr lang="en-IN" dirty="0"/>
              <a:t>void queue :: display()</a:t>
            </a:r>
          </a:p>
          <a:p>
            <a:pPr marL="0" indent="0">
              <a:buNone/>
            </a:pPr>
            <a:r>
              <a:rPr lang="en-IN" dirty="0"/>
              <a:t>{</a:t>
            </a:r>
          </a:p>
          <a:p>
            <a:pPr marL="0" indent="0">
              <a:buNone/>
            </a:pPr>
            <a:r>
              <a:rPr lang="en-IN" dirty="0"/>
              <a:t>  </a:t>
            </a:r>
            <a:r>
              <a:rPr lang="en-IN" dirty="0" err="1"/>
              <a:t>int</a:t>
            </a:r>
            <a:r>
              <a:rPr lang="en-IN" dirty="0"/>
              <a:t> i;</a:t>
            </a:r>
          </a:p>
          <a:p>
            <a:pPr marL="0" indent="0">
              <a:buNone/>
            </a:pPr>
            <a:r>
              <a:rPr lang="en-IN" dirty="0"/>
              <a:t>  for( i = front; i &lt;= rear; i++)</a:t>
            </a:r>
          </a:p>
          <a:p>
            <a:pPr marL="0" indent="0">
              <a:buNone/>
            </a:pPr>
            <a:r>
              <a:rPr lang="en-IN" dirty="0"/>
              <a:t>  {</a:t>
            </a:r>
          </a:p>
          <a:p>
            <a:pPr marL="0" indent="0">
              <a:buNone/>
            </a:pPr>
            <a:r>
              <a:rPr lang="en-IN" dirty="0"/>
              <a:t>    cout &lt;&lt; a[i];</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1440713151"/>
      </p:ext>
    </p:extLst>
  </p:cSld>
  <p:clrMapOvr>
    <a:masterClrMapping/>
  </p:clrMapOvr>
  <p:transition spd="slow">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IN" b="1" u="sng" dirty="0" smtClean="0"/>
              <a:t>PRIORITY QUEUE: </a:t>
            </a:r>
            <a:endParaRPr lang="en-IN" b="1" u="sng" dirty="0"/>
          </a:p>
        </p:txBody>
      </p:sp>
      <p:sp>
        <p:nvSpPr>
          <p:cNvPr id="6" name="Content Placeholder 5"/>
          <p:cNvSpPr>
            <a:spLocks noGrp="1"/>
          </p:cNvSpPr>
          <p:nvPr>
            <p:ph idx="1"/>
          </p:nvPr>
        </p:nvSpPr>
        <p:spPr>
          <a:xfrm>
            <a:off x="481120" y="1556792"/>
            <a:ext cx="8229600" cy="4297363"/>
          </a:xfrm>
        </p:spPr>
        <p:txBody>
          <a:bodyPr/>
          <a:lstStyle/>
          <a:p>
            <a:pPr marL="0" indent="0" algn="just">
              <a:buNone/>
            </a:pPr>
            <a:r>
              <a:rPr lang="en-IN" dirty="0" smtClean="0"/>
              <a:t>A </a:t>
            </a:r>
            <a:r>
              <a:rPr lang="en-IN" dirty="0"/>
              <a:t>priority queue is a queue that contains items that have some </a:t>
            </a:r>
            <a:r>
              <a:rPr lang="en-IN" dirty="0" err="1"/>
              <a:t>preset</a:t>
            </a:r>
            <a:r>
              <a:rPr lang="en-IN" dirty="0"/>
              <a:t> priority. When an element has to be removed from a priority queue, the item with the highest priority is removed first</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140968"/>
            <a:ext cx="8496944"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9944101"/>
      </p:ext>
    </p:extLst>
  </p:cSld>
  <p:clrMapOvr>
    <a:masterClrMapping/>
  </p:clrMapOvr>
  <p:transition spd="slow">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dirty="0"/>
              <a:t>Priority queue contains data items which have some </a:t>
            </a:r>
            <a:r>
              <a:rPr lang="en-IN" dirty="0" err="1"/>
              <a:t>preset</a:t>
            </a:r>
            <a:r>
              <a:rPr lang="en-IN" dirty="0"/>
              <a:t> priority. While removing an element from a priority queue, the data item with the highest priority is removed first.</a:t>
            </a:r>
          </a:p>
          <a:p>
            <a:pPr algn="just"/>
            <a:r>
              <a:rPr lang="en-IN" dirty="0"/>
              <a:t>In a priority queue, insertion is performed in the order of arrival and deletion is performed based on the priority.</a:t>
            </a:r>
          </a:p>
        </p:txBody>
      </p:sp>
    </p:spTree>
    <p:extLst>
      <p:ext uri="{BB962C8B-B14F-4D97-AF65-F5344CB8AC3E}">
        <p14:creationId xmlns:p14="http://schemas.microsoft.com/office/powerpoint/2010/main" val="2717428170"/>
      </p:ext>
    </p:extLst>
  </p:cSld>
  <p:clrMapOvr>
    <a:masterClrMapping/>
  </p:clrMapOvr>
  <p:transition spd="slow">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4993035"/>
          </a:xfrm>
        </p:spPr>
        <p:txBody>
          <a:bodyPr/>
          <a:lstStyle/>
          <a:p>
            <a:pPr marL="0" indent="0" algn="just">
              <a:buNone/>
            </a:pPr>
            <a:r>
              <a:rPr lang="en-IN" dirty="0"/>
              <a:t>Priority queue is a linear data structure. </a:t>
            </a:r>
            <a:endParaRPr lang="en-IN" dirty="0" smtClean="0"/>
          </a:p>
          <a:p>
            <a:pPr marL="0" indent="0" algn="just">
              <a:buNone/>
            </a:pPr>
            <a:r>
              <a:rPr lang="en-IN" dirty="0" smtClean="0"/>
              <a:t>It </a:t>
            </a:r>
            <a:r>
              <a:rPr lang="en-IN" dirty="0"/>
              <a:t>is having a list of items in which each item has associated priority. </a:t>
            </a:r>
            <a:endParaRPr lang="en-IN" dirty="0" smtClean="0"/>
          </a:p>
          <a:p>
            <a:pPr marL="0" indent="0" algn="just">
              <a:buNone/>
            </a:pPr>
            <a:r>
              <a:rPr lang="en-IN" dirty="0" smtClean="0"/>
              <a:t>It </a:t>
            </a:r>
            <a:r>
              <a:rPr lang="en-IN" dirty="0"/>
              <a:t>works on a principle add an element to the queue with an associated priority and remove the element from the queue that has the highest priority. </a:t>
            </a:r>
            <a:endParaRPr lang="en-IN" dirty="0" smtClean="0"/>
          </a:p>
          <a:p>
            <a:pPr marL="0" indent="0" algn="just">
              <a:buNone/>
            </a:pPr>
            <a:r>
              <a:rPr lang="en-IN" dirty="0" smtClean="0"/>
              <a:t>In </a:t>
            </a:r>
            <a:r>
              <a:rPr lang="en-IN" dirty="0"/>
              <a:t>general different items may have different priorities. </a:t>
            </a:r>
            <a:endParaRPr lang="en-IN" dirty="0" smtClean="0"/>
          </a:p>
          <a:p>
            <a:pPr marL="0" indent="0" algn="just">
              <a:buNone/>
            </a:pPr>
            <a:r>
              <a:rPr lang="en-IN" dirty="0" smtClean="0"/>
              <a:t>In </a:t>
            </a:r>
            <a:r>
              <a:rPr lang="en-IN" dirty="0"/>
              <a:t>this queue highest or the lowest priority item are inserted in random order. </a:t>
            </a:r>
            <a:endParaRPr lang="en-IN" dirty="0" smtClean="0"/>
          </a:p>
          <a:p>
            <a:pPr marL="0" indent="0" algn="just">
              <a:buNone/>
            </a:pPr>
            <a:r>
              <a:rPr lang="en-IN" dirty="0" smtClean="0"/>
              <a:t>It </a:t>
            </a:r>
            <a:r>
              <a:rPr lang="en-IN" dirty="0"/>
              <a:t>is possible to delete an element from a priority queue in order of their priorities starting with the highest priority.</a:t>
            </a:r>
          </a:p>
        </p:txBody>
      </p:sp>
    </p:spTree>
    <p:extLst>
      <p:ext uri="{BB962C8B-B14F-4D97-AF65-F5344CB8AC3E}">
        <p14:creationId xmlns:p14="http://schemas.microsoft.com/office/powerpoint/2010/main" val="690773969"/>
      </p:ext>
    </p:extLst>
  </p:cSld>
  <p:clrMapOvr>
    <a:masterClrMapping/>
  </p:clrMapOvr>
  <p:transition spd="slow">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124744"/>
            <a:ext cx="8568952" cy="451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5443543"/>
      </p:ext>
    </p:extLst>
  </p:cSld>
  <p:clrMapOvr>
    <a:masterClrMapping/>
  </p:clrMapOvr>
  <p:transition spd="slow">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Normal </a:t>
            </a:r>
            <a:r>
              <a:rPr lang="en-IN" dirty="0"/>
              <a:t>queue data structure</a:t>
            </a:r>
            <a:endParaRPr lang="en-IN" dirty="0"/>
          </a:p>
        </p:txBody>
      </p:sp>
      <p:sp>
        <p:nvSpPr>
          <p:cNvPr id="3" name="Content Placeholder 2"/>
          <p:cNvSpPr>
            <a:spLocks noGrp="1"/>
          </p:cNvSpPr>
          <p:nvPr>
            <p:ph idx="1"/>
          </p:nvPr>
        </p:nvSpPr>
        <p:spPr/>
        <p:txBody>
          <a:bodyPr>
            <a:normAutofit/>
          </a:bodyPr>
          <a:lstStyle/>
          <a:p>
            <a:pPr algn="just"/>
            <a:r>
              <a:rPr lang="en-IN" dirty="0" smtClean="0"/>
              <a:t>In </a:t>
            </a:r>
            <a:r>
              <a:rPr lang="en-IN" dirty="0"/>
              <a:t>normal queue data structure, insertion is performed at the end of the queue and deletion is performed based on the FIFO principle. This queue implementation may not be suitable for all situations.</a:t>
            </a:r>
          </a:p>
          <a:p>
            <a:pPr algn="just"/>
            <a:r>
              <a:rPr lang="en-IN" dirty="0" smtClean="0"/>
              <a:t>Consider </a:t>
            </a:r>
            <a:r>
              <a:rPr lang="en-IN" dirty="0"/>
              <a:t>a networking application where server has to respond for requests from multiple clients using queue data structure. </a:t>
            </a:r>
            <a:endParaRPr lang="en-IN" dirty="0" smtClean="0"/>
          </a:p>
          <a:p>
            <a:pPr algn="just"/>
            <a:r>
              <a:rPr lang="en-IN" dirty="0" smtClean="0"/>
              <a:t>Assume </a:t>
            </a:r>
            <a:r>
              <a:rPr lang="en-IN" dirty="0"/>
              <a:t>four requests arrived to the queue in the order of R1 requires 20 units of time, R2 requires 2 units of time, R3 requires 10 units of time and R4 requires 5 units of time. </a:t>
            </a:r>
            <a:endParaRPr lang="en-IN" dirty="0" smtClean="0"/>
          </a:p>
          <a:p>
            <a:pPr algn="just"/>
            <a:r>
              <a:rPr lang="en-IN" dirty="0" smtClean="0"/>
              <a:t>Queue </a:t>
            </a:r>
            <a:r>
              <a:rPr lang="en-IN" dirty="0"/>
              <a:t>is as follows...</a:t>
            </a:r>
          </a:p>
        </p:txBody>
      </p:sp>
    </p:spTree>
    <p:extLst>
      <p:ext uri="{BB962C8B-B14F-4D97-AF65-F5344CB8AC3E}">
        <p14:creationId xmlns:p14="http://schemas.microsoft.com/office/powerpoint/2010/main" val="711356093"/>
      </p:ext>
    </p:extLst>
  </p:cSld>
  <p:clrMapOvr>
    <a:masterClrMapping/>
  </p:clrMapOvr>
  <p:transition spd="slow">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620689"/>
            <a:ext cx="7620000"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83568" y="2780928"/>
            <a:ext cx="7920880" cy="2585323"/>
          </a:xfrm>
          <a:prstGeom prst="rect">
            <a:avLst/>
          </a:prstGeom>
        </p:spPr>
        <p:txBody>
          <a:bodyPr wrap="square">
            <a:spAutoFit/>
          </a:bodyPr>
          <a:lstStyle/>
          <a:p>
            <a:r>
              <a:rPr lang="en-IN" dirty="0" smtClean="0">
                <a:latin typeface="Cambria" panose="02040503050406030204" pitchFamily="18" charset="0"/>
              </a:rPr>
              <a:t>Now, check waiting time for each request to be complete.</a:t>
            </a:r>
          </a:p>
          <a:p>
            <a:endParaRPr lang="en-IN" dirty="0" smtClean="0">
              <a:latin typeface="Cambria" panose="02040503050406030204" pitchFamily="18" charset="0"/>
            </a:endParaRPr>
          </a:p>
          <a:p>
            <a:r>
              <a:rPr lang="en-IN" dirty="0" smtClean="0">
                <a:latin typeface="Cambria" panose="02040503050406030204" pitchFamily="18" charset="0"/>
              </a:rPr>
              <a:t>R1 : 20 units of time</a:t>
            </a:r>
          </a:p>
          <a:p>
            <a:r>
              <a:rPr lang="en-IN" dirty="0" smtClean="0">
                <a:latin typeface="Cambria" panose="02040503050406030204" pitchFamily="18" charset="0"/>
              </a:rPr>
              <a:t>R2 : 22 units of time (R2 must wait till R1 complete - 20 units and R2 itself </a:t>
            </a:r>
            <a:r>
              <a:rPr lang="en-IN" dirty="0" err="1" smtClean="0">
                <a:latin typeface="Cambria" panose="02040503050406030204" pitchFamily="18" charset="0"/>
              </a:rPr>
              <a:t>requeres</a:t>
            </a:r>
            <a:r>
              <a:rPr lang="en-IN" dirty="0" smtClean="0">
                <a:latin typeface="Cambria" panose="02040503050406030204" pitchFamily="18" charset="0"/>
              </a:rPr>
              <a:t> 2 units. Total 22 units)</a:t>
            </a:r>
          </a:p>
          <a:p>
            <a:r>
              <a:rPr lang="en-IN" dirty="0" smtClean="0">
                <a:latin typeface="Cambria" panose="02040503050406030204" pitchFamily="18" charset="0"/>
              </a:rPr>
              <a:t>R3 : 32 units of time (R3 must wait till R2 complete - 22 units and R3 itself </a:t>
            </a:r>
            <a:r>
              <a:rPr lang="en-IN" dirty="0" err="1" smtClean="0">
                <a:latin typeface="Cambria" panose="02040503050406030204" pitchFamily="18" charset="0"/>
              </a:rPr>
              <a:t>requeres</a:t>
            </a:r>
            <a:r>
              <a:rPr lang="en-IN" dirty="0" smtClean="0">
                <a:latin typeface="Cambria" panose="02040503050406030204" pitchFamily="18" charset="0"/>
              </a:rPr>
              <a:t> 10 units. Total 32 units)</a:t>
            </a:r>
          </a:p>
          <a:p>
            <a:r>
              <a:rPr lang="en-IN" dirty="0" smtClean="0">
                <a:latin typeface="Cambria" panose="02040503050406030204" pitchFamily="18" charset="0"/>
              </a:rPr>
              <a:t>R4 : 37 units of time (R4 must wait till R3 complete - 35 units and R4 itself </a:t>
            </a:r>
            <a:r>
              <a:rPr lang="en-IN" dirty="0" err="1" smtClean="0">
                <a:latin typeface="Cambria" panose="02040503050406030204" pitchFamily="18" charset="0"/>
              </a:rPr>
              <a:t>requeres</a:t>
            </a:r>
            <a:r>
              <a:rPr lang="en-IN" dirty="0" smtClean="0">
                <a:latin typeface="Cambria" panose="02040503050406030204" pitchFamily="18" charset="0"/>
              </a:rPr>
              <a:t> 5 units. Total 37 units)</a:t>
            </a:r>
            <a:endParaRPr lang="en-IN" dirty="0">
              <a:latin typeface="Cambria" panose="02040503050406030204" pitchFamily="18" charset="0"/>
            </a:endParaRPr>
          </a:p>
        </p:txBody>
      </p:sp>
    </p:spTree>
    <p:extLst>
      <p:ext uri="{BB962C8B-B14F-4D97-AF65-F5344CB8AC3E}">
        <p14:creationId xmlns:p14="http://schemas.microsoft.com/office/powerpoint/2010/main" val="528358857"/>
      </p:ext>
    </p:extLst>
  </p:cSld>
  <p:clrMapOvr>
    <a:masterClrMapping/>
  </p:clrMapOvr>
  <p:transition spd="slow">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340768"/>
            <a:ext cx="8229600" cy="4297363"/>
          </a:xfrm>
        </p:spPr>
        <p:txBody>
          <a:bodyPr/>
          <a:lstStyle/>
          <a:p>
            <a:pPr algn="just"/>
            <a:r>
              <a:rPr lang="en-IN" dirty="0"/>
              <a:t>Priority queue is a variant of queue data structure in which insertion is performed in the order of arrival and deletion is performed based on the priority.</a:t>
            </a:r>
          </a:p>
        </p:txBody>
      </p:sp>
      <p:sp>
        <p:nvSpPr>
          <p:cNvPr id="4" name="Rectangle 3"/>
          <p:cNvSpPr/>
          <p:nvPr/>
        </p:nvSpPr>
        <p:spPr>
          <a:xfrm>
            <a:off x="971600" y="3356992"/>
            <a:ext cx="6912768" cy="1200329"/>
          </a:xfrm>
          <a:prstGeom prst="rect">
            <a:avLst/>
          </a:prstGeom>
        </p:spPr>
        <p:txBody>
          <a:bodyPr wrap="square">
            <a:spAutoFit/>
          </a:bodyPr>
          <a:lstStyle/>
          <a:p>
            <a:r>
              <a:rPr lang="en-IN" dirty="0" smtClean="0"/>
              <a:t>There are two types of priority queues they are as follows...</a:t>
            </a:r>
          </a:p>
          <a:p>
            <a:endParaRPr lang="en-IN" dirty="0" smtClean="0"/>
          </a:p>
          <a:p>
            <a:r>
              <a:rPr lang="en-IN" dirty="0" smtClean="0"/>
              <a:t>Max Priority Queue</a:t>
            </a:r>
          </a:p>
          <a:p>
            <a:r>
              <a:rPr lang="en-IN" dirty="0" smtClean="0"/>
              <a:t>Min Priority Queue</a:t>
            </a:r>
            <a:endParaRPr lang="en-IN" dirty="0"/>
          </a:p>
        </p:txBody>
      </p:sp>
    </p:spTree>
    <p:extLst>
      <p:ext uri="{BB962C8B-B14F-4D97-AF65-F5344CB8AC3E}">
        <p14:creationId xmlns:p14="http://schemas.microsoft.com/office/powerpoint/2010/main" val="1860931231"/>
      </p:ext>
    </p:extLst>
  </p:cSld>
  <p:clrMapOvr>
    <a:masterClrMapping/>
  </p:clrMapOvr>
  <p:transition spd="slow">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t>1. Max Priority Queue</a:t>
            </a:r>
          </a:p>
          <a:p>
            <a:pPr marL="0" indent="0" algn="just">
              <a:buNone/>
            </a:pPr>
            <a:r>
              <a:rPr lang="en-IN" dirty="0"/>
              <a:t>In max priority queue, elements are inserted in the order in which they arrive the queue and always maximum value is removed first from the queue. </a:t>
            </a:r>
            <a:endParaRPr lang="en-IN" dirty="0" smtClean="0"/>
          </a:p>
          <a:p>
            <a:pPr marL="0" indent="0" algn="just">
              <a:buNone/>
            </a:pPr>
            <a:r>
              <a:rPr lang="en-IN" dirty="0" smtClean="0"/>
              <a:t>For </a:t>
            </a:r>
            <a:r>
              <a:rPr lang="en-IN" dirty="0"/>
              <a:t>example assume that we insert in order 8, 3, 2, 5 and they are removed in the order 8, 5, 3, 2.</a:t>
            </a:r>
          </a:p>
          <a:p>
            <a:pPr marL="0" indent="0">
              <a:buNone/>
            </a:pPr>
            <a:endParaRPr lang="en-IN" dirty="0"/>
          </a:p>
        </p:txBody>
      </p:sp>
    </p:spTree>
    <p:extLst>
      <p:ext uri="{BB962C8B-B14F-4D97-AF65-F5344CB8AC3E}">
        <p14:creationId xmlns:p14="http://schemas.microsoft.com/office/powerpoint/2010/main" val="3632844055"/>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Queue as an ADT (Abstract Data Type</a:t>
            </a:r>
            <a:r>
              <a:rPr lang="en-IN" dirty="0" smtClean="0"/>
              <a:t>)</a:t>
            </a:r>
            <a:endParaRPr lang="en-IN" dirty="0"/>
          </a:p>
        </p:txBody>
      </p:sp>
      <p:sp>
        <p:nvSpPr>
          <p:cNvPr id="3" name="Content Placeholder 2"/>
          <p:cNvSpPr>
            <a:spLocks noGrp="1"/>
          </p:cNvSpPr>
          <p:nvPr>
            <p:ph idx="1"/>
          </p:nvPr>
        </p:nvSpPr>
        <p:spPr/>
        <p:txBody>
          <a:bodyPr/>
          <a:lstStyle/>
          <a:p>
            <a:pPr marL="0" indent="0" algn="just">
              <a:buNone/>
            </a:pPr>
            <a:r>
              <a:rPr lang="en-IN" dirty="0"/>
              <a:t>Thus for defining a Queue as an abstract data type, these are the following criteria:</a:t>
            </a:r>
          </a:p>
          <a:p>
            <a:pPr algn="just"/>
            <a:r>
              <a:rPr lang="en-IN" dirty="0"/>
              <a:t>Initialize a queue to be empty</a:t>
            </a:r>
          </a:p>
          <a:p>
            <a:pPr algn="just"/>
            <a:r>
              <a:rPr lang="en-IN" dirty="0"/>
              <a:t>Check whether a queue is empty or not</a:t>
            </a:r>
          </a:p>
          <a:p>
            <a:pPr algn="just"/>
            <a:r>
              <a:rPr lang="en-IN" dirty="0"/>
              <a:t>Check whether a queue is full or not</a:t>
            </a:r>
          </a:p>
          <a:p>
            <a:pPr algn="just"/>
            <a:r>
              <a:rPr lang="en-IN" dirty="0"/>
              <a:t>Insert a new element after the last element in a queue, if the queue is not full</a:t>
            </a:r>
          </a:p>
          <a:p>
            <a:pPr algn="just"/>
            <a:r>
              <a:rPr lang="en-IN" dirty="0"/>
              <a:t>Retrieve the first element of the queue, if it is not empty</a:t>
            </a:r>
          </a:p>
          <a:p>
            <a:pPr algn="just"/>
            <a:r>
              <a:rPr lang="en-IN" dirty="0"/>
              <a:t>Delete the first element in a queue, if it is not empty</a:t>
            </a:r>
          </a:p>
          <a:p>
            <a:pPr algn="just"/>
            <a:endParaRPr lang="en-IN" dirty="0"/>
          </a:p>
        </p:txBody>
      </p:sp>
    </p:spTree>
    <p:extLst>
      <p:ext uri="{BB962C8B-B14F-4D97-AF65-F5344CB8AC3E}">
        <p14:creationId xmlns:p14="http://schemas.microsoft.com/office/powerpoint/2010/main" val="1818646219"/>
      </p:ext>
    </p:extLst>
  </p:cSld>
  <p:clrMapOvr>
    <a:masterClrMapping/>
  </p:clrMapOvr>
  <p:transition spd="slow">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t>The following are the operations performed in a Max priority queue...</a:t>
            </a:r>
          </a:p>
          <a:p>
            <a:pPr marL="0" indent="0">
              <a:buNone/>
            </a:pPr>
            <a:endParaRPr lang="en-IN" dirty="0"/>
          </a:p>
          <a:p>
            <a:pPr marL="0" indent="0">
              <a:buNone/>
            </a:pPr>
            <a:r>
              <a:rPr lang="en-IN" dirty="0" err="1"/>
              <a:t>isEmpty</a:t>
            </a:r>
            <a:r>
              <a:rPr lang="en-IN" dirty="0"/>
              <a:t>() - Check whether queue is Empty.</a:t>
            </a:r>
          </a:p>
          <a:p>
            <a:pPr marL="0" indent="0">
              <a:buNone/>
            </a:pPr>
            <a:r>
              <a:rPr lang="en-IN" dirty="0"/>
              <a:t>insert() - Inserts a new value into the queue.</a:t>
            </a:r>
          </a:p>
          <a:p>
            <a:pPr marL="0" indent="0">
              <a:buNone/>
            </a:pPr>
            <a:r>
              <a:rPr lang="en-IN" dirty="0" err="1"/>
              <a:t>findMax</a:t>
            </a:r>
            <a:r>
              <a:rPr lang="en-IN" dirty="0"/>
              <a:t>() - Find maximum value in the queue.</a:t>
            </a:r>
          </a:p>
          <a:p>
            <a:pPr marL="0" indent="0">
              <a:buNone/>
            </a:pPr>
            <a:r>
              <a:rPr lang="en-IN" dirty="0"/>
              <a:t>remove() - Delete maximum value from the queue.</a:t>
            </a:r>
          </a:p>
        </p:txBody>
      </p:sp>
    </p:spTree>
    <p:extLst>
      <p:ext uri="{BB962C8B-B14F-4D97-AF65-F5344CB8AC3E}">
        <p14:creationId xmlns:p14="http://schemas.microsoft.com/office/powerpoint/2010/main" val="1549371341"/>
      </p:ext>
    </p:extLst>
  </p:cSld>
  <p:clrMapOvr>
    <a:masterClrMapping/>
  </p:clrMapOvr>
  <p:transition spd="slow">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92696"/>
            <a:ext cx="8640960" cy="5281067"/>
          </a:xfrm>
        </p:spPr>
        <p:txBody>
          <a:bodyPr>
            <a:normAutofit/>
          </a:bodyPr>
          <a:lstStyle/>
          <a:p>
            <a:pPr marL="0" indent="0" algn="ctr">
              <a:buNone/>
            </a:pPr>
            <a:r>
              <a:rPr lang="en-IN" dirty="0"/>
              <a:t>Max Priority Queue Representations</a:t>
            </a:r>
          </a:p>
          <a:p>
            <a:pPr marL="0" indent="0">
              <a:buNone/>
            </a:pPr>
            <a:r>
              <a:rPr lang="en-IN" dirty="0"/>
              <a:t>There are 6 representations of max priority queue.</a:t>
            </a:r>
          </a:p>
          <a:p>
            <a:pPr marL="0" indent="0">
              <a:buNone/>
            </a:pPr>
            <a:endParaRPr lang="en-IN" dirty="0"/>
          </a:p>
          <a:p>
            <a:pPr marL="0" indent="0">
              <a:buNone/>
            </a:pPr>
            <a:r>
              <a:rPr lang="en-IN" dirty="0"/>
              <a:t>Using an Unordered Array (Dynamic Array)</a:t>
            </a:r>
          </a:p>
          <a:p>
            <a:pPr marL="0" indent="0">
              <a:buNone/>
            </a:pPr>
            <a:r>
              <a:rPr lang="en-IN" dirty="0"/>
              <a:t>Using an Unordered Array (Dynamic Array) with the index of the maximum value</a:t>
            </a:r>
          </a:p>
          <a:p>
            <a:pPr marL="0" indent="0">
              <a:buNone/>
            </a:pPr>
            <a:r>
              <a:rPr lang="en-IN" dirty="0"/>
              <a:t>Using an Array (Dynamic Array) in Decreasing Order</a:t>
            </a:r>
          </a:p>
          <a:p>
            <a:pPr marL="0" indent="0">
              <a:buNone/>
            </a:pPr>
            <a:r>
              <a:rPr lang="en-IN" dirty="0"/>
              <a:t>Using an Array (Dynamic Array) in Increasing Order</a:t>
            </a:r>
          </a:p>
          <a:p>
            <a:pPr marL="0" indent="0">
              <a:buNone/>
            </a:pPr>
            <a:r>
              <a:rPr lang="en-IN" dirty="0"/>
              <a:t>Using Linked List in Increasing Order</a:t>
            </a:r>
          </a:p>
          <a:p>
            <a:pPr marL="0" indent="0">
              <a:buNone/>
            </a:pPr>
            <a:r>
              <a:rPr lang="en-IN" dirty="0"/>
              <a:t>Using </a:t>
            </a:r>
            <a:r>
              <a:rPr lang="en-IN" dirty="0" err="1" smtClean="0"/>
              <a:t>anUnordered</a:t>
            </a:r>
            <a:r>
              <a:rPr lang="en-IN" dirty="0" smtClean="0"/>
              <a:t> </a:t>
            </a:r>
            <a:r>
              <a:rPr lang="en-IN" dirty="0"/>
              <a:t>Linked List with reference to node with the maximum value</a:t>
            </a:r>
          </a:p>
        </p:txBody>
      </p:sp>
    </p:spTree>
    <p:extLst>
      <p:ext uri="{BB962C8B-B14F-4D97-AF65-F5344CB8AC3E}">
        <p14:creationId xmlns:p14="http://schemas.microsoft.com/office/powerpoint/2010/main" val="2034534823"/>
      </p:ext>
    </p:extLst>
  </p:cSld>
  <p:clrMapOvr>
    <a:masterClrMapping/>
  </p:clrMapOvr>
  <p:transition spd="slow">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281067"/>
          </a:xfrm>
        </p:spPr>
        <p:txBody>
          <a:bodyPr>
            <a:normAutofit/>
          </a:bodyPr>
          <a:lstStyle/>
          <a:p>
            <a:pPr marL="0" indent="0">
              <a:buNone/>
            </a:pPr>
            <a:r>
              <a:rPr lang="en-IN" dirty="0"/>
              <a:t>Using Unordered Linked List with reference to node with the maximum value</a:t>
            </a:r>
          </a:p>
          <a:p>
            <a:pPr algn="just"/>
            <a:r>
              <a:rPr lang="en-IN" dirty="0"/>
              <a:t>In this representation, we use a single linked list to represent max priority queue. Always we </a:t>
            </a:r>
            <a:r>
              <a:rPr lang="en-IN" dirty="0" err="1"/>
              <a:t>maitain</a:t>
            </a:r>
            <a:r>
              <a:rPr lang="en-IN" dirty="0"/>
              <a:t> a reference (</a:t>
            </a:r>
            <a:r>
              <a:rPr lang="en-IN" dirty="0" err="1"/>
              <a:t>maxValue</a:t>
            </a:r>
            <a:r>
              <a:rPr lang="en-IN" dirty="0"/>
              <a:t>) to the node with maximum value. In this representation elements are inserted according to their arrival and node with maximum value is deleted first from max priority queue.</a:t>
            </a:r>
          </a:p>
          <a:p>
            <a:endParaRPr lang="en-IN" sz="1200" dirty="0"/>
          </a:p>
          <a:p>
            <a:r>
              <a:rPr lang="en-IN" dirty="0"/>
              <a:t>For example, assume that elements are inserted in the order of 2, 8, 3 and 5. And they are removed in the order 8, 5, 3 and 2.</a:t>
            </a:r>
          </a:p>
          <a:p>
            <a:endParaRPr lang="en-IN" dirty="0"/>
          </a:p>
          <a:p>
            <a:endParaRPr lang="en-IN" dirty="0"/>
          </a:p>
        </p:txBody>
      </p:sp>
      <p:pic>
        <p:nvPicPr>
          <p:cNvPr id="2970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18588" r="5618" b="4941"/>
          <a:stretch/>
        </p:blipFill>
        <p:spPr bwMode="auto">
          <a:xfrm>
            <a:off x="1115616" y="5301208"/>
            <a:ext cx="6048672" cy="93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021065"/>
      </p:ext>
    </p:extLst>
  </p:cSld>
  <p:clrMapOvr>
    <a:masterClrMapping/>
  </p:clrMapOvr>
  <p:transition spd="slow">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92696"/>
            <a:ext cx="8712968" cy="5400600"/>
          </a:xfrm>
        </p:spPr>
        <p:txBody>
          <a:bodyPr>
            <a:normAutofit lnSpcReduction="10000"/>
          </a:bodyPr>
          <a:lstStyle/>
          <a:p>
            <a:pPr marL="0" indent="0" algn="just">
              <a:buNone/>
            </a:pPr>
            <a:r>
              <a:rPr lang="en-IN" dirty="0"/>
              <a:t>Now, let us analyse each operation according to this representation...</a:t>
            </a:r>
          </a:p>
          <a:p>
            <a:pPr marL="0" indent="0" algn="just">
              <a:buNone/>
            </a:pPr>
            <a:r>
              <a:rPr lang="en-IN" b="1" dirty="0" err="1"/>
              <a:t>isEmpty</a:t>
            </a:r>
            <a:r>
              <a:rPr lang="en-IN" b="1" dirty="0"/>
              <a:t>()</a:t>
            </a:r>
            <a:r>
              <a:rPr lang="en-IN" dirty="0"/>
              <a:t> - If '</a:t>
            </a:r>
            <a:r>
              <a:rPr lang="en-IN" b="1" dirty="0"/>
              <a:t>head == NULL</a:t>
            </a:r>
            <a:r>
              <a:rPr lang="en-IN" dirty="0"/>
              <a:t>' queue is Empty. This operation requires </a:t>
            </a:r>
            <a:r>
              <a:rPr lang="en-IN" b="1" dirty="0"/>
              <a:t>O(1)</a:t>
            </a:r>
            <a:r>
              <a:rPr lang="en-IN" dirty="0"/>
              <a:t> time complexity that means constant time.</a:t>
            </a:r>
          </a:p>
          <a:p>
            <a:pPr marL="0" indent="0" algn="just">
              <a:buNone/>
            </a:pPr>
            <a:r>
              <a:rPr lang="en-IN" b="1" dirty="0"/>
              <a:t>insert()</a:t>
            </a:r>
            <a:r>
              <a:rPr lang="en-IN" dirty="0"/>
              <a:t> - New element is added at end the queue with </a:t>
            </a:r>
            <a:r>
              <a:rPr lang="en-IN" b="1" dirty="0"/>
              <a:t>O(1)</a:t>
            </a:r>
            <a:r>
              <a:rPr lang="en-IN" dirty="0"/>
              <a:t> and update </a:t>
            </a:r>
            <a:r>
              <a:rPr lang="en-IN" dirty="0" err="1"/>
              <a:t>maxValue</a:t>
            </a:r>
            <a:r>
              <a:rPr lang="en-IN" dirty="0"/>
              <a:t> reference with </a:t>
            </a:r>
            <a:r>
              <a:rPr lang="en-IN" b="1" dirty="0"/>
              <a:t>O(1)</a:t>
            </a:r>
            <a:r>
              <a:rPr lang="en-IN" dirty="0"/>
              <a:t>. This operation requires </a:t>
            </a:r>
            <a:r>
              <a:rPr lang="en-IN" b="1" dirty="0"/>
              <a:t>O(1)</a:t>
            </a:r>
            <a:r>
              <a:rPr lang="en-IN" dirty="0"/>
              <a:t> time complexity.</a:t>
            </a:r>
          </a:p>
          <a:p>
            <a:pPr marL="0" indent="0" algn="just">
              <a:buNone/>
            </a:pPr>
            <a:r>
              <a:rPr lang="en-IN" b="1" dirty="0" err="1"/>
              <a:t>findMax</a:t>
            </a:r>
            <a:r>
              <a:rPr lang="en-IN" b="1" dirty="0"/>
              <a:t>()</a:t>
            </a:r>
            <a:r>
              <a:rPr lang="en-IN" dirty="0"/>
              <a:t> - To find maximum element in the queue is very simple as </a:t>
            </a:r>
            <a:r>
              <a:rPr lang="en-IN" dirty="0" err="1"/>
              <a:t>maxValue</a:t>
            </a:r>
            <a:r>
              <a:rPr lang="en-IN" dirty="0"/>
              <a:t> is referenced to the node with maximum value in the queue. This operation requires </a:t>
            </a:r>
            <a:r>
              <a:rPr lang="en-IN" b="1" dirty="0"/>
              <a:t>O(1)</a:t>
            </a:r>
            <a:r>
              <a:rPr lang="en-IN" dirty="0"/>
              <a:t> time complexity.</a:t>
            </a:r>
          </a:p>
          <a:p>
            <a:pPr marL="0" indent="0" algn="just">
              <a:buNone/>
            </a:pPr>
            <a:r>
              <a:rPr lang="en-IN" b="1" dirty="0"/>
              <a:t>remove()</a:t>
            </a:r>
            <a:r>
              <a:rPr lang="en-IN" dirty="0"/>
              <a:t> - To remove an element from the queue is deleting the node which referenced by </a:t>
            </a:r>
            <a:r>
              <a:rPr lang="en-IN" dirty="0" err="1"/>
              <a:t>maxValue</a:t>
            </a:r>
            <a:r>
              <a:rPr lang="en-IN" dirty="0"/>
              <a:t> which requires </a:t>
            </a:r>
            <a:r>
              <a:rPr lang="en-IN" b="1" dirty="0"/>
              <a:t>O(1)</a:t>
            </a:r>
            <a:r>
              <a:rPr lang="en-IN" dirty="0"/>
              <a:t> and update </a:t>
            </a:r>
            <a:r>
              <a:rPr lang="en-IN" dirty="0" err="1"/>
              <a:t>maxValue</a:t>
            </a:r>
            <a:r>
              <a:rPr lang="en-IN" dirty="0"/>
              <a:t> reference to new node with maximum value in the queue which requires </a:t>
            </a:r>
            <a:r>
              <a:rPr lang="en-IN" b="1" dirty="0"/>
              <a:t>O(n) time complexity</a:t>
            </a:r>
            <a:r>
              <a:rPr lang="en-IN" dirty="0"/>
              <a:t>. This operation requires </a:t>
            </a:r>
            <a:r>
              <a:rPr lang="en-IN" b="1" dirty="0"/>
              <a:t>O(n)</a:t>
            </a:r>
            <a:r>
              <a:rPr lang="en-IN" dirty="0"/>
              <a:t> time complexity.</a:t>
            </a:r>
          </a:p>
          <a:p>
            <a:pPr marL="0" indent="0" algn="just">
              <a:buNone/>
            </a:pPr>
            <a:endParaRPr lang="en-IN" dirty="0"/>
          </a:p>
        </p:txBody>
      </p:sp>
    </p:spTree>
    <p:extLst>
      <p:ext uri="{BB962C8B-B14F-4D97-AF65-F5344CB8AC3E}">
        <p14:creationId xmlns:p14="http://schemas.microsoft.com/office/powerpoint/2010/main" val="1401402777"/>
      </p:ext>
    </p:extLst>
  </p:cSld>
  <p:clrMapOvr>
    <a:masterClrMapping/>
  </p:clrMapOvr>
  <p:transition spd="slow">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Min Priority Queue Representations</a:t>
            </a:r>
          </a:p>
        </p:txBody>
      </p:sp>
      <p:sp>
        <p:nvSpPr>
          <p:cNvPr id="3" name="Content Placeholder 2"/>
          <p:cNvSpPr>
            <a:spLocks noGrp="1"/>
          </p:cNvSpPr>
          <p:nvPr>
            <p:ph idx="1"/>
          </p:nvPr>
        </p:nvSpPr>
        <p:spPr/>
        <p:txBody>
          <a:bodyPr>
            <a:normAutofit fontScale="92500" lnSpcReduction="10000"/>
          </a:bodyPr>
          <a:lstStyle/>
          <a:p>
            <a:pPr marL="0" indent="0" algn="just">
              <a:buNone/>
            </a:pPr>
            <a:r>
              <a:rPr lang="en-IN" dirty="0"/>
              <a:t>Min Priority Queue is similar to max priority queue except removing maximum element first, we remove minimum element first in min priority queue.</a:t>
            </a:r>
          </a:p>
          <a:p>
            <a:pPr marL="0" indent="0">
              <a:buNone/>
            </a:pPr>
            <a:endParaRPr lang="en-IN" dirty="0"/>
          </a:p>
          <a:p>
            <a:pPr marL="0" indent="0">
              <a:buNone/>
            </a:pPr>
            <a:r>
              <a:rPr lang="en-IN" dirty="0"/>
              <a:t>The following operations are performed in Min Priority Queue...</a:t>
            </a:r>
          </a:p>
          <a:p>
            <a:pPr marL="0" indent="0">
              <a:buNone/>
            </a:pPr>
            <a:endParaRPr lang="en-IN" dirty="0"/>
          </a:p>
          <a:p>
            <a:pPr marL="0" indent="0">
              <a:buNone/>
            </a:pPr>
            <a:r>
              <a:rPr lang="en-IN" dirty="0" err="1"/>
              <a:t>isEmpty</a:t>
            </a:r>
            <a:r>
              <a:rPr lang="en-IN" dirty="0"/>
              <a:t>() - Check whether queue is Empty.</a:t>
            </a:r>
          </a:p>
          <a:p>
            <a:pPr marL="0" indent="0">
              <a:buNone/>
            </a:pPr>
            <a:r>
              <a:rPr lang="en-IN" dirty="0"/>
              <a:t>insert() - Inserts a new value into the queue.</a:t>
            </a:r>
          </a:p>
          <a:p>
            <a:pPr marL="0" indent="0">
              <a:buNone/>
            </a:pPr>
            <a:r>
              <a:rPr lang="en-IN" dirty="0" err="1"/>
              <a:t>findMin</a:t>
            </a:r>
            <a:r>
              <a:rPr lang="en-IN" dirty="0"/>
              <a:t>() - Find minimum value in the queue.</a:t>
            </a:r>
          </a:p>
          <a:p>
            <a:pPr marL="0" indent="0">
              <a:buNone/>
            </a:pPr>
            <a:r>
              <a:rPr lang="en-IN" dirty="0"/>
              <a:t>remove() - Delete minimum value from the queue.</a:t>
            </a:r>
          </a:p>
        </p:txBody>
      </p:sp>
    </p:spTree>
    <p:extLst>
      <p:ext uri="{BB962C8B-B14F-4D97-AF65-F5344CB8AC3E}">
        <p14:creationId xmlns:p14="http://schemas.microsoft.com/office/powerpoint/2010/main" val="3638310923"/>
      </p:ext>
    </p:extLst>
  </p:cSld>
  <p:clrMapOvr>
    <a:masterClrMapping/>
  </p:clrMapOvr>
  <p:transition spd="slow">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Example: Program for Priority Queue</a:t>
            </a:r>
            <a:br>
              <a:rPr lang="en-IN" dirty="0"/>
            </a:br>
            <a:endParaRPr lang="en-IN" dirty="0"/>
          </a:p>
        </p:txBody>
      </p:sp>
      <p:sp>
        <p:nvSpPr>
          <p:cNvPr id="4" name="Content Placeholder 3"/>
          <p:cNvSpPr>
            <a:spLocks noGrp="1"/>
          </p:cNvSpPr>
          <p:nvPr>
            <p:ph sz="half" idx="1"/>
          </p:nvPr>
        </p:nvSpPr>
        <p:spPr>
          <a:xfrm>
            <a:off x="457200" y="1499394"/>
            <a:ext cx="4038600" cy="4705003"/>
          </a:xfrm>
        </p:spPr>
        <p:txBody>
          <a:bodyPr>
            <a:normAutofit fontScale="92500" lnSpcReduction="20000"/>
          </a:bodyPr>
          <a:lstStyle/>
          <a:p>
            <a:r>
              <a:rPr lang="en-IN" dirty="0"/>
              <a:t>#include &lt;</a:t>
            </a:r>
            <a:r>
              <a:rPr lang="en-IN" dirty="0" err="1"/>
              <a:t>stdio.h</a:t>
            </a:r>
            <a:r>
              <a:rPr lang="en-IN" dirty="0"/>
              <a:t>&gt; </a:t>
            </a:r>
            <a:br>
              <a:rPr lang="en-IN" dirty="0"/>
            </a:br>
            <a:r>
              <a:rPr lang="en-IN" dirty="0"/>
              <a:t>#include &lt;</a:t>
            </a:r>
            <a:r>
              <a:rPr lang="en-IN" dirty="0" err="1"/>
              <a:t>stdlib.h</a:t>
            </a:r>
            <a:r>
              <a:rPr lang="en-IN" dirty="0"/>
              <a:t>&gt; </a:t>
            </a:r>
            <a:br>
              <a:rPr lang="en-IN" dirty="0"/>
            </a:br>
            <a:r>
              <a:rPr lang="en-IN" dirty="0"/>
              <a:t>#define MAX 5 </a:t>
            </a:r>
            <a:br>
              <a:rPr lang="en-IN" dirty="0"/>
            </a:br>
            <a:r>
              <a:rPr lang="en-IN" dirty="0"/>
              <a:t/>
            </a:r>
            <a:br>
              <a:rPr lang="en-IN" dirty="0"/>
            </a:br>
            <a:r>
              <a:rPr lang="en-IN" dirty="0"/>
              <a:t>void </a:t>
            </a:r>
            <a:r>
              <a:rPr lang="en-IN" dirty="0" err="1"/>
              <a:t>insert_by_priority</a:t>
            </a:r>
            <a:r>
              <a:rPr lang="en-IN" dirty="0"/>
              <a:t>(</a:t>
            </a:r>
            <a:r>
              <a:rPr lang="en-IN" dirty="0" err="1"/>
              <a:t>int</a:t>
            </a:r>
            <a:r>
              <a:rPr lang="en-IN" dirty="0"/>
              <a:t>); </a:t>
            </a:r>
            <a:br>
              <a:rPr lang="en-IN" dirty="0"/>
            </a:br>
            <a:r>
              <a:rPr lang="en-IN" dirty="0"/>
              <a:t>void </a:t>
            </a:r>
            <a:r>
              <a:rPr lang="en-IN" dirty="0" err="1"/>
              <a:t>delete_by_priority</a:t>
            </a:r>
            <a:r>
              <a:rPr lang="en-IN" dirty="0"/>
              <a:t>(</a:t>
            </a:r>
            <a:r>
              <a:rPr lang="en-IN" dirty="0" err="1"/>
              <a:t>int</a:t>
            </a:r>
            <a:r>
              <a:rPr lang="en-IN" dirty="0"/>
              <a:t>); </a:t>
            </a:r>
            <a:br>
              <a:rPr lang="en-IN" dirty="0"/>
            </a:br>
            <a:r>
              <a:rPr lang="en-IN" dirty="0"/>
              <a:t>void create(); </a:t>
            </a:r>
            <a:br>
              <a:rPr lang="en-IN" dirty="0"/>
            </a:br>
            <a:r>
              <a:rPr lang="en-IN" dirty="0"/>
              <a:t>void check(</a:t>
            </a:r>
            <a:r>
              <a:rPr lang="en-IN" dirty="0" err="1"/>
              <a:t>int</a:t>
            </a:r>
            <a:r>
              <a:rPr lang="en-IN" dirty="0"/>
              <a:t>); </a:t>
            </a:r>
            <a:br>
              <a:rPr lang="en-IN" dirty="0"/>
            </a:br>
            <a:r>
              <a:rPr lang="en-IN" dirty="0"/>
              <a:t>void </a:t>
            </a:r>
            <a:r>
              <a:rPr lang="en-IN" dirty="0" err="1"/>
              <a:t>display_pqueue</a:t>
            </a:r>
            <a:r>
              <a:rPr lang="en-IN" dirty="0"/>
              <a:t>(); </a:t>
            </a:r>
            <a:br>
              <a:rPr lang="en-IN" dirty="0"/>
            </a:br>
            <a:r>
              <a:rPr lang="en-IN" dirty="0"/>
              <a:t/>
            </a:r>
            <a:br>
              <a:rPr lang="en-IN" dirty="0"/>
            </a:br>
            <a:r>
              <a:rPr lang="en-IN" dirty="0" err="1"/>
              <a:t>int</a:t>
            </a:r>
            <a:r>
              <a:rPr lang="en-IN" dirty="0"/>
              <a:t> </a:t>
            </a:r>
            <a:r>
              <a:rPr lang="en-IN" dirty="0" err="1"/>
              <a:t>pri_que</a:t>
            </a:r>
            <a:r>
              <a:rPr lang="en-IN" dirty="0"/>
              <a:t>[MAX]; </a:t>
            </a:r>
            <a:br>
              <a:rPr lang="en-IN" dirty="0"/>
            </a:br>
            <a:r>
              <a:rPr lang="en-IN" dirty="0" err="1"/>
              <a:t>int</a:t>
            </a:r>
            <a:r>
              <a:rPr lang="en-IN" dirty="0"/>
              <a:t> front, rear; </a:t>
            </a:r>
          </a:p>
        </p:txBody>
      </p:sp>
      <p:sp>
        <p:nvSpPr>
          <p:cNvPr id="5" name="Content Placeholder 4"/>
          <p:cNvSpPr>
            <a:spLocks noGrp="1"/>
          </p:cNvSpPr>
          <p:nvPr>
            <p:ph sz="half" idx="2"/>
          </p:nvPr>
        </p:nvSpPr>
        <p:spPr>
          <a:xfrm>
            <a:off x="4724400" y="1499394"/>
            <a:ext cx="4038600" cy="4297363"/>
          </a:xfrm>
        </p:spPr>
        <p:txBody>
          <a:bodyPr>
            <a:normAutofit fontScale="92500" lnSpcReduction="20000"/>
          </a:bodyPr>
          <a:lstStyle/>
          <a:p>
            <a:r>
              <a:rPr lang="en-IN" dirty="0"/>
              <a:t>void main() </a:t>
            </a:r>
            <a:br>
              <a:rPr lang="en-IN" dirty="0"/>
            </a:br>
            <a:r>
              <a:rPr lang="en-IN" dirty="0"/>
              <a:t>{ </a:t>
            </a:r>
            <a:br>
              <a:rPr lang="en-IN" dirty="0"/>
            </a:br>
            <a:r>
              <a:rPr lang="en-IN" dirty="0"/>
              <a:t>    </a:t>
            </a:r>
            <a:r>
              <a:rPr lang="en-IN" dirty="0" err="1"/>
              <a:t>int</a:t>
            </a:r>
            <a:r>
              <a:rPr lang="en-IN" dirty="0"/>
              <a:t> n, </a:t>
            </a:r>
            <a:r>
              <a:rPr lang="en-IN" dirty="0" err="1"/>
              <a:t>ch</a:t>
            </a:r>
            <a:r>
              <a:rPr lang="en-IN" dirty="0"/>
              <a:t>;  </a:t>
            </a:r>
            <a:br>
              <a:rPr lang="en-IN" dirty="0"/>
            </a:br>
            <a:r>
              <a:rPr lang="en-IN" dirty="0"/>
              <a:t>    </a:t>
            </a:r>
            <a:r>
              <a:rPr lang="en-IN" dirty="0" err="1"/>
              <a:t>printf</a:t>
            </a:r>
            <a:r>
              <a:rPr lang="en-IN" dirty="0"/>
              <a:t>("\n1 Insert"); </a:t>
            </a:r>
            <a:br>
              <a:rPr lang="en-IN" dirty="0"/>
            </a:br>
            <a:r>
              <a:rPr lang="en-IN" dirty="0"/>
              <a:t>    </a:t>
            </a:r>
            <a:r>
              <a:rPr lang="en-IN" dirty="0" err="1"/>
              <a:t>printf</a:t>
            </a:r>
            <a:r>
              <a:rPr lang="en-IN" dirty="0"/>
              <a:t>("\n2 Delete"); </a:t>
            </a:r>
            <a:br>
              <a:rPr lang="en-IN" dirty="0"/>
            </a:br>
            <a:r>
              <a:rPr lang="en-IN" dirty="0"/>
              <a:t>    </a:t>
            </a:r>
            <a:r>
              <a:rPr lang="en-IN" dirty="0" err="1"/>
              <a:t>printf</a:t>
            </a:r>
            <a:r>
              <a:rPr lang="en-IN" dirty="0"/>
              <a:t>("\n3 Display"); </a:t>
            </a:r>
            <a:br>
              <a:rPr lang="en-IN" dirty="0"/>
            </a:br>
            <a:r>
              <a:rPr lang="en-IN" dirty="0"/>
              <a:t>    </a:t>
            </a:r>
            <a:r>
              <a:rPr lang="en-IN" dirty="0" err="1"/>
              <a:t>printf</a:t>
            </a:r>
            <a:r>
              <a:rPr lang="en-IN" dirty="0"/>
              <a:t>("\n4 Exit");  </a:t>
            </a:r>
            <a:br>
              <a:rPr lang="en-IN" dirty="0"/>
            </a:br>
            <a:r>
              <a:rPr lang="en-IN" dirty="0"/>
              <a:t>    create();  </a:t>
            </a:r>
            <a:br>
              <a:rPr lang="en-IN" dirty="0"/>
            </a:br>
            <a:r>
              <a:rPr lang="en-IN" dirty="0"/>
              <a:t>    while (1) </a:t>
            </a:r>
            <a:br>
              <a:rPr lang="en-IN" dirty="0"/>
            </a:br>
            <a:r>
              <a:rPr lang="en-IN" dirty="0"/>
              <a:t>    { </a:t>
            </a:r>
            <a:br>
              <a:rPr lang="en-IN" dirty="0"/>
            </a:br>
            <a:r>
              <a:rPr lang="en-IN" dirty="0"/>
              <a:t>        </a:t>
            </a:r>
            <a:r>
              <a:rPr lang="en-IN" dirty="0" err="1"/>
              <a:t>printf</a:t>
            </a:r>
            <a:r>
              <a:rPr lang="en-IN" dirty="0"/>
              <a:t>("\</a:t>
            </a:r>
            <a:r>
              <a:rPr lang="en-IN" dirty="0" err="1"/>
              <a:t>nEnter</a:t>
            </a:r>
            <a:r>
              <a:rPr lang="en-IN" dirty="0"/>
              <a:t> your choice : ");    </a:t>
            </a:r>
            <a:br>
              <a:rPr lang="en-IN" dirty="0"/>
            </a:br>
            <a:r>
              <a:rPr lang="en-IN" dirty="0"/>
              <a:t>        </a:t>
            </a:r>
            <a:r>
              <a:rPr lang="en-IN" dirty="0" err="1"/>
              <a:t>scanf</a:t>
            </a:r>
            <a:r>
              <a:rPr lang="en-IN" dirty="0"/>
              <a:t>("%d", &amp;</a:t>
            </a:r>
            <a:r>
              <a:rPr lang="en-IN" dirty="0" err="1"/>
              <a:t>ch</a:t>
            </a:r>
            <a:r>
              <a:rPr lang="en-IN" dirty="0"/>
              <a:t>);   </a:t>
            </a:r>
            <a:br>
              <a:rPr lang="en-IN" dirty="0"/>
            </a:br>
            <a:r>
              <a:rPr lang="en-IN" dirty="0"/>
              <a:t>        switch (</a:t>
            </a:r>
            <a:r>
              <a:rPr lang="en-IN" dirty="0" err="1"/>
              <a:t>ch</a:t>
            </a:r>
            <a:r>
              <a:rPr lang="en-IN" dirty="0"/>
              <a:t>) </a:t>
            </a:r>
            <a:br>
              <a:rPr lang="en-IN" dirty="0"/>
            </a:br>
            <a:r>
              <a:rPr lang="en-IN" dirty="0"/>
              <a:t>        { </a:t>
            </a:r>
          </a:p>
        </p:txBody>
      </p:sp>
    </p:spTree>
    <p:extLst>
      <p:ext uri="{BB962C8B-B14F-4D97-AF65-F5344CB8AC3E}">
        <p14:creationId xmlns:p14="http://schemas.microsoft.com/office/powerpoint/2010/main" val="1584834315"/>
      </p:ext>
    </p:extLst>
  </p:cSld>
  <p:clrMapOvr>
    <a:masterClrMapping/>
  </p:clrMapOvr>
  <p:transition spd="slow">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7544" y="1124744"/>
            <a:ext cx="4038600" cy="4297363"/>
          </a:xfrm>
        </p:spPr>
        <p:txBody>
          <a:bodyPr>
            <a:normAutofit fontScale="92500"/>
          </a:bodyPr>
          <a:lstStyle/>
          <a:p>
            <a:r>
              <a:rPr lang="en-IN" dirty="0" smtClean="0"/>
              <a:t>case </a:t>
            </a:r>
            <a:r>
              <a:rPr lang="en-IN" dirty="0"/>
              <a:t>1: </a:t>
            </a:r>
            <a:br>
              <a:rPr lang="en-IN" dirty="0"/>
            </a:br>
            <a:r>
              <a:rPr lang="en-IN" dirty="0"/>
              <a:t>            </a:t>
            </a:r>
            <a:r>
              <a:rPr lang="en-IN" dirty="0" err="1"/>
              <a:t>printf</a:t>
            </a:r>
            <a:r>
              <a:rPr lang="en-IN" dirty="0"/>
              <a:t>("\</a:t>
            </a:r>
            <a:r>
              <a:rPr lang="en-IN" dirty="0" err="1"/>
              <a:t>nInsert</a:t>
            </a:r>
            <a:r>
              <a:rPr lang="en-IN" dirty="0"/>
              <a:t> Element : "); </a:t>
            </a:r>
            <a:br>
              <a:rPr lang="en-IN" dirty="0"/>
            </a:br>
            <a:r>
              <a:rPr lang="en-IN" dirty="0"/>
              <a:t>            </a:t>
            </a:r>
            <a:r>
              <a:rPr lang="en-IN" dirty="0" err="1"/>
              <a:t>scanf</a:t>
            </a:r>
            <a:r>
              <a:rPr lang="en-IN" dirty="0"/>
              <a:t>("%</a:t>
            </a:r>
            <a:r>
              <a:rPr lang="en-IN" dirty="0" err="1"/>
              <a:t>d",&amp;n</a:t>
            </a:r>
            <a:r>
              <a:rPr lang="en-IN" dirty="0"/>
              <a:t>); </a:t>
            </a:r>
            <a:br>
              <a:rPr lang="en-IN" dirty="0"/>
            </a:br>
            <a:r>
              <a:rPr lang="en-IN" dirty="0"/>
              <a:t>            </a:t>
            </a:r>
            <a:r>
              <a:rPr lang="en-IN" dirty="0" err="1"/>
              <a:t>insert_by_priority</a:t>
            </a:r>
            <a:r>
              <a:rPr lang="en-IN" dirty="0"/>
              <a:t>(n); </a:t>
            </a:r>
            <a:br>
              <a:rPr lang="en-IN" dirty="0"/>
            </a:br>
            <a:r>
              <a:rPr lang="en-IN" dirty="0"/>
              <a:t>            break; </a:t>
            </a:r>
            <a:endParaRPr lang="en-IN" dirty="0"/>
          </a:p>
          <a:p>
            <a:r>
              <a:rPr lang="en-IN" dirty="0" smtClean="0"/>
              <a:t>case </a:t>
            </a:r>
            <a:r>
              <a:rPr lang="en-IN" dirty="0"/>
              <a:t>2: </a:t>
            </a:r>
            <a:br>
              <a:rPr lang="en-IN" dirty="0"/>
            </a:br>
            <a:r>
              <a:rPr lang="en-IN" dirty="0"/>
              <a:t>            </a:t>
            </a:r>
            <a:r>
              <a:rPr lang="en-IN" dirty="0" err="1"/>
              <a:t>printf</a:t>
            </a:r>
            <a:r>
              <a:rPr lang="en-IN" dirty="0"/>
              <a:t>("\</a:t>
            </a:r>
            <a:r>
              <a:rPr lang="en-IN" dirty="0" err="1"/>
              <a:t>nEnter</a:t>
            </a:r>
            <a:r>
              <a:rPr lang="en-IN" dirty="0"/>
              <a:t> Element to Delete : "); </a:t>
            </a:r>
            <a:br>
              <a:rPr lang="en-IN" dirty="0"/>
            </a:br>
            <a:r>
              <a:rPr lang="en-IN" dirty="0"/>
              <a:t>            </a:t>
            </a:r>
            <a:r>
              <a:rPr lang="en-IN" dirty="0" err="1"/>
              <a:t>scanf</a:t>
            </a:r>
            <a:r>
              <a:rPr lang="en-IN" dirty="0"/>
              <a:t>("%</a:t>
            </a:r>
            <a:r>
              <a:rPr lang="en-IN" dirty="0" err="1"/>
              <a:t>d",&amp;n</a:t>
            </a:r>
            <a:r>
              <a:rPr lang="en-IN" dirty="0"/>
              <a:t>); </a:t>
            </a:r>
            <a:br>
              <a:rPr lang="en-IN" dirty="0"/>
            </a:br>
            <a:r>
              <a:rPr lang="en-IN" dirty="0"/>
              <a:t>            </a:t>
            </a:r>
            <a:r>
              <a:rPr lang="en-IN" dirty="0" err="1"/>
              <a:t>delete_by_priority</a:t>
            </a:r>
            <a:r>
              <a:rPr lang="en-IN" dirty="0"/>
              <a:t>(n); </a:t>
            </a:r>
            <a:br>
              <a:rPr lang="en-IN" dirty="0"/>
            </a:br>
            <a:r>
              <a:rPr lang="en-IN" dirty="0"/>
              <a:t>            break; </a:t>
            </a:r>
          </a:p>
        </p:txBody>
      </p:sp>
      <p:sp>
        <p:nvSpPr>
          <p:cNvPr id="4" name="Content Placeholder 3"/>
          <p:cNvSpPr>
            <a:spLocks noGrp="1"/>
          </p:cNvSpPr>
          <p:nvPr>
            <p:ph sz="half" idx="2"/>
          </p:nvPr>
        </p:nvSpPr>
        <p:spPr>
          <a:xfrm>
            <a:off x="4542014" y="1124744"/>
            <a:ext cx="4038600" cy="4297363"/>
          </a:xfrm>
        </p:spPr>
        <p:txBody>
          <a:bodyPr>
            <a:normAutofit fontScale="92500"/>
          </a:bodyPr>
          <a:lstStyle/>
          <a:p>
            <a:r>
              <a:rPr lang="en-IN" dirty="0"/>
              <a:t>case 3: </a:t>
            </a:r>
            <a:br>
              <a:rPr lang="en-IN" dirty="0"/>
            </a:br>
            <a:r>
              <a:rPr lang="en-IN" dirty="0"/>
              <a:t>            </a:t>
            </a:r>
            <a:r>
              <a:rPr lang="en-IN" dirty="0" err="1"/>
              <a:t>display_pqueue</a:t>
            </a:r>
            <a:r>
              <a:rPr lang="en-IN" dirty="0"/>
              <a:t>(); </a:t>
            </a:r>
            <a:br>
              <a:rPr lang="en-IN" dirty="0"/>
            </a:br>
            <a:r>
              <a:rPr lang="en-IN" dirty="0"/>
              <a:t>            break; </a:t>
            </a:r>
            <a:br>
              <a:rPr lang="en-IN" dirty="0"/>
            </a:br>
            <a:r>
              <a:rPr lang="en-IN" dirty="0"/>
              <a:t>        case 4: </a:t>
            </a:r>
            <a:br>
              <a:rPr lang="en-IN" dirty="0"/>
            </a:br>
            <a:r>
              <a:rPr lang="en-IN" dirty="0"/>
              <a:t>            exit(0); </a:t>
            </a:r>
            <a:br>
              <a:rPr lang="en-IN" dirty="0"/>
            </a:br>
            <a:r>
              <a:rPr lang="en-IN" dirty="0"/>
              <a:t>        default: </a:t>
            </a:r>
            <a:br>
              <a:rPr lang="en-IN" dirty="0"/>
            </a:br>
            <a:r>
              <a:rPr lang="en-IN" dirty="0"/>
              <a:t>            </a:t>
            </a:r>
            <a:r>
              <a:rPr lang="en-IN" dirty="0" err="1"/>
              <a:t>printf</a:t>
            </a:r>
            <a:r>
              <a:rPr lang="en-IN" dirty="0"/>
              <a:t>("\n Invalid Choice"); </a:t>
            </a:r>
            <a:br>
              <a:rPr lang="en-IN" dirty="0"/>
            </a:br>
            <a:r>
              <a:rPr lang="en-IN" dirty="0"/>
              <a:t>        } </a:t>
            </a:r>
            <a:br>
              <a:rPr lang="en-IN" dirty="0"/>
            </a:br>
            <a:r>
              <a:rPr lang="en-IN" dirty="0"/>
              <a:t>    } </a:t>
            </a:r>
            <a:br>
              <a:rPr lang="en-IN" dirty="0"/>
            </a:br>
            <a:r>
              <a:rPr lang="en-IN" dirty="0"/>
              <a:t>}  </a:t>
            </a:r>
          </a:p>
        </p:txBody>
      </p:sp>
    </p:spTree>
    <p:extLst>
      <p:ext uri="{BB962C8B-B14F-4D97-AF65-F5344CB8AC3E}">
        <p14:creationId xmlns:p14="http://schemas.microsoft.com/office/powerpoint/2010/main" val="57397530"/>
      </p:ext>
    </p:extLst>
  </p:cSld>
  <p:clrMapOvr>
    <a:masterClrMapping/>
  </p:clrMapOvr>
  <p:transition spd="slow">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p:txBody>
          <a:bodyPr>
            <a:normAutofit fontScale="92500" lnSpcReduction="20000"/>
          </a:bodyPr>
          <a:lstStyle/>
          <a:p>
            <a:r>
              <a:rPr lang="en-IN" dirty="0"/>
              <a:t>void create() //Create Function </a:t>
            </a:r>
            <a:br>
              <a:rPr lang="en-IN" dirty="0"/>
            </a:br>
            <a:r>
              <a:rPr lang="en-IN" dirty="0"/>
              <a:t>{ </a:t>
            </a:r>
            <a:br>
              <a:rPr lang="en-IN" dirty="0"/>
            </a:br>
            <a:r>
              <a:rPr lang="en-IN" dirty="0"/>
              <a:t>    front = rear = -1; </a:t>
            </a:r>
            <a:br>
              <a:rPr lang="en-IN" dirty="0"/>
            </a:br>
            <a:r>
              <a:rPr lang="en-IN" dirty="0"/>
              <a:t>}  </a:t>
            </a:r>
            <a:br>
              <a:rPr lang="en-IN" dirty="0"/>
            </a:br>
            <a:r>
              <a:rPr lang="en-IN" dirty="0"/>
              <a:t>void </a:t>
            </a:r>
            <a:r>
              <a:rPr lang="en-IN" dirty="0" err="1"/>
              <a:t>insert_by_priority</a:t>
            </a:r>
            <a:r>
              <a:rPr lang="en-IN" dirty="0"/>
              <a:t>(</a:t>
            </a:r>
            <a:r>
              <a:rPr lang="en-IN" dirty="0" err="1"/>
              <a:t>int</a:t>
            </a:r>
            <a:r>
              <a:rPr lang="en-IN" dirty="0"/>
              <a:t> data) //Insert Function </a:t>
            </a:r>
            <a:br>
              <a:rPr lang="en-IN" dirty="0"/>
            </a:br>
            <a:r>
              <a:rPr lang="en-IN" dirty="0"/>
              <a:t>{ </a:t>
            </a:r>
            <a:br>
              <a:rPr lang="en-IN" dirty="0"/>
            </a:br>
            <a:r>
              <a:rPr lang="en-IN" dirty="0"/>
              <a:t>    if (rear &gt;= MAX - 1) </a:t>
            </a:r>
            <a:br>
              <a:rPr lang="en-IN" dirty="0"/>
            </a:br>
            <a:r>
              <a:rPr lang="en-IN" dirty="0"/>
              <a:t>    { </a:t>
            </a:r>
            <a:br>
              <a:rPr lang="en-IN" dirty="0"/>
            </a:br>
            <a:r>
              <a:rPr lang="en-IN" dirty="0"/>
              <a:t>        </a:t>
            </a:r>
            <a:r>
              <a:rPr lang="en-IN" dirty="0" err="1"/>
              <a:t>printf</a:t>
            </a:r>
            <a:r>
              <a:rPr lang="en-IN" dirty="0"/>
              <a:t>("\</a:t>
            </a:r>
            <a:r>
              <a:rPr lang="en-IN" dirty="0" err="1"/>
              <a:t>nQueue</a:t>
            </a:r>
            <a:r>
              <a:rPr lang="en-IN" dirty="0"/>
              <a:t> is Overflow"); </a:t>
            </a:r>
            <a:br>
              <a:rPr lang="en-IN" dirty="0"/>
            </a:br>
            <a:r>
              <a:rPr lang="en-IN" dirty="0"/>
              <a:t>        return; </a:t>
            </a:r>
            <a:br>
              <a:rPr lang="en-IN" dirty="0"/>
            </a:br>
            <a:r>
              <a:rPr lang="en-IN" dirty="0"/>
              <a:t>    } </a:t>
            </a:r>
          </a:p>
        </p:txBody>
      </p:sp>
      <p:sp>
        <p:nvSpPr>
          <p:cNvPr id="4" name="Content Placeholder 3"/>
          <p:cNvSpPr>
            <a:spLocks noGrp="1"/>
          </p:cNvSpPr>
          <p:nvPr>
            <p:ph sz="half" idx="2"/>
          </p:nvPr>
        </p:nvSpPr>
        <p:spPr/>
        <p:txBody>
          <a:bodyPr>
            <a:normAutofit fontScale="92500" lnSpcReduction="20000"/>
          </a:bodyPr>
          <a:lstStyle/>
          <a:p>
            <a:pPr marL="0" indent="0">
              <a:buNone/>
            </a:pPr>
            <a:r>
              <a:rPr lang="en-IN" dirty="0"/>
              <a:t> if ((front == -1) &amp;&amp; (rear == -1)) </a:t>
            </a:r>
            <a:br>
              <a:rPr lang="en-IN" dirty="0"/>
            </a:br>
            <a:r>
              <a:rPr lang="en-IN" dirty="0"/>
              <a:t>    { </a:t>
            </a:r>
            <a:br>
              <a:rPr lang="en-IN" dirty="0"/>
            </a:br>
            <a:r>
              <a:rPr lang="en-IN" dirty="0"/>
              <a:t>        front++; </a:t>
            </a:r>
            <a:br>
              <a:rPr lang="en-IN" dirty="0"/>
            </a:br>
            <a:r>
              <a:rPr lang="en-IN" dirty="0"/>
              <a:t>        rear++; </a:t>
            </a:r>
            <a:br>
              <a:rPr lang="en-IN" dirty="0"/>
            </a:br>
            <a:r>
              <a:rPr lang="en-IN" dirty="0"/>
              <a:t>        </a:t>
            </a:r>
            <a:r>
              <a:rPr lang="en-IN" dirty="0" err="1"/>
              <a:t>pri_que</a:t>
            </a:r>
            <a:r>
              <a:rPr lang="en-IN" dirty="0"/>
              <a:t>[rear] = data; </a:t>
            </a:r>
            <a:br>
              <a:rPr lang="en-IN" dirty="0"/>
            </a:br>
            <a:r>
              <a:rPr lang="en-IN" dirty="0"/>
              <a:t>        return; </a:t>
            </a:r>
            <a:br>
              <a:rPr lang="en-IN" dirty="0"/>
            </a:br>
            <a:r>
              <a:rPr lang="en-IN" dirty="0"/>
              <a:t>    }    </a:t>
            </a:r>
            <a:br>
              <a:rPr lang="en-IN" dirty="0"/>
            </a:br>
            <a:r>
              <a:rPr lang="en-IN" dirty="0"/>
              <a:t>    else </a:t>
            </a:r>
            <a:br>
              <a:rPr lang="en-IN" dirty="0"/>
            </a:br>
            <a:r>
              <a:rPr lang="en-IN" dirty="0"/>
              <a:t>        check(data); </a:t>
            </a:r>
            <a:br>
              <a:rPr lang="en-IN" dirty="0"/>
            </a:br>
            <a:r>
              <a:rPr lang="en-IN" dirty="0"/>
              <a:t>    rear++; </a:t>
            </a:r>
            <a:br>
              <a:rPr lang="en-IN" dirty="0"/>
            </a:br>
            <a:r>
              <a:rPr lang="en-IN" dirty="0"/>
              <a:t>}  </a:t>
            </a:r>
          </a:p>
        </p:txBody>
      </p:sp>
    </p:spTree>
    <p:extLst>
      <p:ext uri="{BB962C8B-B14F-4D97-AF65-F5344CB8AC3E}">
        <p14:creationId xmlns:p14="http://schemas.microsoft.com/office/powerpoint/2010/main" val="2161593562"/>
      </p:ext>
    </p:extLst>
  </p:cSld>
  <p:clrMapOvr>
    <a:masterClrMapping/>
  </p:clrMapOvr>
  <p:transition spd="slow">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0216" y="1052735"/>
            <a:ext cx="4495800" cy="5328592"/>
          </a:xfrm>
        </p:spPr>
        <p:txBody>
          <a:bodyPr>
            <a:normAutofit fontScale="92500" lnSpcReduction="10000"/>
          </a:bodyPr>
          <a:lstStyle/>
          <a:p>
            <a:pPr marL="0" indent="0">
              <a:buNone/>
            </a:pPr>
            <a:r>
              <a:rPr lang="en-IN" dirty="0"/>
              <a:t>void check(</a:t>
            </a:r>
            <a:r>
              <a:rPr lang="en-IN" dirty="0" err="1"/>
              <a:t>int</a:t>
            </a:r>
            <a:r>
              <a:rPr lang="en-IN" dirty="0"/>
              <a:t> data) //Check Function - to check priority and place element </a:t>
            </a:r>
            <a:br>
              <a:rPr lang="en-IN" dirty="0"/>
            </a:br>
            <a:r>
              <a:rPr lang="en-IN" dirty="0"/>
              <a:t>{ </a:t>
            </a:r>
            <a:br>
              <a:rPr lang="en-IN" dirty="0"/>
            </a:br>
            <a:r>
              <a:rPr lang="en-IN" dirty="0"/>
              <a:t>    </a:t>
            </a:r>
            <a:r>
              <a:rPr lang="en-IN" dirty="0" err="1"/>
              <a:t>int</a:t>
            </a:r>
            <a:r>
              <a:rPr lang="en-IN" dirty="0"/>
              <a:t> </a:t>
            </a:r>
            <a:r>
              <a:rPr lang="en-IN" dirty="0" err="1"/>
              <a:t>i,j</a:t>
            </a:r>
            <a:r>
              <a:rPr lang="en-IN" dirty="0"/>
              <a:t>;  </a:t>
            </a:r>
            <a:br>
              <a:rPr lang="en-IN" dirty="0"/>
            </a:br>
            <a:r>
              <a:rPr lang="en-IN" dirty="0"/>
              <a:t>    for (i = 0; i &lt;= rear; i++) </a:t>
            </a:r>
            <a:br>
              <a:rPr lang="en-IN" dirty="0"/>
            </a:br>
            <a:r>
              <a:rPr lang="en-IN" dirty="0"/>
              <a:t>    { </a:t>
            </a:r>
            <a:br>
              <a:rPr lang="en-IN" dirty="0"/>
            </a:br>
            <a:r>
              <a:rPr lang="en-IN" dirty="0"/>
              <a:t>        if (data &gt;= </a:t>
            </a:r>
            <a:r>
              <a:rPr lang="en-IN" dirty="0" err="1"/>
              <a:t>pri_que</a:t>
            </a:r>
            <a:r>
              <a:rPr lang="en-IN" dirty="0"/>
              <a:t>[i]) </a:t>
            </a:r>
            <a:br>
              <a:rPr lang="en-IN" dirty="0"/>
            </a:br>
            <a:r>
              <a:rPr lang="en-IN" dirty="0"/>
              <a:t>        { </a:t>
            </a:r>
            <a:br>
              <a:rPr lang="en-IN" dirty="0"/>
            </a:br>
            <a:r>
              <a:rPr lang="en-IN" dirty="0"/>
              <a:t>            for (j = rear + 1; j &gt; i; j--) </a:t>
            </a:r>
            <a:br>
              <a:rPr lang="en-IN" dirty="0"/>
            </a:br>
            <a:r>
              <a:rPr lang="en-IN" dirty="0"/>
              <a:t>            { </a:t>
            </a:r>
            <a:br>
              <a:rPr lang="en-IN" dirty="0"/>
            </a:br>
            <a:r>
              <a:rPr lang="en-IN" dirty="0"/>
              <a:t>                </a:t>
            </a:r>
            <a:r>
              <a:rPr lang="en-IN" dirty="0" err="1"/>
              <a:t>pri_que</a:t>
            </a:r>
            <a:r>
              <a:rPr lang="en-IN" dirty="0"/>
              <a:t>[j] = </a:t>
            </a:r>
            <a:r>
              <a:rPr lang="en-IN" dirty="0" err="1"/>
              <a:t>pri_que</a:t>
            </a:r>
            <a:r>
              <a:rPr lang="en-IN" dirty="0"/>
              <a:t>[j - 1]; </a:t>
            </a:r>
            <a:br>
              <a:rPr lang="en-IN" dirty="0"/>
            </a:br>
            <a:r>
              <a:rPr lang="en-IN" dirty="0"/>
              <a:t>            } </a:t>
            </a:r>
            <a:br>
              <a:rPr lang="en-IN" dirty="0"/>
            </a:br>
            <a:r>
              <a:rPr lang="en-IN" dirty="0"/>
              <a:t>            </a:t>
            </a:r>
            <a:r>
              <a:rPr lang="en-IN" dirty="0" err="1"/>
              <a:t>pri_que</a:t>
            </a:r>
            <a:r>
              <a:rPr lang="en-IN" dirty="0"/>
              <a:t>[i] = data; </a:t>
            </a:r>
            <a:br>
              <a:rPr lang="en-IN" dirty="0"/>
            </a:br>
            <a:r>
              <a:rPr lang="en-IN" dirty="0"/>
              <a:t>            return; </a:t>
            </a:r>
            <a:br>
              <a:rPr lang="en-IN" dirty="0"/>
            </a:br>
            <a:r>
              <a:rPr lang="en-IN" dirty="0"/>
              <a:t>        } </a:t>
            </a:r>
            <a:br>
              <a:rPr lang="en-IN" dirty="0"/>
            </a:br>
            <a:r>
              <a:rPr lang="en-IN" dirty="0"/>
              <a:t>    } </a:t>
            </a:r>
          </a:p>
        </p:txBody>
      </p:sp>
      <p:sp>
        <p:nvSpPr>
          <p:cNvPr id="4" name="Content Placeholder 3"/>
          <p:cNvSpPr>
            <a:spLocks noGrp="1"/>
          </p:cNvSpPr>
          <p:nvPr>
            <p:ph sz="half" idx="2"/>
          </p:nvPr>
        </p:nvSpPr>
        <p:spPr>
          <a:xfrm>
            <a:off x="4725501" y="1013649"/>
            <a:ext cx="4038600" cy="5209059"/>
          </a:xfrm>
        </p:spPr>
        <p:txBody>
          <a:bodyPr>
            <a:normAutofit fontScale="92500" lnSpcReduction="10000"/>
          </a:bodyPr>
          <a:lstStyle/>
          <a:p>
            <a:pPr marL="0" indent="0">
              <a:buNone/>
            </a:pPr>
            <a:r>
              <a:rPr lang="en-IN" dirty="0"/>
              <a:t> </a:t>
            </a:r>
            <a:r>
              <a:rPr lang="en-IN" dirty="0" err="1"/>
              <a:t>pri_que</a:t>
            </a:r>
            <a:r>
              <a:rPr lang="en-IN" dirty="0"/>
              <a:t>[i] = data; </a:t>
            </a:r>
            <a:br>
              <a:rPr lang="en-IN" dirty="0"/>
            </a:br>
            <a:r>
              <a:rPr lang="en-IN" dirty="0"/>
              <a:t>}  </a:t>
            </a:r>
            <a:br>
              <a:rPr lang="en-IN" dirty="0"/>
            </a:br>
            <a:r>
              <a:rPr lang="en-IN" dirty="0"/>
              <a:t>void </a:t>
            </a:r>
            <a:r>
              <a:rPr lang="en-IN" dirty="0" err="1"/>
              <a:t>delete_by_priority</a:t>
            </a:r>
            <a:r>
              <a:rPr lang="en-IN" dirty="0"/>
              <a:t>(</a:t>
            </a:r>
            <a:r>
              <a:rPr lang="en-IN" dirty="0" err="1"/>
              <a:t>int</a:t>
            </a:r>
            <a:r>
              <a:rPr lang="en-IN" dirty="0"/>
              <a:t> data) //Delete Function </a:t>
            </a:r>
            <a:br>
              <a:rPr lang="en-IN" dirty="0"/>
            </a:br>
            <a:r>
              <a:rPr lang="en-IN" dirty="0"/>
              <a:t>{ </a:t>
            </a:r>
            <a:br>
              <a:rPr lang="en-IN" dirty="0"/>
            </a:br>
            <a:r>
              <a:rPr lang="en-IN" dirty="0"/>
              <a:t>    </a:t>
            </a:r>
            <a:r>
              <a:rPr lang="en-IN" dirty="0" err="1"/>
              <a:t>int</a:t>
            </a:r>
            <a:r>
              <a:rPr lang="en-IN" dirty="0"/>
              <a:t> i;  </a:t>
            </a:r>
            <a:br>
              <a:rPr lang="en-IN" dirty="0"/>
            </a:br>
            <a:r>
              <a:rPr lang="en-IN" dirty="0"/>
              <a:t>    if ((front==-1) &amp;&amp; (rear==-1)) </a:t>
            </a:r>
            <a:br>
              <a:rPr lang="en-IN" dirty="0"/>
            </a:br>
            <a:r>
              <a:rPr lang="en-IN" dirty="0"/>
              <a:t>    { </a:t>
            </a:r>
            <a:br>
              <a:rPr lang="en-IN" dirty="0"/>
            </a:br>
            <a:r>
              <a:rPr lang="en-IN" dirty="0"/>
              <a:t>        </a:t>
            </a:r>
            <a:r>
              <a:rPr lang="en-IN" dirty="0" err="1"/>
              <a:t>printf</a:t>
            </a:r>
            <a:r>
              <a:rPr lang="en-IN" dirty="0"/>
              <a:t>("\</a:t>
            </a:r>
            <a:r>
              <a:rPr lang="en-IN" dirty="0" err="1"/>
              <a:t>nQueue</a:t>
            </a:r>
            <a:r>
              <a:rPr lang="en-IN" dirty="0"/>
              <a:t> is empty no elements to delete"); </a:t>
            </a:r>
            <a:br>
              <a:rPr lang="en-IN" dirty="0"/>
            </a:br>
            <a:r>
              <a:rPr lang="en-IN" dirty="0"/>
              <a:t>        return; </a:t>
            </a:r>
            <a:br>
              <a:rPr lang="en-IN" dirty="0"/>
            </a:br>
            <a:r>
              <a:rPr lang="en-IN" dirty="0"/>
              <a:t>    }  </a:t>
            </a:r>
          </a:p>
        </p:txBody>
      </p:sp>
    </p:spTree>
    <p:extLst>
      <p:ext uri="{BB962C8B-B14F-4D97-AF65-F5344CB8AC3E}">
        <p14:creationId xmlns:p14="http://schemas.microsoft.com/office/powerpoint/2010/main" val="2655289633"/>
      </p:ext>
    </p:extLst>
  </p:cSld>
  <p:clrMapOvr>
    <a:masterClrMapping/>
  </p:clrMapOvr>
  <p:transition spd="slow">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96752"/>
            <a:ext cx="4038600" cy="4777011"/>
          </a:xfrm>
        </p:spPr>
        <p:txBody>
          <a:bodyPr>
            <a:normAutofit fontScale="85000" lnSpcReduction="10000"/>
          </a:bodyPr>
          <a:lstStyle/>
          <a:p>
            <a:pPr marL="0" indent="0">
              <a:buNone/>
            </a:pPr>
            <a:r>
              <a:rPr lang="en-IN" dirty="0"/>
              <a:t>for (i = 0; i &lt;= rear; i++) </a:t>
            </a:r>
            <a:br>
              <a:rPr lang="en-IN" dirty="0"/>
            </a:br>
            <a:r>
              <a:rPr lang="en-IN" dirty="0"/>
              <a:t>    { </a:t>
            </a:r>
            <a:br>
              <a:rPr lang="en-IN" dirty="0"/>
            </a:br>
            <a:r>
              <a:rPr lang="en-IN" dirty="0"/>
              <a:t>        if (data == </a:t>
            </a:r>
            <a:r>
              <a:rPr lang="en-IN" dirty="0" err="1"/>
              <a:t>pri_que</a:t>
            </a:r>
            <a:r>
              <a:rPr lang="en-IN" dirty="0"/>
              <a:t>[i]) </a:t>
            </a:r>
            <a:br>
              <a:rPr lang="en-IN" dirty="0"/>
            </a:br>
            <a:r>
              <a:rPr lang="en-IN" dirty="0"/>
              <a:t>        { </a:t>
            </a:r>
            <a:br>
              <a:rPr lang="en-IN" dirty="0"/>
            </a:br>
            <a:r>
              <a:rPr lang="en-IN" dirty="0"/>
              <a:t>            for (; i &lt; rear; i++) </a:t>
            </a:r>
            <a:br>
              <a:rPr lang="en-IN" dirty="0"/>
            </a:br>
            <a:r>
              <a:rPr lang="en-IN" dirty="0"/>
              <a:t>            { </a:t>
            </a:r>
            <a:br>
              <a:rPr lang="en-IN" dirty="0"/>
            </a:br>
            <a:r>
              <a:rPr lang="en-IN" dirty="0"/>
              <a:t>                </a:t>
            </a:r>
            <a:r>
              <a:rPr lang="en-IN" dirty="0" err="1"/>
              <a:t>pri_que</a:t>
            </a:r>
            <a:r>
              <a:rPr lang="en-IN" dirty="0"/>
              <a:t>[i] = </a:t>
            </a:r>
            <a:r>
              <a:rPr lang="en-IN" dirty="0" err="1"/>
              <a:t>pri_que</a:t>
            </a:r>
            <a:r>
              <a:rPr lang="en-IN" dirty="0"/>
              <a:t>[i + 1]; </a:t>
            </a:r>
            <a:br>
              <a:rPr lang="en-IN" dirty="0"/>
            </a:br>
            <a:r>
              <a:rPr lang="en-IN" dirty="0"/>
              <a:t>            } </a:t>
            </a:r>
            <a:br>
              <a:rPr lang="en-IN" dirty="0"/>
            </a:br>
            <a:r>
              <a:rPr lang="en-IN" dirty="0"/>
              <a:t>            </a:t>
            </a:r>
            <a:r>
              <a:rPr lang="en-IN" dirty="0" err="1"/>
              <a:t>pri_que</a:t>
            </a:r>
            <a:r>
              <a:rPr lang="en-IN" dirty="0"/>
              <a:t>[i] = -99; </a:t>
            </a:r>
            <a:br>
              <a:rPr lang="en-IN" dirty="0"/>
            </a:br>
            <a:r>
              <a:rPr lang="en-IN" dirty="0"/>
              <a:t>            rear--; </a:t>
            </a:r>
            <a:br>
              <a:rPr lang="en-IN" dirty="0"/>
            </a:br>
            <a:r>
              <a:rPr lang="en-IN" dirty="0"/>
              <a:t>            if (rear == -1) </a:t>
            </a:r>
            <a:br>
              <a:rPr lang="en-IN" dirty="0"/>
            </a:br>
            <a:r>
              <a:rPr lang="en-IN" dirty="0"/>
              <a:t>               front = -1; </a:t>
            </a:r>
            <a:br>
              <a:rPr lang="en-IN" dirty="0"/>
            </a:br>
            <a:r>
              <a:rPr lang="en-IN" dirty="0"/>
              <a:t>            return; </a:t>
            </a:r>
            <a:br>
              <a:rPr lang="en-IN" dirty="0"/>
            </a:br>
            <a:r>
              <a:rPr lang="en-IN" dirty="0"/>
              <a:t>        } </a:t>
            </a:r>
            <a:br>
              <a:rPr lang="en-IN" dirty="0"/>
            </a:br>
            <a:r>
              <a:rPr lang="en-IN" dirty="0"/>
              <a:t>    } </a:t>
            </a:r>
          </a:p>
        </p:txBody>
      </p:sp>
      <p:sp>
        <p:nvSpPr>
          <p:cNvPr id="4" name="Content Placeholder 3"/>
          <p:cNvSpPr>
            <a:spLocks noGrp="1"/>
          </p:cNvSpPr>
          <p:nvPr>
            <p:ph sz="half" idx="2"/>
          </p:nvPr>
        </p:nvSpPr>
        <p:spPr>
          <a:xfrm>
            <a:off x="4644008" y="836712"/>
            <a:ext cx="4038600" cy="5281067"/>
          </a:xfrm>
        </p:spPr>
        <p:txBody>
          <a:bodyPr>
            <a:normAutofit fontScale="85000" lnSpcReduction="10000"/>
          </a:bodyPr>
          <a:lstStyle/>
          <a:p>
            <a:pPr marL="0" indent="0">
              <a:buNone/>
            </a:pPr>
            <a:r>
              <a:rPr lang="en-IN" dirty="0"/>
              <a:t> </a:t>
            </a:r>
            <a:r>
              <a:rPr lang="en-IN" dirty="0" err="1"/>
              <a:t>printf</a:t>
            </a:r>
            <a:r>
              <a:rPr lang="en-IN" dirty="0"/>
              <a:t>("\</a:t>
            </a:r>
            <a:r>
              <a:rPr lang="en-IN" dirty="0" smtClean="0"/>
              <a:t>n %</a:t>
            </a:r>
            <a:r>
              <a:rPr lang="en-IN" dirty="0"/>
              <a:t>d not found in queue to delete", data); </a:t>
            </a:r>
            <a:br>
              <a:rPr lang="en-IN" dirty="0"/>
            </a:br>
            <a:r>
              <a:rPr lang="en-IN" dirty="0"/>
              <a:t>} </a:t>
            </a:r>
            <a:br>
              <a:rPr lang="en-IN" dirty="0"/>
            </a:br>
            <a:r>
              <a:rPr lang="en-IN" dirty="0"/>
              <a:t>void </a:t>
            </a:r>
            <a:r>
              <a:rPr lang="en-IN" dirty="0" err="1"/>
              <a:t>display_pqueue</a:t>
            </a:r>
            <a:r>
              <a:rPr lang="en-IN" dirty="0"/>
              <a:t>() //Display Function </a:t>
            </a:r>
            <a:br>
              <a:rPr lang="en-IN" dirty="0"/>
            </a:br>
            <a:r>
              <a:rPr lang="en-IN" dirty="0"/>
              <a:t>{ </a:t>
            </a:r>
            <a:br>
              <a:rPr lang="en-IN" dirty="0"/>
            </a:br>
            <a:r>
              <a:rPr lang="en-IN" dirty="0"/>
              <a:t>    if ((front == -1) &amp;&amp; (rear == -1)) </a:t>
            </a:r>
            <a:br>
              <a:rPr lang="en-IN" dirty="0"/>
            </a:br>
            <a:r>
              <a:rPr lang="en-IN" dirty="0"/>
              <a:t>    { </a:t>
            </a:r>
            <a:br>
              <a:rPr lang="en-IN" dirty="0"/>
            </a:br>
            <a:r>
              <a:rPr lang="en-IN" dirty="0"/>
              <a:t>        </a:t>
            </a:r>
            <a:r>
              <a:rPr lang="en-IN" dirty="0" err="1"/>
              <a:t>printf</a:t>
            </a:r>
            <a:r>
              <a:rPr lang="en-IN" dirty="0"/>
              <a:t>("\</a:t>
            </a:r>
            <a:r>
              <a:rPr lang="en-IN" dirty="0" err="1"/>
              <a:t>nQueue</a:t>
            </a:r>
            <a:r>
              <a:rPr lang="en-IN" dirty="0"/>
              <a:t> is empty"); </a:t>
            </a:r>
            <a:br>
              <a:rPr lang="en-IN" dirty="0"/>
            </a:br>
            <a:r>
              <a:rPr lang="en-IN" dirty="0"/>
              <a:t>        return; </a:t>
            </a:r>
            <a:br>
              <a:rPr lang="en-IN" dirty="0"/>
            </a:br>
            <a:r>
              <a:rPr lang="en-IN" dirty="0"/>
              <a:t>    }  </a:t>
            </a:r>
            <a:br>
              <a:rPr lang="en-IN" dirty="0"/>
            </a:br>
            <a:r>
              <a:rPr lang="en-IN" dirty="0"/>
              <a:t>    for (; front &lt;= rear; front++) </a:t>
            </a:r>
            <a:br>
              <a:rPr lang="en-IN" dirty="0"/>
            </a:br>
            <a:r>
              <a:rPr lang="en-IN" dirty="0"/>
              <a:t>    { </a:t>
            </a:r>
            <a:br>
              <a:rPr lang="en-IN" dirty="0"/>
            </a:br>
            <a:r>
              <a:rPr lang="en-IN" dirty="0"/>
              <a:t>        </a:t>
            </a:r>
            <a:r>
              <a:rPr lang="en-IN" dirty="0" err="1"/>
              <a:t>printf</a:t>
            </a:r>
            <a:r>
              <a:rPr lang="en-IN" dirty="0"/>
              <a:t>(" %d ", </a:t>
            </a:r>
            <a:r>
              <a:rPr lang="en-IN" dirty="0" err="1"/>
              <a:t>pri_que</a:t>
            </a:r>
            <a:r>
              <a:rPr lang="en-IN" dirty="0"/>
              <a:t>[front]); </a:t>
            </a:r>
            <a:br>
              <a:rPr lang="en-IN" dirty="0"/>
            </a:br>
            <a:r>
              <a:rPr lang="en-IN" dirty="0"/>
              <a:t>    } </a:t>
            </a:r>
            <a:endParaRPr lang="en-IN" dirty="0" smtClean="0"/>
          </a:p>
          <a:p>
            <a:pPr marL="0" indent="0">
              <a:buNone/>
            </a:pPr>
            <a:r>
              <a:rPr lang="en-IN" dirty="0"/>
              <a:t> front = 0; </a:t>
            </a:r>
            <a:br>
              <a:rPr lang="en-IN" dirty="0"/>
            </a:br>
            <a:r>
              <a:rPr lang="en-IN" dirty="0"/>
              <a:t>}</a:t>
            </a:r>
          </a:p>
        </p:txBody>
      </p:sp>
    </p:spTree>
    <p:extLst>
      <p:ext uri="{BB962C8B-B14F-4D97-AF65-F5344CB8AC3E}">
        <p14:creationId xmlns:p14="http://schemas.microsoft.com/office/powerpoint/2010/main" val="657800780"/>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692696"/>
            <a:ext cx="8532440" cy="5472608"/>
          </a:xfrm>
        </p:spPr>
        <p:txBody>
          <a:bodyPr>
            <a:normAutofit fontScale="92500" lnSpcReduction="10000"/>
          </a:bodyPr>
          <a:lstStyle/>
          <a:p>
            <a:pPr marL="0" indent="0">
              <a:buNone/>
            </a:pPr>
            <a:r>
              <a:rPr lang="en-IN" dirty="0"/>
              <a:t>The queue abstract data type is defined by the following structure and operations. A queue is structured, as described above, as an ordered collection of items which are added at one end, called the “rear,” and removed from the other end, called the “front.” Queues maintain a FIFO ordering </a:t>
            </a:r>
            <a:r>
              <a:rPr lang="en-IN" dirty="0" err="1"/>
              <a:t>pQueue</a:t>
            </a:r>
            <a:r>
              <a:rPr lang="en-IN" dirty="0"/>
              <a:t>() creates a new queue that is empty. It needs no parameters and returns an empty queue.</a:t>
            </a:r>
          </a:p>
          <a:p>
            <a:r>
              <a:rPr lang="en-IN" dirty="0" err="1"/>
              <a:t>enqueue</a:t>
            </a:r>
            <a:r>
              <a:rPr lang="en-IN" dirty="0"/>
              <a:t>(item) adds a new item to the rear of the queue. It needs the item and returns nothing.</a:t>
            </a:r>
          </a:p>
          <a:p>
            <a:r>
              <a:rPr lang="en-IN" dirty="0" err="1"/>
              <a:t>dequeue</a:t>
            </a:r>
            <a:r>
              <a:rPr lang="en-IN" dirty="0"/>
              <a:t>() removes the front item from the queue. It needs no parameters and returns the item. The queue is modified.</a:t>
            </a:r>
          </a:p>
          <a:p>
            <a:r>
              <a:rPr lang="en-IN" dirty="0" err="1"/>
              <a:t>isEmpty</a:t>
            </a:r>
            <a:r>
              <a:rPr lang="en-IN" dirty="0"/>
              <a:t>() tests to see whether the queue is empty. It needs no parameters and returns a </a:t>
            </a:r>
            <a:r>
              <a:rPr lang="en-IN" dirty="0" err="1"/>
              <a:t>boolean</a:t>
            </a:r>
            <a:r>
              <a:rPr lang="en-IN" dirty="0"/>
              <a:t> value.</a:t>
            </a:r>
          </a:p>
          <a:p>
            <a:r>
              <a:rPr lang="en-IN" dirty="0"/>
              <a:t>size() returns the number of items in the queue. It needs no parameters and returns an integer</a:t>
            </a:r>
            <a:r>
              <a:rPr lang="en-IN" dirty="0" smtClean="0"/>
              <a:t>. The </a:t>
            </a:r>
            <a:r>
              <a:rPr lang="en-IN" dirty="0"/>
              <a:t>queue operations are given below.</a:t>
            </a:r>
          </a:p>
        </p:txBody>
      </p:sp>
    </p:spTree>
    <p:extLst>
      <p:ext uri="{BB962C8B-B14F-4D97-AF65-F5344CB8AC3E}">
        <p14:creationId xmlns:p14="http://schemas.microsoft.com/office/powerpoint/2010/main" val="3936588734"/>
      </p:ext>
    </p:extLst>
  </p:cSld>
  <p:clrMapOvr>
    <a:masterClrMapping/>
  </p:clrMapOvr>
  <p:transition spd="slow">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p:txBody>
          <a:bodyPr/>
          <a:lstStyle/>
          <a:p>
            <a:pPr marL="0" indent="0">
              <a:buNone/>
            </a:pPr>
            <a:r>
              <a:rPr lang="en-IN" b="1" dirty="0"/>
              <a:t>Output</a:t>
            </a:r>
            <a:r>
              <a:rPr lang="en-IN" b="1" dirty="0" smtClean="0"/>
              <a:t>:</a:t>
            </a:r>
            <a:r>
              <a:rPr lang="en-IN" dirty="0"/>
              <a:t/>
            </a:r>
            <a:br>
              <a:rPr lang="en-IN" dirty="0"/>
            </a:br>
            <a:r>
              <a:rPr lang="en-IN" b="1" dirty="0" smtClean="0"/>
              <a:t>1. </a:t>
            </a:r>
            <a:r>
              <a:rPr lang="en-IN" b="1" dirty="0"/>
              <a:t>Insert</a:t>
            </a:r>
            <a:endParaRPr lang="en-IN" dirty="0"/>
          </a:p>
        </p:txBody>
      </p:sp>
      <p:sp>
        <p:nvSpPr>
          <p:cNvPr id="4" name="Content Placeholder 3"/>
          <p:cNvSpPr>
            <a:spLocks noGrp="1"/>
          </p:cNvSpPr>
          <p:nvPr>
            <p:ph sz="half" idx="2"/>
          </p:nvPr>
        </p:nvSpPr>
        <p:spPr/>
        <p:txBody>
          <a:bodyPr/>
          <a:lstStyle/>
          <a:p>
            <a:r>
              <a:rPr lang="en-IN" b="1" dirty="0"/>
              <a:t>2. </a:t>
            </a:r>
            <a:r>
              <a:rPr lang="en-IN" b="1" dirty="0" smtClean="0"/>
              <a:t>Dis</a:t>
            </a:r>
            <a:r>
              <a:rPr lang="en-IN" dirty="0" smtClean="0"/>
              <a:t>play</a:t>
            </a:r>
            <a:endParaRPr lang="en-IN" b="1" dirty="0" smtClean="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068960"/>
            <a:ext cx="3816424" cy="2372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2384" y="3212975"/>
            <a:ext cx="3535898" cy="2031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2808933"/>
      </p:ext>
    </p:extLst>
  </p:cSld>
  <p:clrMapOvr>
    <a:masterClrMapping/>
  </p:clrMapOvr>
  <p:transition spd="slow">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IN" b="1" dirty="0"/>
              <a:t>3. </a:t>
            </a:r>
            <a:r>
              <a:rPr lang="en-IN" b="1" dirty="0" smtClean="0"/>
              <a:t>Delete</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IN"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132856"/>
            <a:ext cx="3528392"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8956884"/>
      </p:ext>
    </p:extLst>
  </p:cSld>
  <p:clrMapOvr>
    <a:masterClrMapping/>
  </p:clrMapOvr>
  <p:transition spd="slow">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64674" y="3167390"/>
            <a:ext cx="4014651" cy="1107996"/>
          </a:xfrm>
          <a:prstGeom prst="rect">
            <a:avLst/>
          </a:prstGeom>
          <a:noFill/>
        </p:spPr>
        <p:txBody>
          <a:bodyPr wrap="square" rtlCol="0">
            <a:spAutoFit/>
          </a:bodyPr>
          <a:lstStyle/>
          <a:p>
            <a:pPr algn="ctr">
              <a:spcBef>
                <a:spcPts val="600"/>
              </a:spcBef>
              <a:spcAft>
                <a:spcPts val="600"/>
              </a:spcAft>
            </a:pPr>
            <a:r>
              <a:rPr lang="en-US" sz="2800" b="1" dirty="0" smtClean="0">
                <a:solidFill>
                  <a:prstClr val="black"/>
                </a:solidFill>
                <a:latin typeface="Cambria" panose="02040503050406030204" pitchFamily="18" charset="0"/>
              </a:rPr>
              <a:t>End of Session – </a:t>
            </a:r>
            <a:r>
              <a:rPr lang="en-US" sz="2800" b="1" dirty="0" smtClean="0">
                <a:solidFill>
                  <a:prstClr val="black"/>
                </a:solidFill>
                <a:latin typeface="Cambria" panose="02040503050406030204" pitchFamily="18" charset="0"/>
              </a:rPr>
              <a:t>8</a:t>
            </a:r>
            <a:endParaRPr lang="en-US" sz="2800" b="1" dirty="0" smtClean="0">
              <a:solidFill>
                <a:prstClr val="black"/>
              </a:solidFill>
              <a:latin typeface="Cambria" panose="02040503050406030204" pitchFamily="18" charset="0"/>
            </a:endParaRPr>
          </a:p>
          <a:p>
            <a:pPr algn="ctr">
              <a:spcBef>
                <a:spcPts val="600"/>
              </a:spcBef>
              <a:spcAft>
                <a:spcPts val="600"/>
              </a:spcAft>
            </a:pPr>
            <a:r>
              <a:rPr lang="en-US" sz="2800" b="1" dirty="0" smtClean="0">
                <a:solidFill>
                  <a:prstClr val="black"/>
                </a:solidFill>
                <a:latin typeface="Cambria" panose="02040503050406030204" pitchFamily="18" charset="0"/>
              </a:rPr>
              <a:t>Thank You…</a:t>
            </a:r>
            <a:endParaRPr lang="en-US" sz="2800" b="1" dirty="0">
              <a:solidFill>
                <a:prstClr val="black"/>
              </a:solidFill>
              <a:latin typeface="Cambria" panose="02040503050406030204" pitchFamily="18" charset="0"/>
            </a:endParaRPr>
          </a:p>
        </p:txBody>
      </p:sp>
    </p:spTree>
    <p:extLst>
      <p:ext uri="{BB962C8B-B14F-4D97-AF65-F5344CB8AC3E}">
        <p14:creationId xmlns:p14="http://schemas.microsoft.com/office/powerpoint/2010/main" val="3973365339"/>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5FB693E4-5558-4172-814C-FE299FD77723}" vid="{2A47D8DB-B90F-4F8B-9A3C-0970E6F3C7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classobj</Template>
  <TotalTime>304</TotalTime>
  <Words>5987</Words>
  <Application>Microsoft Office PowerPoint</Application>
  <PresentationFormat>On-screen Show (4:3)</PresentationFormat>
  <Paragraphs>789</Paragraphs>
  <Slides>92</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92</vt:i4>
      </vt:variant>
    </vt:vector>
  </HeadingPairs>
  <TitlesOfParts>
    <vt:vector size="103" baseType="lpstr">
      <vt:lpstr>Arial Unicode MS</vt:lpstr>
      <vt:lpstr>Arial</vt:lpstr>
      <vt:lpstr>Calibri</vt:lpstr>
      <vt:lpstr>Cambria</vt:lpstr>
      <vt:lpstr>Courier New</vt:lpstr>
      <vt:lpstr>Georgia</vt:lpstr>
      <vt:lpstr>Monotype Sorts</vt:lpstr>
      <vt:lpstr>Times New Roman</vt:lpstr>
      <vt:lpstr>Traditional Arabic</vt:lpstr>
      <vt:lpstr>Wingdings</vt:lpstr>
      <vt:lpstr>Smart_ppt_Theme</vt:lpstr>
      <vt:lpstr>Queues</vt:lpstr>
      <vt:lpstr>Introduction</vt:lpstr>
      <vt:lpstr>PowerPoint Presentation</vt:lpstr>
      <vt:lpstr>What is a Queue? </vt:lpstr>
      <vt:lpstr>PowerPoint Presentation</vt:lpstr>
      <vt:lpstr>PowerPoint Presentation</vt:lpstr>
      <vt:lpstr>Queue as an ADT (Abstract Data Type)</vt:lpstr>
      <vt:lpstr>Queue as an ADT (Abstract Data Type)</vt:lpstr>
      <vt:lpstr>PowerPoint Presentation</vt:lpstr>
      <vt:lpstr>PowerPoint Presentation</vt:lpstr>
      <vt:lpstr>The Queue Operations</vt:lpstr>
      <vt:lpstr>The Queue Operations</vt:lpstr>
      <vt:lpstr>The Queue Operations</vt:lpstr>
      <vt:lpstr>Operations performed on queues:</vt:lpstr>
      <vt:lpstr>INSERTION</vt:lpstr>
      <vt:lpstr>PowerPoint Presentation</vt:lpstr>
      <vt:lpstr>Deletions </vt:lpstr>
      <vt:lpstr>PowerPoint Presentation</vt:lpstr>
      <vt:lpstr>BASIC OPERATIONS </vt:lpstr>
      <vt:lpstr>PowerPoint Presentation</vt:lpstr>
      <vt:lpstr>PowerPoint Presentation</vt:lpstr>
      <vt:lpstr>PowerPoint Presentation</vt:lpstr>
      <vt:lpstr>Representation of Queue as an Array </vt:lpstr>
      <vt:lpstr>PowerPoint Presentation</vt:lpstr>
      <vt:lpstr>PowerPoint Presentation</vt:lpstr>
      <vt:lpstr>Array Implementation</vt:lpstr>
      <vt:lpstr>Array Implementation</vt:lpstr>
      <vt:lpstr>A Dequeue Operation</vt:lpstr>
      <vt:lpstr>An Enqueue Operation</vt:lpstr>
      <vt:lpstr>At the End of the Array</vt:lpstr>
      <vt:lpstr>At the End of the Array</vt:lpstr>
      <vt:lpstr>Array Implementation</vt:lpstr>
      <vt:lpstr>Queue Data Structure using Stack</vt:lpstr>
      <vt:lpstr>Implementation of Queue using Stacks </vt:lpstr>
      <vt:lpstr>Adding Data to Queue </vt:lpstr>
      <vt:lpstr>PowerPoint Presentation</vt:lpstr>
      <vt:lpstr>PowerPoint Presentation</vt:lpstr>
      <vt:lpstr>PowerPoint Presentation</vt:lpstr>
      <vt:lpstr>DIFFERENT TYPES OF QUEUES </vt:lpstr>
      <vt:lpstr>PowerPoint Presentation</vt:lpstr>
      <vt:lpstr>PowerPoint Presentation</vt:lpstr>
      <vt:lpstr>PowerPoint Presentation</vt:lpstr>
      <vt:lpstr>What is Circular Queue? </vt:lpstr>
      <vt:lpstr>Implementation of Circular Queue </vt:lpstr>
      <vt:lpstr>PowerPoint Presentation</vt:lpstr>
      <vt:lpstr>PowerPoint Presentation</vt:lpstr>
      <vt:lpstr>Queue operations work as follows: </vt:lpstr>
      <vt:lpstr>PowerPoint Presentation</vt:lpstr>
      <vt:lpstr>PowerPoint Presentation</vt:lpstr>
      <vt:lpstr>PowerPoint Presentation</vt:lpstr>
      <vt:lpstr>Circular queue</vt:lpstr>
      <vt:lpstr>PowerPoint Presentation</vt:lpstr>
      <vt:lpstr>PowerPoint Presentation</vt:lpstr>
      <vt:lpstr>PowerPoint Presentation</vt:lpstr>
      <vt:lpstr>PowerPoint Presentation</vt:lpstr>
      <vt:lpstr>PowerPoint Presentation</vt:lpstr>
      <vt:lpstr>PowerPoint Presentation</vt:lpstr>
      <vt:lpstr>Using single linked list</vt:lpstr>
      <vt:lpstr>PowerPoint Presentation</vt:lpstr>
      <vt:lpstr>PowerPoint Presentation</vt:lpstr>
      <vt:lpstr>PowerPoint Presentation</vt:lpstr>
      <vt:lpstr>PowerPoint Presentation</vt:lpstr>
      <vt:lpstr>PowerPoint Presentation</vt:lpstr>
      <vt:lpstr>PowerPoint Presentation</vt:lpstr>
      <vt:lpstr>Queues</vt:lpstr>
      <vt:lpstr>Double Ended Queue (Dequeue)</vt:lpstr>
      <vt:lpstr>PowerPoint Presentation</vt:lpstr>
      <vt:lpstr>PowerPoint Presentation</vt:lpstr>
      <vt:lpstr>PowerPoint Presentation</vt:lpstr>
      <vt:lpstr>PowerPoint Presentation</vt:lpstr>
      <vt:lpstr>PowerPoint Presentation</vt:lpstr>
      <vt:lpstr>PRIORITY QUEUE: </vt:lpstr>
      <vt:lpstr>PowerPoint Presentation</vt:lpstr>
      <vt:lpstr>PowerPoint Presentation</vt:lpstr>
      <vt:lpstr>PowerPoint Presentation</vt:lpstr>
      <vt:lpstr>Normal queue data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Min Priority Queue Representations</vt:lpstr>
      <vt:lpstr>Example: Program for Priority Queue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User2</dc:creator>
  <cp:lastModifiedBy>Shanthi</cp:lastModifiedBy>
  <cp:revision>40</cp:revision>
  <dcterms:created xsi:type="dcterms:W3CDTF">2018-01-30T05:42:55Z</dcterms:created>
  <dcterms:modified xsi:type="dcterms:W3CDTF">2018-02-10T05:01:58Z</dcterms:modified>
</cp:coreProperties>
</file>