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21"/>
  </p:notesMasterIdLst>
  <p:sldIdLst>
    <p:sldId id="1125" r:id="rId2"/>
    <p:sldId id="1154" r:id="rId3"/>
    <p:sldId id="1155" r:id="rId4"/>
    <p:sldId id="1156" r:id="rId5"/>
    <p:sldId id="1157" r:id="rId6"/>
    <p:sldId id="1158" r:id="rId7"/>
    <p:sldId id="1159" r:id="rId8"/>
    <p:sldId id="1160" r:id="rId9"/>
    <p:sldId id="1161" r:id="rId10"/>
    <p:sldId id="1162" r:id="rId11"/>
    <p:sldId id="1163" r:id="rId12"/>
    <p:sldId id="1164" r:id="rId13"/>
    <p:sldId id="1168" r:id="rId14"/>
    <p:sldId id="1167" r:id="rId15"/>
    <p:sldId id="1169" r:id="rId16"/>
    <p:sldId id="1170" r:id="rId17"/>
    <p:sldId id="1171" r:id="rId18"/>
    <p:sldId id="1172" r:id="rId19"/>
    <p:sldId id="11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ection>
        <p14:section name="Appendix" id="{E35CCD6A-2288-476E-BC93-C75323AE1F32}">
          <p14:sldIdLst>
            <p14:sldId id="1125"/>
            <p14:sldId id="1154"/>
            <p14:sldId id="1155"/>
            <p14:sldId id="1156"/>
            <p14:sldId id="1157"/>
            <p14:sldId id="1158"/>
            <p14:sldId id="1159"/>
            <p14:sldId id="1160"/>
            <p14:sldId id="1161"/>
            <p14:sldId id="1162"/>
            <p14:sldId id="1163"/>
            <p14:sldId id="1164"/>
            <p14:sldId id="1168"/>
            <p14:sldId id="1167"/>
            <p14:sldId id="1169"/>
            <p14:sldId id="1170"/>
            <p14:sldId id="1171"/>
            <p14:sldId id="1172"/>
            <p14:sldId id="1173"/>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8155" autoAdjust="0"/>
  </p:normalViewPr>
  <p:slideViewPr>
    <p:cSldViewPr>
      <p:cViewPr varScale="1">
        <p:scale>
          <a:sx n="64" d="100"/>
          <a:sy n="64" d="100"/>
        </p:scale>
        <p:origin x="-1464" y="-108"/>
      </p:cViewPr>
      <p:guideLst>
        <p:guide orient="horz" pos="2160"/>
        <p:guide orient="horz" pos="576"/>
        <p:guide pos="2880"/>
        <p:guide pos="288"/>
      </p:guideLst>
    </p:cSldViewPr>
  </p:slideViewPr>
  <p:outlineViewPr>
    <p:cViewPr>
      <p:scale>
        <a:sx n="33" d="100"/>
        <a:sy n="33" d="100"/>
      </p:scale>
      <p:origin x="48" y="19482"/>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gramiz.com/dsa/linked-list-types#Doubly%20Linked%20List" TargetMode="External"/><Relationship Id="rId2" Type="http://schemas.openxmlformats.org/officeDocument/2006/relationships/hyperlink" Target="https://www.programiz.com/dsa/linked-list-types#singly%20linked%20list" TargetMode="External"/><Relationship Id="rId1" Type="http://schemas.openxmlformats.org/officeDocument/2006/relationships/slideLayout" Target="../slideLayouts/slideLayout3.xml"/><Relationship Id="rId4" Type="http://schemas.openxmlformats.org/officeDocument/2006/relationships/hyperlink" Target="https://www.programiz.com/dsa/linked-list-types#Circular%20Linked%20Lis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programiz.com/dsa/linked-list-types#Doubly%20Linked%20Lis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programiz.com/dsa/linked-list-types#Circular%20Linked%20Lis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616624"/>
          </a:xfrm>
        </p:spPr>
        <p:txBody>
          <a:bodyPr/>
          <a:lstStyle/>
          <a:p>
            <a:r>
              <a:rPr lang="en-IN" b="1" dirty="0"/>
              <a:t>Array Declaration</a:t>
            </a:r>
            <a:endParaRPr lang="en-IN" dirty="0"/>
          </a:p>
          <a:p>
            <a:pPr marL="0" indent="0">
              <a:buNone/>
            </a:pPr>
            <a:r>
              <a:rPr lang="en-IN" dirty="0"/>
              <a:t>The syntax of array declaration is as follows,</a:t>
            </a:r>
          </a:p>
          <a:p>
            <a:pPr marL="0" indent="0">
              <a:buNone/>
            </a:pPr>
            <a:r>
              <a:rPr lang="en-IN" dirty="0"/>
              <a:t>{&lt;storage class&gt;} data type &lt;</a:t>
            </a:r>
            <a:r>
              <a:rPr lang="en-IN" dirty="0" err="1"/>
              <a:t>array_name</a:t>
            </a:r>
            <a:r>
              <a:rPr lang="en-IN" dirty="0"/>
              <a:t>&gt;[expression]{[expression</a:t>
            </a:r>
            <a:r>
              <a:rPr lang="en-IN" dirty="0" smtClean="0"/>
              <a:t>]};</a:t>
            </a:r>
          </a:p>
          <a:p>
            <a:pPr marL="0" indent="0">
              <a:buNone/>
            </a:pPr>
            <a:r>
              <a:rPr lang="en-IN" dirty="0" err="1"/>
              <a:t>Example:int</a:t>
            </a:r>
            <a:r>
              <a:rPr lang="en-IN" dirty="0"/>
              <a:t> </a:t>
            </a:r>
            <a:r>
              <a:rPr lang="en-IN" dirty="0" err="1"/>
              <a:t>arr</a:t>
            </a:r>
            <a:r>
              <a:rPr lang="en-IN" dirty="0"/>
              <a:t>[10];</a:t>
            </a:r>
          </a:p>
          <a:p>
            <a:pPr marL="0" indent="0">
              <a:buNone/>
            </a:pPr>
            <a:r>
              <a:rPr lang="en-IN" dirty="0"/>
              <a:t>T</a:t>
            </a:r>
            <a:r>
              <a:rPr lang="en-IN" dirty="0" smtClean="0"/>
              <a:t>he </a:t>
            </a:r>
            <a:r>
              <a:rPr lang="en-IN" dirty="0"/>
              <a:t>Operations that can be performed on </a:t>
            </a:r>
            <a:r>
              <a:rPr lang="en-IN" dirty="0" smtClean="0"/>
              <a:t>arrays:</a:t>
            </a:r>
          </a:p>
          <a:p>
            <a:r>
              <a:rPr lang="en-IN" dirty="0"/>
              <a:t>Traversing</a:t>
            </a:r>
          </a:p>
          <a:p>
            <a:r>
              <a:rPr lang="en-IN" dirty="0"/>
              <a:t>Searching</a:t>
            </a:r>
          </a:p>
          <a:p>
            <a:r>
              <a:rPr lang="en-IN" dirty="0"/>
              <a:t>Insertion</a:t>
            </a:r>
          </a:p>
          <a:p>
            <a:r>
              <a:rPr lang="en-IN" dirty="0"/>
              <a:t>Deletion</a:t>
            </a:r>
          </a:p>
          <a:p>
            <a:r>
              <a:rPr lang="en-IN" dirty="0"/>
              <a:t>Sorting</a:t>
            </a:r>
          </a:p>
          <a:p>
            <a:r>
              <a:rPr lang="en-IN" dirty="0"/>
              <a:t>Merging</a:t>
            </a:r>
          </a:p>
          <a:p>
            <a:pPr marL="0" indent="0">
              <a:buNone/>
            </a:pPr>
            <a:endParaRPr lang="en-IN" dirty="0"/>
          </a:p>
          <a:p>
            <a:endParaRPr lang="en-IN" dirty="0"/>
          </a:p>
        </p:txBody>
      </p:sp>
    </p:spTree>
    <p:extLst>
      <p:ext uri="{BB962C8B-B14F-4D97-AF65-F5344CB8AC3E}">
        <p14:creationId xmlns:p14="http://schemas.microsoft.com/office/powerpoint/2010/main" val="132029753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SMART Training Resources Pvt. Ltd.</a:t>
            </a:r>
            <a:endParaRPr lang="en-US"/>
          </a:p>
        </p:txBody>
      </p:sp>
      <p:sp>
        <p:nvSpPr>
          <p:cNvPr id="6" name="Rectangle 5"/>
          <p:cNvSpPr/>
          <p:nvPr/>
        </p:nvSpPr>
        <p:spPr>
          <a:xfrm>
            <a:off x="209674" y="908720"/>
            <a:ext cx="6678488" cy="2031325"/>
          </a:xfrm>
          <a:prstGeom prst="rect">
            <a:avLst/>
          </a:prstGeom>
        </p:spPr>
        <p:txBody>
          <a:bodyPr wrap="square">
            <a:spAutoFit/>
          </a:bodyPr>
          <a:lstStyle/>
          <a:p>
            <a:r>
              <a:rPr lang="en-IN" dirty="0"/>
              <a:t>/* Connect nodes */</a:t>
            </a:r>
          </a:p>
          <a:p>
            <a:r>
              <a:rPr lang="en-IN" dirty="0"/>
              <a:t>one-&gt;next = two;</a:t>
            </a:r>
          </a:p>
          <a:p>
            <a:r>
              <a:rPr lang="en-IN" dirty="0"/>
              <a:t>two-&gt;next = three;</a:t>
            </a:r>
          </a:p>
          <a:p>
            <a:r>
              <a:rPr lang="en-IN" dirty="0"/>
              <a:t>three-&gt;next = NULL;</a:t>
            </a:r>
          </a:p>
          <a:p>
            <a:r>
              <a:rPr lang="en-IN" dirty="0"/>
              <a:t> </a:t>
            </a:r>
          </a:p>
          <a:p>
            <a:r>
              <a:rPr lang="en-IN" dirty="0"/>
              <a:t>/* Save address of first node in head */</a:t>
            </a:r>
          </a:p>
          <a:p>
            <a:r>
              <a:rPr lang="en-IN" dirty="0"/>
              <a:t>head = one;</a:t>
            </a:r>
          </a:p>
        </p:txBody>
      </p:sp>
    </p:spTree>
    <p:extLst>
      <p:ext uri="{BB962C8B-B14F-4D97-AF65-F5344CB8AC3E}">
        <p14:creationId xmlns:p14="http://schemas.microsoft.com/office/powerpoint/2010/main" val="37996127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dirty="0"/>
              <a:t>Types of Linked List</a:t>
            </a:r>
          </a:p>
          <a:p>
            <a:r>
              <a:rPr lang="en-IN" dirty="0"/>
              <a:t>There are three common types of Linked List.</a:t>
            </a:r>
          </a:p>
          <a:p>
            <a:pPr lvl="0"/>
            <a:r>
              <a:rPr lang="en-IN" dirty="0">
                <a:hlinkClick r:id="rId2"/>
              </a:rPr>
              <a:t>Singly Linked List</a:t>
            </a:r>
            <a:endParaRPr lang="en-IN" dirty="0"/>
          </a:p>
          <a:p>
            <a:pPr lvl="0"/>
            <a:r>
              <a:rPr lang="en-IN" dirty="0">
                <a:hlinkClick r:id="rId3"/>
              </a:rPr>
              <a:t>Doubly Linked List</a:t>
            </a:r>
            <a:endParaRPr lang="en-IN" dirty="0"/>
          </a:p>
          <a:p>
            <a:r>
              <a:rPr lang="en-IN" dirty="0">
                <a:hlinkClick r:id="rId4"/>
              </a:rPr>
              <a:t>Circular Linked List</a:t>
            </a:r>
            <a:endParaRPr lang="en-IN"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65618385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137051"/>
          </a:xfrm>
        </p:spPr>
        <p:txBody>
          <a:bodyPr/>
          <a:lstStyle/>
          <a:p>
            <a:pPr marL="0" lvl="0" indent="0">
              <a:buNone/>
            </a:pPr>
            <a:r>
              <a:rPr lang="en-IN" dirty="0">
                <a:hlinkClick r:id="rId2"/>
              </a:rPr>
              <a:t>Doubly Linked </a:t>
            </a:r>
            <a:r>
              <a:rPr lang="en-IN" dirty="0" smtClean="0">
                <a:hlinkClick r:id="rId2"/>
              </a:rPr>
              <a:t>List</a:t>
            </a:r>
            <a:endParaRPr lang="en-IN" dirty="0" smtClean="0"/>
          </a:p>
          <a:p>
            <a:pPr marL="0" indent="0">
              <a:buNone/>
            </a:pPr>
            <a:r>
              <a:rPr lang="en-IN" dirty="0"/>
              <a:t>/* Connect nodes */</a:t>
            </a:r>
          </a:p>
          <a:p>
            <a:pPr marL="0" indent="0">
              <a:buNone/>
            </a:pPr>
            <a:r>
              <a:rPr lang="en-IN" dirty="0"/>
              <a:t>one-&gt;next = two;</a:t>
            </a:r>
          </a:p>
          <a:p>
            <a:pPr marL="0" indent="0">
              <a:buNone/>
            </a:pPr>
            <a:r>
              <a:rPr lang="en-IN" dirty="0"/>
              <a:t>one-&gt;</a:t>
            </a:r>
            <a:r>
              <a:rPr lang="en-IN" dirty="0" err="1"/>
              <a:t>prev</a:t>
            </a:r>
            <a:r>
              <a:rPr lang="en-IN" dirty="0"/>
              <a:t> = NULL;</a:t>
            </a:r>
          </a:p>
          <a:p>
            <a:pPr marL="0" indent="0">
              <a:buNone/>
            </a:pPr>
            <a:r>
              <a:rPr lang="en-IN" dirty="0"/>
              <a:t> </a:t>
            </a:r>
          </a:p>
          <a:p>
            <a:pPr marL="0" indent="0">
              <a:buNone/>
            </a:pPr>
            <a:r>
              <a:rPr lang="en-IN" dirty="0"/>
              <a:t>two-&gt;next = three;</a:t>
            </a:r>
          </a:p>
          <a:p>
            <a:pPr marL="0" indent="0">
              <a:buNone/>
            </a:pPr>
            <a:r>
              <a:rPr lang="en-IN" dirty="0"/>
              <a:t>two-&gt;</a:t>
            </a:r>
            <a:r>
              <a:rPr lang="en-IN" dirty="0" err="1"/>
              <a:t>prev</a:t>
            </a:r>
            <a:r>
              <a:rPr lang="en-IN" dirty="0"/>
              <a:t> = one;</a:t>
            </a:r>
          </a:p>
          <a:p>
            <a:pPr marL="0" indent="0">
              <a:buNone/>
            </a:pPr>
            <a:r>
              <a:rPr lang="en-IN" dirty="0"/>
              <a:t> </a:t>
            </a:r>
          </a:p>
          <a:p>
            <a:pPr marL="0" indent="0">
              <a:buNone/>
            </a:pPr>
            <a:r>
              <a:rPr lang="en-IN" dirty="0"/>
              <a:t>three-&gt;next = NULL;</a:t>
            </a:r>
          </a:p>
          <a:p>
            <a:pPr marL="0" indent="0">
              <a:buNone/>
            </a:pPr>
            <a:r>
              <a:rPr lang="en-IN" dirty="0"/>
              <a:t>three-&gt;</a:t>
            </a:r>
            <a:r>
              <a:rPr lang="en-IN" dirty="0" err="1"/>
              <a:t>prev</a:t>
            </a:r>
            <a:r>
              <a:rPr lang="en-IN" dirty="0"/>
              <a:t> = two;</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93330026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hlinkClick r:id="rId2"/>
              </a:rPr>
              <a:t>Circular Linked List</a:t>
            </a:r>
            <a:endParaRPr lang="en-IN" dirty="0"/>
          </a:p>
          <a:p>
            <a:pPr marL="0" indent="0">
              <a:buNone/>
            </a:pPr>
            <a:endParaRPr lang="en-IN" dirty="0" smtClean="0"/>
          </a:p>
          <a:p>
            <a:pPr marL="0" indent="0">
              <a:buNone/>
            </a:pPr>
            <a:r>
              <a:rPr lang="en-IN" dirty="0" smtClean="0"/>
              <a:t>/* </a:t>
            </a:r>
            <a:r>
              <a:rPr lang="en-IN" dirty="0"/>
              <a:t>Connect nodes */</a:t>
            </a:r>
          </a:p>
          <a:p>
            <a:pPr marL="0" indent="0">
              <a:buNone/>
            </a:pPr>
            <a:r>
              <a:rPr lang="en-IN" dirty="0"/>
              <a:t>one-&gt;next = two;</a:t>
            </a:r>
          </a:p>
          <a:p>
            <a:pPr marL="0" indent="0">
              <a:buNone/>
            </a:pPr>
            <a:r>
              <a:rPr lang="en-IN" dirty="0"/>
              <a:t>two-&gt;next = three;</a:t>
            </a:r>
          </a:p>
          <a:p>
            <a:pPr marL="0" indent="0">
              <a:buNone/>
            </a:pPr>
            <a:r>
              <a:rPr lang="en-IN" dirty="0"/>
              <a:t>three-&gt;next = one;</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1641798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578768"/>
          </a:xfrm>
        </p:spPr>
        <p:txBody>
          <a:bodyPr>
            <a:normAutofit fontScale="90000"/>
          </a:bodyPr>
          <a:lstStyle/>
          <a:p>
            <a:r>
              <a:rPr lang="en-IN" dirty="0" smtClean="0"/>
              <a:t>List Operations:</a:t>
            </a:r>
            <a:br>
              <a:rPr lang="en-IN" dirty="0" smtClean="0"/>
            </a:br>
            <a:endParaRPr lang="en-IN" dirty="0"/>
          </a:p>
        </p:txBody>
      </p:sp>
      <p:sp>
        <p:nvSpPr>
          <p:cNvPr id="3" name="Content Placeholder 2"/>
          <p:cNvSpPr>
            <a:spLocks noGrp="1"/>
          </p:cNvSpPr>
          <p:nvPr>
            <p:ph idx="1"/>
          </p:nvPr>
        </p:nvSpPr>
        <p:spPr>
          <a:xfrm>
            <a:off x="323528" y="548680"/>
            <a:ext cx="8229600" cy="5472608"/>
          </a:xfrm>
        </p:spPr>
        <p:txBody>
          <a:bodyPr/>
          <a:lstStyle/>
          <a:p>
            <a:r>
              <a:rPr lang="en-IN" dirty="0"/>
              <a:t>head points to the first node of the linked list</a:t>
            </a:r>
          </a:p>
          <a:p>
            <a:r>
              <a:rPr lang="en-IN" dirty="0"/>
              <a:t>next pointer of last node is NULL, so if next of current node is NULL, we have reached end of linked list.</a:t>
            </a:r>
          </a:p>
          <a:p>
            <a:r>
              <a:rPr lang="en-IN" dirty="0"/>
              <a:t>In all of the examples, we will assume that the linked list has three nodes 1 ---&gt;2 ---&gt;3 with node structure as below</a:t>
            </a:r>
            <a:r>
              <a:rPr lang="en-IN" dirty="0" smtClean="0"/>
              <a:t>:</a:t>
            </a:r>
          </a:p>
          <a:p>
            <a:pPr marL="0" indent="0">
              <a:buNone/>
            </a:pPr>
            <a:r>
              <a:rPr lang="en-IN" dirty="0" err="1"/>
              <a:t>struct</a:t>
            </a:r>
            <a:r>
              <a:rPr lang="en-IN" dirty="0"/>
              <a:t> node</a:t>
            </a:r>
          </a:p>
          <a:p>
            <a:pPr marL="0" indent="0">
              <a:buNone/>
            </a:pPr>
            <a:r>
              <a:rPr lang="en-IN" dirty="0"/>
              <a:t>{</a:t>
            </a:r>
          </a:p>
          <a:p>
            <a:pPr marL="0" indent="0">
              <a:buNone/>
            </a:pPr>
            <a:r>
              <a:rPr lang="en-IN" dirty="0"/>
              <a:t>  </a:t>
            </a:r>
            <a:r>
              <a:rPr lang="en-IN" dirty="0" err="1"/>
              <a:t>int</a:t>
            </a:r>
            <a:r>
              <a:rPr lang="en-IN" dirty="0"/>
              <a:t> data;</a:t>
            </a:r>
          </a:p>
          <a:p>
            <a:pPr marL="0" indent="0">
              <a:buNone/>
            </a:pPr>
            <a:r>
              <a:rPr lang="en-IN" dirty="0"/>
              <a:t>  </a:t>
            </a:r>
            <a:r>
              <a:rPr lang="en-IN" dirty="0" err="1"/>
              <a:t>struct</a:t>
            </a:r>
            <a:r>
              <a:rPr lang="en-IN" dirty="0"/>
              <a:t> node *next;</a:t>
            </a:r>
          </a:p>
          <a:p>
            <a:pPr marL="0" indent="0">
              <a:buNone/>
            </a:pPr>
            <a:r>
              <a:rPr lang="en-IN" dirty="0"/>
              <a:t>};</a:t>
            </a:r>
          </a:p>
          <a:p>
            <a:pPr marL="0" indent="0">
              <a:buNone/>
            </a:pPr>
            <a:endParaRPr lang="en-IN"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71178366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a:bodyPr>
          <a:lstStyle/>
          <a:p>
            <a:pPr marL="0" indent="0">
              <a:buNone/>
            </a:pPr>
            <a:r>
              <a:rPr lang="en-IN" b="1" dirty="0"/>
              <a:t>How to traverse a linked list</a:t>
            </a:r>
          </a:p>
          <a:p>
            <a:pPr marL="0" indent="0">
              <a:buNone/>
            </a:pPr>
            <a:r>
              <a:rPr lang="en-IN" dirty="0" err="1"/>
              <a:t>struct</a:t>
            </a:r>
            <a:r>
              <a:rPr lang="en-IN" dirty="0"/>
              <a:t> node *temp = head;</a:t>
            </a:r>
          </a:p>
          <a:p>
            <a:pPr marL="0" indent="0">
              <a:buNone/>
            </a:pPr>
            <a:r>
              <a:rPr lang="en-IN" dirty="0" err="1"/>
              <a:t>printf</a:t>
            </a:r>
            <a:r>
              <a:rPr lang="en-IN" dirty="0"/>
              <a:t>("\n\</a:t>
            </a:r>
            <a:r>
              <a:rPr lang="en-IN" dirty="0" err="1"/>
              <a:t>nList</a:t>
            </a:r>
            <a:r>
              <a:rPr lang="en-IN" dirty="0"/>
              <a:t> elements are - \n");</a:t>
            </a:r>
          </a:p>
          <a:p>
            <a:pPr marL="0" indent="0">
              <a:buNone/>
            </a:pPr>
            <a:r>
              <a:rPr lang="en-IN" dirty="0"/>
              <a:t>while(temp != NULL)</a:t>
            </a:r>
          </a:p>
          <a:p>
            <a:pPr marL="0" indent="0">
              <a:buNone/>
            </a:pPr>
            <a:r>
              <a:rPr lang="en-IN" dirty="0"/>
              <a:t>{</a:t>
            </a:r>
          </a:p>
          <a:p>
            <a:pPr marL="0" indent="0">
              <a:buNone/>
            </a:pPr>
            <a:r>
              <a:rPr lang="en-IN" dirty="0"/>
              <a:t>     </a:t>
            </a:r>
            <a:r>
              <a:rPr lang="en-IN" dirty="0" err="1"/>
              <a:t>printf</a:t>
            </a:r>
            <a:r>
              <a:rPr lang="en-IN" dirty="0"/>
              <a:t>("%d ---&gt;",temp-&gt;data);</a:t>
            </a:r>
          </a:p>
          <a:p>
            <a:pPr marL="0" indent="0">
              <a:buNone/>
            </a:pPr>
            <a:r>
              <a:rPr lang="en-IN" dirty="0"/>
              <a:t>     temp = temp-&gt;next;</a:t>
            </a:r>
          </a:p>
          <a:p>
            <a:pPr marL="0" indent="0">
              <a:buNone/>
            </a:pPr>
            <a:r>
              <a:rPr lang="en-IN" dirty="0"/>
              <a:t>}</a:t>
            </a:r>
          </a:p>
          <a:p>
            <a:pPr marL="0" indent="0">
              <a:buNone/>
            </a:pPr>
            <a:r>
              <a:rPr lang="en-IN" dirty="0">
                <a:solidFill>
                  <a:srgbClr val="C00000"/>
                </a:solidFill>
              </a:rPr>
              <a:t>The output of this program will be:</a:t>
            </a:r>
          </a:p>
          <a:p>
            <a:pPr marL="0" indent="0">
              <a:buNone/>
            </a:pPr>
            <a:r>
              <a:rPr lang="en-IN" dirty="0">
                <a:solidFill>
                  <a:srgbClr val="C00000"/>
                </a:solidFill>
              </a:rPr>
              <a:t> </a:t>
            </a:r>
          </a:p>
          <a:p>
            <a:pPr marL="0" indent="0">
              <a:buNone/>
            </a:pPr>
            <a:r>
              <a:rPr lang="en-IN" dirty="0">
                <a:solidFill>
                  <a:srgbClr val="C00000"/>
                </a:solidFill>
              </a:rPr>
              <a:t>List elements are - </a:t>
            </a:r>
          </a:p>
          <a:p>
            <a:pPr marL="0" indent="0">
              <a:buNone/>
            </a:pPr>
            <a:r>
              <a:rPr lang="en-IN" dirty="0">
                <a:solidFill>
                  <a:srgbClr val="C00000"/>
                </a:solidFill>
              </a:rPr>
              <a:t>1 ---&gt;2 ---&gt;3 ---&gt;</a:t>
            </a:r>
          </a:p>
          <a:p>
            <a:pPr marL="0" indent="0">
              <a:buNone/>
            </a:pPr>
            <a:endParaRPr lang="en-IN" dirty="0">
              <a:solidFill>
                <a:srgbClr val="C00000"/>
              </a:solidFill>
            </a:endParaRP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6928508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434752"/>
          </a:xfrm>
        </p:spPr>
        <p:txBody>
          <a:bodyPr>
            <a:normAutofit fontScale="90000"/>
          </a:bodyPr>
          <a:lstStyle/>
          <a:p>
            <a:r>
              <a:rPr lang="en-IN" dirty="0"/>
              <a:t>How to add elements to linked list</a:t>
            </a:r>
            <a:br>
              <a:rPr lang="en-IN" dirty="0"/>
            </a:br>
            <a:endParaRPr lang="en-IN" dirty="0"/>
          </a:p>
        </p:txBody>
      </p:sp>
      <p:sp>
        <p:nvSpPr>
          <p:cNvPr id="5" name="Content Placeholder 4"/>
          <p:cNvSpPr>
            <a:spLocks noGrp="1"/>
          </p:cNvSpPr>
          <p:nvPr>
            <p:ph sz="half" idx="1"/>
          </p:nvPr>
        </p:nvSpPr>
        <p:spPr>
          <a:xfrm>
            <a:off x="179512" y="620688"/>
            <a:ext cx="4464496" cy="5616624"/>
          </a:xfrm>
        </p:spPr>
        <p:txBody>
          <a:bodyPr>
            <a:normAutofit lnSpcReduction="10000"/>
          </a:bodyPr>
          <a:lstStyle/>
          <a:p>
            <a:pPr marL="0" indent="0">
              <a:buNone/>
            </a:pPr>
            <a:r>
              <a:rPr lang="en-IN" b="1" dirty="0"/>
              <a:t>Add to beginning</a:t>
            </a:r>
          </a:p>
          <a:p>
            <a:pPr marL="0" indent="0">
              <a:buNone/>
            </a:pPr>
            <a:endParaRPr lang="en-IN" dirty="0" smtClean="0"/>
          </a:p>
          <a:p>
            <a:pPr marL="0" indent="0">
              <a:buNone/>
            </a:pPr>
            <a:r>
              <a:rPr lang="en-IN" dirty="0" err="1" smtClean="0"/>
              <a:t>struct</a:t>
            </a:r>
            <a:r>
              <a:rPr lang="en-IN" dirty="0" smtClean="0"/>
              <a:t> </a:t>
            </a:r>
            <a:r>
              <a:rPr lang="en-IN" dirty="0"/>
              <a:t>node *</a:t>
            </a:r>
            <a:r>
              <a:rPr lang="en-IN" dirty="0" err="1"/>
              <a:t>newNode</a:t>
            </a:r>
            <a:r>
              <a:rPr lang="en-IN" dirty="0"/>
              <a:t>;</a:t>
            </a:r>
          </a:p>
          <a:p>
            <a:pPr marL="0" indent="0">
              <a:buNone/>
            </a:pPr>
            <a:r>
              <a:rPr lang="en-IN" dirty="0" err="1"/>
              <a:t>newNode</a:t>
            </a:r>
            <a:r>
              <a:rPr lang="en-IN" dirty="0"/>
              <a:t> =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err="1"/>
              <a:t>newNode</a:t>
            </a:r>
            <a:r>
              <a:rPr lang="en-IN" dirty="0"/>
              <a:t>-&gt;data = 4;</a:t>
            </a:r>
          </a:p>
          <a:p>
            <a:pPr marL="0" indent="0">
              <a:buNone/>
            </a:pPr>
            <a:r>
              <a:rPr lang="en-IN" dirty="0" err="1"/>
              <a:t>newNode</a:t>
            </a:r>
            <a:r>
              <a:rPr lang="en-IN" dirty="0"/>
              <a:t>-&gt;next = head;</a:t>
            </a:r>
          </a:p>
          <a:p>
            <a:pPr marL="0" indent="0">
              <a:buNone/>
            </a:pPr>
            <a:r>
              <a:rPr lang="en-IN" dirty="0"/>
              <a:t>head = </a:t>
            </a:r>
            <a:r>
              <a:rPr lang="en-IN" dirty="0" err="1"/>
              <a:t>newNode</a:t>
            </a:r>
            <a:r>
              <a:rPr lang="en-IN" dirty="0"/>
              <a:t>;</a:t>
            </a:r>
          </a:p>
          <a:p>
            <a:pPr marL="0" indent="0">
              <a:buNone/>
            </a:pPr>
            <a:endParaRPr lang="en-IN" dirty="0"/>
          </a:p>
        </p:txBody>
      </p:sp>
      <p:sp>
        <p:nvSpPr>
          <p:cNvPr id="6" name="Content Placeholder 5"/>
          <p:cNvSpPr>
            <a:spLocks noGrp="1"/>
          </p:cNvSpPr>
          <p:nvPr>
            <p:ph sz="half" idx="2"/>
          </p:nvPr>
        </p:nvSpPr>
        <p:spPr>
          <a:xfrm>
            <a:off x="4572000" y="692696"/>
            <a:ext cx="4572000" cy="5688632"/>
          </a:xfrm>
        </p:spPr>
        <p:txBody>
          <a:bodyPr>
            <a:normAutofit lnSpcReduction="10000"/>
          </a:bodyPr>
          <a:lstStyle/>
          <a:p>
            <a:pPr marL="0" indent="0">
              <a:buNone/>
            </a:pPr>
            <a:r>
              <a:rPr lang="en-IN" b="1" dirty="0"/>
              <a:t>Add to end</a:t>
            </a:r>
          </a:p>
          <a:p>
            <a:pPr marL="0" indent="0">
              <a:buNone/>
            </a:pPr>
            <a:endParaRPr lang="en-IN" dirty="0" smtClean="0"/>
          </a:p>
          <a:p>
            <a:pPr marL="0" indent="0">
              <a:buNone/>
            </a:pPr>
            <a:r>
              <a:rPr lang="en-IN" dirty="0" err="1" smtClean="0"/>
              <a:t>struct</a:t>
            </a:r>
            <a:r>
              <a:rPr lang="en-IN" dirty="0" smtClean="0"/>
              <a:t> </a:t>
            </a:r>
            <a:r>
              <a:rPr lang="en-IN" dirty="0"/>
              <a:t>node *</a:t>
            </a:r>
            <a:r>
              <a:rPr lang="en-IN" dirty="0" err="1"/>
              <a:t>newNode</a:t>
            </a:r>
            <a:r>
              <a:rPr lang="en-IN" dirty="0"/>
              <a:t>;</a:t>
            </a:r>
          </a:p>
          <a:p>
            <a:pPr marL="0" indent="0">
              <a:buNone/>
            </a:pPr>
            <a:r>
              <a:rPr lang="en-IN" dirty="0" err="1"/>
              <a:t>newNode</a:t>
            </a:r>
            <a:r>
              <a:rPr lang="en-IN" dirty="0"/>
              <a:t> =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err="1"/>
              <a:t>newNode</a:t>
            </a:r>
            <a:r>
              <a:rPr lang="en-IN" dirty="0"/>
              <a:t>-&gt;data = 4;</a:t>
            </a:r>
          </a:p>
          <a:p>
            <a:pPr marL="0" indent="0">
              <a:buNone/>
            </a:pPr>
            <a:r>
              <a:rPr lang="en-IN" dirty="0" err="1"/>
              <a:t>newNode</a:t>
            </a:r>
            <a:r>
              <a:rPr lang="en-IN" dirty="0"/>
              <a:t>-&gt;next = NULL;</a:t>
            </a:r>
          </a:p>
          <a:p>
            <a:pPr marL="0" indent="0">
              <a:buNone/>
            </a:pPr>
            <a:r>
              <a:rPr lang="en-IN" dirty="0"/>
              <a:t> </a:t>
            </a:r>
          </a:p>
          <a:p>
            <a:pPr marL="0" indent="0">
              <a:buNone/>
            </a:pPr>
            <a:r>
              <a:rPr lang="en-IN" dirty="0" err="1"/>
              <a:t>struct</a:t>
            </a:r>
            <a:r>
              <a:rPr lang="en-IN" dirty="0"/>
              <a:t> node *temp = head;</a:t>
            </a:r>
          </a:p>
          <a:p>
            <a:pPr marL="0" indent="0">
              <a:buNone/>
            </a:pPr>
            <a:r>
              <a:rPr lang="en-IN" dirty="0"/>
              <a:t>while(temp-&gt;next != NULL){</a:t>
            </a:r>
          </a:p>
          <a:p>
            <a:pPr marL="0" indent="0">
              <a:buNone/>
            </a:pPr>
            <a:r>
              <a:rPr lang="en-IN" dirty="0"/>
              <a:t>  temp = temp-&gt;next;</a:t>
            </a:r>
          </a:p>
          <a:p>
            <a:pPr marL="0" indent="0">
              <a:buNone/>
            </a:pPr>
            <a:r>
              <a:rPr lang="en-IN" dirty="0"/>
              <a:t>}</a:t>
            </a:r>
          </a:p>
          <a:p>
            <a:pPr marL="0" indent="0">
              <a:buNone/>
            </a:pPr>
            <a:r>
              <a:rPr lang="en-IN" dirty="0"/>
              <a:t> </a:t>
            </a:r>
          </a:p>
          <a:p>
            <a:pPr marL="0" indent="0">
              <a:buNone/>
            </a:pPr>
            <a:r>
              <a:rPr lang="en-IN" dirty="0"/>
              <a:t>temp-&gt;next = </a:t>
            </a:r>
            <a:r>
              <a:rPr lang="en-IN" dirty="0" err="1"/>
              <a:t>newNode</a:t>
            </a: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67453356"/>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137051"/>
          </a:xfrm>
        </p:spPr>
        <p:txBody>
          <a:bodyPr>
            <a:normAutofit fontScale="77500" lnSpcReduction="20000"/>
          </a:bodyPr>
          <a:lstStyle/>
          <a:p>
            <a:pPr marL="0" indent="0">
              <a:buNone/>
            </a:pPr>
            <a:r>
              <a:rPr lang="en-IN" b="1" dirty="0"/>
              <a:t>Add to middle</a:t>
            </a:r>
          </a:p>
          <a:p>
            <a:pPr marL="0" indent="0">
              <a:buNone/>
            </a:pPr>
            <a:endParaRPr lang="en-IN" dirty="0"/>
          </a:p>
          <a:p>
            <a:pPr marL="0" indent="0">
              <a:buNone/>
            </a:pPr>
            <a:r>
              <a:rPr lang="en-IN" dirty="0" err="1"/>
              <a:t>struct</a:t>
            </a:r>
            <a:r>
              <a:rPr lang="en-IN" dirty="0"/>
              <a:t> node *</a:t>
            </a:r>
            <a:r>
              <a:rPr lang="en-IN" dirty="0" err="1"/>
              <a:t>newNode</a:t>
            </a:r>
            <a:r>
              <a:rPr lang="en-IN" dirty="0"/>
              <a:t>;</a:t>
            </a:r>
          </a:p>
          <a:p>
            <a:pPr marL="0" indent="0">
              <a:buNone/>
            </a:pPr>
            <a:r>
              <a:rPr lang="en-IN" dirty="0" err="1"/>
              <a:t>newNode</a:t>
            </a:r>
            <a:r>
              <a:rPr lang="en-IN" dirty="0"/>
              <a:t> =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err="1"/>
              <a:t>newNode</a:t>
            </a:r>
            <a:r>
              <a:rPr lang="en-IN" dirty="0"/>
              <a:t>-&gt;data = 4;</a:t>
            </a:r>
          </a:p>
          <a:p>
            <a:pPr marL="0" indent="0">
              <a:buNone/>
            </a:pPr>
            <a:r>
              <a:rPr lang="en-IN" dirty="0"/>
              <a:t> </a:t>
            </a:r>
          </a:p>
          <a:p>
            <a:pPr marL="0" indent="0">
              <a:buNone/>
            </a:pPr>
            <a:r>
              <a:rPr lang="en-IN" dirty="0" err="1"/>
              <a:t>struct</a:t>
            </a:r>
            <a:r>
              <a:rPr lang="en-IN" dirty="0"/>
              <a:t> node *temp = head;</a:t>
            </a:r>
          </a:p>
          <a:p>
            <a:pPr marL="0" indent="0">
              <a:buNone/>
            </a:pPr>
            <a:r>
              <a:rPr lang="en-IN" dirty="0"/>
              <a:t> </a:t>
            </a:r>
          </a:p>
          <a:p>
            <a:pPr marL="0" indent="0">
              <a:buNone/>
            </a:pPr>
            <a:r>
              <a:rPr lang="en-IN" dirty="0"/>
              <a:t>for(</a:t>
            </a:r>
            <a:r>
              <a:rPr lang="en-IN" dirty="0" err="1"/>
              <a:t>int</a:t>
            </a:r>
            <a:r>
              <a:rPr lang="en-IN" dirty="0"/>
              <a:t> i=2; i &lt; position; i++) {</a:t>
            </a:r>
          </a:p>
          <a:p>
            <a:pPr marL="0" indent="0">
              <a:buNone/>
            </a:pPr>
            <a:r>
              <a:rPr lang="en-IN" dirty="0"/>
              <a:t>    if(temp-&gt;next != NULL) {</a:t>
            </a:r>
          </a:p>
          <a:p>
            <a:pPr marL="0" indent="0">
              <a:buNone/>
            </a:pPr>
            <a:r>
              <a:rPr lang="en-IN" dirty="0"/>
              <a:t>        temp = temp-&gt;next;</a:t>
            </a:r>
          </a:p>
          <a:p>
            <a:pPr marL="0" indent="0">
              <a:buNone/>
            </a:pPr>
            <a:r>
              <a:rPr lang="en-IN" dirty="0"/>
              <a:t>    }</a:t>
            </a:r>
          </a:p>
          <a:p>
            <a:pPr marL="0" indent="0">
              <a:buNone/>
            </a:pPr>
            <a:r>
              <a:rPr lang="en-IN" dirty="0"/>
              <a:t>}</a:t>
            </a:r>
          </a:p>
          <a:p>
            <a:pPr marL="0" indent="0">
              <a:buNone/>
            </a:pPr>
            <a:r>
              <a:rPr lang="en-IN" dirty="0" err="1"/>
              <a:t>newNode</a:t>
            </a:r>
            <a:r>
              <a:rPr lang="en-IN" dirty="0"/>
              <a:t>-&gt;next = temp-&gt;next;</a:t>
            </a:r>
          </a:p>
          <a:p>
            <a:pPr marL="0" indent="0">
              <a:buNone/>
            </a:pPr>
            <a:r>
              <a:rPr lang="en-IN" dirty="0"/>
              <a:t>temp-&gt;next = </a:t>
            </a:r>
            <a:r>
              <a:rPr lang="en-IN" dirty="0" err="1"/>
              <a:t>newNode</a:t>
            </a: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74328709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57200" y="692696"/>
            <a:ext cx="4038600" cy="5544616"/>
          </a:xfrm>
        </p:spPr>
        <p:txBody>
          <a:bodyPr>
            <a:normAutofit fontScale="92500"/>
          </a:bodyPr>
          <a:lstStyle/>
          <a:p>
            <a:pPr marL="0" indent="0">
              <a:buNone/>
            </a:pPr>
            <a:r>
              <a:rPr lang="en-IN" dirty="0" smtClean="0">
                <a:solidFill>
                  <a:srgbClr val="C00000"/>
                </a:solidFill>
              </a:rPr>
              <a:t>Delete </a:t>
            </a:r>
            <a:r>
              <a:rPr lang="en-IN" dirty="0">
                <a:solidFill>
                  <a:srgbClr val="C00000"/>
                </a:solidFill>
              </a:rPr>
              <a:t>from beginning</a:t>
            </a:r>
          </a:p>
          <a:p>
            <a:pPr marL="0" indent="0">
              <a:buNone/>
            </a:pPr>
            <a:r>
              <a:rPr lang="en-IN" dirty="0"/>
              <a:t>Point head to the second node</a:t>
            </a:r>
          </a:p>
          <a:p>
            <a:pPr marL="0" indent="0">
              <a:buNone/>
            </a:pPr>
            <a:r>
              <a:rPr lang="en-IN" dirty="0"/>
              <a:t>head = head-&gt;next;</a:t>
            </a:r>
          </a:p>
          <a:p>
            <a:pPr marL="0" indent="0">
              <a:buNone/>
            </a:pPr>
            <a:r>
              <a:rPr lang="en-IN" dirty="0">
                <a:solidFill>
                  <a:srgbClr val="C00000"/>
                </a:solidFill>
              </a:rPr>
              <a:t>Delete from end</a:t>
            </a:r>
          </a:p>
          <a:p>
            <a:pPr marL="0" indent="0">
              <a:buNone/>
            </a:pPr>
            <a:r>
              <a:rPr lang="en-IN" dirty="0"/>
              <a:t>Traverse to second last element</a:t>
            </a:r>
          </a:p>
          <a:p>
            <a:pPr marL="0" indent="0">
              <a:buNone/>
            </a:pPr>
            <a:r>
              <a:rPr lang="en-IN" dirty="0"/>
              <a:t>Change its next pointer to null</a:t>
            </a:r>
          </a:p>
          <a:p>
            <a:pPr marL="0" indent="0">
              <a:buNone/>
            </a:pPr>
            <a:r>
              <a:rPr lang="en-IN" dirty="0" err="1"/>
              <a:t>struct</a:t>
            </a:r>
            <a:r>
              <a:rPr lang="en-IN" dirty="0"/>
              <a:t> node* temp = head;</a:t>
            </a:r>
          </a:p>
          <a:p>
            <a:pPr marL="0" indent="0">
              <a:buNone/>
            </a:pPr>
            <a:r>
              <a:rPr lang="en-IN" dirty="0"/>
              <a:t>while(temp-&gt;next-&gt;next!=NULL){</a:t>
            </a:r>
          </a:p>
          <a:p>
            <a:pPr marL="0" indent="0">
              <a:buNone/>
            </a:pPr>
            <a:r>
              <a:rPr lang="en-IN" dirty="0"/>
              <a:t>  temp = temp-&gt;next;</a:t>
            </a:r>
          </a:p>
          <a:p>
            <a:pPr marL="0" indent="0">
              <a:buNone/>
            </a:pPr>
            <a:r>
              <a:rPr lang="en-IN" dirty="0"/>
              <a:t>}</a:t>
            </a:r>
          </a:p>
          <a:p>
            <a:pPr marL="0" indent="0">
              <a:buNone/>
            </a:pPr>
            <a:r>
              <a:rPr lang="en-IN" dirty="0"/>
              <a:t>temp-&gt;next = NULL;</a:t>
            </a:r>
          </a:p>
          <a:p>
            <a:pPr marL="0" indent="0">
              <a:buNone/>
            </a:pPr>
            <a:endParaRPr lang="en-IN" dirty="0"/>
          </a:p>
        </p:txBody>
      </p:sp>
      <p:sp>
        <p:nvSpPr>
          <p:cNvPr id="7" name="Content Placeholder 6"/>
          <p:cNvSpPr>
            <a:spLocks noGrp="1"/>
          </p:cNvSpPr>
          <p:nvPr>
            <p:ph sz="half" idx="2"/>
          </p:nvPr>
        </p:nvSpPr>
        <p:spPr>
          <a:xfrm>
            <a:off x="4644008" y="620688"/>
            <a:ext cx="4038600" cy="5760640"/>
          </a:xfrm>
        </p:spPr>
        <p:txBody>
          <a:bodyPr>
            <a:normAutofit fontScale="92500"/>
          </a:bodyPr>
          <a:lstStyle/>
          <a:p>
            <a:pPr marL="0" indent="0">
              <a:buNone/>
            </a:pPr>
            <a:r>
              <a:rPr lang="en-IN" dirty="0">
                <a:solidFill>
                  <a:srgbClr val="C00000"/>
                </a:solidFill>
              </a:rPr>
              <a:t>Delete from middle</a:t>
            </a:r>
          </a:p>
          <a:p>
            <a:pPr marL="0" indent="0">
              <a:buNone/>
            </a:pPr>
            <a:r>
              <a:rPr lang="en-IN" dirty="0" smtClean="0"/>
              <a:t>Traverse to element before the element to be deleted</a:t>
            </a:r>
          </a:p>
          <a:p>
            <a:pPr marL="0" indent="0">
              <a:buNone/>
            </a:pPr>
            <a:r>
              <a:rPr lang="en-IN" dirty="0" smtClean="0"/>
              <a:t>Change next pointers to exclude the node from the chain</a:t>
            </a:r>
          </a:p>
          <a:p>
            <a:pPr marL="0" indent="0">
              <a:buNone/>
            </a:pPr>
            <a:r>
              <a:rPr lang="en-IN" dirty="0" smtClean="0"/>
              <a:t>for(</a:t>
            </a:r>
            <a:r>
              <a:rPr lang="en-IN" dirty="0" err="1" smtClean="0"/>
              <a:t>int</a:t>
            </a:r>
            <a:r>
              <a:rPr lang="en-IN" dirty="0" smtClean="0"/>
              <a:t> </a:t>
            </a:r>
            <a:r>
              <a:rPr lang="en-IN" dirty="0"/>
              <a:t>i=2; i&lt; position; i++) {</a:t>
            </a:r>
          </a:p>
          <a:p>
            <a:pPr marL="0" indent="0">
              <a:buNone/>
            </a:pPr>
            <a:r>
              <a:rPr lang="en-IN" dirty="0"/>
              <a:t>    if(temp-&gt;next!=NULL) {</a:t>
            </a:r>
          </a:p>
          <a:p>
            <a:pPr marL="0" indent="0">
              <a:buNone/>
            </a:pPr>
            <a:r>
              <a:rPr lang="en-IN" dirty="0"/>
              <a:t>        temp = temp-&gt;next;</a:t>
            </a:r>
          </a:p>
          <a:p>
            <a:pPr marL="0" indent="0">
              <a:buNone/>
            </a:pPr>
            <a:r>
              <a:rPr lang="en-IN" dirty="0"/>
              <a:t>    }</a:t>
            </a:r>
          </a:p>
          <a:p>
            <a:pPr marL="0" indent="0">
              <a:buNone/>
            </a:pPr>
            <a:r>
              <a:rPr lang="en-IN" dirty="0"/>
              <a:t>}</a:t>
            </a:r>
          </a:p>
          <a:p>
            <a:pPr marL="0" indent="0">
              <a:buNone/>
            </a:pPr>
            <a:r>
              <a:rPr lang="en-IN" dirty="0"/>
              <a:t> </a:t>
            </a:r>
          </a:p>
          <a:p>
            <a:pPr marL="0" indent="0">
              <a:buNone/>
            </a:pPr>
            <a:r>
              <a:rPr lang="en-IN" dirty="0"/>
              <a:t>temp-&gt;next = temp-&gt;next-&gt;next;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21093229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Thank You</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83165258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0" y="103240"/>
            <a:ext cx="4495800" cy="6494112"/>
          </a:xfrm>
        </p:spPr>
        <p:txBody>
          <a:bodyPr>
            <a:normAutofit fontScale="92500" lnSpcReduction="10000"/>
          </a:bodyPr>
          <a:lstStyle/>
          <a:p>
            <a:pPr marL="0" indent="0">
              <a:buNone/>
            </a:pPr>
            <a:r>
              <a:rPr lang="en-IN" dirty="0" smtClean="0">
                <a:solidFill>
                  <a:srgbClr val="FF0000"/>
                </a:solidFill>
              </a:rPr>
              <a:t>1.Traversing</a:t>
            </a:r>
            <a:r>
              <a:rPr lang="en-IN" dirty="0">
                <a:solidFill>
                  <a:srgbClr val="FF0000"/>
                </a:solidFill>
              </a:rPr>
              <a:t>: </a:t>
            </a:r>
            <a:r>
              <a:rPr lang="en-IN" dirty="0"/>
              <a:t>It is used to access each data item exactly once so that it can be processed. </a:t>
            </a:r>
          </a:p>
          <a:p>
            <a:pPr marL="0" indent="0">
              <a:buNone/>
            </a:pPr>
            <a:r>
              <a:rPr lang="en-IN" dirty="0"/>
              <a:t>E.g.</a:t>
            </a:r>
          </a:p>
          <a:p>
            <a:pPr marL="0" indent="0">
              <a:buNone/>
            </a:pPr>
            <a:r>
              <a:rPr lang="en-IN" dirty="0"/>
              <a:t>We have linear array A as below: </a:t>
            </a:r>
          </a:p>
          <a:p>
            <a:pPr marL="0" indent="0">
              <a:buNone/>
            </a:pPr>
            <a:r>
              <a:rPr lang="en-IN" dirty="0"/>
              <a:t> </a:t>
            </a:r>
          </a:p>
          <a:p>
            <a:pPr marL="0" indent="0">
              <a:buNone/>
            </a:pPr>
            <a:r>
              <a:rPr lang="en-IN" dirty="0"/>
              <a:t>1	2	3	4	5</a:t>
            </a:r>
          </a:p>
          <a:p>
            <a:pPr marL="0" indent="0">
              <a:buNone/>
            </a:pPr>
            <a:r>
              <a:rPr lang="en-IN" dirty="0"/>
              <a:t>10	20	30	40	50</a:t>
            </a:r>
          </a:p>
          <a:p>
            <a:pPr marL="0" indent="0">
              <a:buNone/>
            </a:pPr>
            <a:r>
              <a:rPr lang="en-IN" dirty="0"/>
              <a:t> </a:t>
            </a:r>
          </a:p>
          <a:p>
            <a:pPr marL="0" indent="0">
              <a:buNone/>
            </a:pPr>
            <a:r>
              <a:rPr lang="en-IN" dirty="0"/>
              <a:t> </a:t>
            </a:r>
          </a:p>
          <a:p>
            <a:pPr marL="0" indent="0">
              <a:buNone/>
            </a:pPr>
            <a:r>
              <a:rPr lang="en-IN" dirty="0"/>
              <a:t>A [1] = 10</a:t>
            </a:r>
          </a:p>
          <a:p>
            <a:pPr marL="0" indent="0">
              <a:buNone/>
            </a:pPr>
            <a:r>
              <a:rPr lang="en-IN" dirty="0"/>
              <a:t>A [2] = 20</a:t>
            </a:r>
          </a:p>
          <a:p>
            <a:pPr marL="0" indent="0">
              <a:buNone/>
            </a:pPr>
            <a:r>
              <a:rPr lang="en-IN" dirty="0"/>
              <a:t>A [3] = 30</a:t>
            </a:r>
          </a:p>
          <a:p>
            <a:pPr marL="0" indent="0">
              <a:buNone/>
            </a:pPr>
            <a:r>
              <a:rPr lang="en-IN" dirty="0"/>
              <a:t>A [4] = 40</a:t>
            </a:r>
          </a:p>
          <a:p>
            <a:pPr marL="0" indent="0">
              <a:buNone/>
            </a:pPr>
            <a:r>
              <a:rPr lang="en-IN" dirty="0"/>
              <a:t>A [5] = 50</a:t>
            </a:r>
          </a:p>
          <a:p>
            <a:pPr marL="0" indent="0">
              <a:buNone/>
            </a:pPr>
            <a:endParaRPr lang="en-IN" dirty="0"/>
          </a:p>
        </p:txBody>
      </p:sp>
      <p:sp>
        <p:nvSpPr>
          <p:cNvPr id="7" name="Content Placeholder 6"/>
          <p:cNvSpPr>
            <a:spLocks noGrp="1"/>
          </p:cNvSpPr>
          <p:nvPr>
            <p:ph sz="half" idx="2"/>
          </p:nvPr>
        </p:nvSpPr>
        <p:spPr>
          <a:xfrm>
            <a:off x="4648200" y="692696"/>
            <a:ext cx="4495800" cy="5760640"/>
          </a:xfrm>
        </p:spPr>
        <p:txBody>
          <a:bodyPr>
            <a:normAutofit fontScale="92500" lnSpcReduction="10000"/>
          </a:bodyPr>
          <a:lstStyle/>
          <a:p>
            <a:pPr marL="0" indent="0">
              <a:buNone/>
            </a:pPr>
            <a:r>
              <a:rPr lang="en-IN" dirty="0" smtClean="0">
                <a:solidFill>
                  <a:srgbClr val="FF0000"/>
                </a:solidFill>
              </a:rPr>
              <a:t>2.Searching:  </a:t>
            </a:r>
          </a:p>
          <a:p>
            <a:pPr marL="0" indent="0">
              <a:buNone/>
            </a:pPr>
            <a:r>
              <a:rPr lang="en-IN" dirty="0" smtClean="0"/>
              <a:t>It </a:t>
            </a:r>
            <a:r>
              <a:rPr lang="en-IN" dirty="0"/>
              <a:t>is used to find out the location of the data item if it exists in the given collection of data items. </a:t>
            </a:r>
          </a:p>
          <a:p>
            <a:pPr marL="0" indent="0">
              <a:buNone/>
            </a:pPr>
            <a:r>
              <a:rPr lang="en-IN" dirty="0"/>
              <a:t>E.g.	</a:t>
            </a:r>
          </a:p>
          <a:p>
            <a:pPr marL="0" indent="0">
              <a:buNone/>
            </a:pPr>
            <a:r>
              <a:rPr lang="en-IN" dirty="0"/>
              <a:t>We have linear array A as below:</a:t>
            </a:r>
          </a:p>
          <a:p>
            <a:pPr marL="0" indent="0">
              <a:buNone/>
            </a:pPr>
            <a:r>
              <a:rPr lang="en-IN" dirty="0"/>
              <a:t> </a:t>
            </a:r>
          </a:p>
          <a:p>
            <a:pPr marL="0" indent="0">
              <a:buNone/>
            </a:pPr>
            <a:r>
              <a:rPr lang="en-IN" dirty="0"/>
              <a:t>1	2	3	4	5</a:t>
            </a:r>
          </a:p>
          <a:p>
            <a:pPr marL="0" indent="0">
              <a:buNone/>
            </a:pPr>
            <a:r>
              <a:rPr lang="en-IN" dirty="0"/>
              <a:t>15	50	35	20	25</a:t>
            </a:r>
          </a:p>
          <a:p>
            <a:pPr marL="0" indent="0">
              <a:buNone/>
            </a:pPr>
            <a:r>
              <a:rPr lang="en-IN" dirty="0"/>
              <a:t> </a:t>
            </a:r>
          </a:p>
          <a:p>
            <a:pPr marL="0" indent="0">
              <a:buNone/>
            </a:pPr>
            <a:r>
              <a:rPr lang="en-IN" dirty="0"/>
              <a:t>Suppose item to be searched is 20. We will start from beginning and will compare 20 with each element. This process will continue until element is found or array is finished. </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9954735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0" y="260648"/>
            <a:ext cx="4495800" cy="6120680"/>
          </a:xfrm>
        </p:spPr>
        <p:txBody>
          <a:bodyPr>
            <a:normAutofit/>
          </a:bodyPr>
          <a:lstStyle/>
          <a:p>
            <a:pPr marL="0" indent="0">
              <a:buNone/>
            </a:pPr>
            <a:r>
              <a:rPr lang="en-IN" sz="1800" dirty="0">
                <a:solidFill>
                  <a:srgbClr val="FF0000"/>
                </a:solidFill>
              </a:rPr>
              <a:t>3.Insertion</a:t>
            </a:r>
            <a:r>
              <a:rPr lang="en-IN" sz="1800" dirty="0">
                <a:solidFill>
                  <a:srgbClr val="FF0000"/>
                </a:solidFill>
              </a:rPr>
              <a:t>: </a:t>
            </a:r>
            <a:endParaRPr lang="en-IN" sz="1800" dirty="0">
              <a:solidFill>
                <a:srgbClr val="FF0000"/>
              </a:solidFill>
            </a:endParaRPr>
          </a:p>
          <a:p>
            <a:pPr marL="0" indent="0">
              <a:buNone/>
            </a:pPr>
            <a:r>
              <a:rPr lang="en-IN" sz="2000" dirty="0" smtClean="0"/>
              <a:t>It </a:t>
            </a:r>
            <a:r>
              <a:rPr lang="en-IN" sz="2000" dirty="0"/>
              <a:t>is used to add a new data item in the given collection of data items.</a:t>
            </a:r>
          </a:p>
          <a:p>
            <a:pPr marL="0" indent="0">
              <a:buNone/>
            </a:pPr>
            <a:r>
              <a:rPr lang="en-IN" sz="2000" dirty="0"/>
              <a:t>E.g.</a:t>
            </a:r>
          </a:p>
          <a:p>
            <a:pPr marL="0" indent="0">
              <a:buNone/>
            </a:pPr>
            <a:r>
              <a:rPr lang="en-IN" sz="2000" dirty="0"/>
              <a:t>We have linear array A as below:</a:t>
            </a:r>
          </a:p>
          <a:p>
            <a:pPr marL="0" indent="0">
              <a:buNone/>
            </a:pPr>
            <a:r>
              <a:rPr lang="en-IN" sz="2000" dirty="0"/>
              <a:t> </a:t>
            </a:r>
          </a:p>
          <a:p>
            <a:pPr marL="0" indent="0">
              <a:buNone/>
            </a:pPr>
            <a:r>
              <a:rPr lang="en-IN" sz="2000" dirty="0"/>
              <a:t>1	2	3	4	5	</a:t>
            </a:r>
          </a:p>
          <a:p>
            <a:pPr marL="0" indent="0">
              <a:buNone/>
            </a:pPr>
            <a:r>
              <a:rPr lang="en-IN" sz="2000" dirty="0"/>
              <a:t>10	20	50	30	15	</a:t>
            </a:r>
          </a:p>
          <a:p>
            <a:pPr marL="0" indent="0">
              <a:buNone/>
            </a:pPr>
            <a:r>
              <a:rPr lang="en-IN" sz="2000" dirty="0"/>
              <a:t> </a:t>
            </a:r>
          </a:p>
          <a:p>
            <a:pPr marL="0" indent="0">
              <a:buNone/>
            </a:pPr>
            <a:r>
              <a:rPr lang="en-IN" sz="2000" dirty="0"/>
              <a:t> </a:t>
            </a:r>
          </a:p>
          <a:p>
            <a:pPr marL="0" indent="0">
              <a:lnSpc>
                <a:spcPct val="110000"/>
              </a:lnSpc>
              <a:buNone/>
            </a:pPr>
            <a:r>
              <a:rPr lang="en-IN" sz="2000" dirty="0"/>
              <a:t>New element to be inserted is 100 and location for insertion is 3. So shift the elements from 5th location to 3rd location downwards by 1 place. And then insert 100 at 3rd location. </a:t>
            </a:r>
            <a:endParaRPr lang="en-IN" sz="2000" dirty="0"/>
          </a:p>
        </p:txBody>
      </p:sp>
      <p:sp>
        <p:nvSpPr>
          <p:cNvPr id="7" name="Content Placeholder 6"/>
          <p:cNvSpPr>
            <a:spLocks noGrp="1"/>
          </p:cNvSpPr>
          <p:nvPr>
            <p:ph sz="half" idx="2"/>
          </p:nvPr>
        </p:nvSpPr>
        <p:spPr>
          <a:xfrm>
            <a:off x="4427984" y="620688"/>
            <a:ext cx="4968552" cy="5688632"/>
          </a:xfrm>
        </p:spPr>
        <p:txBody>
          <a:bodyPr>
            <a:normAutofit/>
          </a:bodyPr>
          <a:lstStyle/>
          <a:p>
            <a:pPr marL="0" indent="0">
              <a:buNone/>
            </a:pPr>
            <a:r>
              <a:rPr lang="en-IN" sz="1800" dirty="0" smtClean="0">
                <a:solidFill>
                  <a:srgbClr val="FF0000"/>
                </a:solidFill>
              </a:rPr>
              <a:t>4.Deletion</a:t>
            </a:r>
            <a:r>
              <a:rPr lang="en-IN" sz="1800" dirty="0">
                <a:solidFill>
                  <a:srgbClr val="FF0000"/>
                </a:solidFill>
              </a:rPr>
              <a:t>: </a:t>
            </a:r>
            <a:endParaRPr lang="en-IN" sz="1800" dirty="0" smtClean="0">
              <a:solidFill>
                <a:srgbClr val="FF0000"/>
              </a:solidFill>
            </a:endParaRPr>
          </a:p>
          <a:p>
            <a:pPr marL="0" indent="0">
              <a:buNone/>
            </a:pPr>
            <a:r>
              <a:rPr lang="en-IN" sz="1800" dirty="0" smtClean="0"/>
              <a:t>It </a:t>
            </a:r>
            <a:r>
              <a:rPr lang="en-IN" sz="1800" dirty="0"/>
              <a:t>is used to delete an existing data item from the given collection of data items.</a:t>
            </a:r>
          </a:p>
          <a:p>
            <a:pPr marL="0" indent="0">
              <a:buNone/>
            </a:pPr>
            <a:r>
              <a:rPr lang="en-IN" sz="1800" dirty="0"/>
              <a:t>E.g.</a:t>
            </a:r>
          </a:p>
          <a:p>
            <a:pPr marL="0" indent="0">
              <a:buNone/>
            </a:pPr>
            <a:r>
              <a:rPr lang="en-IN" sz="1800" dirty="0"/>
              <a:t>We have linear array A as below:</a:t>
            </a:r>
          </a:p>
          <a:p>
            <a:pPr marL="0" indent="0">
              <a:buNone/>
            </a:pPr>
            <a:r>
              <a:rPr lang="en-IN" sz="1800" dirty="0"/>
              <a:t> </a:t>
            </a:r>
          </a:p>
          <a:p>
            <a:pPr marL="0" indent="0">
              <a:buNone/>
            </a:pPr>
            <a:r>
              <a:rPr lang="en-IN" sz="1800" dirty="0" smtClean="0"/>
              <a:t>1	2</a:t>
            </a:r>
            <a:r>
              <a:rPr lang="en-IN" sz="1800" dirty="0"/>
              <a:t>	3	4	</a:t>
            </a:r>
            <a:r>
              <a:rPr lang="en-IN" sz="1800" dirty="0" smtClean="0"/>
              <a:t>5          6</a:t>
            </a:r>
            <a:r>
              <a:rPr lang="en-IN" sz="1800" dirty="0"/>
              <a:t>	</a:t>
            </a:r>
          </a:p>
          <a:p>
            <a:pPr marL="0" indent="0">
              <a:buNone/>
            </a:pPr>
            <a:r>
              <a:rPr lang="en-IN" sz="1800" dirty="0"/>
              <a:t>10	20	50	40	</a:t>
            </a:r>
            <a:r>
              <a:rPr lang="en-IN" sz="1800" dirty="0" smtClean="0"/>
              <a:t>25      60</a:t>
            </a:r>
            <a:endParaRPr lang="en-IN" sz="1800" dirty="0"/>
          </a:p>
          <a:p>
            <a:pPr marL="0" indent="0">
              <a:buNone/>
            </a:pPr>
            <a:r>
              <a:rPr lang="en-IN" sz="1800" dirty="0"/>
              <a:t> </a:t>
            </a:r>
          </a:p>
          <a:p>
            <a:pPr marL="0" indent="0">
              <a:buNone/>
            </a:pPr>
            <a:r>
              <a:rPr lang="en-IN" sz="1800" dirty="0"/>
              <a:t> </a:t>
            </a:r>
          </a:p>
          <a:p>
            <a:pPr marL="0" indent="0">
              <a:buNone/>
            </a:pPr>
            <a:r>
              <a:rPr lang="en-IN" sz="1800" dirty="0"/>
              <a:t>The element to be deleted is 50 which is at 3rd location. So shift the elements from 4th to 6th location upwards by 1 place</a:t>
            </a:r>
            <a:endParaRPr lang="en-IN" sz="1800"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40529771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57200" y="764704"/>
            <a:ext cx="4038600" cy="5544616"/>
          </a:xfrm>
        </p:spPr>
        <p:txBody>
          <a:bodyPr>
            <a:normAutofit/>
          </a:bodyPr>
          <a:lstStyle/>
          <a:p>
            <a:pPr marL="0" indent="0">
              <a:buNone/>
            </a:pPr>
            <a:r>
              <a:rPr lang="en-IN" dirty="0"/>
              <a:t>void create() //creating an array</a:t>
            </a:r>
          </a:p>
          <a:p>
            <a:pPr marL="0" indent="0">
              <a:buNone/>
            </a:pPr>
            <a:r>
              <a:rPr lang="en-IN" dirty="0" smtClean="0"/>
              <a:t>{</a:t>
            </a:r>
          </a:p>
          <a:p>
            <a:pPr marL="0" indent="0">
              <a:buNone/>
            </a:pPr>
            <a:r>
              <a:rPr lang="en-IN" dirty="0" smtClean="0"/>
              <a:t> </a:t>
            </a:r>
            <a:r>
              <a:rPr lang="en-IN" dirty="0" err="1"/>
              <a:t>printf</a:t>
            </a:r>
            <a:r>
              <a:rPr lang="en-IN" dirty="0"/>
              <a:t>("\</a:t>
            </a:r>
            <a:r>
              <a:rPr lang="en-IN" dirty="0" err="1"/>
              <a:t>nEnter</a:t>
            </a:r>
            <a:r>
              <a:rPr lang="en-IN" dirty="0"/>
              <a:t> the size of the array elements:\t");</a:t>
            </a:r>
          </a:p>
          <a:p>
            <a:pPr marL="0" indent="0">
              <a:buNone/>
            </a:pPr>
            <a:r>
              <a:rPr lang="en-IN" dirty="0"/>
              <a:t> </a:t>
            </a:r>
            <a:r>
              <a:rPr lang="en-IN" dirty="0" smtClean="0"/>
              <a:t> </a:t>
            </a:r>
            <a:r>
              <a:rPr lang="en-IN" dirty="0" err="1"/>
              <a:t>scanf</a:t>
            </a:r>
            <a:r>
              <a:rPr lang="en-IN" dirty="0"/>
              <a:t>("%</a:t>
            </a:r>
            <a:r>
              <a:rPr lang="en-IN" dirty="0" err="1"/>
              <a:t>d",&amp;n</a:t>
            </a:r>
            <a:r>
              <a:rPr lang="en-IN" dirty="0"/>
              <a:t>);</a:t>
            </a:r>
          </a:p>
          <a:p>
            <a:pPr marL="0" indent="0">
              <a:buNone/>
            </a:pPr>
            <a:r>
              <a:rPr lang="en-IN" dirty="0"/>
              <a:t> </a:t>
            </a:r>
            <a:r>
              <a:rPr lang="en-IN" dirty="0" err="1" smtClean="0"/>
              <a:t>printf</a:t>
            </a:r>
            <a:r>
              <a:rPr lang="en-IN" dirty="0"/>
              <a:t>("\</a:t>
            </a:r>
            <a:r>
              <a:rPr lang="en-IN" dirty="0" err="1"/>
              <a:t>nEnter</a:t>
            </a:r>
            <a:r>
              <a:rPr lang="en-IN" dirty="0"/>
              <a:t> the elements for the array:\n");</a:t>
            </a:r>
          </a:p>
          <a:p>
            <a:pPr marL="0" indent="0">
              <a:buNone/>
            </a:pPr>
            <a:r>
              <a:rPr lang="en-IN" dirty="0"/>
              <a:t>        for(i=0;i&lt;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[i]);</a:t>
            </a:r>
          </a:p>
          <a:p>
            <a:pPr marL="0" indent="0">
              <a:buNone/>
            </a:pPr>
            <a:r>
              <a:rPr lang="en-IN" dirty="0"/>
              <a:t>        }</a:t>
            </a:r>
          </a:p>
          <a:p>
            <a:pPr marL="0" indent="0">
              <a:buNone/>
            </a:pPr>
            <a:r>
              <a:rPr lang="en-IN" dirty="0"/>
              <a:t>}//end of create()</a:t>
            </a:r>
          </a:p>
          <a:p>
            <a:pPr marL="0" indent="0">
              <a:buNone/>
            </a:pPr>
            <a:endParaRPr lang="en-IN" dirty="0"/>
          </a:p>
        </p:txBody>
      </p:sp>
      <p:sp>
        <p:nvSpPr>
          <p:cNvPr id="7" name="Content Placeholder 6"/>
          <p:cNvSpPr>
            <a:spLocks noGrp="1"/>
          </p:cNvSpPr>
          <p:nvPr>
            <p:ph sz="half" idx="2"/>
          </p:nvPr>
        </p:nvSpPr>
        <p:spPr>
          <a:xfrm>
            <a:off x="4427984" y="692696"/>
            <a:ext cx="4608512" cy="5616624"/>
          </a:xfrm>
        </p:spPr>
        <p:txBody>
          <a:bodyPr>
            <a:normAutofit/>
          </a:bodyPr>
          <a:lstStyle/>
          <a:p>
            <a:pPr marL="0" indent="0">
              <a:buNone/>
            </a:pPr>
            <a:r>
              <a:rPr lang="en-IN" dirty="0">
                <a:solidFill>
                  <a:srgbClr val="C00000"/>
                </a:solidFill>
              </a:rPr>
              <a:t>void display()  //displaying an array elements</a:t>
            </a:r>
          </a:p>
          <a:p>
            <a:pPr marL="0" indent="0">
              <a:buNone/>
            </a:pPr>
            <a:r>
              <a:rPr lang="en-IN" dirty="0">
                <a:solidFill>
                  <a:srgbClr val="C00000"/>
                </a:solidFill>
              </a:rPr>
              <a:t>{</a:t>
            </a:r>
          </a:p>
          <a:p>
            <a:pPr marL="0" indent="0">
              <a:buNone/>
            </a:pPr>
            <a:r>
              <a:rPr lang="en-IN" dirty="0">
                <a:solidFill>
                  <a:srgbClr val="C00000"/>
                </a:solidFill>
              </a:rPr>
              <a:t>        </a:t>
            </a:r>
            <a:r>
              <a:rPr lang="en-IN" dirty="0" err="1">
                <a:solidFill>
                  <a:srgbClr val="C00000"/>
                </a:solidFill>
              </a:rPr>
              <a:t>int</a:t>
            </a:r>
            <a:r>
              <a:rPr lang="en-IN" dirty="0">
                <a:solidFill>
                  <a:srgbClr val="C00000"/>
                </a:solidFill>
              </a:rPr>
              <a:t> i;</a:t>
            </a:r>
          </a:p>
          <a:p>
            <a:pPr marL="0" indent="0">
              <a:buNone/>
            </a:pPr>
            <a:r>
              <a:rPr lang="en-IN" dirty="0" err="1" smtClean="0">
                <a:solidFill>
                  <a:srgbClr val="C00000"/>
                </a:solidFill>
              </a:rPr>
              <a:t>printf</a:t>
            </a:r>
            <a:r>
              <a:rPr lang="en-IN" dirty="0">
                <a:solidFill>
                  <a:srgbClr val="C00000"/>
                </a:solidFill>
              </a:rPr>
              <a:t>("\</a:t>
            </a:r>
            <a:r>
              <a:rPr lang="en-IN" dirty="0" err="1">
                <a:solidFill>
                  <a:srgbClr val="C00000"/>
                </a:solidFill>
              </a:rPr>
              <a:t>nThe</a:t>
            </a:r>
            <a:r>
              <a:rPr lang="en-IN" dirty="0">
                <a:solidFill>
                  <a:srgbClr val="C00000"/>
                </a:solidFill>
              </a:rPr>
              <a:t> array elements are:\n");</a:t>
            </a:r>
          </a:p>
          <a:p>
            <a:pPr marL="0" indent="0">
              <a:buNone/>
            </a:pPr>
            <a:r>
              <a:rPr lang="en-IN" dirty="0">
                <a:solidFill>
                  <a:srgbClr val="C00000"/>
                </a:solidFill>
              </a:rPr>
              <a:t>        for(i=0;i&lt;</a:t>
            </a:r>
            <a:r>
              <a:rPr lang="en-IN" dirty="0" err="1">
                <a:solidFill>
                  <a:srgbClr val="C00000"/>
                </a:solidFill>
              </a:rPr>
              <a:t>n;i</a:t>
            </a:r>
            <a:r>
              <a:rPr lang="en-IN" dirty="0" smtClean="0">
                <a:solidFill>
                  <a:srgbClr val="C00000"/>
                </a:solidFill>
              </a:rPr>
              <a:t>++)</a:t>
            </a:r>
          </a:p>
          <a:p>
            <a:pPr marL="0" indent="0">
              <a:buNone/>
            </a:pPr>
            <a:r>
              <a:rPr lang="en-IN" dirty="0" smtClean="0">
                <a:solidFill>
                  <a:srgbClr val="C00000"/>
                </a:solidFill>
              </a:rPr>
              <a:t>{</a:t>
            </a:r>
            <a:endParaRPr lang="en-IN" dirty="0">
              <a:solidFill>
                <a:srgbClr val="C00000"/>
              </a:solidFill>
            </a:endParaRPr>
          </a:p>
          <a:p>
            <a:pPr marL="0" indent="0">
              <a:buNone/>
            </a:pPr>
            <a:r>
              <a:rPr lang="en-IN" dirty="0">
                <a:solidFill>
                  <a:srgbClr val="C00000"/>
                </a:solidFill>
              </a:rPr>
              <a:t>                 </a:t>
            </a:r>
            <a:r>
              <a:rPr lang="en-IN" dirty="0" err="1">
                <a:solidFill>
                  <a:srgbClr val="C00000"/>
                </a:solidFill>
              </a:rPr>
              <a:t>printf</a:t>
            </a:r>
            <a:r>
              <a:rPr lang="en-IN" dirty="0">
                <a:solidFill>
                  <a:srgbClr val="C00000"/>
                </a:solidFill>
              </a:rPr>
              <a:t>("%d\</a:t>
            </a:r>
            <a:r>
              <a:rPr lang="en-IN" dirty="0" err="1">
                <a:solidFill>
                  <a:srgbClr val="C00000"/>
                </a:solidFill>
              </a:rPr>
              <a:t>t",a</a:t>
            </a:r>
            <a:r>
              <a:rPr lang="en-IN" dirty="0">
                <a:solidFill>
                  <a:srgbClr val="C00000"/>
                </a:solidFill>
              </a:rPr>
              <a:t>[i]);         </a:t>
            </a:r>
          </a:p>
          <a:p>
            <a:pPr marL="0" indent="0">
              <a:buNone/>
            </a:pPr>
            <a:r>
              <a:rPr lang="en-IN" dirty="0">
                <a:solidFill>
                  <a:srgbClr val="C00000"/>
                </a:solidFill>
              </a:rPr>
              <a:t>         }</a:t>
            </a:r>
          </a:p>
          <a:p>
            <a:pPr marL="0" indent="0">
              <a:buNone/>
            </a:pPr>
            <a:r>
              <a:rPr lang="en-IN" dirty="0">
                <a:solidFill>
                  <a:srgbClr val="C00000"/>
                </a:solidFill>
              </a:rPr>
              <a:t> }//end of display() </a:t>
            </a:r>
          </a:p>
          <a:p>
            <a:endParaRPr lang="en-IN" dirty="0">
              <a:solidFill>
                <a:srgbClr val="C00000"/>
              </a:solidFill>
            </a:endParaRP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07632455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07504" y="476672"/>
            <a:ext cx="4388296" cy="5904656"/>
          </a:xfrm>
        </p:spPr>
        <p:txBody>
          <a:bodyPr>
            <a:normAutofit fontScale="92500" lnSpcReduction="10000"/>
          </a:bodyPr>
          <a:lstStyle/>
          <a:p>
            <a:pPr marL="0" indent="0">
              <a:buNone/>
            </a:pPr>
            <a:r>
              <a:rPr lang="en-IN" dirty="0">
                <a:solidFill>
                  <a:srgbClr val="C00000"/>
                </a:solidFill>
              </a:rPr>
              <a:t>void insert()   //inserting an element in to an array  </a:t>
            </a:r>
          </a:p>
          <a:p>
            <a:pPr marL="0" indent="0">
              <a:buNone/>
            </a:pPr>
            <a:r>
              <a:rPr lang="en-IN" dirty="0">
                <a:solidFill>
                  <a:srgbClr val="C00000"/>
                </a:solidFill>
              </a:rPr>
              <a:t>{         </a:t>
            </a:r>
          </a:p>
          <a:p>
            <a:pPr marL="0" indent="0">
              <a:buNone/>
            </a:pPr>
            <a:r>
              <a:rPr lang="en-IN" dirty="0">
                <a:solidFill>
                  <a:srgbClr val="C00000"/>
                </a:solidFill>
              </a:rPr>
              <a:t>    </a:t>
            </a:r>
            <a:r>
              <a:rPr lang="en-IN" dirty="0" err="1">
                <a:solidFill>
                  <a:srgbClr val="C00000"/>
                </a:solidFill>
              </a:rPr>
              <a:t>printf</a:t>
            </a:r>
            <a:r>
              <a:rPr lang="en-IN" dirty="0">
                <a:solidFill>
                  <a:srgbClr val="C00000"/>
                </a:solidFill>
              </a:rPr>
              <a:t>("\</a:t>
            </a:r>
            <a:r>
              <a:rPr lang="en-IN" dirty="0" err="1">
                <a:solidFill>
                  <a:srgbClr val="C00000"/>
                </a:solidFill>
              </a:rPr>
              <a:t>nEnter</a:t>
            </a:r>
            <a:r>
              <a:rPr lang="en-IN" dirty="0">
                <a:solidFill>
                  <a:srgbClr val="C00000"/>
                </a:solidFill>
              </a:rPr>
              <a:t> the position for the new element:\t");         </a:t>
            </a:r>
          </a:p>
          <a:p>
            <a:pPr marL="0" indent="0">
              <a:buNone/>
            </a:pPr>
            <a:r>
              <a:rPr lang="en-IN" dirty="0">
                <a:solidFill>
                  <a:srgbClr val="C00000"/>
                </a:solidFill>
              </a:rPr>
              <a:t>    </a:t>
            </a:r>
            <a:r>
              <a:rPr lang="en-IN" dirty="0" err="1">
                <a:solidFill>
                  <a:srgbClr val="C00000"/>
                </a:solidFill>
              </a:rPr>
              <a:t>scanf</a:t>
            </a:r>
            <a:r>
              <a:rPr lang="en-IN" dirty="0">
                <a:solidFill>
                  <a:srgbClr val="C00000"/>
                </a:solidFill>
              </a:rPr>
              <a:t>("%d",&amp;</a:t>
            </a:r>
            <a:r>
              <a:rPr lang="en-IN" dirty="0" err="1">
                <a:solidFill>
                  <a:srgbClr val="C00000"/>
                </a:solidFill>
              </a:rPr>
              <a:t>pos</a:t>
            </a:r>
            <a:r>
              <a:rPr lang="en-IN" dirty="0">
                <a:solidFill>
                  <a:srgbClr val="C00000"/>
                </a:solidFill>
              </a:rPr>
              <a:t>);         </a:t>
            </a:r>
          </a:p>
          <a:p>
            <a:pPr marL="0" indent="0">
              <a:buNone/>
            </a:pPr>
            <a:r>
              <a:rPr lang="en-IN" dirty="0">
                <a:solidFill>
                  <a:srgbClr val="C00000"/>
                </a:solidFill>
              </a:rPr>
              <a:t>    </a:t>
            </a:r>
            <a:r>
              <a:rPr lang="en-IN" dirty="0" err="1">
                <a:solidFill>
                  <a:srgbClr val="C00000"/>
                </a:solidFill>
              </a:rPr>
              <a:t>printf</a:t>
            </a:r>
            <a:r>
              <a:rPr lang="en-IN" dirty="0">
                <a:solidFill>
                  <a:srgbClr val="C00000"/>
                </a:solidFill>
              </a:rPr>
              <a:t>("\</a:t>
            </a:r>
            <a:r>
              <a:rPr lang="en-IN" dirty="0" err="1">
                <a:solidFill>
                  <a:srgbClr val="C00000"/>
                </a:solidFill>
              </a:rPr>
              <a:t>nEnter</a:t>
            </a:r>
            <a:r>
              <a:rPr lang="en-IN" dirty="0">
                <a:solidFill>
                  <a:srgbClr val="C00000"/>
                </a:solidFill>
              </a:rPr>
              <a:t> the element to be inserted :\t");         </a:t>
            </a:r>
          </a:p>
          <a:p>
            <a:pPr marL="0" indent="0">
              <a:buNone/>
            </a:pPr>
            <a:r>
              <a:rPr lang="en-IN" dirty="0">
                <a:solidFill>
                  <a:srgbClr val="C00000"/>
                </a:solidFill>
              </a:rPr>
              <a:t>    </a:t>
            </a:r>
            <a:r>
              <a:rPr lang="en-IN" dirty="0" err="1">
                <a:solidFill>
                  <a:srgbClr val="C00000"/>
                </a:solidFill>
              </a:rPr>
              <a:t>scanf</a:t>
            </a:r>
            <a:r>
              <a:rPr lang="en-IN" dirty="0">
                <a:solidFill>
                  <a:srgbClr val="C00000"/>
                </a:solidFill>
              </a:rPr>
              <a:t>("%d",&amp;</a:t>
            </a:r>
            <a:r>
              <a:rPr lang="en-IN" dirty="0" err="1">
                <a:solidFill>
                  <a:srgbClr val="C00000"/>
                </a:solidFill>
              </a:rPr>
              <a:t>val</a:t>
            </a:r>
            <a:r>
              <a:rPr lang="en-IN" dirty="0">
                <a:solidFill>
                  <a:srgbClr val="C00000"/>
                </a:solidFill>
              </a:rPr>
              <a:t>);         </a:t>
            </a:r>
          </a:p>
          <a:p>
            <a:pPr marL="0" indent="0">
              <a:buNone/>
            </a:pPr>
            <a:r>
              <a:rPr lang="en-IN" dirty="0">
                <a:solidFill>
                  <a:srgbClr val="C00000"/>
                </a:solidFill>
              </a:rPr>
              <a:t>    for(i=n-1;i&gt;=</a:t>
            </a:r>
            <a:r>
              <a:rPr lang="en-IN" dirty="0" err="1">
                <a:solidFill>
                  <a:srgbClr val="C00000"/>
                </a:solidFill>
              </a:rPr>
              <a:t>pos;i</a:t>
            </a:r>
            <a:r>
              <a:rPr lang="en-IN" dirty="0">
                <a:solidFill>
                  <a:srgbClr val="C00000"/>
                </a:solidFill>
              </a:rPr>
              <a:t>--)</a:t>
            </a:r>
          </a:p>
          <a:p>
            <a:pPr marL="0" indent="0">
              <a:buNone/>
            </a:pPr>
            <a:r>
              <a:rPr lang="en-IN" dirty="0">
                <a:solidFill>
                  <a:srgbClr val="C00000"/>
                </a:solidFill>
              </a:rPr>
              <a:t>        {</a:t>
            </a:r>
          </a:p>
          <a:p>
            <a:pPr marL="0" indent="0">
              <a:buNone/>
            </a:pPr>
            <a:r>
              <a:rPr lang="en-IN" dirty="0">
                <a:solidFill>
                  <a:srgbClr val="C00000"/>
                </a:solidFill>
              </a:rPr>
              <a:t>                a[i+1]=a[i];</a:t>
            </a:r>
          </a:p>
          <a:p>
            <a:pPr marL="0" indent="0">
              <a:buNone/>
            </a:pPr>
            <a:r>
              <a:rPr lang="en-IN" dirty="0">
                <a:solidFill>
                  <a:srgbClr val="C00000"/>
                </a:solidFill>
              </a:rPr>
              <a:t>        }</a:t>
            </a:r>
          </a:p>
          <a:p>
            <a:pPr marL="0" indent="0">
              <a:buNone/>
            </a:pPr>
            <a:r>
              <a:rPr lang="en-IN" dirty="0">
                <a:solidFill>
                  <a:srgbClr val="C00000"/>
                </a:solidFill>
              </a:rPr>
              <a:t>        a[</a:t>
            </a:r>
            <a:r>
              <a:rPr lang="en-IN" dirty="0" err="1">
                <a:solidFill>
                  <a:srgbClr val="C00000"/>
                </a:solidFill>
              </a:rPr>
              <a:t>pos</a:t>
            </a:r>
            <a:r>
              <a:rPr lang="en-IN" dirty="0">
                <a:solidFill>
                  <a:srgbClr val="C00000"/>
                </a:solidFill>
              </a:rPr>
              <a:t>]=</a:t>
            </a:r>
            <a:r>
              <a:rPr lang="en-IN" dirty="0" err="1">
                <a:solidFill>
                  <a:srgbClr val="C00000"/>
                </a:solidFill>
              </a:rPr>
              <a:t>val</a:t>
            </a:r>
            <a:r>
              <a:rPr lang="en-IN" dirty="0">
                <a:solidFill>
                  <a:srgbClr val="C00000"/>
                </a:solidFill>
              </a:rPr>
              <a:t>;</a:t>
            </a:r>
          </a:p>
          <a:p>
            <a:pPr marL="0" indent="0">
              <a:buNone/>
            </a:pPr>
            <a:r>
              <a:rPr lang="en-IN" dirty="0">
                <a:solidFill>
                  <a:srgbClr val="C00000"/>
                </a:solidFill>
              </a:rPr>
              <a:t>        n=n+1;</a:t>
            </a:r>
          </a:p>
          <a:p>
            <a:pPr marL="0" indent="0">
              <a:buNone/>
            </a:pPr>
            <a:r>
              <a:rPr lang="en-IN" dirty="0">
                <a:solidFill>
                  <a:srgbClr val="C00000"/>
                </a:solidFill>
              </a:rPr>
              <a:t>}//end of insert()</a:t>
            </a:r>
          </a:p>
          <a:p>
            <a:pPr marL="0" indent="0">
              <a:buNone/>
            </a:pPr>
            <a:endParaRPr lang="en-IN" dirty="0">
              <a:solidFill>
                <a:srgbClr val="C00000"/>
              </a:solidFill>
            </a:endParaRPr>
          </a:p>
        </p:txBody>
      </p:sp>
      <p:sp>
        <p:nvSpPr>
          <p:cNvPr id="7" name="Content Placeholder 6"/>
          <p:cNvSpPr>
            <a:spLocks noGrp="1"/>
          </p:cNvSpPr>
          <p:nvPr>
            <p:ph sz="half" idx="2"/>
          </p:nvPr>
        </p:nvSpPr>
        <p:spPr>
          <a:xfrm>
            <a:off x="4427984" y="692696"/>
            <a:ext cx="4716016" cy="5616624"/>
          </a:xfrm>
        </p:spPr>
        <p:txBody>
          <a:bodyPr>
            <a:normAutofit fontScale="92500" lnSpcReduction="10000"/>
          </a:bodyPr>
          <a:lstStyle/>
          <a:p>
            <a:pPr marL="0" indent="0">
              <a:buNone/>
            </a:pPr>
            <a:r>
              <a:rPr lang="en-IN" dirty="0"/>
              <a:t>void del()      //deleting an array element</a:t>
            </a:r>
          </a:p>
          <a:p>
            <a:pPr marL="0" indent="0">
              <a:buNone/>
            </a:pPr>
            <a:r>
              <a:rPr lang="en-IN" dirty="0"/>
              <a:t>{</a:t>
            </a:r>
          </a:p>
          <a:p>
            <a:pPr marL="0" indent="0">
              <a:buNone/>
            </a:pPr>
            <a:r>
              <a:rPr lang="en-IN" dirty="0"/>
              <a:t>        </a:t>
            </a:r>
            <a:r>
              <a:rPr lang="en-IN" dirty="0" err="1"/>
              <a:t>printf</a:t>
            </a:r>
            <a:r>
              <a:rPr lang="en-IN" dirty="0"/>
              <a:t>("\</a:t>
            </a:r>
            <a:r>
              <a:rPr lang="en-IN" dirty="0" err="1"/>
              <a:t>nEnter</a:t>
            </a:r>
            <a:r>
              <a:rPr lang="en-IN" dirty="0"/>
              <a:t> the position of the element to be deleted:\t");</a:t>
            </a:r>
          </a:p>
          <a:p>
            <a:pPr marL="0" indent="0">
              <a:buNone/>
            </a:pPr>
            <a:r>
              <a:rPr lang="en-IN" dirty="0"/>
              <a:t>        </a:t>
            </a:r>
            <a:r>
              <a:rPr lang="en-IN" dirty="0" err="1"/>
              <a:t>scanf</a:t>
            </a:r>
            <a:r>
              <a:rPr lang="en-IN" dirty="0"/>
              <a:t>("%d",&amp;</a:t>
            </a:r>
            <a:r>
              <a:rPr lang="en-IN" dirty="0" err="1"/>
              <a:t>pos</a:t>
            </a:r>
            <a:r>
              <a:rPr lang="en-IN" dirty="0"/>
              <a:t>);</a:t>
            </a:r>
          </a:p>
          <a:p>
            <a:pPr marL="0" indent="0">
              <a:buNone/>
            </a:pPr>
            <a:r>
              <a:rPr lang="en-IN" dirty="0"/>
              <a:t>        </a:t>
            </a:r>
            <a:r>
              <a:rPr lang="en-IN" dirty="0" err="1"/>
              <a:t>val</a:t>
            </a:r>
            <a:r>
              <a:rPr lang="en-IN" dirty="0"/>
              <a:t>=a[</a:t>
            </a:r>
            <a:r>
              <a:rPr lang="en-IN" dirty="0" err="1"/>
              <a:t>pos</a:t>
            </a:r>
            <a:r>
              <a:rPr lang="en-IN" dirty="0"/>
              <a:t>];</a:t>
            </a:r>
          </a:p>
          <a:p>
            <a:pPr marL="0" indent="0">
              <a:buNone/>
            </a:pPr>
            <a:r>
              <a:rPr lang="en-IN" dirty="0"/>
              <a:t>        for(i=</a:t>
            </a:r>
            <a:r>
              <a:rPr lang="en-IN" dirty="0" err="1"/>
              <a:t>pos;i</a:t>
            </a:r>
            <a:r>
              <a:rPr lang="en-IN" dirty="0"/>
              <a:t>&lt;n-1;i++)</a:t>
            </a:r>
          </a:p>
          <a:p>
            <a:pPr marL="0" indent="0">
              <a:buNone/>
            </a:pPr>
            <a:r>
              <a:rPr lang="en-IN" dirty="0"/>
              <a:t>        {</a:t>
            </a:r>
          </a:p>
          <a:p>
            <a:pPr marL="0" indent="0">
              <a:buNone/>
            </a:pPr>
            <a:r>
              <a:rPr lang="en-IN" dirty="0"/>
              <a:t>                a[i]=a[i+1];</a:t>
            </a:r>
          </a:p>
          <a:p>
            <a:pPr marL="0" indent="0">
              <a:buNone/>
            </a:pPr>
            <a:r>
              <a:rPr lang="en-IN" dirty="0"/>
              <a:t>        }</a:t>
            </a:r>
          </a:p>
          <a:p>
            <a:pPr marL="0" indent="0">
              <a:buNone/>
            </a:pPr>
            <a:r>
              <a:rPr lang="en-IN" dirty="0"/>
              <a:t>        </a:t>
            </a:r>
            <a:r>
              <a:rPr lang="en-IN" dirty="0" smtClean="0"/>
              <a:t>n=n-1;</a:t>
            </a:r>
          </a:p>
          <a:p>
            <a:pPr marL="0" indent="0">
              <a:buNone/>
            </a:pPr>
            <a:r>
              <a:rPr lang="en-IN" dirty="0" err="1" smtClean="0"/>
              <a:t>printf</a:t>
            </a:r>
            <a:r>
              <a:rPr lang="en-IN" dirty="0"/>
              <a:t>("\</a:t>
            </a:r>
            <a:r>
              <a:rPr lang="en-IN" dirty="0" err="1"/>
              <a:t>nThe</a:t>
            </a:r>
            <a:r>
              <a:rPr lang="en-IN" dirty="0"/>
              <a:t> deleted element is =%d",</a:t>
            </a:r>
            <a:r>
              <a:rPr lang="en-IN" dirty="0" err="1"/>
              <a:t>val</a:t>
            </a:r>
            <a:r>
              <a:rPr lang="en-IN" dirty="0"/>
              <a:t>);</a:t>
            </a:r>
          </a:p>
          <a:p>
            <a:pPr marL="0" indent="0">
              <a:buNone/>
            </a:pPr>
            <a:r>
              <a:rPr lang="en-IN" dirty="0"/>
              <a:t>}//end of delete()</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66053562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57200" y="116632"/>
            <a:ext cx="4038600" cy="6192688"/>
          </a:xfrm>
        </p:spPr>
        <p:txBody>
          <a:bodyPr>
            <a:normAutofit fontScale="70000" lnSpcReduction="20000"/>
          </a:bodyPr>
          <a:lstStyle/>
          <a:p>
            <a:pPr marL="0" indent="0">
              <a:buNone/>
            </a:pPr>
            <a:r>
              <a:rPr lang="en-IN" dirty="0"/>
              <a:t>void search()   //searching an array element</a:t>
            </a:r>
          </a:p>
          <a:p>
            <a:pPr marL="0" indent="0">
              <a:buNone/>
            </a:pPr>
            <a:r>
              <a:rPr lang="en-IN" dirty="0"/>
              <a:t>{</a:t>
            </a:r>
          </a:p>
          <a:p>
            <a:pPr marL="0" indent="0">
              <a:buNone/>
            </a:pPr>
            <a:r>
              <a:rPr lang="en-IN" dirty="0"/>
              <a:t>        </a:t>
            </a:r>
            <a:r>
              <a:rPr lang="en-IN" dirty="0" err="1"/>
              <a:t>printf</a:t>
            </a:r>
            <a:r>
              <a:rPr lang="en-IN" dirty="0"/>
              <a:t>("\</a:t>
            </a:r>
            <a:r>
              <a:rPr lang="en-IN" dirty="0" err="1"/>
              <a:t>nEnter</a:t>
            </a:r>
            <a:r>
              <a:rPr lang="en-IN" dirty="0"/>
              <a:t> the element to be searched:\t");</a:t>
            </a:r>
          </a:p>
          <a:p>
            <a:pPr marL="0" indent="0">
              <a:buNone/>
            </a:pPr>
            <a:r>
              <a:rPr lang="en-IN" dirty="0"/>
              <a:t>        </a:t>
            </a:r>
            <a:r>
              <a:rPr lang="en-IN" dirty="0" err="1"/>
              <a:t>scanf</a:t>
            </a:r>
            <a:r>
              <a:rPr lang="en-IN" dirty="0"/>
              <a:t>("%</a:t>
            </a:r>
            <a:r>
              <a:rPr lang="en-IN" dirty="0" err="1"/>
              <a:t>d",&amp;key</a:t>
            </a:r>
            <a:r>
              <a:rPr lang="en-IN" dirty="0"/>
              <a:t>);</a:t>
            </a:r>
          </a:p>
          <a:p>
            <a:pPr marL="0" indent="0">
              <a:buNone/>
            </a:pPr>
            <a:r>
              <a:rPr lang="en-IN" dirty="0"/>
              <a:t>        for(i=0;i&lt;</a:t>
            </a:r>
            <a:r>
              <a:rPr lang="en-IN" dirty="0" err="1"/>
              <a:t>n;i</a:t>
            </a:r>
            <a:r>
              <a:rPr lang="en-IN" dirty="0"/>
              <a:t>++)</a:t>
            </a:r>
          </a:p>
          <a:p>
            <a:pPr marL="0" indent="0">
              <a:buNone/>
            </a:pPr>
            <a:r>
              <a:rPr lang="en-IN" dirty="0"/>
              <a:t>        {</a:t>
            </a:r>
          </a:p>
          <a:p>
            <a:pPr marL="0" indent="0">
              <a:buNone/>
            </a:pPr>
            <a:r>
              <a:rPr lang="en-IN" dirty="0"/>
              <a:t>                if(a[i]==key)</a:t>
            </a:r>
          </a:p>
          <a:p>
            <a:pPr marL="0" indent="0">
              <a:buNone/>
            </a:pPr>
            <a:r>
              <a:rPr lang="en-IN" dirty="0"/>
              <a:t>                {</a:t>
            </a:r>
          </a:p>
          <a:p>
            <a:pPr marL="0" indent="0">
              <a:buNone/>
            </a:pPr>
            <a:r>
              <a:rPr lang="en-IN" dirty="0"/>
              <a:t>                        </a:t>
            </a:r>
            <a:r>
              <a:rPr lang="en-IN" dirty="0" err="1"/>
              <a:t>printf</a:t>
            </a:r>
            <a:r>
              <a:rPr lang="en-IN" dirty="0"/>
              <a:t>("\</a:t>
            </a:r>
            <a:r>
              <a:rPr lang="en-IN" dirty="0" err="1"/>
              <a:t>nThe</a:t>
            </a:r>
            <a:r>
              <a:rPr lang="en-IN" dirty="0"/>
              <a:t> element is present at position %</a:t>
            </a:r>
            <a:r>
              <a:rPr lang="en-IN" dirty="0" err="1"/>
              <a:t>d",i</a:t>
            </a:r>
            <a:r>
              <a:rPr lang="en-IN" dirty="0"/>
              <a:t>);</a:t>
            </a:r>
          </a:p>
          <a:p>
            <a:pPr marL="0" indent="0">
              <a:buNone/>
            </a:pPr>
            <a:r>
              <a:rPr lang="en-IN" dirty="0"/>
              <a:t>                        break;</a:t>
            </a:r>
          </a:p>
          <a:p>
            <a:pPr marL="0" indent="0">
              <a:buNone/>
            </a:pPr>
            <a:r>
              <a:rPr lang="en-IN" dirty="0"/>
              <a:t>                }</a:t>
            </a:r>
          </a:p>
          <a:p>
            <a:pPr marL="0" indent="0">
              <a:buNone/>
            </a:pPr>
            <a:r>
              <a:rPr lang="en-IN" dirty="0"/>
              <a:t>        }</a:t>
            </a:r>
          </a:p>
          <a:p>
            <a:pPr marL="0" indent="0">
              <a:buNone/>
            </a:pPr>
            <a:r>
              <a:rPr lang="en-IN" dirty="0"/>
              <a:t>        if(i==n)</a:t>
            </a:r>
          </a:p>
          <a:p>
            <a:pPr marL="0" indent="0">
              <a:buNone/>
            </a:pPr>
            <a:r>
              <a:rPr lang="en-IN" dirty="0"/>
              <a:t>        {</a:t>
            </a:r>
          </a:p>
          <a:p>
            <a:pPr marL="0" indent="0">
              <a:buNone/>
            </a:pPr>
            <a:r>
              <a:rPr lang="en-IN" dirty="0"/>
              <a:t>                </a:t>
            </a:r>
            <a:r>
              <a:rPr lang="en-IN" dirty="0" err="1"/>
              <a:t>printf</a:t>
            </a:r>
            <a:r>
              <a:rPr lang="en-IN" dirty="0"/>
              <a:t>("\</a:t>
            </a:r>
            <a:r>
              <a:rPr lang="en-IN" dirty="0" err="1"/>
              <a:t>nThe</a:t>
            </a:r>
            <a:r>
              <a:rPr lang="en-IN" dirty="0"/>
              <a:t> search is unsuccessful");</a:t>
            </a:r>
          </a:p>
          <a:p>
            <a:pPr marL="0" indent="0">
              <a:buNone/>
            </a:pPr>
            <a:r>
              <a:rPr lang="en-IN" dirty="0"/>
              <a:t>        }</a:t>
            </a:r>
          </a:p>
          <a:p>
            <a:pPr marL="0" indent="0">
              <a:buNone/>
            </a:pPr>
            <a:r>
              <a:rPr lang="en-IN" dirty="0"/>
              <a:t>}//end of </a:t>
            </a:r>
            <a:r>
              <a:rPr lang="en-IN" dirty="0" err="1"/>
              <a:t>serach</a:t>
            </a:r>
            <a:r>
              <a:rPr lang="en-IN" dirty="0"/>
              <a:t>()</a:t>
            </a:r>
          </a:p>
          <a:p>
            <a:pPr marL="0" indent="0">
              <a:buNone/>
            </a:pPr>
            <a:endParaRPr lang="en-IN" dirty="0"/>
          </a:p>
        </p:txBody>
      </p:sp>
      <p:sp>
        <p:nvSpPr>
          <p:cNvPr id="7" name="Content Placeholder 6"/>
          <p:cNvSpPr>
            <a:spLocks noGrp="1"/>
          </p:cNvSpPr>
          <p:nvPr>
            <p:ph sz="half" idx="2"/>
          </p:nvPr>
        </p:nvSpPr>
        <p:spPr>
          <a:xfrm>
            <a:off x="4648200" y="692696"/>
            <a:ext cx="4038600" cy="5760640"/>
          </a:xfrm>
        </p:spPr>
        <p:txBody>
          <a:bodyPr>
            <a:noAutofit/>
          </a:bodyPr>
          <a:lstStyle/>
          <a:p>
            <a:pPr marL="0" indent="0">
              <a:lnSpc>
                <a:spcPct val="120000"/>
              </a:lnSpc>
              <a:buNone/>
            </a:pPr>
            <a:r>
              <a:rPr lang="en-IN" sz="1800" dirty="0">
                <a:solidFill>
                  <a:srgbClr val="C00000"/>
                </a:solidFill>
              </a:rPr>
              <a:t>void </a:t>
            </a:r>
            <a:r>
              <a:rPr lang="en-IN" sz="1800" dirty="0" smtClean="0">
                <a:solidFill>
                  <a:srgbClr val="C00000"/>
                </a:solidFill>
              </a:rPr>
              <a:t>sort {</a:t>
            </a:r>
            <a:endParaRPr lang="en-IN" sz="1800" dirty="0">
              <a:solidFill>
                <a:srgbClr val="C00000"/>
              </a:solidFill>
            </a:endParaRPr>
          </a:p>
          <a:p>
            <a:pPr marL="0" indent="0">
              <a:lnSpc>
                <a:spcPct val="120000"/>
              </a:lnSpc>
              <a:buNone/>
            </a:pPr>
            <a:r>
              <a:rPr lang="en-IN" sz="1800" dirty="0">
                <a:solidFill>
                  <a:srgbClr val="C00000"/>
                </a:solidFill>
              </a:rPr>
              <a:t>        for(i=0;i&lt;n-1;i++)</a:t>
            </a:r>
          </a:p>
          <a:p>
            <a:pPr marL="0" indent="0">
              <a:lnSpc>
                <a:spcPct val="120000"/>
              </a:lnSpc>
              <a:buNone/>
            </a:pPr>
            <a:r>
              <a:rPr lang="en-IN" sz="1800" dirty="0">
                <a:solidFill>
                  <a:srgbClr val="C00000"/>
                </a:solidFill>
              </a:rPr>
              <a:t>        {</a:t>
            </a:r>
          </a:p>
          <a:p>
            <a:pPr marL="0" indent="0">
              <a:lnSpc>
                <a:spcPct val="120000"/>
              </a:lnSpc>
              <a:buNone/>
            </a:pPr>
            <a:r>
              <a:rPr lang="en-IN" sz="1800" dirty="0">
                <a:solidFill>
                  <a:srgbClr val="C00000"/>
                </a:solidFill>
              </a:rPr>
              <a:t>                for(j=0;j&lt;n-1-i;j++)                 {                        </a:t>
            </a:r>
            <a:endParaRPr lang="en-IN" sz="1800" dirty="0" smtClean="0">
              <a:solidFill>
                <a:srgbClr val="C00000"/>
              </a:solidFill>
            </a:endParaRPr>
          </a:p>
          <a:p>
            <a:pPr marL="0" indent="0">
              <a:lnSpc>
                <a:spcPct val="120000"/>
              </a:lnSpc>
              <a:buNone/>
            </a:pPr>
            <a:r>
              <a:rPr lang="en-IN" sz="1800" dirty="0">
                <a:solidFill>
                  <a:srgbClr val="C00000"/>
                </a:solidFill>
              </a:rPr>
              <a:t>	</a:t>
            </a:r>
            <a:r>
              <a:rPr lang="en-IN" sz="1800" dirty="0" smtClean="0">
                <a:solidFill>
                  <a:srgbClr val="C00000"/>
                </a:solidFill>
              </a:rPr>
              <a:t> </a:t>
            </a:r>
            <a:r>
              <a:rPr lang="en-IN" sz="1800" dirty="0">
                <a:solidFill>
                  <a:srgbClr val="C00000"/>
                </a:solidFill>
              </a:rPr>
              <a:t>if(a[j]&gt;a[j+1])</a:t>
            </a:r>
          </a:p>
          <a:p>
            <a:pPr marL="0" indent="0">
              <a:lnSpc>
                <a:spcPct val="120000"/>
              </a:lnSpc>
              <a:buNone/>
            </a:pPr>
            <a:r>
              <a:rPr lang="en-IN" sz="1800" dirty="0">
                <a:solidFill>
                  <a:srgbClr val="C00000"/>
                </a:solidFill>
              </a:rPr>
              <a:t>                        {</a:t>
            </a:r>
          </a:p>
          <a:p>
            <a:pPr marL="0" indent="0">
              <a:lnSpc>
                <a:spcPct val="120000"/>
              </a:lnSpc>
              <a:buNone/>
            </a:pPr>
            <a:r>
              <a:rPr lang="en-IN" sz="1800" dirty="0">
                <a:solidFill>
                  <a:srgbClr val="C00000"/>
                </a:solidFill>
              </a:rPr>
              <a:t>                                temp=a[j];</a:t>
            </a:r>
          </a:p>
          <a:p>
            <a:pPr marL="0" indent="0">
              <a:lnSpc>
                <a:spcPct val="120000"/>
              </a:lnSpc>
              <a:buNone/>
            </a:pPr>
            <a:r>
              <a:rPr lang="en-IN" sz="1800" dirty="0">
                <a:solidFill>
                  <a:srgbClr val="C00000"/>
                </a:solidFill>
              </a:rPr>
              <a:t>                                a[j]=a[j+1];</a:t>
            </a:r>
          </a:p>
          <a:p>
            <a:pPr marL="0" indent="0">
              <a:lnSpc>
                <a:spcPct val="120000"/>
              </a:lnSpc>
              <a:buNone/>
            </a:pPr>
            <a:r>
              <a:rPr lang="en-IN" sz="1800" dirty="0">
                <a:solidFill>
                  <a:srgbClr val="C00000"/>
                </a:solidFill>
              </a:rPr>
              <a:t>                                a[j+1]=temp;</a:t>
            </a:r>
          </a:p>
          <a:p>
            <a:pPr marL="0" indent="0">
              <a:lnSpc>
                <a:spcPct val="120000"/>
              </a:lnSpc>
              <a:buNone/>
            </a:pPr>
            <a:r>
              <a:rPr lang="en-IN" sz="1800" dirty="0">
                <a:solidFill>
                  <a:srgbClr val="C00000"/>
                </a:solidFill>
              </a:rPr>
              <a:t>                        </a:t>
            </a:r>
            <a:r>
              <a:rPr lang="en-IN" sz="1800" dirty="0" smtClean="0">
                <a:solidFill>
                  <a:srgbClr val="C00000"/>
                </a:solidFill>
              </a:rPr>
              <a:t>} }        </a:t>
            </a:r>
            <a:r>
              <a:rPr lang="en-IN" sz="1800" dirty="0">
                <a:solidFill>
                  <a:srgbClr val="C00000"/>
                </a:solidFill>
              </a:rPr>
              <a:t>}</a:t>
            </a:r>
          </a:p>
          <a:p>
            <a:pPr marL="0" indent="0">
              <a:lnSpc>
                <a:spcPct val="120000"/>
              </a:lnSpc>
              <a:buNone/>
            </a:pPr>
            <a:r>
              <a:rPr lang="en-IN" sz="1800" dirty="0">
                <a:solidFill>
                  <a:srgbClr val="C00000"/>
                </a:solidFill>
              </a:rPr>
              <a:t>        </a:t>
            </a:r>
            <a:r>
              <a:rPr lang="en-IN" sz="1800" dirty="0" err="1">
                <a:solidFill>
                  <a:srgbClr val="C00000"/>
                </a:solidFill>
              </a:rPr>
              <a:t>printf</a:t>
            </a:r>
            <a:r>
              <a:rPr lang="en-IN" sz="1800" dirty="0">
                <a:solidFill>
                  <a:srgbClr val="C00000"/>
                </a:solidFill>
              </a:rPr>
              <a:t>("\</a:t>
            </a:r>
            <a:r>
              <a:rPr lang="en-IN" sz="1800" dirty="0" err="1">
                <a:solidFill>
                  <a:srgbClr val="C00000"/>
                </a:solidFill>
              </a:rPr>
              <a:t>nAfter</a:t>
            </a:r>
            <a:r>
              <a:rPr lang="en-IN" sz="1800" dirty="0">
                <a:solidFill>
                  <a:srgbClr val="C00000"/>
                </a:solidFill>
              </a:rPr>
              <a:t> sorting the array elements are:\n");</a:t>
            </a:r>
          </a:p>
          <a:p>
            <a:pPr marL="0" indent="0">
              <a:lnSpc>
                <a:spcPct val="120000"/>
              </a:lnSpc>
              <a:buNone/>
            </a:pPr>
            <a:r>
              <a:rPr lang="en-IN" sz="1800" dirty="0">
                <a:solidFill>
                  <a:srgbClr val="C00000"/>
                </a:solidFill>
              </a:rPr>
              <a:t>        display();</a:t>
            </a:r>
          </a:p>
          <a:p>
            <a:pPr marL="0" indent="0">
              <a:lnSpc>
                <a:spcPct val="120000"/>
              </a:lnSpc>
              <a:buNone/>
            </a:pPr>
            <a:r>
              <a:rPr lang="en-IN" sz="1800" dirty="0" smtClean="0">
                <a:solidFill>
                  <a:srgbClr val="C00000"/>
                </a:solidFill>
              </a:rPr>
              <a:t>}</a:t>
            </a:r>
            <a:endParaRPr lang="en-IN" sz="1800" dirty="0">
              <a:solidFill>
                <a:srgbClr val="C00000"/>
              </a:solidFill>
            </a:endParaRP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3910175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SMART Training Resources Pvt. Ltd.</a:t>
            </a:r>
            <a:endParaRPr lang="en-US"/>
          </a:p>
        </p:txBody>
      </p:sp>
      <p:sp>
        <p:nvSpPr>
          <p:cNvPr id="6" name="Rectangle 5"/>
          <p:cNvSpPr/>
          <p:nvPr/>
        </p:nvSpPr>
        <p:spPr>
          <a:xfrm>
            <a:off x="323528" y="171752"/>
            <a:ext cx="8820472" cy="6740307"/>
          </a:xfrm>
          <a:prstGeom prst="rect">
            <a:avLst/>
          </a:prstGeom>
        </p:spPr>
        <p:txBody>
          <a:bodyPr wrap="square">
            <a:spAutoFit/>
          </a:bodyPr>
          <a:lstStyle/>
          <a:p>
            <a:pPr fontAlgn="base"/>
            <a:r>
              <a:rPr lang="en-IN" dirty="0"/>
              <a:t>void merge()    //merging two arrays</a:t>
            </a:r>
          </a:p>
          <a:p>
            <a:pPr fontAlgn="base"/>
            <a:r>
              <a:rPr lang="en-IN" dirty="0"/>
              <a:t>{</a:t>
            </a:r>
          </a:p>
          <a:p>
            <a:pPr fontAlgn="base"/>
            <a:r>
              <a:rPr lang="en-IN" dirty="0"/>
              <a:t>        </a:t>
            </a:r>
            <a:r>
              <a:rPr lang="en-IN" dirty="0" err="1"/>
              <a:t>printf</a:t>
            </a:r>
            <a:r>
              <a:rPr lang="en-IN" dirty="0"/>
              <a:t>("\</a:t>
            </a:r>
            <a:r>
              <a:rPr lang="en-IN" dirty="0" err="1"/>
              <a:t>nEnter</a:t>
            </a:r>
            <a:r>
              <a:rPr lang="en-IN" dirty="0"/>
              <a:t> the size of the second array:\t");</a:t>
            </a:r>
          </a:p>
          <a:p>
            <a:pPr fontAlgn="base"/>
            <a:r>
              <a:rPr lang="en-IN" dirty="0"/>
              <a:t>        </a:t>
            </a:r>
            <a:r>
              <a:rPr lang="en-IN" dirty="0" err="1"/>
              <a:t>scanf</a:t>
            </a:r>
            <a:r>
              <a:rPr lang="en-IN" dirty="0"/>
              <a:t>("%</a:t>
            </a:r>
            <a:r>
              <a:rPr lang="en-IN" dirty="0" err="1"/>
              <a:t>d",&amp;m</a:t>
            </a:r>
            <a:r>
              <a:rPr lang="en-IN" dirty="0"/>
              <a:t>);</a:t>
            </a:r>
          </a:p>
          <a:p>
            <a:pPr fontAlgn="base"/>
            <a:r>
              <a:rPr lang="en-IN" dirty="0"/>
              <a:t>        </a:t>
            </a:r>
            <a:r>
              <a:rPr lang="en-IN" dirty="0" err="1"/>
              <a:t>printf</a:t>
            </a:r>
            <a:r>
              <a:rPr lang="en-IN" dirty="0"/>
              <a:t>("\</a:t>
            </a:r>
            <a:r>
              <a:rPr lang="en-IN" dirty="0" err="1"/>
              <a:t>nEnter</a:t>
            </a:r>
            <a:r>
              <a:rPr lang="en-IN" dirty="0"/>
              <a:t> the elements for the second array:\n");</a:t>
            </a:r>
          </a:p>
          <a:p>
            <a:pPr fontAlgn="base"/>
            <a:r>
              <a:rPr lang="en-IN" dirty="0"/>
              <a:t>        for(i=0;i&lt;</a:t>
            </a:r>
            <a:r>
              <a:rPr lang="en-IN" dirty="0" err="1"/>
              <a:t>m;i</a:t>
            </a:r>
            <a:r>
              <a:rPr lang="en-IN" dirty="0"/>
              <a:t>++)</a:t>
            </a:r>
          </a:p>
          <a:p>
            <a:pPr fontAlgn="base"/>
            <a:r>
              <a:rPr lang="en-IN" dirty="0"/>
              <a:t>        {</a:t>
            </a:r>
          </a:p>
          <a:p>
            <a:pPr fontAlgn="base"/>
            <a:r>
              <a:rPr lang="en-IN" dirty="0"/>
              <a:t>                </a:t>
            </a:r>
            <a:r>
              <a:rPr lang="en-IN" dirty="0" err="1"/>
              <a:t>scanf</a:t>
            </a:r>
            <a:r>
              <a:rPr lang="en-IN" dirty="0"/>
              <a:t>("%</a:t>
            </a:r>
            <a:r>
              <a:rPr lang="en-IN" dirty="0" err="1"/>
              <a:t>d",&amp;b</a:t>
            </a:r>
            <a:r>
              <a:rPr lang="en-IN" dirty="0"/>
              <a:t>[i]);</a:t>
            </a:r>
          </a:p>
          <a:p>
            <a:pPr fontAlgn="base"/>
            <a:r>
              <a:rPr lang="en-IN" dirty="0"/>
              <a:t>        }</a:t>
            </a:r>
          </a:p>
          <a:p>
            <a:pPr fontAlgn="base"/>
            <a:r>
              <a:rPr lang="en-IN" dirty="0"/>
              <a:t>        for(i=0,j=0;i&lt;</a:t>
            </a:r>
            <a:r>
              <a:rPr lang="en-IN" dirty="0" err="1"/>
              <a:t>n;i</a:t>
            </a:r>
            <a:r>
              <a:rPr lang="en-IN" dirty="0"/>
              <a:t>++,j++)</a:t>
            </a:r>
          </a:p>
          <a:p>
            <a:pPr fontAlgn="base"/>
            <a:r>
              <a:rPr lang="en-IN" dirty="0"/>
              <a:t>        {</a:t>
            </a:r>
          </a:p>
          <a:p>
            <a:pPr fontAlgn="base"/>
            <a:r>
              <a:rPr lang="en-IN" dirty="0"/>
              <a:t>                c[j]=a[i];</a:t>
            </a:r>
          </a:p>
          <a:p>
            <a:pPr fontAlgn="base"/>
            <a:r>
              <a:rPr lang="en-IN" dirty="0"/>
              <a:t>        }</a:t>
            </a:r>
          </a:p>
          <a:p>
            <a:pPr fontAlgn="base"/>
            <a:r>
              <a:rPr lang="en-IN" dirty="0"/>
              <a:t>        for(i=0;i&lt;</a:t>
            </a:r>
            <a:r>
              <a:rPr lang="en-IN" dirty="0" err="1"/>
              <a:t>m;i</a:t>
            </a:r>
            <a:r>
              <a:rPr lang="en-IN" dirty="0"/>
              <a:t>++,j++)</a:t>
            </a:r>
          </a:p>
          <a:p>
            <a:pPr fontAlgn="base"/>
            <a:r>
              <a:rPr lang="en-IN" dirty="0"/>
              <a:t>        {</a:t>
            </a:r>
          </a:p>
          <a:p>
            <a:pPr fontAlgn="base"/>
            <a:r>
              <a:rPr lang="en-IN" dirty="0"/>
              <a:t>                c[j]=b[i];</a:t>
            </a:r>
          </a:p>
          <a:p>
            <a:pPr fontAlgn="base"/>
            <a:r>
              <a:rPr lang="en-IN" dirty="0"/>
              <a:t>        }</a:t>
            </a:r>
          </a:p>
          <a:p>
            <a:pPr fontAlgn="base"/>
            <a:r>
              <a:rPr lang="en-IN" dirty="0"/>
              <a:t>        p=</a:t>
            </a:r>
            <a:r>
              <a:rPr lang="en-IN" dirty="0" err="1"/>
              <a:t>n+m</a:t>
            </a:r>
            <a:r>
              <a:rPr lang="en-IN" dirty="0"/>
              <a:t>;</a:t>
            </a:r>
          </a:p>
          <a:p>
            <a:pPr fontAlgn="base"/>
            <a:r>
              <a:rPr lang="en-IN" dirty="0"/>
              <a:t>        </a:t>
            </a:r>
            <a:r>
              <a:rPr lang="en-IN" dirty="0" err="1"/>
              <a:t>printf</a:t>
            </a:r>
            <a:r>
              <a:rPr lang="en-IN" dirty="0"/>
              <a:t>("\</a:t>
            </a:r>
            <a:r>
              <a:rPr lang="en-IN" dirty="0" err="1"/>
              <a:t>nArray</a:t>
            </a:r>
            <a:r>
              <a:rPr lang="en-IN" dirty="0"/>
              <a:t> elements after merging:\n");</a:t>
            </a:r>
          </a:p>
          <a:p>
            <a:pPr fontAlgn="base"/>
            <a:r>
              <a:rPr lang="en-IN" dirty="0"/>
              <a:t>        for(i=0;i&lt;</a:t>
            </a:r>
            <a:r>
              <a:rPr lang="en-IN" dirty="0" err="1"/>
              <a:t>p;i</a:t>
            </a:r>
            <a:r>
              <a:rPr lang="en-IN" dirty="0"/>
              <a:t>++)</a:t>
            </a:r>
          </a:p>
          <a:p>
            <a:pPr fontAlgn="base"/>
            <a:r>
              <a:rPr lang="en-IN" dirty="0"/>
              <a:t>        {</a:t>
            </a:r>
          </a:p>
          <a:p>
            <a:pPr fontAlgn="base"/>
            <a:r>
              <a:rPr lang="en-IN" dirty="0"/>
              <a:t>                </a:t>
            </a:r>
            <a:r>
              <a:rPr lang="en-IN" dirty="0" err="1"/>
              <a:t>printf</a:t>
            </a:r>
            <a:r>
              <a:rPr lang="en-IN" dirty="0"/>
              <a:t>("%d\</a:t>
            </a:r>
            <a:r>
              <a:rPr lang="en-IN" dirty="0" err="1"/>
              <a:t>t",c</a:t>
            </a:r>
            <a:r>
              <a:rPr lang="en-IN" dirty="0"/>
              <a:t>[i]);</a:t>
            </a:r>
          </a:p>
          <a:p>
            <a:pPr fontAlgn="base"/>
            <a:r>
              <a:rPr lang="en-IN" dirty="0"/>
              <a:t>        }</a:t>
            </a:r>
          </a:p>
          <a:p>
            <a:pPr fontAlgn="base"/>
            <a:r>
              <a:rPr lang="en-IN" dirty="0" smtClean="0"/>
              <a:t>}</a:t>
            </a:r>
            <a:endParaRPr lang="en-IN" dirty="0"/>
          </a:p>
        </p:txBody>
      </p:sp>
    </p:spTree>
    <p:extLst>
      <p:ext uri="{BB962C8B-B14F-4D97-AF65-F5344CB8AC3E}">
        <p14:creationId xmlns:p14="http://schemas.microsoft.com/office/powerpoint/2010/main" val="321595599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620688"/>
            <a:ext cx="8229600" cy="5832648"/>
          </a:xfrm>
        </p:spPr>
        <p:txBody>
          <a:bodyPr/>
          <a:lstStyle/>
          <a:p>
            <a:pPr marL="0" indent="0">
              <a:buNone/>
            </a:pPr>
            <a:r>
              <a:rPr lang="en-IN" sz="2400" b="1" dirty="0"/>
              <a:t>A linked list </a:t>
            </a:r>
            <a:r>
              <a:rPr lang="en-IN" dirty="0"/>
              <a:t>is </a:t>
            </a:r>
            <a:r>
              <a:rPr lang="en-IN" dirty="0" smtClean="0"/>
              <a:t>a </a:t>
            </a:r>
            <a:r>
              <a:rPr lang="en-IN" dirty="0"/>
              <a:t>series of connected "nodes" that contains the "address" of the next node. Each node can store a data point which may be a number, a string or any other type of data.</a:t>
            </a:r>
          </a:p>
          <a:p>
            <a:pPr marL="0" indent="0">
              <a:buNone/>
            </a:pPr>
            <a:r>
              <a:rPr lang="en-IN" dirty="0" err="1"/>
              <a:t>struct</a:t>
            </a:r>
            <a:r>
              <a:rPr lang="en-IN" dirty="0"/>
              <a:t> node</a:t>
            </a:r>
          </a:p>
          <a:p>
            <a:pPr marL="0" indent="0">
              <a:buNone/>
            </a:pPr>
            <a:r>
              <a:rPr lang="en-IN" dirty="0"/>
              <a:t>{</a:t>
            </a:r>
          </a:p>
          <a:p>
            <a:pPr marL="0" indent="0">
              <a:buNone/>
            </a:pPr>
            <a:r>
              <a:rPr lang="en-IN" dirty="0"/>
              <a:t>  </a:t>
            </a:r>
            <a:r>
              <a:rPr lang="en-IN" dirty="0" err="1"/>
              <a:t>int</a:t>
            </a:r>
            <a:r>
              <a:rPr lang="en-IN" dirty="0"/>
              <a:t> data;</a:t>
            </a:r>
          </a:p>
          <a:p>
            <a:pPr marL="0" indent="0">
              <a:buNone/>
            </a:pPr>
            <a:r>
              <a:rPr lang="en-IN" dirty="0"/>
              <a:t>  </a:t>
            </a:r>
            <a:r>
              <a:rPr lang="en-IN" dirty="0" err="1"/>
              <a:t>struct</a:t>
            </a:r>
            <a:r>
              <a:rPr lang="en-IN" dirty="0"/>
              <a:t> node *next;</a:t>
            </a:r>
          </a:p>
          <a:p>
            <a:pPr marL="0" indent="0">
              <a:buNone/>
            </a:pPr>
            <a:r>
              <a:rPr lang="en-IN" dirty="0"/>
              <a:t>};</a:t>
            </a:r>
          </a:p>
          <a:p>
            <a:pPr marL="0" indent="0">
              <a:buNone/>
            </a:pPr>
            <a:endParaRPr lang="en-IN"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61375702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SMART Training Resources Pvt. Ltd.</a:t>
            </a:r>
            <a:endParaRPr lang="en-US"/>
          </a:p>
        </p:txBody>
      </p:sp>
      <p:sp>
        <p:nvSpPr>
          <p:cNvPr id="6" name="Rectangle 5"/>
          <p:cNvSpPr/>
          <p:nvPr/>
        </p:nvSpPr>
        <p:spPr>
          <a:xfrm>
            <a:off x="107504" y="836712"/>
            <a:ext cx="9036496" cy="5632311"/>
          </a:xfrm>
          <a:prstGeom prst="rect">
            <a:avLst/>
          </a:prstGeom>
        </p:spPr>
        <p:txBody>
          <a:bodyPr wrap="square">
            <a:spAutoFit/>
          </a:bodyPr>
          <a:lstStyle/>
          <a:p>
            <a:r>
              <a:rPr lang="en-IN" sz="2000" dirty="0"/>
              <a:t>. Let us create a simple Linked List with three items to understand how this works</a:t>
            </a:r>
            <a:r>
              <a:rPr lang="en-IN" sz="2000" dirty="0" smtClean="0"/>
              <a:t>.</a:t>
            </a:r>
          </a:p>
          <a:p>
            <a:r>
              <a:rPr lang="en-IN" sz="2000" dirty="0"/>
              <a:t>/* Initialize nodes */</a:t>
            </a:r>
          </a:p>
          <a:p>
            <a:r>
              <a:rPr lang="en-IN" sz="2000" dirty="0" err="1"/>
              <a:t>struct</a:t>
            </a:r>
            <a:r>
              <a:rPr lang="en-IN" sz="2000" dirty="0"/>
              <a:t> </a:t>
            </a:r>
            <a:r>
              <a:rPr lang="en-IN" sz="2000" dirty="0" smtClean="0"/>
              <a:t>node *head;</a:t>
            </a:r>
          </a:p>
          <a:p>
            <a:r>
              <a:rPr lang="en-IN" sz="2000" dirty="0" err="1" smtClean="0"/>
              <a:t>struct</a:t>
            </a:r>
            <a:r>
              <a:rPr lang="en-IN" sz="2000" dirty="0" smtClean="0"/>
              <a:t> node *one = NULL;</a:t>
            </a:r>
          </a:p>
          <a:p>
            <a:r>
              <a:rPr lang="en-IN" sz="2000" dirty="0" err="1" smtClean="0"/>
              <a:t>struct</a:t>
            </a:r>
            <a:r>
              <a:rPr lang="en-IN" sz="2000" dirty="0" smtClean="0"/>
              <a:t> </a:t>
            </a:r>
            <a:r>
              <a:rPr lang="en-IN" sz="2000" dirty="0"/>
              <a:t>node *two = NULL;</a:t>
            </a:r>
          </a:p>
          <a:p>
            <a:r>
              <a:rPr lang="en-IN" sz="2000" dirty="0" err="1"/>
              <a:t>struct</a:t>
            </a:r>
            <a:r>
              <a:rPr lang="en-IN" sz="2000" dirty="0"/>
              <a:t> node *three = NULL;</a:t>
            </a:r>
          </a:p>
          <a:p>
            <a:r>
              <a:rPr lang="en-IN" sz="2000" dirty="0"/>
              <a:t> </a:t>
            </a:r>
          </a:p>
          <a:p>
            <a:r>
              <a:rPr lang="en-IN" sz="2000" dirty="0"/>
              <a:t>/* Allocate memory */</a:t>
            </a:r>
          </a:p>
          <a:p>
            <a:r>
              <a:rPr lang="en-IN" sz="2000" dirty="0"/>
              <a:t>one = </a:t>
            </a:r>
            <a:r>
              <a:rPr lang="en-IN" sz="2000" dirty="0" err="1"/>
              <a:t>malloc</a:t>
            </a:r>
            <a:r>
              <a:rPr lang="en-IN" sz="2000" dirty="0"/>
              <a:t>(</a:t>
            </a:r>
            <a:r>
              <a:rPr lang="en-IN" sz="2000" dirty="0" err="1"/>
              <a:t>sizeof</a:t>
            </a:r>
            <a:r>
              <a:rPr lang="en-IN" sz="2000" dirty="0"/>
              <a:t>(</a:t>
            </a:r>
            <a:r>
              <a:rPr lang="en-IN" sz="2000" dirty="0" err="1"/>
              <a:t>struct</a:t>
            </a:r>
            <a:r>
              <a:rPr lang="en-IN" sz="2000" dirty="0"/>
              <a:t> node));</a:t>
            </a:r>
          </a:p>
          <a:p>
            <a:r>
              <a:rPr lang="en-IN" sz="2000" dirty="0"/>
              <a:t>two = </a:t>
            </a:r>
            <a:r>
              <a:rPr lang="en-IN" sz="2000" dirty="0" err="1"/>
              <a:t>malloc</a:t>
            </a:r>
            <a:r>
              <a:rPr lang="en-IN" sz="2000" dirty="0"/>
              <a:t>(</a:t>
            </a:r>
            <a:r>
              <a:rPr lang="en-IN" sz="2000" dirty="0" err="1"/>
              <a:t>sizeof</a:t>
            </a:r>
            <a:r>
              <a:rPr lang="en-IN" sz="2000" dirty="0"/>
              <a:t>(</a:t>
            </a:r>
            <a:r>
              <a:rPr lang="en-IN" sz="2000" dirty="0" err="1"/>
              <a:t>struct</a:t>
            </a:r>
            <a:r>
              <a:rPr lang="en-IN" sz="2000" dirty="0"/>
              <a:t> node));</a:t>
            </a:r>
          </a:p>
          <a:p>
            <a:r>
              <a:rPr lang="en-IN" sz="2000" dirty="0"/>
              <a:t>three = </a:t>
            </a:r>
            <a:r>
              <a:rPr lang="en-IN" sz="2000" dirty="0" err="1"/>
              <a:t>malloc</a:t>
            </a:r>
            <a:r>
              <a:rPr lang="en-IN" sz="2000" dirty="0"/>
              <a:t>(</a:t>
            </a:r>
            <a:r>
              <a:rPr lang="en-IN" sz="2000" dirty="0" err="1"/>
              <a:t>sizeof</a:t>
            </a:r>
            <a:r>
              <a:rPr lang="en-IN" sz="2000" dirty="0"/>
              <a:t>(</a:t>
            </a:r>
            <a:r>
              <a:rPr lang="en-IN" sz="2000" dirty="0" err="1"/>
              <a:t>struct</a:t>
            </a:r>
            <a:r>
              <a:rPr lang="en-IN" sz="2000" dirty="0"/>
              <a:t> node));</a:t>
            </a:r>
          </a:p>
          <a:p>
            <a:r>
              <a:rPr lang="en-IN" sz="2000" dirty="0"/>
              <a:t> </a:t>
            </a:r>
          </a:p>
          <a:p>
            <a:r>
              <a:rPr lang="en-IN" sz="2000" dirty="0"/>
              <a:t>/* Assign data values */</a:t>
            </a:r>
          </a:p>
          <a:p>
            <a:r>
              <a:rPr lang="en-IN" sz="2000" dirty="0"/>
              <a:t>one-&gt;data = 1;</a:t>
            </a:r>
          </a:p>
          <a:p>
            <a:r>
              <a:rPr lang="en-IN" sz="2000" dirty="0"/>
              <a:t>two-&gt;data = 2;</a:t>
            </a:r>
          </a:p>
          <a:p>
            <a:r>
              <a:rPr lang="en-IN" sz="2000" dirty="0"/>
              <a:t>three-&gt;data=3;</a:t>
            </a:r>
          </a:p>
          <a:p>
            <a:endParaRPr lang="en-IN" sz="2000" dirty="0"/>
          </a:p>
        </p:txBody>
      </p:sp>
    </p:spTree>
    <p:extLst>
      <p:ext uri="{BB962C8B-B14F-4D97-AF65-F5344CB8AC3E}">
        <p14:creationId xmlns:p14="http://schemas.microsoft.com/office/powerpoint/2010/main" val="1583065777"/>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1281</Words>
  <Application>Microsoft Office PowerPoint</Application>
  <PresentationFormat>On-screen Show (4:3)</PresentationFormat>
  <Paragraphs>298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Smart_ppt_Theme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Operations: </vt:lpstr>
      <vt:lpstr>PowerPoint Presentation</vt:lpstr>
      <vt:lpstr>How to add elements to linked list </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2019-03-12T17:57:25Z</dcterms:modified>
</cp:coreProperties>
</file>