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461" y="563702"/>
            <a:ext cx="278307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8248650" cy="446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563702"/>
            <a:ext cx="28897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72120" cy="214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27685" indent="-340360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latin typeface="Carlito"/>
                <a:cs typeface="Carlito"/>
              </a:rPr>
              <a:t>Q. </a:t>
            </a:r>
            <a:r>
              <a:rPr sz="2400" spc="-5" dirty="0">
                <a:latin typeface="Carlito"/>
                <a:cs typeface="Carlito"/>
              </a:rPr>
              <a:t>Implement </a:t>
            </a:r>
            <a:r>
              <a:rPr sz="2400" spc="-15" dirty="0">
                <a:latin typeface="Carlito"/>
                <a:cs typeface="Carlito"/>
              </a:rPr>
              <a:t>ANDNOT </a:t>
            </a:r>
            <a:r>
              <a:rPr sz="2400" spc="-5" dirty="0">
                <a:latin typeface="Carlito"/>
                <a:cs typeface="Carlito"/>
              </a:rPr>
              <a:t>function using McCullah-Pitts </a:t>
            </a:r>
            <a:r>
              <a:rPr sz="2400" spc="-10" dirty="0">
                <a:latin typeface="Carlito"/>
                <a:cs typeface="Carlito"/>
              </a:rPr>
              <a:t>neuron  </a:t>
            </a:r>
            <a:r>
              <a:rPr sz="2400" spc="-5" dirty="0">
                <a:latin typeface="Carlito"/>
                <a:cs typeface="Carlito"/>
              </a:rPr>
              <a:t>(Using binary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representation)</a:t>
            </a:r>
            <a:endParaRPr sz="2400" dirty="0">
              <a:latin typeface="Carlito"/>
              <a:cs typeface="Carlito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tabLst>
                <a:tab pos="469900" algn="l"/>
                <a:tab pos="946785" algn="l"/>
                <a:tab pos="2184400" algn="l"/>
                <a:tab pos="3435985" algn="l"/>
                <a:tab pos="3990975" algn="l"/>
                <a:tab pos="5255895" algn="l"/>
                <a:tab pos="5583555" algn="l"/>
                <a:tab pos="6243955" algn="l"/>
                <a:tab pos="6722109" algn="l"/>
                <a:tab pos="7023734" algn="l"/>
                <a:tab pos="7578725" algn="l"/>
              </a:tabLst>
            </a:pPr>
            <a:r>
              <a:rPr sz="2400" dirty="0">
                <a:latin typeface="Carlito"/>
                <a:cs typeface="Carlito"/>
              </a:rPr>
              <a:t>A.	An	ANDN</a:t>
            </a:r>
            <a:r>
              <a:rPr sz="2400" spc="-80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-5" dirty="0">
                <a:latin typeface="Carlito"/>
                <a:cs typeface="Carlito"/>
              </a:rPr>
              <a:t>function</a:t>
            </a:r>
            <a:r>
              <a:rPr sz="2400" dirty="0">
                <a:latin typeface="Carlito"/>
                <a:cs typeface="Carlito"/>
              </a:rPr>
              <a:t>,	the	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esponse	is	true	(</a:t>
            </a:r>
            <a:r>
              <a:rPr sz="2400" spc="-20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)	if	the	</a:t>
            </a:r>
            <a:r>
              <a:rPr sz="2400" spc="-5" dirty="0">
                <a:latin typeface="Carlito"/>
                <a:cs typeface="Carlito"/>
              </a:rPr>
              <a:t>f</a:t>
            </a:r>
            <a:r>
              <a:rPr sz="2400" spc="-15" dirty="0">
                <a:latin typeface="Carlito"/>
                <a:cs typeface="Carlito"/>
              </a:rPr>
              <a:t>i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4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  input is true(1) and the </a:t>
            </a:r>
            <a:r>
              <a:rPr sz="2400" spc="-10" dirty="0">
                <a:latin typeface="Carlito"/>
                <a:cs typeface="Carlito"/>
              </a:rPr>
              <a:t>second </a:t>
            </a:r>
            <a:r>
              <a:rPr sz="2400" dirty="0">
                <a:latin typeface="Carlito"/>
                <a:cs typeface="Carlito"/>
              </a:rPr>
              <a:t>input is </a:t>
            </a:r>
            <a:r>
              <a:rPr sz="2400" spc="-10" dirty="0">
                <a:latin typeface="Carlito"/>
                <a:cs typeface="Carlito"/>
              </a:rPr>
              <a:t>false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(0)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35" dirty="0">
                <a:latin typeface="Carlito"/>
                <a:cs typeface="Carlito"/>
              </a:rPr>
              <a:t>Table: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5750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002" y="563702"/>
            <a:ext cx="3120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 </a:t>
            </a:r>
            <a:r>
              <a:rPr spc="-5" dirty="0"/>
              <a:t>FOR</a:t>
            </a:r>
            <a:r>
              <a:rPr spc="-95" dirty="0"/>
              <a:t> </a:t>
            </a:r>
            <a:r>
              <a:rPr spc="-5" dirty="0"/>
              <a:t>Z1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43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953135" algn="l"/>
                <a:tab pos="4617085" algn="l"/>
              </a:tabLst>
            </a:pPr>
            <a:r>
              <a:rPr sz="2400" spc="-5" dirty="0">
                <a:latin typeface="Carlito"/>
                <a:cs typeface="Carlito"/>
              </a:rPr>
              <a:t>Th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ts</a:t>
            </a:r>
            <a:r>
              <a:rPr sz="2400" spc="-20" dirty="0">
                <a:latin typeface="Carlito"/>
                <a:cs typeface="Carlito"/>
              </a:rPr>
              <a:t> c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4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esponding </a:t>
            </a:r>
            <a:r>
              <a:rPr sz="2400" spc="-25" dirty="0" smtClean="0">
                <a:latin typeface="Carlito"/>
                <a:cs typeface="Carlito"/>
              </a:rPr>
              <a:t>t</a:t>
            </a:r>
            <a:r>
              <a:rPr sz="2400" dirty="0" smtClean="0">
                <a:latin typeface="Carlito"/>
                <a:cs typeface="Carlito"/>
              </a:rPr>
              <a:t>o</a:t>
            </a:r>
            <a:r>
              <a:rPr lang="en-GB" sz="240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	is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1752600"/>
            <a:ext cx="194650" cy="15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66800" y="3035300"/>
            <a:ext cx="5118100" cy="1625600"/>
            <a:chOff x="1066800" y="3035300"/>
            <a:chExt cx="5118100" cy="1625600"/>
          </a:xfrm>
        </p:grpSpPr>
        <p:sp>
          <p:nvSpPr>
            <p:cNvPr id="6" name="object 6"/>
            <p:cNvSpPr/>
            <p:nvPr/>
          </p:nvSpPr>
          <p:spPr>
            <a:xfrm>
              <a:off x="1752600" y="3048000"/>
              <a:ext cx="4419600" cy="914400"/>
            </a:xfrm>
            <a:custGeom>
              <a:avLst/>
              <a:gdLst/>
              <a:ahLst/>
              <a:cxnLst/>
              <a:rect l="l" t="t" r="r" b="b"/>
              <a:pathLst>
                <a:path w="4419600" h="9144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  <a:path w="4419600" h="914400">
                  <a:moveTo>
                    <a:pt x="3733800" y="609600"/>
                  </a:moveTo>
                  <a:lnTo>
                    <a:pt x="3737518" y="564572"/>
                  </a:lnTo>
                  <a:lnTo>
                    <a:pt x="3748319" y="521592"/>
                  </a:lnTo>
                  <a:lnTo>
                    <a:pt x="3765673" y="481130"/>
                  </a:lnTo>
                  <a:lnTo>
                    <a:pt x="3789048" y="443660"/>
                  </a:lnTo>
                  <a:lnTo>
                    <a:pt x="3817914" y="409653"/>
                  </a:lnTo>
                  <a:lnTo>
                    <a:pt x="3851741" y="379583"/>
                  </a:lnTo>
                  <a:lnTo>
                    <a:pt x="3889996" y="353920"/>
                  </a:lnTo>
                  <a:lnTo>
                    <a:pt x="3932151" y="333138"/>
                  </a:lnTo>
                  <a:lnTo>
                    <a:pt x="3977673" y="317709"/>
                  </a:lnTo>
                  <a:lnTo>
                    <a:pt x="4026033" y="308106"/>
                  </a:lnTo>
                  <a:lnTo>
                    <a:pt x="4076700" y="304800"/>
                  </a:lnTo>
                  <a:lnTo>
                    <a:pt x="4127366" y="308106"/>
                  </a:lnTo>
                  <a:lnTo>
                    <a:pt x="4175726" y="317709"/>
                  </a:lnTo>
                  <a:lnTo>
                    <a:pt x="4221248" y="333138"/>
                  </a:lnTo>
                  <a:lnTo>
                    <a:pt x="4263403" y="353920"/>
                  </a:lnTo>
                  <a:lnTo>
                    <a:pt x="4301658" y="379583"/>
                  </a:lnTo>
                  <a:lnTo>
                    <a:pt x="4335485" y="409653"/>
                  </a:lnTo>
                  <a:lnTo>
                    <a:pt x="4364351" y="443660"/>
                  </a:lnTo>
                  <a:lnTo>
                    <a:pt x="4387726" y="481130"/>
                  </a:lnTo>
                  <a:lnTo>
                    <a:pt x="4405080" y="521592"/>
                  </a:lnTo>
                  <a:lnTo>
                    <a:pt x="4415881" y="564572"/>
                  </a:lnTo>
                  <a:lnTo>
                    <a:pt x="4419600" y="609600"/>
                  </a:lnTo>
                  <a:lnTo>
                    <a:pt x="4415881" y="654627"/>
                  </a:lnTo>
                  <a:lnTo>
                    <a:pt x="4405080" y="697607"/>
                  </a:lnTo>
                  <a:lnTo>
                    <a:pt x="4387726" y="738069"/>
                  </a:lnTo>
                  <a:lnTo>
                    <a:pt x="4364351" y="775539"/>
                  </a:lnTo>
                  <a:lnTo>
                    <a:pt x="4335485" y="809546"/>
                  </a:lnTo>
                  <a:lnTo>
                    <a:pt x="4301658" y="839616"/>
                  </a:lnTo>
                  <a:lnTo>
                    <a:pt x="4263403" y="865279"/>
                  </a:lnTo>
                  <a:lnTo>
                    <a:pt x="4221248" y="886061"/>
                  </a:lnTo>
                  <a:lnTo>
                    <a:pt x="4175726" y="901490"/>
                  </a:lnTo>
                  <a:lnTo>
                    <a:pt x="4127366" y="911093"/>
                  </a:lnTo>
                  <a:lnTo>
                    <a:pt x="4076700" y="914400"/>
                  </a:lnTo>
                  <a:lnTo>
                    <a:pt x="4026033" y="911093"/>
                  </a:lnTo>
                  <a:lnTo>
                    <a:pt x="3977673" y="901490"/>
                  </a:lnTo>
                  <a:lnTo>
                    <a:pt x="3932151" y="886061"/>
                  </a:lnTo>
                  <a:lnTo>
                    <a:pt x="3889996" y="865279"/>
                  </a:lnTo>
                  <a:lnTo>
                    <a:pt x="3851741" y="839616"/>
                  </a:lnTo>
                  <a:lnTo>
                    <a:pt x="3817914" y="809546"/>
                  </a:lnTo>
                  <a:lnTo>
                    <a:pt x="3789048" y="775539"/>
                  </a:lnTo>
                  <a:lnTo>
                    <a:pt x="3765673" y="738069"/>
                  </a:lnTo>
                  <a:lnTo>
                    <a:pt x="3748319" y="697607"/>
                  </a:lnTo>
                  <a:lnTo>
                    <a:pt x="3737518" y="654627"/>
                  </a:lnTo>
                  <a:lnTo>
                    <a:pt x="373380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7764" y="3346450"/>
              <a:ext cx="3048635" cy="354330"/>
            </a:xfrm>
            <a:custGeom>
              <a:avLst/>
              <a:gdLst/>
              <a:ahLst/>
              <a:cxnLst/>
              <a:rect l="l" t="t" r="r" b="b"/>
              <a:pathLst>
                <a:path w="3048635" h="354329">
                  <a:moveTo>
                    <a:pt x="3012175" y="313892"/>
                  </a:moveTo>
                  <a:lnTo>
                    <a:pt x="2953258" y="340741"/>
                  </a:lnTo>
                  <a:lnTo>
                    <a:pt x="2950083" y="342264"/>
                  </a:lnTo>
                  <a:lnTo>
                    <a:pt x="2948686" y="345948"/>
                  </a:lnTo>
                  <a:lnTo>
                    <a:pt x="2950083" y="349123"/>
                  </a:lnTo>
                  <a:lnTo>
                    <a:pt x="2951607" y="352425"/>
                  </a:lnTo>
                  <a:lnTo>
                    <a:pt x="2955290" y="353822"/>
                  </a:lnTo>
                  <a:lnTo>
                    <a:pt x="2958465" y="352298"/>
                  </a:lnTo>
                  <a:lnTo>
                    <a:pt x="3037502" y="316230"/>
                  </a:lnTo>
                  <a:lnTo>
                    <a:pt x="3035554" y="316230"/>
                  </a:lnTo>
                  <a:lnTo>
                    <a:pt x="3012175" y="313892"/>
                  </a:lnTo>
                  <a:close/>
                </a:path>
                <a:path w="3048635" h="354329">
                  <a:moveTo>
                    <a:pt x="3023576" y="308696"/>
                  </a:moveTo>
                  <a:lnTo>
                    <a:pt x="3012175" y="313892"/>
                  </a:lnTo>
                  <a:lnTo>
                    <a:pt x="3035554" y="316230"/>
                  </a:lnTo>
                  <a:lnTo>
                    <a:pt x="3035668" y="315087"/>
                  </a:lnTo>
                  <a:lnTo>
                    <a:pt x="3032379" y="315087"/>
                  </a:lnTo>
                  <a:lnTo>
                    <a:pt x="3023576" y="308696"/>
                  </a:lnTo>
                  <a:close/>
                </a:path>
                <a:path w="3048635" h="354329">
                  <a:moveTo>
                    <a:pt x="2965577" y="250825"/>
                  </a:moveTo>
                  <a:lnTo>
                    <a:pt x="2961640" y="251460"/>
                  </a:lnTo>
                  <a:lnTo>
                    <a:pt x="2959608" y="254380"/>
                  </a:lnTo>
                  <a:lnTo>
                    <a:pt x="2957576" y="257175"/>
                  </a:lnTo>
                  <a:lnTo>
                    <a:pt x="2958211" y="261112"/>
                  </a:lnTo>
                  <a:lnTo>
                    <a:pt x="2961005" y="263270"/>
                  </a:lnTo>
                  <a:lnTo>
                    <a:pt x="3013206" y="301168"/>
                  </a:lnTo>
                  <a:lnTo>
                    <a:pt x="3036824" y="303530"/>
                  </a:lnTo>
                  <a:lnTo>
                    <a:pt x="3035554" y="316230"/>
                  </a:lnTo>
                  <a:lnTo>
                    <a:pt x="3037502" y="316230"/>
                  </a:lnTo>
                  <a:lnTo>
                    <a:pt x="3048635" y="311150"/>
                  </a:lnTo>
                  <a:lnTo>
                    <a:pt x="2968498" y="252984"/>
                  </a:lnTo>
                  <a:lnTo>
                    <a:pt x="2965577" y="250825"/>
                  </a:lnTo>
                  <a:close/>
                </a:path>
                <a:path w="3048635" h="354329">
                  <a:moveTo>
                    <a:pt x="3033522" y="304164"/>
                  </a:moveTo>
                  <a:lnTo>
                    <a:pt x="3023576" y="308696"/>
                  </a:lnTo>
                  <a:lnTo>
                    <a:pt x="3032379" y="315087"/>
                  </a:lnTo>
                  <a:lnTo>
                    <a:pt x="3033522" y="304164"/>
                  </a:lnTo>
                  <a:close/>
                </a:path>
                <a:path w="3048635" h="354329">
                  <a:moveTo>
                    <a:pt x="3036760" y="304164"/>
                  </a:moveTo>
                  <a:lnTo>
                    <a:pt x="3033522" y="304164"/>
                  </a:lnTo>
                  <a:lnTo>
                    <a:pt x="3032379" y="315087"/>
                  </a:lnTo>
                  <a:lnTo>
                    <a:pt x="3035668" y="315087"/>
                  </a:lnTo>
                  <a:lnTo>
                    <a:pt x="3036760" y="304164"/>
                  </a:lnTo>
                  <a:close/>
                </a:path>
                <a:path w="3048635" h="354329">
                  <a:moveTo>
                    <a:pt x="1270" y="0"/>
                  </a:moveTo>
                  <a:lnTo>
                    <a:pt x="0" y="12700"/>
                  </a:lnTo>
                  <a:lnTo>
                    <a:pt x="3012175" y="313892"/>
                  </a:lnTo>
                  <a:lnTo>
                    <a:pt x="3023576" y="308696"/>
                  </a:lnTo>
                  <a:lnTo>
                    <a:pt x="3013206" y="301168"/>
                  </a:lnTo>
                  <a:lnTo>
                    <a:pt x="1270" y="0"/>
                  </a:lnTo>
                  <a:close/>
                </a:path>
                <a:path w="3048635" h="354329">
                  <a:moveTo>
                    <a:pt x="3013206" y="301168"/>
                  </a:moveTo>
                  <a:lnTo>
                    <a:pt x="3023576" y="308696"/>
                  </a:lnTo>
                  <a:lnTo>
                    <a:pt x="3033522" y="304164"/>
                  </a:lnTo>
                  <a:lnTo>
                    <a:pt x="3036760" y="304164"/>
                  </a:lnTo>
                  <a:lnTo>
                    <a:pt x="3036824" y="303530"/>
                  </a:lnTo>
                  <a:lnTo>
                    <a:pt x="3013206" y="30116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40386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7002" y="3626612"/>
              <a:ext cx="3049905" cy="723265"/>
            </a:xfrm>
            <a:custGeom>
              <a:avLst/>
              <a:gdLst/>
              <a:ahLst/>
              <a:cxnLst/>
              <a:rect l="l" t="t" r="r" b="b"/>
              <a:pathLst>
                <a:path w="3049904" h="723264">
                  <a:moveTo>
                    <a:pt x="3012888" y="32715"/>
                  </a:moveTo>
                  <a:lnTo>
                    <a:pt x="0" y="710564"/>
                  </a:lnTo>
                  <a:lnTo>
                    <a:pt x="2794" y="723011"/>
                  </a:lnTo>
                  <a:lnTo>
                    <a:pt x="3015609" y="45051"/>
                  </a:lnTo>
                  <a:lnTo>
                    <a:pt x="3024814" y="36480"/>
                  </a:lnTo>
                  <a:lnTo>
                    <a:pt x="3012888" y="32715"/>
                  </a:lnTo>
                  <a:close/>
                </a:path>
                <a:path w="3049904" h="723264">
                  <a:moveTo>
                    <a:pt x="3038586" y="27558"/>
                  </a:moveTo>
                  <a:lnTo>
                    <a:pt x="3035808" y="27558"/>
                  </a:lnTo>
                  <a:lnTo>
                    <a:pt x="3038602" y="39877"/>
                  </a:lnTo>
                  <a:lnTo>
                    <a:pt x="3015609" y="45051"/>
                  </a:lnTo>
                  <a:lnTo>
                    <a:pt x="2968244" y="89154"/>
                  </a:lnTo>
                  <a:lnTo>
                    <a:pt x="2965704" y="91567"/>
                  </a:lnTo>
                  <a:lnTo>
                    <a:pt x="2965450" y="95631"/>
                  </a:lnTo>
                  <a:lnTo>
                    <a:pt x="2970276" y="100711"/>
                  </a:lnTo>
                  <a:lnTo>
                    <a:pt x="2974340" y="100837"/>
                  </a:lnTo>
                  <a:lnTo>
                    <a:pt x="2976880" y="98425"/>
                  </a:lnTo>
                  <a:lnTo>
                    <a:pt x="3049397" y="30987"/>
                  </a:lnTo>
                  <a:lnTo>
                    <a:pt x="3038586" y="27558"/>
                  </a:lnTo>
                  <a:close/>
                </a:path>
                <a:path w="3049904" h="723264">
                  <a:moveTo>
                    <a:pt x="3024814" y="36480"/>
                  </a:moveTo>
                  <a:lnTo>
                    <a:pt x="3015609" y="45051"/>
                  </a:lnTo>
                  <a:lnTo>
                    <a:pt x="3038602" y="39877"/>
                  </a:lnTo>
                  <a:lnTo>
                    <a:pt x="3035173" y="39750"/>
                  </a:lnTo>
                  <a:lnTo>
                    <a:pt x="3024814" y="36480"/>
                  </a:lnTo>
                  <a:close/>
                </a:path>
                <a:path w="3049904" h="723264">
                  <a:moveTo>
                    <a:pt x="3032760" y="29082"/>
                  </a:moveTo>
                  <a:lnTo>
                    <a:pt x="3024814" y="36480"/>
                  </a:lnTo>
                  <a:lnTo>
                    <a:pt x="3035173" y="39750"/>
                  </a:lnTo>
                  <a:lnTo>
                    <a:pt x="3032760" y="29082"/>
                  </a:lnTo>
                  <a:close/>
                </a:path>
                <a:path w="3049904" h="723264">
                  <a:moveTo>
                    <a:pt x="3036153" y="29082"/>
                  </a:moveTo>
                  <a:lnTo>
                    <a:pt x="3032760" y="29082"/>
                  </a:lnTo>
                  <a:lnTo>
                    <a:pt x="3035173" y="39750"/>
                  </a:lnTo>
                  <a:lnTo>
                    <a:pt x="3038573" y="39750"/>
                  </a:lnTo>
                  <a:lnTo>
                    <a:pt x="3036153" y="29082"/>
                  </a:lnTo>
                  <a:close/>
                </a:path>
                <a:path w="3049904" h="723264">
                  <a:moveTo>
                    <a:pt x="3035808" y="27558"/>
                  </a:moveTo>
                  <a:lnTo>
                    <a:pt x="3012888" y="32715"/>
                  </a:lnTo>
                  <a:lnTo>
                    <a:pt x="3024814" y="36480"/>
                  </a:lnTo>
                  <a:lnTo>
                    <a:pt x="3032760" y="29082"/>
                  </a:lnTo>
                  <a:lnTo>
                    <a:pt x="3036153" y="29082"/>
                  </a:lnTo>
                  <a:lnTo>
                    <a:pt x="3035808" y="27558"/>
                  </a:lnTo>
                  <a:close/>
                </a:path>
                <a:path w="3049904" h="723264">
                  <a:moveTo>
                    <a:pt x="2951607" y="0"/>
                  </a:moveTo>
                  <a:lnTo>
                    <a:pt x="2948051" y="1905"/>
                  </a:lnTo>
                  <a:lnTo>
                    <a:pt x="2947035" y="5206"/>
                  </a:lnTo>
                  <a:lnTo>
                    <a:pt x="2945892" y="8508"/>
                  </a:lnTo>
                  <a:lnTo>
                    <a:pt x="2947797" y="12064"/>
                  </a:lnTo>
                  <a:lnTo>
                    <a:pt x="2951099" y="13207"/>
                  </a:lnTo>
                  <a:lnTo>
                    <a:pt x="3012888" y="32715"/>
                  </a:lnTo>
                  <a:lnTo>
                    <a:pt x="3035808" y="27558"/>
                  </a:lnTo>
                  <a:lnTo>
                    <a:pt x="3038586" y="27558"/>
                  </a:lnTo>
                  <a:lnTo>
                    <a:pt x="295160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3780" y="3303314"/>
              <a:ext cx="235530" cy="205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3780" y="4305599"/>
              <a:ext cx="235530" cy="205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1764" y="3619798"/>
              <a:ext cx="225961" cy="199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1180" y="3119518"/>
              <a:ext cx="207366" cy="1600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3301110"/>
              <a:ext cx="685800" cy="1094105"/>
            </a:xfrm>
            <a:custGeom>
              <a:avLst/>
              <a:gdLst/>
              <a:ahLst/>
              <a:cxnLst/>
              <a:rect l="l" t="t" r="r" b="b"/>
              <a:pathLst>
                <a:path w="685800" h="1094104">
                  <a:moveTo>
                    <a:pt x="685800" y="1042289"/>
                  </a:moveTo>
                  <a:lnTo>
                    <a:pt x="674903" y="1035939"/>
                  </a:lnTo>
                  <a:lnTo>
                    <a:pt x="597154" y="990600"/>
                  </a:lnTo>
                  <a:lnTo>
                    <a:pt x="593344" y="991616"/>
                  </a:lnTo>
                  <a:lnTo>
                    <a:pt x="589788" y="997712"/>
                  </a:lnTo>
                  <a:lnTo>
                    <a:pt x="590804" y="1001522"/>
                  </a:lnTo>
                  <a:lnTo>
                    <a:pt x="649782" y="1035939"/>
                  </a:lnTo>
                  <a:lnTo>
                    <a:pt x="0" y="1035939"/>
                  </a:lnTo>
                  <a:lnTo>
                    <a:pt x="0" y="1048639"/>
                  </a:lnTo>
                  <a:lnTo>
                    <a:pt x="649782" y="1048639"/>
                  </a:lnTo>
                  <a:lnTo>
                    <a:pt x="590804" y="1083056"/>
                  </a:lnTo>
                  <a:lnTo>
                    <a:pt x="589788" y="1086866"/>
                  </a:lnTo>
                  <a:lnTo>
                    <a:pt x="593344" y="1092962"/>
                  </a:lnTo>
                  <a:lnTo>
                    <a:pt x="597154" y="1093978"/>
                  </a:lnTo>
                  <a:lnTo>
                    <a:pt x="674903" y="1048639"/>
                  </a:lnTo>
                  <a:lnTo>
                    <a:pt x="685800" y="1042289"/>
                  </a:lnTo>
                  <a:close/>
                </a:path>
                <a:path w="685800" h="1094104">
                  <a:moveTo>
                    <a:pt x="685800" y="51689"/>
                  </a:moveTo>
                  <a:lnTo>
                    <a:pt x="674903" y="45339"/>
                  </a:lnTo>
                  <a:lnTo>
                    <a:pt x="597154" y="0"/>
                  </a:lnTo>
                  <a:lnTo>
                    <a:pt x="593344" y="1016"/>
                  </a:lnTo>
                  <a:lnTo>
                    <a:pt x="589788" y="7112"/>
                  </a:lnTo>
                  <a:lnTo>
                    <a:pt x="590804" y="10922"/>
                  </a:lnTo>
                  <a:lnTo>
                    <a:pt x="64978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649782" y="58039"/>
                  </a:lnTo>
                  <a:lnTo>
                    <a:pt x="590804" y="92456"/>
                  </a:lnTo>
                  <a:lnTo>
                    <a:pt x="589788" y="96266"/>
                  </a:lnTo>
                  <a:lnTo>
                    <a:pt x="593344" y="102362"/>
                  </a:lnTo>
                  <a:lnTo>
                    <a:pt x="597154" y="103378"/>
                  </a:lnTo>
                  <a:lnTo>
                    <a:pt x="674903" y="58039"/>
                  </a:lnTo>
                  <a:lnTo>
                    <a:pt x="685800" y="516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3974071"/>
              <a:ext cx="463524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124187"/>
              <a:ext cx="365810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3411" y="3733787"/>
              <a:ext cx="538924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563702"/>
            <a:ext cx="5385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SECOND</a:t>
            </a:r>
            <a:r>
              <a:rPr spc="-8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3881754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3776345" algn="l"/>
              </a:tabLst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b="1" spc="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ond</a:t>
            </a:r>
            <a:r>
              <a:rPr sz="24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Fu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ction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2400" b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	)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z2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0215" y="1688071"/>
            <a:ext cx="1205585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GB" dirty="0" smtClean="0"/>
              <a:t>          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27876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3702"/>
            <a:ext cx="6061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COMPUTATIONS </a:t>
            </a:r>
            <a:r>
              <a:rPr spc="-5" dirty="0"/>
              <a:t>FOR</a:t>
            </a:r>
            <a:r>
              <a:rPr spc="-70" dirty="0"/>
              <a:t> </a:t>
            </a:r>
            <a:r>
              <a:rPr spc="-5" dirty="0"/>
              <a:t>Z2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573786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Case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1: </a:t>
            </a:r>
            <a:r>
              <a:rPr sz="2400" dirty="0">
                <a:latin typeface="Carlito"/>
                <a:cs typeface="Carlito"/>
              </a:rPr>
              <a:t>Assume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excitatory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Computation </a:t>
            </a:r>
            <a:r>
              <a:rPr sz="2400" spc="-5" dirty="0">
                <a:latin typeface="Carlito"/>
                <a:cs typeface="Carlito"/>
              </a:rPr>
              <a:t>of net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86680"/>
            <a:ext cx="7324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Hence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 </a:t>
            </a:r>
            <a:r>
              <a:rPr sz="2400" spc="-5" dirty="0">
                <a:latin typeface="Carlito"/>
                <a:cs typeface="Carlito"/>
              </a:rPr>
              <a:t>function z2 using </a:t>
            </a:r>
            <a:r>
              <a:rPr sz="2400" dirty="0">
                <a:latin typeface="Carlito"/>
                <a:cs typeface="Carlito"/>
              </a:rPr>
              <a:t>these 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8291" y="1772835"/>
            <a:ext cx="1599059" cy="21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27114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Z2in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= 0x1 +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63702"/>
            <a:ext cx="6444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COMPUTATIONS </a:t>
            </a:r>
            <a:r>
              <a:rPr spc="-5" dirty="0"/>
              <a:t>FOR</a:t>
            </a:r>
            <a:r>
              <a:rPr spc="-70" dirty="0"/>
              <a:t> </a:t>
            </a:r>
            <a:r>
              <a:rPr spc="-5" dirty="0"/>
              <a:t>Z2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600136"/>
            <a:ext cx="8229600" cy="4526280"/>
            <a:chOff x="457200" y="1600136"/>
            <a:chExt cx="8229600" cy="4526280"/>
          </a:xfrm>
        </p:grpSpPr>
        <p:sp>
          <p:nvSpPr>
            <p:cNvPr id="4" name="object 4"/>
            <p:cNvSpPr/>
            <p:nvPr/>
          </p:nvSpPr>
          <p:spPr>
            <a:xfrm>
              <a:off x="457200" y="1600136"/>
              <a:ext cx="8229600" cy="4526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5685" y="1981187"/>
              <a:ext cx="2291715" cy="369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28130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0x-1 +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0x-1 +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1x-1 +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Z2in = 1x-1 +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3702"/>
            <a:ext cx="479501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 </a:t>
            </a:r>
            <a:r>
              <a:rPr spc="-5" dirty="0"/>
              <a:t>FOR</a:t>
            </a:r>
            <a:r>
              <a:rPr spc="-95" dirty="0"/>
              <a:t> </a:t>
            </a:r>
            <a:r>
              <a:rPr spc="-5" dirty="0"/>
              <a:t>Z2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470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4498340" algn="l"/>
              </a:tabLst>
            </a:pPr>
            <a:r>
              <a:rPr sz="2400" spc="-5" dirty="0">
                <a:latin typeface="Carlito"/>
                <a:cs typeface="Carlito"/>
              </a:rPr>
              <a:t>Th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ts</a:t>
            </a:r>
            <a:r>
              <a:rPr sz="2400" spc="-20" dirty="0">
                <a:latin typeface="Carlito"/>
                <a:cs typeface="Carlito"/>
              </a:rPr>
              <a:t> c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4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esponding 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o	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0539" y="1827751"/>
            <a:ext cx="195588" cy="15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66800" y="2743187"/>
            <a:ext cx="4965700" cy="2146935"/>
            <a:chOff x="1066800" y="2743187"/>
            <a:chExt cx="4965700" cy="2146935"/>
          </a:xfrm>
        </p:grpSpPr>
        <p:sp>
          <p:nvSpPr>
            <p:cNvPr id="6" name="object 6"/>
            <p:cNvSpPr/>
            <p:nvPr/>
          </p:nvSpPr>
          <p:spPr>
            <a:xfrm>
              <a:off x="1752600" y="2819399"/>
              <a:ext cx="4267200" cy="1295400"/>
            </a:xfrm>
            <a:custGeom>
              <a:avLst/>
              <a:gdLst/>
              <a:ahLst/>
              <a:cxnLst/>
              <a:rect l="l" t="t" r="r" b="b"/>
              <a:pathLst>
                <a:path w="4267200" h="12954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  <a:path w="4267200" h="1295400">
                  <a:moveTo>
                    <a:pt x="3581400" y="990600"/>
                  </a:moveTo>
                  <a:lnTo>
                    <a:pt x="3585118" y="945572"/>
                  </a:lnTo>
                  <a:lnTo>
                    <a:pt x="3595919" y="902592"/>
                  </a:lnTo>
                  <a:lnTo>
                    <a:pt x="3613273" y="862130"/>
                  </a:lnTo>
                  <a:lnTo>
                    <a:pt x="3636648" y="824660"/>
                  </a:lnTo>
                  <a:lnTo>
                    <a:pt x="3665514" y="790653"/>
                  </a:lnTo>
                  <a:lnTo>
                    <a:pt x="3699341" y="760583"/>
                  </a:lnTo>
                  <a:lnTo>
                    <a:pt x="3737596" y="734920"/>
                  </a:lnTo>
                  <a:lnTo>
                    <a:pt x="3779751" y="714138"/>
                  </a:lnTo>
                  <a:lnTo>
                    <a:pt x="3825273" y="698709"/>
                  </a:lnTo>
                  <a:lnTo>
                    <a:pt x="3873633" y="689106"/>
                  </a:lnTo>
                  <a:lnTo>
                    <a:pt x="3924300" y="685800"/>
                  </a:lnTo>
                  <a:lnTo>
                    <a:pt x="3974966" y="689106"/>
                  </a:lnTo>
                  <a:lnTo>
                    <a:pt x="4023326" y="698709"/>
                  </a:lnTo>
                  <a:lnTo>
                    <a:pt x="4068848" y="714138"/>
                  </a:lnTo>
                  <a:lnTo>
                    <a:pt x="4111003" y="734920"/>
                  </a:lnTo>
                  <a:lnTo>
                    <a:pt x="4149258" y="760583"/>
                  </a:lnTo>
                  <a:lnTo>
                    <a:pt x="4183085" y="790653"/>
                  </a:lnTo>
                  <a:lnTo>
                    <a:pt x="4211951" y="824660"/>
                  </a:lnTo>
                  <a:lnTo>
                    <a:pt x="4235326" y="862130"/>
                  </a:lnTo>
                  <a:lnTo>
                    <a:pt x="4252680" y="902592"/>
                  </a:lnTo>
                  <a:lnTo>
                    <a:pt x="4263481" y="945572"/>
                  </a:lnTo>
                  <a:lnTo>
                    <a:pt x="4267200" y="990600"/>
                  </a:lnTo>
                  <a:lnTo>
                    <a:pt x="4263481" y="1035627"/>
                  </a:lnTo>
                  <a:lnTo>
                    <a:pt x="4252680" y="1078607"/>
                  </a:lnTo>
                  <a:lnTo>
                    <a:pt x="4235326" y="1119069"/>
                  </a:lnTo>
                  <a:lnTo>
                    <a:pt x="4211951" y="1156539"/>
                  </a:lnTo>
                  <a:lnTo>
                    <a:pt x="4183085" y="1190546"/>
                  </a:lnTo>
                  <a:lnTo>
                    <a:pt x="4149258" y="1220616"/>
                  </a:lnTo>
                  <a:lnTo>
                    <a:pt x="4111003" y="1246279"/>
                  </a:lnTo>
                  <a:lnTo>
                    <a:pt x="4068848" y="1267061"/>
                  </a:lnTo>
                  <a:lnTo>
                    <a:pt x="4023326" y="1282490"/>
                  </a:lnTo>
                  <a:lnTo>
                    <a:pt x="3974966" y="1292093"/>
                  </a:lnTo>
                  <a:lnTo>
                    <a:pt x="3924300" y="1295400"/>
                  </a:lnTo>
                  <a:lnTo>
                    <a:pt x="3873633" y="1292093"/>
                  </a:lnTo>
                  <a:lnTo>
                    <a:pt x="3825273" y="1282490"/>
                  </a:lnTo>
                  <a:lnTo>
                    <a:pt x="3779751" y="1267061"/>
                  </a:lnTo>
                  <a:lnTo>
                    <a:pt x="3737596" y="1246279"/>
                  </a:lnTo>
                  <a:lnTo>
                    <a:pt x="3699341" y="1220616"/>
                  </a:lnTo>
                  <a:lnTo>
                    <a:pt x="3665514" y="1190546"/>
                  </a:lnTo>
                  <a:lnTo>
                    <a:pt x="3636648" y="1156539"/>
                  </a:lnTo>
                  <a:lnTo>
                    <a:pt x="3613273" y="1119069"/>
                  </a:lnTo>
                  <a:lnTo>
                    <a:pt x="3595919" y="1078607"/>
                  </a:lnTo>
                  <a:lnTo>
                    <a:pt x="3585118" y="1035627"/>
                  </a:lnTo>
                  <a:lnTo>
                    <a:pt x="3581400" y="990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6875" y="3117976"/>
              <a:ext cx="2897505" cy="721995"/>
            </a:xfrm>
            <a:custGeom>
              <a:avLst/>
              <a:gdLst/>
              <a:ahLst/>
              <a:cxnLst/>
              <a:rect l="l" t="t" r="r" b="b"/>
              <a:pathLst>
                <a:path w="2897504" h="721995">
                  <a:moveTo>
                    <a:pt x="2860487" y="689896"/>
                  </a:moveTo>
                  <a:lnTo>
                    <a:pt x="2795270" y="709803"/>
                  </a:lnTo>
                  <a:lnTo>
                    <a:pt x="2793365" y="713359"/>
                  </a:lnTo>
                  <a:lnTo>
                    <a:pt x="2795397" y="719963"/>
                  </a:lnTo>
                  <a:lnTo>
                    <a:pt x="2798953" y="721868"/>
                  </a:lnTo>
                  <a:lnTo>
                    <a:pt x="2886272" y="695325"/>
                  </a:lnTo>
                  <a:lnTo>
                    <a:pt x="2883408" y="695325"/>
                  </a:lnTo>
                  <a:lnTo>
                    <a:pt x="2860487" y="689896"/>
                  </a:lnTo>
                  <a:close/>
                </a:path>
                <a:path w="2897504" h="721995">
                  <a:moveTo>
                    <a:pt x="2872611" y="686190"/>
                  </a:moveTo>
                  <a:lnTo>
                    <a:pt x="2860487" y="689896"/>
                  </a:lnTo>
                  <a:lnTo>
                    <a:pt x="2883408" y="695325"/>
                  </a:lnTo>
                  <a:lnTo>
                    <a:pt x="2883816" y="693674"/>
                  </a:lnTo>
                  <a:lnTo>
                    <a:pt x="2880487" y="693674"/>
                  </a:lnTo>
                  <a:lnTo>
                    <a:pt x="2872611" y="686190"/>
                  </a:lnTo>
                  <a:close/>
                </a:path>
                <a:path w="2897504" h="721995">
                  <a:moveTo>
                    <a:pt x="2822829" y="621284"/>
                  </a:moveTo>
                  <a:lnTo>
                    <a:pt x="2818765" y="621411"/>
                  </a:lnTo>
                  <a:lnTo>
                    <a:pt x="2813939" y="626491"/>
                  </a:lnTo>
                  <a:lnTo>
                    <a:pt x="2814066" y="630428"/>
                  </a:lnTo>
                  <a:lnTo>
                    <a:pt x="2816606" y="632968"/>
                  </a:lnTo>
                  <a:lnTo>
                    <a:pt x="2863551" y="677580"/>
                  </a:lnTo>
                  <a:lnTo>
                    <a:pt x="2886456" y="683006"/>
                  </a:lnTo>
                  <a:lnTo>
                    <a:pt x="2883408" y="695325"/>
                  </a:lnTo>
                  <a:lnTo>
                    <a:pt x="2886272" y="695325"/>
                  </a:lnTo>
                  <a:lnTo>
                    <a:pt x="2897124" y="692023"/>
                  </a:lnTo>
                  <a:lnTo>
                    <a:pt x="2822829" y="621284"/>
                  </a:lnTo>
                  <a:close/>
                </a:path>
                <a:path w="2897504" h="721995">
                  <a:moveTo>
                    <a:pt x="2883027" y="683006"/>
                  </a:moveTo>
                  <a:lnTo>
                    <a:pt x="2872611" y="686190"/>
                  </a:lnTo>
                  <a:lnTo>
                    <a:pt x="2880487" y="693674"/>
                  </a:lnTo>
                  <a:lnTo>
                    <a:pt x="2883027" y="683006"/>
                  </a:lnTo>
                  <a:close/>
                </a:path>
                <a:path w="2897504" h="721995">
                  <a:moveTo>
                    <a:pt x="2886456" y="683006"/>
                  </a:moveTo>
                  <a:lnTo>
                    <a:pt x="2883027" y="683006"/>
                  </a:lnTo>
                  <a:lnTo>
                    <a:pt x="2880487" y="693674"/>
                  </a:lnTo>
                  <a:lnTo>
                    <a:pt x="2883816" y="693674"/>
                  </a:lnTo>
                  <a:lnTo>
                    <a:pt x="2886456" y="683006"/>
                  </a:lnTo>
                  <a:close/>
                </a:path>
                <a:path w="2897504" h="721995">
                  <a:moveTo>
                    <a:pt x="3048" y="0"/>
                  </a:moveTo>
                  <a:lnTo>
                    <a:pt x="0" y="12446"/>
                  </a:lnTo>
                  <a:lnTo>
                    <a:pt x="2860487" y="689896"/>
                  </a:lnTo>
                  <a:lnTo>
                    <a:pt x="2872611" y="686190"/>
                  </a:lnTo>
                  <a:lnTo>
                    <a:pt x="2863551" y="677580"/>
                  </a:lnTo>
                  <a:lnTo>
                    <a:pt x="3048" y="0"/>
                  </a:lnTo>
                  <a:close/>
                </a:path>
                <a:path w="2897504" h="721995">
                  <a:moveTo>
                    <a:pt x="2863551" y="677580"/>
                  </a:moveTo>
                  <a:lnTo>
                    <a:pt x="2872611" y="686190"/>
                  </a:lnTo>
                  <a:lnTo>
                    <a:pt x="2883027" y="683006"/>
                  </a:lnTo>
                  <a:lnTo>
                    <a:pt x="2886456" y="683006"/>
                  </a:lnTo>
                  <a:lnTo>
                    <a:pt x="2863551" y="67758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4267199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6749" y="3782567"/>
              <a:ext cx="2897505" cy="795655"/>
            </a:xfrm>
            <a:custGeom>
              <a:avLst/>
              <a:gdLst/>
              <a:ahLst/>
              <a:cxnLst/>
              <a:rect l="l" t="t" r="r" b="b"/>
              <a:pathLst>
                <a:path w="2897504" h="795654">
                  <a:moveTo>
                    <a:pt x="2860879" y="30473"/>
                  </a:moveTo>
                  <a:lnTo>
                    <a:pt x="0" y="783335"/>
                  </a:lnTo>
                  <a:lnTo>
                    <a:pt x="3301" y="795527"/>
                  </a:lnTo>
                  <a:lnTo>
                    <a:pt x="2864130" y="42645"/>
                  </a:lnTo>
                  <a:lnTo>
                    <a:pt x="2872961" y="33814"/>
                  </a:lnTo>
                  <a:lnTo>
                    <a:pt x="2860879" y="30473"/>
                  </a:lnTo>
                  <a:close/>
                </a:path>
                <a:path w="2897504" h="795654">
                  <a:moveTo>
                    <a:pt x="2886740" y="24510"/>
                  </a:moveTo>
                  <a:lnTo>
                    <a:pt x="2883535" y="24510"/>
                  </a:lnTo>
                  <a:lnTo>
                    <a:pt x="2886710" y="36702"/>
                  </a:lnTo>
                  <a:lnTo>
                    <a:pt x="2864130" y="42645"/>
                  </a:lnTo>
                  <a:lnTo>
                    <a:pt x="2815716" y="91058"/>
                  </a:lnTo>
                  <a:lnTo>
                    <a:pt x="2815716" y="94995"/>
                  </a:lnTo>
                  <a:lnTo>
                    <a:pt x="2820670" y="99948"/>
                  </a:lnTo>
                  <a:lnTo>
                    <a:pt x="2824734" y="99948"/>
                  </a:lnTo>
                  <a:lnTo>
                    <a:pt x="2897251" y="27431"/>
                  </a:lnTo>
                  <a:lnTo>
                    <a:pt x="2886740" y="24510"/>
                  </a:lnTo>
                  <a:close/>
                </a:path>
                <a:path w="2897504" h="795654">
                  <a:moveTo>
                    <a:pt x="2872961" y="33814"/>
                  </a:moveTo>
                  <a:lnTo>
                    <a:pt x="2864130" y="42645"/>
                  </a:lnTo>
                  <a:lnTo>
                    <a:pt x="2886710" y="36702"/>
                  </a:lnTo>
                  <a:lnTo>
                    <a:pt x="2883408" y="36702"/>
                  </a:lnTo>
                  <a:lnTo>
                    <a:pt x="2872961" y="33814"/>
                  </a:lnTo>
                  <a:close/>
                </a:path>
                <a:path w="2897504" h="795654">
                  <a:moveTo>
                    <a:pt x="2880614" y="26161"/>
                  </a:moveTo>
                  <a:lnTo>
                    <a:pt x="2872961" y="33814"/>
                  </a:lnTo>
                  <a:lnTo>
                    <a:pt x="2883408" y="36702"/>
                  </a:lnTo>
                  <a:lnTo>
                    <a:pt x="2880614" y="26161"/>
                  </a:lnTo>
                  <a:close/>
                </a:path>
                <a:path w="2897504" h="795654">
                  <a:moveTo>
                    <a:pt x="2883964" y="26161"/>
                  </a:moveTo>
                  <a:lnTo>
                    <a:pt x="2880614" y="26161"/>
                  </a:lnTo>
                  <a:lnTo>
                    <a:pt x="2883408" y="36702"/>
                  </a:lnTo>
                  <a:lnTo>
                    <a:pt x="2886710" y="36702"/>
                  </a:lnTo>
                  <a:lnTo>
                    <a:pt x="2883964" y="26161"/>
                  </a:lnTo>
                  <a:close/>
                </a:path>
                <a:path w="2897504" h="795654">
                  <a:moveTo>
                    <a:pt x="2883535" y="24510"/>
                  </a:moveTo>
                  <a:lnTo>
                    <a:pt x="2860879" y="30473"/>
                  </a:lnTo>
                  <a:lnTo>
                    <a:pt x="2872961" y="33814"/>
                  </a:lnTo>
                  <a:lnTo>
                    <a:pt x="2880614" y="26161"/>
                  </a:lnTo>
                  <a:lnTo>
                    <a:pt x="2883964" y="26161"/>
                  </a:lnTo>
                  <a:lnTo>
                    <a:pt x="2883535" y="24510"/>
                  </a:lnTo>
                  <a:close/>
                </a:path>
                <a:path w="2897504" h="795654">
                  <a:moveTo>
                    <a:pt x="2798445" y="0"/>
                  </a:moveTo>
                  <a:lnTo>
                    <a:pt x="2794889" y="1904"/>
                  </a:lnTo>
                  <a:lnTo>
                    <a:pt x="2794000" y="5333"/>
                  </a:lnTo>
                  <a:lnTo>
                    <a:pt x="2792984" y="8762"/>
                  </a:lnTo>
                  <a:lnTo>
                    <a:pt x="2795016" y="12191"/>
                  </a:lnTo>
                  <a:lnTo>
                    <a:pt x="2798445" y="13207"/>
                  </a:lnTo>
                  <a:lnTo>
                    <a:pt x="2860879" y="30473"/>
                  </a:lnTo>
                  <a:lnTo>
                    <a:pt x="2883535" y="24510"/>
                  </a:lnTo>
                  <a:lnTo>
                    <a:pt x="2886740" y="24510"/>
                  </a:lnTo>
                  <a:lnTo>
                    <a:pt x="279844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979" y="3070274"/>
              <a:ext cx="244589" cy="2092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3780" y="4441874"/>
              <a:ext cx="235530" cy="2092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89364" y="3679874"/>
              <a:ext cx="225961" cy="2092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3072510"/>
              <a:ext cx="685800" cy="1551305"/>
            </a:xfrm>
            <a:custGeom>
              <a:avLst/>
              <a:gdLst/>
              <a:ahLst/>
              <a:cxnLst/>
              <a:rect l="l" t="t" r="r" b="b"/>
              <a:pathLst>
                <a:path w="685800" h="1551304">
                  <a:moveTo>
                    <a:pt x="685800" y="1499489"/>
                  </a:moveTo>
                  <a:lnTo>
                    <a:pt x="674903" y="1493139"/>
                  </a:lnTo>
                  <a:lnTo>
                    <a:pt x="597154" y="1447800"/>
                  </a:lnTo>
                  <a:lnTo>
                    <a:pt x="593344" y="1448816"/>
                  </a:lnTo>
                  <a:lnTo>
                    <a:pt x="589788" y="1454912"/>
                  </a:lnTo>
                  <a:lnTo>
                    <a:pt x="590804" y="1458722"/>
                  </a:lnTo>
                  <a:lnTo>
                    <a:pt x="649782" y="1493139"/>
                  </a:lnTo>
                  <a:lnTo>
                    <a:pt x="0" y="1493139"/>
                  </a:lnTo>
                  <a:lnTo>
                    <a:pt x="0" y="1505839"/>
                  </a:lnTo>
                  <a:lnTo>
                    <a:pt x="649782" y="1505839"/>
                  </a:lnTo>
                  <a:lnTo>
                    <a:pt x="590804" y="1540256"/>
                  </a:lnTo>
                  <a:lnTo>
                    <a:pt x="589788" y="1544066"/>
                  </a:lnTo>
                  <a:lnTo>
                    <a:pt x="593344" y="1550162"/>
                  </a:lnTo>
                  <a:lnTo>
                    <a:pt x="597154" y="1551178"/>
                  </a:lnTo>
                  <a:lnTo>
                    <a:pt x="674903" y="1505839"/>
                  </a:lnTo>
                  <a:lnTo>
                    <a:pt x="685800" y="1499489"/>
                  </a:lnTo>
                  <a:close/>
                </a:path>
                <a:path w="685800" h="1551304">
                  <a:moveTo>
                    <a:pt x="685800" y="51689"/>
                  </a:moveTo>
                  <a:lnTo>
                    <a:pt x="674903" y="45339"/>
                  </a:lnTo>
                  <a:lnTo>
                    <a:pt x="597154" y="0"/>
                  </a:lnTo>
                  <a:lnTo>
                    <a:pt x="593344" y="1016"/>
                  </a:lnTo>
                  <a:lnTo>
                    <a:pt x="589788" y="7112"/>
                  </a:lnTo>
                  <a:lnTo>
                    <a:pt x="590804" y="10922"/>
                  </a:lnTo>
                  <a:lnTo>
                    <a:pt x="64978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649782" y="58039"/>
                  </a:lnTo>
                  <a:lnTo>
                    <a:pt x="590804" y="92456"/>
                  </a:lnTo>
                  <a:lnTo>
                    <a:pt x="589788" y="96266"/>
                  </a:lnTo>
                  <a:lnTo>
                    <a:pt x="593344" y="102362"/>
                  </a:lnTo>
                  <a:lnTo>
                    <a:pt x="597154" y="103378"/>
                  </a:lnTo>
                  <a:lnTo>
                    <a:pt x="674903" y="58039"/>
                  </a:lnTo>
                  <a:lnTo>
                    <a:pt x="685800" y="516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200" y="2743187"/>
              <a:ext cx="463524" cy="3693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4190987"/>
              <a:ext cx="463524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200" y="3047987"/>
              <a:ext cx="383438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0439" y="3809987"/>
              <a:ext cx="365810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63702"/>
            <a:ext cx="513765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THIRD</a:t>
            </a:r>
            <a:r>
              <a:rPr spc="-5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452564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third </a:t>
            </a:r>
            <a:r>
              <a:rPr sz="2400" spc="-5" dirty="0">
                <a:latin typeface="Carlito"/>
                <a:cs typeface="Carlito"/>
              </a:rPr>
              <a:t>function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function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25669"/>
            <a:ext cx="5330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computed by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1688071"/>
            <a:ext cx="1494154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27876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33498" y="5562600"/>
            <a:ext cx="3957701" cy="39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63702"/>
            <a:ext cx="62715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 </a:t>
            </a:r>
            <a:r>
              <a:rPr spc="-5" dirty="0"/>
              <a:t>FOR</a:t>
            </a:r>
            <a:r>
              <a:rPr spc="-40" dirty="0"/>
              <a:t> 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699008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Case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1: </a:t>
            </a:r>
            <a:r>
              <a:rPr sz="2400" dirty="0">
                <a:latin typeface="Carlito"/>
                <a:cs typeface="Carlito"/>
              </a:rPr>
              <a:t>Assume </a:t>
            </a:r>
            <a:r>
              <a:rPr sz="2400" spc="-5" dirty="0">
                <a:latin typeface="Carlito"/>
                <a:cs typeface="Carlito"/>
              </a:rPr>
              <a:t>that both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functions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excitatory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Computations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7930" y="2155874"/>
            <a:ext cx="1155971" cy="209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244850"/>
          <a:ext cx="6858000" cy="317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990600"/>
                <a:gridCol w="1752600"/>
                <a:gridCol w="1371600"/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213995" indent="510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yin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yin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563702"/>
            <a:ext cx="5082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</a:t>
            </a:r>
            <a:r>
              <a:rPr spc="-9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3830" y="1613661"/>
            <a:ext cx="132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, the </a:t>
            </a:r>
            <a:r>
              <a:rPr sz="2400" spc="-10" dirty="0">
                <a:latin typeface="Carlito"/>
                <a:cs typeface="Carlito"/>
              </a:rPr>
              <a:t>net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4716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4237355" algn="l"/>
              </a:tabLst>
            </a:pPr>
            <a:r>
              <a:rPr sz="2400" spc="-5" dirty="0">
                <a:latin typeface="Carlito"/>
                <a:cs typeface="Carlito"/>
              </a:rPr>
              <a:t>Se</a:t>
            </a:r>
            <a:r>
              <a:rPr sz="2400" spc="-4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ting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eshold </a:t>
            </a:r>
            <a:r>
              <a:rPr sz="2400" spc="-35" dirty="0">
                <a:latin typeface="Carlito"/>
                <a:cs typeface="Carlito"/>
              </a:rPr>
              <a:t>v</a:t>
            </a:r>
            <a:r>
              <a:rPr sz="2400" dirty="0">
                <a:latin typeface="Carlito"/>
                <a:cs typeface="Carlito"/>
              </a:rPr>
              <a:t>alue	and  </a:t>
            </a:r>
            <a:r>
              <a:rPr sz="2400" spc="-15" dirty="0" smtClean="0">
                <a:latin typeface="Carlito"/>
                <a:cs typeface="Carlito"/>
              </a:rPr>
              <a:t>recognized</a:t>
            </a:r>
            <a:r>
              <a:rPr lang="en-GB" sz="2400" spc="-15" dirty="0" smtClean="0">
                <a:latin typeface="Carlito"/>
                <a:cs typeface="Carlito"/>
              </a:rPr>
              <a:t> is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18715"/>
            <a:ext cx="7572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XOR </a:t>
            </a:r>
            <a:r>
              <a:rPr sz="2400" spc="-5" dirty="0">
                <a:latin typeface="Carlito"/>
                <a:cs typeface="Carlito"/>
              </a:rPr>
              <a:t>function using </a:t>
            </a:r>
            <a:r>
              <a:rPr sz="2400" dirty="0">
                <a:latin typeface="Carlito"/>
                <a:cs typeface="Carlito"/>
              </a:rPr>
              <a:t>M-P </a:t>
            </a:r>
            <a:r>
              <a:rPr sz="2400" spc="-10" dirty="0">
                <a:latin typeface="Carlito"/>
                <a:cs typeface="Carlito"/>
              </a:rPr>
              <a:t>neuron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7337" y="1676387"/>
            <a:ext cx="797013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5729" y="1688071"/>
            <a:ext cx="1423670" cy="369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320" y="3048000"/>
            <a:ext cx="1883664" cy="1246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63702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 </a:t>
            </a:r>
            <a:r>
              <a:rPr spc="-40" dirty="0"/>
              <a:t>REPRESENTATION </a:t>
            </a:r>
            <a:r>
              <a:rPr spc="-10" dirty="0"/>
              <a:t>FOR</a:t>
            </a:r>
            <a:r>
              <a:rPr spc="-40" dirty="0"/>
              <a:t> </a:t>
            </a:r>
            <a:r>
              <a:rPr dirty="0"/>
              <a:t>EXAMPLE-2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90600" y="2209787"/>
            <a:ext cx="7010400" cy="2515235"/>
            <a:chOff x="990600" y="2209787"/>
            <a:chExt cx="7010400" cy="2515235"/>
          </a:xfrm>
        </p:grpSpPr>
        <p:sp>
          <p:nvSpPr>
            <p:cNvPr id="6" name="object 6"/>
            <p:cNvSpPr/>
            <p:nvPr/>
          </p:nvSpPr>
          <p:spPr>
            <a:xfrm>
              <a:off x="1524000" y="2285999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2539110"/>
              <a:ext cx="533400" cy="103505"/>
            </a:xfrm>
            <a:custGeom>
              <a:avLst/>
              <a:gdLst/>
              <a:ahLst/>
              <a:cxnLst/>
              <a:rect l="l" t="t" r="r" b="b"/>
              <a:pathLst>
                <a:path w="533400" h="103505">
                  <a:moveTo>
                    <a:pt x="508290" y="51688"/>
                  </a:moveTo>
                  <a:lnTo>
                    <a:pt x="438403" y="92455"/>
                  </a:lnTo>
                  <a:lnTo>
                    <a:pt x="437388" y="96265"/>
                  </a:lnTo>
                  <a:lnTo>
                    <a:pt x="440944" y="102362"/>
                  </a:lnTo>
                  <a:lnTo>
                    <a:pt x="444753" y="103377"/>
                  </a:lnTo>
                  <a:lnTo>
                    <a:pt x="522509" y="58038"/>
                  </a:lnTo>
                  <a:lnTo>
                    <a:pt x="520827" y="58038"/>
                  </a:lnTo>
                  <a:lnTo>
                    <a:pt x="520827" y="57150"/>
                  </a:lnTo>
                  <a:lnTo>
                    <a:pt x="517652" y="57150"/>
                  </a:lnTo>
                  <a:lnTo>
                    <a:pt x="508290" y="51688"/>
                  </a:lnTo>
                  <a:close/>
                </a:path>
                <a:path w="533400" h="103505">
                  <a:moveTo>
                    <a:pt x="4974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97404" y="58038"/>
                  </a:lnTo>
                  <a:lnTo>
                    <a:pt x="508290" y="51688"/>
                  </a:lnTo>
                  <a:lnTo>
                    <a:pt x="497404" y="45338"/>
                  </a:lnTo>
                  <a:close/>
                </a:path>
                <a:path w="533400" h="103505">
                  <a:moveTo>
                    <a:pt x="522509" y="45338"/>
                  </a:moveTo>
                  <a:lnTo>
                    <a:pt x="520827" y="45338"/>
                  </a:lnTo>
                  <a:lnTo>
                    <a:pt x="520827" y="58038"/>
                  </a:lnTo>
                  <a:lnTo>
                    <a:pt x="522509" y="58038"/>
                  </a:lnTo>
                  <a:lnTo>
                    <a:pt x="533400" y="51688"/>
                  </a:lnTo>
                  <a:lnTo>
                    <a:pt x="522509" y="45338"/>
                  </a:lnTo>
                  <a:close/>
                </a:path>
                <a:path w="533400" h="103505">
                  <a:moveTo>
                    <a:pt x="517652" y="46227"/>
                  </a:moveTo>
                  <a:lnTo>
                    <a:pt x="508290" y="51688"/>
                  </a:lnTo>
                  <a:lnTo>
                    <a:pt x="517652" y="57150"/>
                  </a:lnTo>
                  <a:lnTo>
                    <a:pt x="517652" y="46227"/>
                  </a:lnTo>
                  <a:close/>
                </a:path>
                <a:path w="533400" h="103505">
                  <a:moveTo>
                    <a:pt x="520827" y="46227"/>
                  </a:moveTo>
                  <a:lnTo>
                    <a:pt x="517652" y="46227"/>
                  </a:lnTo>
                  <a:lnTo>
                    <a:pt x="517652" y="57150"/>
                  </a:lnTo>
                  <a:lnTo>
                    <a:pt x="520827" y="57150"/>
                  </a:lnTo>
                  <a:lnTo>
                    <a:pt x="520827" y="46227"/>
                  </a:lnTo>
                  <a:close/>
                </a:path>
                <a:path w="533400" h="103505">
                  <a:moveTo>
                    <a:pt x="444753" y="0"/>
                  </a:moveTo>
                  <a:lnTo>
                    <a:pt x="440944" y="1015"/>
                  </a:lnTo>
                  <a:lnTo>
                    <a:pt x="437388" y="7112"/>
                  </a:lnTo>
                  <a:lnTo>
                    <a:pt x="438403" y="10922"/>
                  </a:lnTo>
                  <a:lnTo>
                    <a:pt x="508290" y="51688"/>
                  </a:lnTo>
                  <a:lnTo>
                    <a:pt x="517652" y="46227"/>
                  </a:lnTo>
                  <a:lnTo>
                    <a:pt x="520827" y="46227"/>
                  </a:lnTo>
                  <a:lnTo>
                    <a:pt x="520827" y="45338"/>
                  </a:lnTo>
                  <a:lnTo>
                    <a:pt x="522509" y="45338"/>
                  </a:lnTo>
                  <a:lnTo>
                    <a:pt x="44475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2285999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539110"/>
              <a:ext cx="1905000" cy="103505"/>
            </a:xfrm>
            <a:custGeom>
              <a:avLst/>
              <a:gdLst/>
              <a:ahLst/>
              <a:cxnLst/>
              <a:rect l="l" t="t" r="r" b="b"/>
              <a:pathLst>
                <a:path w="1905000" h="103505">
                  <a:moveTo>
                    <a:pt x="1879890" y="51688"/>
                  </a:moveTo>
                  <a:lnTo>
                    <a:pt x="1810003" y="92455"/>
                  </a:lnTo>
                  <a:lnTo>
                    <a:pt x="1808988" y="96265"/>
                  </a:lnTo>
                  <a:lnTo>
                    <a:pt x="1812544" y="102362"/>
                  </a:lnTo>
                  <a:lnTo>
                    <a:pt x="1816353" y="103377"/>
                  </a:lnTo>
                  <a:lnTo>
                    <a:pt x="1894109" y="58038"/>
                  </a:lnTo>
                  <a:lnTo>
                    <a:pt x="1892427" y="58038"/>
                  </a:lnTo>
                  <a:lnTo>
                    <a:pt x="1892427" y="57150"/>
                  </a:lnTo>
                  <a:lnTo>
                    <a:pt x="1889252" y="57150"/>
                  </a:lnTo>
                  <a:lnTo>
                    <a:pt x="1879890" y="51688"/>
                  </a:lnTo>
                  <a:close/>
                </a:path>
                <a:path w="1905000" h="103505">
                  <a:moveTo>
                    <a:pt x="1869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1869004" y="58038"/>
                  </a:lnTo>
                  <a:lnTo>
                    <a:pt x="1879890" y="51688"/>
                  </a:lnTo>
                  <a:lnTo>
                    <a:pt x="1869004" y="45338"/>
                  </a:lnTo>
                  <a:close/>
                </a:path>
                <a:path w="1905000" h="103505">
                  <a:moveTo>
                    <a:pt x="1894109" y="45338"/>
                  </a:moveTo>
                  <a:lnTo>
                    <a:pt x="1892427" y="45338"/>
                  </a:lnTo>
                  <a:lnTo>
                    <a:pt x="1892427" y="58038"/>
                  </a:lnTo>
                  <a:lnTo>
                    <a:pt x="1894109" y="58038"/>
                  </a:lnTo>
                  <a:lnTo>
                    <a:pt x="1905000" y="51688"/>
                  </a:lnTo>
                  <a:lnTo>
                    <a:pt x="1894109" y="45338"/>
                  </a:lnTo>
                  <a:close/>
                </a:path>
                <a:path w="1905000" h="103505">
                  <a:moveTo>
                    <a:pt x="1889252" y="46227"/>
                  </a:moveTo>
                  <a:lnTo>
                    <a:pt x="1879890" y="51688"/>
                  </a:lnTo>
                  <a:lnTo>
                    <a:pt x="1889252" y="57150"/>
                  </a:lnTo>
                  <a:lnTo>
                    <a:pt x="1889252" y="46227"/>
                  </a:lnTo>
                  <a:close/>
                </a:path>
                <a:path w="1905000" h="103505">
                  <a:moveTo>
                    <a:pt x="1892427" y="46227"/>
                  </a:moveTo>
                  <a:lnTo>
                    <a:pt x="1889252" y="46227"/>
                  </a:lnTo>
                  <a:lnTo>
                    <a:pt x="1889252" y="57150"/>
                  </a:lnTo>
                  <a:lnTo>
                    <a:pt x="1892427" y="57150"/>
                  </a:lnTo>
                  <a:lnTo>
                    <a:pt x="1892427" y="46227"/>
                  </a:lnTo>
                  <a:close/>
                </a:path>
                <a:path w="1905000" h="103505">
                  <a:moveTo>
                    <a:pt x="1816353" y="0"/>
                  </a:moveTo>
                  <a:lnTo>
                    <a:pt x="1812544" y="1015"/>
                  </a:lnTo>
                  <a:lnTo>
                    <a:pt x="1808988" y="7112"/>
                  </a:lnTo>
                  <a:lnTo>
                    <a:pt x="1810003" y="10922"/>
                  </a:lnTo>
                  <a:lnTo>
                    <a:pt x="1879890" y="51688"/>
                  </a:lnTo>
                  <a:lnTo>
                    <a:pt x="1889252" y="46227"/>
                  </a:lnTo>
                  <a:lnTo>
                    <a:pt x="1892427" y="46227"/>
                  </a:lnTo>
                  <a:lnTo>
                    <a:pt x="1892427" y="45338"/>
                  </a:lnTo>
                  <a:lnTo>
                    <a:pt x="1894109" y="45338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0386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4291710"/>
              <a:ext cx="609600" cy="103505"/>
            </a:xfrm>
            <a:custGeom>
              <a:avLst/>
              <a:gdLst/>
              <a:ahLst/>
              <a:cxnLst/>
              <a:rect l="l" t="t" r="r" b="b"/>
              <a:pathLst>
                <a:path w="609600" h="103504">
                  <a:moveTo>
                    <a:pt x="584490" y="51688"/>
                  </a:moveTo>
                  <a:lnTo>
                    <a:pt x="514603" y="92456"/>
                  </a:lnTo>
                  <a:lnTo>
                    <a:pt x="513588" y="96265"/>
                  </a:lnTo>
                  <a:lnTo>
                    <a:pt x="517144" y="102362"/>
                  </a:lnTo>
                  <a:lnTo>
                    <a:pt x="520953" y="103377"/>
                  </a:lnTo>
                  <a:lnTo>
                    <a:pt x="598709" y="58038"/>
                  </a:lnTo>
                  <a:lnTo>
                    <a:pt x="597027" y="58038"/>
                  </a:lnTo>
                  <a:lnTo>
                    <a:pt x="597027" y="57150"/>
                  </a:lnTo>
                  <a:lnTo>
                    <a:pt x="593852" y="57150"/>
                  </a:lnTo>
                  <a:lnTo>
                    <a:pt x="584490" y="51688"/>
                  </a:lnTo>
                  <a:close/>
                </a:path>
                <a:path w="609600" h="103504">
                  <a:moveTo>
                    <a:pt x="5736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73604" y="58038"/>
                  </a:lnTo>
                  <a:lnTo>
                    <a:pt x="584490" y="51688"/>
                  </a:lnTo>
                  <a:lnTo>
                    <a:pt x="573604" y="45338"/>
                  </a:lnTo>
                  <a:close/>
                </a:path>
                <a:path w="609600" h="103504">
                  <a:moveTo>
                    <a:pt x="598709" y="45338"/>
                  </a:moveTo>
                  <a:lnTo>
                    <a:pt x="597027" y="45338"/>
                  </a:lnTo>
                  <a:lnTo>
                    <a:pt x="597027" y="58038"/>
                  </a:lnTo>
                  <a:lnTo>
                    <a:pt x="598709" y="58038"/>
                  </a:lnTo>
                  <a:lnTo>
                    <a:pt x="609600" y="51688"/>
                  </a:lnTo>
                  <a:lnTo>
                    <a:pt x="598709" y="45338"/>
                  </a:lnTo>
                  <a:close/>
                </a:path>
                <a:path w="609600" h="103504">
                  <a:moveTo>
                    <a:pt x="593852" y="46227"/>
                  </a:moveTo>
                  <a:lnTo>
                    <a:pt x="584490" y="51688"/>
                  </a:lnTo>
                  <a:lnTo>
                    <a:pt x="593852" y="57150"/>
                  </a:lnTo>
                  <a:lnTo>
                    <a:pt x="593852" y="46227"/>
                  </a:lnTo>
                  <a:close/>
                </a:path>
                <a:path w="609600" h="103504">
                  <a:moveTo>
                    <a:pt x="597027" y="46227"/>
                  </a:moveTo>
                  <a:lnTo>
                    <a:pt x="593852" y="46227"/>
                  </a:lnTo>
                  <a:lnTo>
                    <a:pt x="593852" y="57150"/>
                  </a:lnTo>
                  <a:lnTo>
                    <a:pt x="597027" y="57150"/>
                  </a:lnTo>
                  <a:lnTo>
                    <a:pt x="597027" y="46227"/>
                  </a:lnTo>
                  <a:close/>
                </a:path>
                <a:path w="609600" h="103504">
                  <a:moveTo>
                    <a:pt x="520953" y="0"/>
                  </a:moveTo>
                  <a:lnTo>
                    <a:pt x="517144" y="1015"/>
                  </a:lnTo>
                  <a:lnTo>
                    <a:pt x="513588" y="7112"/>
                  </a:lnTo>
                  <a:lnTo>
                    <a:pt x="514603" y="10921"/>
                  </a:lnTo>
                  <a:lnTo>
                    <a:pt x="584490" y="51688"/>
                  </a:lnTo>
                  <a:lnTo>
                    <a:pt x="593852" y="46227"/>
                  </a:lnTo>
                  <a:lnTo>
                    <a:pt x="597027" y="46227"/>
                  </a:lnTo>
                  <a:lnTo>
                    <a:pt x="597027" y="45338"/>
                  </a:lnTo>
                  <a:lnTo>
                    <a:pt x="598709" y="45338"/>
                  </a:lnTo>
                  <a:lnTo>
                    <a:pt x="52095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40386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5609" y="2586100"/>
              <a:ext cx="1985645" cy="1809114"/>
            </a:xfrm>
            <a:custGeom>
              <a:avLst/>
              <a:gdLst/>
              <a:ahLst/>
              <a:cxnLst/>
              <a:rect l="l" t="t" r="r" b="b"/>
              <a:pathLst>
                <a:path w="1985645" h="1809114">
                  <a:moveTo>
                    <a:pt x="1985391" y="1757299"/>
                  </a:moveTo>
                  <a:lnTo>
                    <a:pt x="1984209" y="1753743"/>
                  </a:lnTo>
                  <a:lnTo>
                    <a:pt x="1954403" y="1663192"/>
                  </a:lnTo>
                  <a:lnTo>
                    <a:pt x="1953260" y="1659890"/>
                  </a:lnTo>
                  <a:lnTo>
                    <a:pt x="1949704" y="1658112"/>
                  </a:lnTo>
                  <a:lnTo>
                    <a:pt x="1946402" y="1659128"/>
                  </a:lnTo>
                  <a:lnTo>
                    <a:pt x="1942973" y="1660271"/>
                  </a:lnTo>
                  <a:lnTo>
                    <a:pt x="1941195" y="1663827"/>
                  </a:lnTo>
                  <a:lnTo>
                    <a:pt x="1942338" y="1667129"/>
                  </a:lnTo>
                  <a:lnTo>
                    <a:pt x="1962556" y="1728635"/>
                  </a:lnTo>
                  <a:lnTo>
                    <a:pt x="1954136" y="1721192"/>
                  </a:lnTo>
                  <a:lnTo>
                    <a:pt x="1954136" y="1738122"/>
                  </a:lnTo>
                  <a:lnTo>
                    <a:pt x="1951647" y="1737639"/>
                  </a:lnTo>
                  <a:lnTo>
                    <a:pt x="1896745" y="1705610"/>
                  </a:lnTo>
                  <a:lnTo>
                    <a:pt x="1892935" y="1706626"/>
                  </a:lnTo>
                  <a:lnTo>
                    <a:pt x="1889379" y="1712722"/>
                  </a:lnTo>
                  <a:lnTo>
                    <a:pt x="1890395" y="1716532"/>
                  </a:lnTo>
                  <a:lnTo>
                    <a:pt x="1913661" y="1730108"/>
                  </a:lnTo>
                  <a:lnTo>
                    <a:pt x="1890649" y="1725549"/>
                  </a:lnTo>
                  <a:lnTo>
                    <a:pt x="1887220" y="1724914"/>
                  </a:lnTo>
                  <a:lnTo>
                    <a:pt x="1883918" y="1727073"/>
                  </a:lnTo>
                  <a:lnTo>
                    <a:pt x="1883156" y="1730502"/>
                  </a:lnTo>
                  <a:lnTo>
                    <a:pt x="1882521" y="1733931"/>
                  </a:lnTo>
                  <a:lnTo>
                    <a:pt x="1884807" y="1737360"/>
                  </a:lnTo>
                  <a:lnTo>
                    <a:pt x="1888236" y="1737995"/>
                  </a:lnTo>
                  <a:lnTo>
                    <a:pt x="1947291" y="1749742"/>
                  </a:lnTo>
                  <a:lnTo>
                    <a:pt x="1949373" y="1750949"/>
                  </a:lnTo>
                  <a:lnTo>
                    <a:pt x="96227" y="1750949"/>
                  </a:lnTo>
                  <a:lnTo>
                    <a:pt x="994956" y="889596"/>
                  </a:lnTo>
                  <a:lnTo>
                    <a:pt x="1954136" y="1738122"/>
                  </a:lnTo>
                  <a:lnTo>
                    <a:pt x="1954136" y="1721192"/>
                  </a:lnTo>
                  <a:lnTo>
                    <a:pt x="1004112" y="880821"/>
                  </a:lnTo>
                  <a:lnTo>
                    <a:pt x="1887512" y="34175"/>
                  </a:lnTo>
                  <a:lnTo>
                    <a:pt x="1869694" y="96520"/>
                  </a:lnTo>
                  <a:lnTo>
                    <a:pt x="1868805" y="99822"/>
                  </a:lnTo>
                  <a:lnTo>
                    <a:pt x="1870710" y="103378"/>
                  </a:lnTo>
                  <a:lnTo>
                    <a:pt x="1874139" y="104267"/>
                  </a:lnTo>
                  <a:lnTo>
                    <a:pt x="1877441" y="105283"/>
                  </a:lnTo>
                  <a:lnTo>
                    <a:pt x="1880997" y="103378"/>
                  </a:lnTo>
                  <a:lnTo>
                    <a:pt x="1882038" y="99822"/>
                  </a:lnTo>
                  <a:lnTo>
                    <a:pt x="1908022" y="8763"/>
                  </a:lnTo>
                  <a:lnTo>
                    <a:pt x="1909191" y="4699"/>
                  </a:lnTo>
                  <a:lnTo>
                    <a:pt x="1812798" y="27813"/>
                  </a:lnTo>
                  <a:lnTo>
                    <a:pt x="1809496" y="28702"/>
                  </a:lnTo>
                  <a:lnTo>
                    <a:pt x="1807337" y="32131"/>
                  </a:lnTo>
                  <a:lnTo>
                    <a:pt x="1808226" y="35560"/>
                  </a:lnTo>
                  <a:lnTo>
                    <a:pt x="1808988" y="38862"/>
                  </a:lnTo>
                  <a:lnTo>
                    <a:pt x="1812417" y="41021"/>
                  </a:lnTo>
                  <a:lnTo>
                    <a:pt x="1815846" y="40259"/>
                  </a:lnTo>
                  <a:lnTo>
                    <a:pt x="1878698" y="25082"/>
                  </a:lnTo>
                  <a:lnTo>
                    <a:pt x="994562" y="872375"/>
                  </a:lnTo>
                  <a:lnTo>
                    <a:pt x="8382" y="0"/>
                  </a:lnTo>
                  <a:lnTo>
                    <a:pt x="0" y="9398"/>
                  </a:lnTo>
                  <a:lnTo>
                    <a:pt x="985405" y="881151"/>
                  </a:lnTo>
                  <a:lnTo>
                    <a:pt x="75946" y="1752727"/>
                  </a:lnTo>
                  <a:lnTo>
                    <a:pt x="80391" y="1757299"/>
                  </a:lnTo>
                  <a:lnTo>
                    <a:pt x="80391" y="1763649"/>
                  </a:lnTo>
                  <a:lnTo>
                    <a:pt x="1949373" y="1763649"/>
                  </a:lnTo>
                  <a:lnTo>
                    <a:pt x="1890395" y="1798066"/>
                  </a:lnTo>
                  <a:lnTo>
                    <a:pt x="1889379" y="1801876"/>
                  </a:lnTo>
                  <a:lnTo>
                    <a:pt x="1892935" y="1807972"/>
                  </a:lnTo>
                  <a:lnTo>
                    <a:pt x="1896745" y="1808988"/>
                  </a:lnTo>
                  <a:lnTo>
                    <a:pt x="1974494" y="1763649"/>
                  </a:lnTo>
                  <a:lnTo>
                    <a:pt x="1985391" y="175729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9800" y="2971799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7425" y="2585211"/>
              <a:ext cx="2898775" cy="1763395"/>
            </a:xfrm>
            <a:custGeom>
              <a:avLst/>
              <a:gdLst/>
              <a:ahLst/>
              <a:cxnLst/>
              <a:rect l="l" t="t" r="r" b="b"/>
              <a:pathLst>
                <a:path w="2898775" h="1763395">
                  <a:moveTo>
                    <a:pt x="1222375" y="691388"/>
                  </a:moveTo>
                  <a:lnTo>
                    <a:pt x="1221994" y="690753"/>
                  </a:lnTo>
                  <a:lnTo>
                    <a:pt x="1172210" y="605917"/>
                  </a:lnTo>
                  <a:lnTo>
                    <a:pt x="1170559" y="602869"/>
                  </a:lnTo>
                  <a:lnTo>
                    <a:pt x="1166622" y="601853"/>
                  </a:lnTo>
                  <a:lnTo>
                    <a:pt x="1160526" y="605409"/>
                  </a:lnTo>
                  <a:lnTo>
                    <a:pt x="1159510" y="609346"/>
                  </a:lnTo>
                  <a:lnTo>
                    <a:pt x="1194092" y="668235"/>
                  </a:lnTo>
                  <a:lnTo>
                    <a:pt x="6223" y="0"/>
                  </a:lnTo>
                  <a:lnTo>
                    <a:pt x="0" y="11176"/>
                  </a:lnTo>
                  <a:lnTo>
                    <a:pt x="1187716" y="679196"/>
                  </a:lnTo>
                  <a:lnTo>
                    <a:pt x="1123061" y="680212"/>
                  </a:lnTo>
                  <a:lnTo>
                    <a:pt x="1119632" y="680339"/>
                  </a:lnTo>
                  <a:lnTo>
                    <a:pt x="1116838" y="683260"/>
                  </a:lnTo>
                  <a:lnTo>
                    <a:pt x="1116965" y="690245"/>
                  </a:lnTo>
                  <a:lnTo>
                    <a:pt x="1119759" y="693039"/>
                  </a:lnTo>
                  <a:lnTo>
                    <a:pt x="1123315" y="692912"/>
                  </a:lnTo>
                  <a:lnTo>
                    <a:pt x="1222375" y="691388"/>
                  </a:lnTo>
                  <a:close/>
                </a:path>
                <a:path w="2898775" h="1763395">
                  <a:moveTo>
                    <a:pt x="1222375" y="691388"/>
                  </a:moveTo>
                  <a:lnTo>
                    <a:pt x="1122299" y="713994"/>
                  </a:lnTo>
                  <a:lnTo>
                    <a:pt x="1120140" y="717423"/>
                  </a:lnTo>
                  <a:lnTo>
                    <a:pt x="1121664" y="724281"/>
                  </a:lnTo>
                  <a:lnTo>
                    <a:pt x="1125093" y="726440"/>
                  </a:lnTo>
                  <a:lnTo>
                    <a:pt x="1191780" y="711314"/>
                  </a:lnTo>
                  <a:lnTo>
                    <a:pt x="75057" y="1753489"/>
                  </a:lnTo>
                  <a:lnTo>
                    <a:pt x="83693" y="1762887"/>
                  </a:lnTo>
                  <a:lnTo>
                    <a:pt x="1200353" y="720648"/>
                  </a:lnTo>
                  <a:lnTo>
                    <a:pt x="1181735" y="782574"/>
                  </a:lnTo>
                  <a:lnTo>
                    <a:pt x="1180719" y="786003"/>
                  </a:lnTo>
                  <a:lnTo>
                    <a:pt x="1182624" y="789559"/>
                  </a:lnTo>
                  <a:lnTo>
                    <a:pt x="1185926" y="790575"/>
                  </a:lnTo>
                  <a:lnTo>
                    <a:pt x="1189355" y="791591"/>
                  </a:lnTo>
                  <a:lnTo>
                    <a:pt x="1192911" y="789686"/>
                  </a:lnTo>
                  <a:lnTo>
                    <a:pt x="1221193" y="695325"/>
                  </a:lnTo>
                  <a:lnTo>
                    <a:pt x="1222375" y="691388"/>
                  </a:lnTo>
                  <a:close/>
                </a:path>
                <a:path w="2898775" h="1763395">
                  <a:moveTo>
                    <a:pt x="2898775" y="691388"/>
                  </a:moveTo>
                  <a:lnTo>
                    <a:pt x="2887878" y="685038"/>
                  </a:lnTo>
                  <a:lnTo>
                    <a:pt x="2810129" y="639699"/>
                  </a:lnTo>
                  <a:lnTo>
                    <a:pt x="2806319" y="640715"/>
                  </a:lnTo>
                  <a:lnTo>
                    <a:pt x="2802763" y="646811"/>
                  </a:lnTo>
                  <a:lnTo>
                    <a:pt x="2803779" y="650621"/>
                  </a:lnTo>
                  <a:lnTo>
                    <a:pt x="2862757" y="685038"/>
                  </a:lnTo>
                  <a:lnTo>
                    <a:pt x="1908175" y="685038"/>
                  </a:lnTo>
                  <a:lnTo>
                    <a:pt x="1908175" y="697738"/>
                  </a:lnTo>
                  <a:lnTo>
                    <a:pt x="2862757" y="697738"/>
                  </a:lnTo>
                  <a:lnTo>
                    <a:pt x="2803779" y="732155"/>
                  </a:lnTo>
                  <a:lnTo>
                    <a:pt x="2802763" y="735965"/>
                  </a:lnTo>
                  <a:lnTo>
                    <a:pt x="2806319" y="742061"/>
                  </a:lnTo>
                  <a:lnTo>
                    <a:pt x="2810129" y="743077"/>
                  </a:lnTo>
                  <a:lnTo>
                    <a:pt x="2887878" y="697738"/>
                  </a:lnTo>
                  <a:lnTo>
                    <a:pt x="2898775" y="69138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0575" y="2552998"/>
              <a:ext cx="244589" cy="199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0595" y="4114787"/>
              <a:ext cx="489178" cy="369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6016" y="4305598"/>
              <a:ext cx="225961" cy="205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9341" y="2552998"/>
              <a:ext cx="225961" cy="199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09919" y="3238798"/>
              <a:ext cx="127701" cy="15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2221471"/>
              <a:ext cx="463524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6800" y="3962387"/>
              <a:ext cx="463524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33589" y="3047987"/>
              <a:ext cx="367410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20640" y="2526271"/>
              <a:ext cx="365810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05400" y="3593071"/>
              <a:ext cx="365810" cy="369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2800" y="2209787"/>
              <a:ext cx="365810" cy="3693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2800" y="4355071"/>
              <a:ext cx="365810" cy="3693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400" y="2831071"/>
              <a:ext cx="538924" cy="3693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99611" y="3593071"/>
              <a:ext cx="538924" cy="3693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28650"/>
            <a:ext cx="42613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721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66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Using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the linear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separability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concept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obtain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response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for 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OR function </a:t>
            </a:r>
            <a:r>
              <a:rPr sz="2400" b="1" spc="-50" dirty="0">
                <a:solidFill>
                  <a:srgbClr val="00AFEF"/>
                </a:solidFill>
                <a:latin typeface="Carlito"/>
                <a:cs typeface="Carlito"/>
              </a:rPr>
              <a:t>(Take </a:t>
            </a: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bipolar inputs </a:t>
            </a:r>
            <a:r>
              <a:rPr sz="2400" b="1" dirty="0">
                <a:solidFill>
                  <a:srgbClr val="00AFEF"/>
                </a:solidFill>
                <a:latin typeface="Carlito"/>
                <a:cs typeface="Carlito"/>
              </a:rPr>
              <a:t>and </a:t>
            </a: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bipolar</a:t>
            </a:r>
            <a:r>
              <a:rPr sz="2400" b="1" spc="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rlito"/>
                <a:cs typeface="Carlito"/>
              </a:rPr>
              <a:t>targets)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974090" algn="l"/>
                <a:tab pos="1763395" algn="l"/>
                <a:tab pos="2548890" algn="l"/>
                <a:tab pos="3060700" algn="l"/>
                <a:tab pos="3734435" algn="l"/>
                <a:tab pos="4926330" algn="l"/>
                <a:tab pos="5634355" algn="l"/>
                <a:tab pos="6665595" algn="l"/>
                <a:tab pos="7593965" algn="l"/>
              </a:tabLst>
            </a:pPr>
            <a:r>
              <a:rPr sz="2400" spc="-5" dirty="0">
                <a:latin typeface="Carlito"/>
                <a:cs typeface="Carlito"/>
              </a:rPr>
              <a:t>Th</a:t>
            </a:r>
            <a:r>
              <a:rPr sz="2400" dirty="0">
                <a:latin typeface="Carlito"/>
                <a:cs typeface="Carlito"/>
              </a:rPr>
              <a:t>e	truth	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able	</a:t>
            </a:r>
            <a:r>
              <a:rPr sz="2400" spc="-50" dirty="0">
                <a:latin typeface="Carlito"/>
                <a:cs typeface="Carlito"/>
              </a:rPr>
              <a:t>f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	</a:t>
            </a:r>
            <a:r>
              <a:rPr sz="2400" spc="40" dirty="0">
                <a:latin typeface="Arial"/>
                <a:cs typeface="Arial"/>
              </a:rPr>
              <a:t>‘</a:t>
            </a:r>
            <a:r>
              <a:rPr sz="2400" spc="-300" dirty="0">
                <a:latin typeface="Arial"/>
                <a:cs typeface="Arial"/>
              </a:rPr>
              <a:t>O</a:t>
            </a:r>
            <a:r>
              <a:rPr sz="2400" spc="-185" dirty="0">
                <a:latin typeface="Arial"/>
                <a:cs typeface="Arial"/>
              </a:rPr>
              <a:t>R’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Carlito"/>
                <a:cs typeface="Carlito"/>
              </a:rPr>
              <a:t>func</a:t>
            </a:r>
            <a:r>
              <a:rPr sz="2400" spc="-1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ion	with	</a:t>
            </a:r>
            <a:r>
              <a:rPr sz="2400" spc="-5" dirty="0">
                <a:latin typeface="Carlito"/>
                <a:cs typeface="Carlito"/>
              </a:rPr>
              <a:t>bipola</a:t>
            </a:r>
            <a:r>
              <a:rPr sz="2400" dirty="0">
                <a:latin typeface="Carlito"/>
                <a:cs typeface="Carlito"/>
              </a:rPr>
              <a:t>r	inputs	</a:t>
            </a:r>
            <a:r>
              <a:rPr sz="2400" spc="-10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nd  </a:t>
            </a:r>
            <a:r>
              <a:rPr sz="2400" spc="-15" dirty="0">
                <a:latin typeface="Carlito"/>
                <a:cs typeface="Carlito"/>
              </a:rPr>
              <a:t>targets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4734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329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563702"/>
            <a:ext cx="3558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20" dirty="0">
                <a:latin typeface="Arial"/>
                <a:cs typeface="Arial"/>
              </a:rPr>
              <a:t>1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465" dirty="0">
                <a:latin typeface="Arial"/>
                <a:cs typeface="Arial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7753350" cy="2610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Case-1: </a:t>
            </a:r>
            <a:r>
              <a:rPr sz="2400" dirty="0">
                <a:latin typeface="Carlito"/>
                <a:cs typeface="Carlito"/>
              </a:rPr>
              <a:t>Assume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dirty="0">
                <a:latin typeface="Carlito"/>
                <a:cs typeface="Carlito"/>
              </a:rPr>
              <a:t>w1 and w2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excitatory</a:t>
            </a:r>
            <a:endParaRPr sz="24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80"/>
              </a:spcBef>
              <a:tabLst>
                <a:tab pos="1377950" algn="l"/>
                <a:tab pos="1378585" algn="l"/>
              </a:tabLst>
            </a:pP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2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w1 = w2 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1377950" algn="l"/>
                <a:tab pos="1378585" algn="l"/>
              </a:tabLst>
            </a:pP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this the </a:t>
            </a:r>
            <a:r>
              <a:rPr sz="2400" spc="-15" dirty="0">
                <a:latin typeface="Carlito"/>
                <a:cs typeface="Carlito"/>
              </a:rPr>
              <a:t>formula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input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1446530" algn="l"/>
                <a:tab pos="1447165" algn="l"/>
              </a:tabLst>
            </a:pPr>
            <a:r>
              <a:rPr sz="2400" dirty="0">
                <a:latin typeface="Carlito"/>
                <a:cs typeface="Carlito"/>
              </a:rPr>
              <a:t>yin =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x1w1+x2w2</a:t>
            </a:r>
            <a:endParaRPr sz="24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So,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768725"/>
          <a:ext cx="6096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Yin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1x1+1x1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Yin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1x1+0x1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Yin=0x1+1x1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Yin=0x1+0x1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563702"/>
            <a:ext cx="6488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GRAPHICAL</a:t>
            </a:r>
            <a:r>
              <a:rPr spc="-25" dirty="0"/>
              <a:t> </a:t>
            </a:r>
            <a:r>
              <a:rPr spc="-4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6159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25854"/>
            <a:ext cx="74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a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2600" y="1673326"/>
            <a:ext cx="6483350" cy="4117975"/>
            <a:chOff x="1752600" y="1673326"/>
            <a:chExt cx="6483350" cy="4117975"/>
          </a:xfrm>
        </p:grpSpPr>
        <p:sp>
          <p:nvSpPr>
            <p:cNvPr id="6" name="object 6"/>
            <p:cNvSpPr/>
            <p:nvPr/>
          </p:nvSpPr>
          <p:spPr>
            <a:xfrm>
              <a:off x="1752600" y="1904999"/>
              <a:ext cx="5105400" cy="3886835"/>
            </a:xfrm>
            <a:custGeom>
              <a:avLst/>
              <a:gdLst/>
              <a:ahLst/>
              <a:cxnLst/>
              <a:rect l="l" t="t" r="r" b="b"/>
              <a:pathLst>
                <a:path w="5105400" h="3886835">
                  <a:moveTo>
                    <a:pt x="5105400" y="2057400"/>
                  </a:moveTo>
                  <a:lnTo>
                    <a:pt x="5020564" y="2006219"/>
                  </a:lnTo>
                  <a:lnTo>
                    <a:pt x="5017516" y="2004441"/>
                  </a:lnTo>
                  <a:lnTo>
                    <a:pt x="5013706" y="2005330"/>
                  </a:lnTo>
                  <a:lnTo>
                    <a:pt x="5011801" y="2008378"/>
                  </a:lnTo>
                  <a:lnTo>
                    <a:pt x="5010023" y="2011299"/>
                  </a:lnTo>
                  <a:lnTo>
                    <a:pt x="5011039" y="2015236"/>
                  </a:lnTo>
                  <a:lnTo>
                    <a:pt x="5069573" y="2050580"/>
                  </a:lnTo>
                  <a:lnTo>
                    <a:pt x="2405316" y="2010752"/>
                  </a:lnTo>
                  <a:lnTo>
                    <a:pt x="2444026" y="36182"/>
                  </a:lnTo>
                  <a:lnTo>
                    <a:pt x="2476017" y="93472"/>
                  </a:lnTo>
                  <a:lnTo>
                    <a:pt x="2477262" y="95758"/>
                  </a:lnTo>
                  <a:lnTo>
                    <a:pt x="2481072" y="96901"/>
                  </a:lnTo>
                  <a:lnTo>
                    <a:pt x="2484247" y="95123"/>
                  </a:lnTo>
                  <a:lnTo>
                    <a:pt x="2487295" y="93472"/>
                  </a:lnTo>
                  <a:lnTo>
                    <a:pt x="2488311" y="89662"/>
                  </a:lnTo>
                  <a:lnTo>
                    <a:pt x="2486660" y="86487"/>
                  </a:lnTo>
                  <a:lnTo>
                    <a:pt x="2445334" y="12446"/>
                  </a:lnTo>
                  <a:lnTo>
                    <a:pt x="2438400" y="0"/>
                  </a:lnTo>
                  <a:lnTo>
                    <a:pt x="2386838" y="84582"/>
                  </a:lnTo>
                  <a:lnTo>
                    <a:pt x="2384933" y="87630"/>
                  </a:lnTo>
                  <a:lnTo>
                    <a:pt x="2385949" y="91440"/>
                  </a:lnTo>
                  <a:lnTo>
                    <a:pt x="2388870" y="93345"/>
                  </a:lnTo>
                  <a:lnTo>
                    <a:pt x="2391918" y="95123"/>
                  </a:lnTo>
                  <a:lnTo>
                    <a:pt x="2395855" y="94234"/>
                  </a:lnTo>
                  <a:lnTo>
                    <a:pt x="2397633" y="91186"/>
                  </a:lnTo>
                  <a:lnTo>
                    <a:pt x="2431326" y="35979"/>
                  </a:lnTo>
                  <a:lnTo>
                    <a:pt x="2392616" y="2010562"/>
                  </a:lnTo>
                  <a:lnTo>
                    <a:pt x="36296" y="1975332"/>
                  </a:lnTo>
                  <a:lnTo>
                    <a:pt x="36918" y="1974977"/>
                  </a:lnTo>
                  <a:lnTo>
                    <a:pt x="92583" y="1943608"/>
                  </a:lnTo>
                  <a:lnTo>
                    <a:pt x="95631" y="1941830"/>
                  </a:lnTo>
                  <a:lnTo>
                    <a:pt x="96647" y="1938020"/>
                  </a:lnTo>
                  <a:lnTo>
                    <a:pt x="94996" y="1934972"/>
                  </a:lnTo>
                  <a:lnTo>
                    <a:pt x="93218" y="1931924"/>
                  </a:lnTo>
                  <a:lnTo>
                    <a:pt x="89408" y="1930781"/>
                  </a:lnTo>
                  <a:lnTo>
                    <a:pt x="86360" y="1932559"/>
                  </a:lnTo>
                  <a:lnTo>
                    <a:pt x="0" y="1981200"/>
                  </a:lnTo>
                  <a:lnTo>
                    <a:pt x="84836" y="2032381"/>
                  </a:lnTo>
                  <a:lnTo>
                    <a:pt x="87884" y="2034159"/>
                  </a:lnTo>
                  <a:lnTo>
                    <a:pt x="91694" y="2033270"/>
                  </a:lnTo>
                  <a:lnTo>
                    <a:pt x="93599" y="2030222"/>
                  </a:lnTo>
                  <a:lnTo>
                    <a:pt x="95377" y="2027301"/>
                  </a:lnTo>
                  <a:lnTo>
                    <a:pt x="94361" y="2023364"/>
                  </a:lnTo>
                  <a:lnTo>
                    <a:pt x="35814" y="1988032"/>
                  </a:lnTo>
                  <a:lnTo>
                    <a:pt x="2392362" y="2023262"/>
                  </a:lnTo>
                  <a:lnTo>
                    <a:pt x="2356561" y="3850005"/>
                  </a:lnTo>
                  <a:lnTo>
                    <a:pt x="2324582" y="3792728"/>
                  </a:lnTo>
                  <a:lnTo>
                    <a:pt x="2323338" y="3790416"/>
                  </a:lnTo>
                  <a:lnTo>
                    <a:pt x="2319528" y="3789311"/>
                  </a:lnTo>
                  <a:lnTo>
                    <a:pt x="2316276" y="3791064"/>
                  </a:lnTo>
                  <a:lnTo>
                    <a:pt x="2313305" y="3792728"/>
                  </a:lnTo>
                  <a:lnTo>
                    <a:pt x="2312289" y="3796601"/>
                  </a:lnTo>
                  <a:lnTo>
                    <a:pt x="2313940" y="3799662"/>
                  </a:lnTo>
                  <a:lnTo>
                    <a:pt x="2362200" y="3886225"/>
                  </a:lnTo>
                  <a:lnTo>
                    <a:pt x="2369718" y="3873881"/>
                  </a:lnTo>
                  <a:lnTo>
                    <a:pt x="2413762" y="3801618"/>
                  </a:lnTo>
                  <a:lnTo>
                    <a:pt x="2415667" y="3798620"/>
                  </a:lnTo>
                  <a:lnTo>
                    <a:pt x="2414651" y="3794722"/>
                  </a:lnTo>
                  <a:lnTo>
                    <a:pt x="2411730" y="3792893"/>
                  </a:lnTo>
                  <a:lnTo>
                    <a:pt x="2408682" y="3791064"/>
                  </a:lnTo>
                  <a:lnTo>
                    <a:pt x="2404745" y="3792016"/>
                  </a:lnTo>
                  <a:lnTo>
                    <a:pt x="2402967" y="3795001"/>
                  </a:lnTo>
                  <a:lnTo>
                    <a:pt x="2369261" y="3850221"/>
                  </a:lnTo>
                  <a:lnTo>
                    <a:pt x="2405062" y="2023452"/>
                  </a:lnTo>
                  <a:lnTo>
                    <a:pt x="5069103" y="2063267"/>
                  </a:lnTo>
                  <a:lnTo>
                    <a:pt x="5012817" y="2094992"/>
                  </a:lnTo>
                  <a:lnTo>
                    <a:pt x="5009769" y="2096770"/>
                  </a:lnTo>
                  <a:lnTo>
                    <a:pt x="5008753" y="2100580"/>
                  </a:lnTo>
                  <a:lnTo>
                    <a:pt x="5010404" y="2103628"/>
                  </a:lnTo>
                  <a:lnTo>
                    <a:pt x="5012182" y="2106676"/>
                  </a:lnTo>
                  <a:lnTo>
                    <a:pt x="5015992" y="2107819"/>
                  </a:lnTo>
                  <a:lnTo>
                    <a:pt x="5019040" y="2106041"/>
                  </a:lnTo>
                  <a:lnTo>
                    <a:pt x="5094351" y="2063623"/>
                  </a:lnTo>
                  <a:lnTo>
                    <a:pt x="5105400" y="20574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1800" y="3821671"/>
              <a:ext cx="489178" cy="369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98152" y="2704063"/>
              <a:ext cx="464695" cy="453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5530" y="2670408"/>
              <a:ext cx="631122" cy="453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3000" y="4758004"/>
              <a:ext cx="457200" cy="575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2770" y="4837801"/>
              <a:ext cx="837310" cy="3859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8434" y="1673326"/>
              <a:ext cx="3067217" cy="7379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127381" y="1626915"/>
            <a:ext cx="235530" cy="205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563702"/>
            <a:ext cx="45157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600136"/>
            <a:ext cx="8229600" cy="4526280"/>
            <a:chOff x="457200" y="1600136"/>
            <a:chExt cx="8229600" cy="4526280"/>
          </a:xfrm>
        </p:grpSpPr>
        <p:sp>
          <p:nvSpPr>
            <p:cNvPr id="4" name="object 4"/>
            <p:cNvSpPr/>
            <p:nvPr/>
          </p:nvSpPr>
          <p:spPr>
            <a:xfrm>
              <a:off x="457200" y="1600136"/>
              <a:ext cx="8229600" cy="4526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2590850"/>
              <a:ext cx="1965452" cy="625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4260" y="5638800"/>
              <a:ext cx="154393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822" y="563702"/>
            <a:ext cx="4370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>
                <a:latin typeface="Arial"/>
                <a:cs typeface="Arial"/>
              </a:rPr>
              <a:t>COMPUTATIONS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465" dirty="0">
                <a:latin typeface="Arial"/>
                <a:cs typeface="Arial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5914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above </a:t>
            </a:r>
            <a:r>
              <a:rPr sz="2400" spc="-5" dirty="0">
                <a:latin typeface="Carlito"/>
                <a:cs typeface="Carlito"/>
              </a:rPr>
              <a:t>equation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written</a:t>
            </a:r>
            <a:r>
              <a:rPr sz="2400" dirty="0">
                <a:latin typeface="Carlito"/>
                <a:cs typeface="Carlito"/>
              </a:rPr>
              <a:t> as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Comparing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equations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So,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Computing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 and </a:t>
            </a:r>
            <a:r>
              <a:rPr sz="2400" spc="-5" dirty="0">
                <a:latin typeface="Carlito"/>
                <a:cs typeface="Carlito"/>
              </a:rPr>
              <a:t>output of </a:t>
            </a:r>
            <a:r>
              <a:rPr sz="2400" spc="-10" dirty="0">
                <a:latin typeface="Carlito"/>
                <a:cs typeface="Carlito"/>
              </a:rPr>
              <a:t>OR </a:t>
            </a:r>
            <a:r>
              <a:rPr sz="2400" spc="-5" dirty="0">
                <a:latin typeface="Carlito"/>
                <a:cs typeface="Carlito"/>
              </a:rPr>
              <a:t>function 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basis 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bias </a:t>
            </a:r>
            <a:r>
              <a:rPr sz="2400" spc="-15" dirty="0">
                <a:latin typeface="Carlito"/>
                <a:cs typeface="Carlito"/>
              </a:rPr>
              <a:t>we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597054"/>
            <a:ext cx="1767174" cy="541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549" y="2429786"/>
            <a:ext cx="1899614" cy="546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5799" y="3537544"/>
            <a:ext cx="1665298" cy="211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1450" y="4692650"/>
          <a:ext cx="6096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62000"/>
                <a:gridCol w="762000"/>
                <a:gridCol w="2133600"/>
                <a:gridCol w="1219200"/>
              </a:tblGrid>
              <a:tr h="370839">
                <a:tc>
                  <a:txBody>
                    <a:bodyPr/>
                    <a:lstStyle/>
                    <a:p>
                      <a:pPr marR="4908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Yin=b+x1w1+x2w2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54419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54419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5092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5092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563702"/>
            <a:ext cx="4930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</a:t>
            </a:r>
            <a:r>
              <a:rPr spc="-9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630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written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30778"/>
            <a:ext cx="492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20" dirty="0">
                <a:latin typeface="Arial"/>
                <a:cs typeface="Arial"/>
              </a:rPr>
              <a:t>Here,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threshold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taken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‘1’.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9722" y="2264314"/>
            <a:ext cx="2877542" cy="588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63702"/>
            <a:ext cx="41089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727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914525" algn="l"/>
                <a:tab pos="2678430" algn="l"/>
                <a:tab pos="3916045" algn="l"/>
                <a:tab pos="4771390" algn="l"/>
                <a:tab pos="6353175" algn="l"/>
                <a:tab pos="7705725" algn="l"/>
              </a:tabLst>
            </a:pPr>
            <a:r>
              <a:rPr sz="2400" dirty="0">
                <a:latin typeface="Carlito"/>
                <a:cs typeface="Carlito"/>
              </a:rPr>
              <a:t>Implem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2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	AND	</a:t>
            </a:r>
            <a:r>
              <a:rPr sz="2400" spc="-5" dirty="0">
                <a:latin typeface="Carlito"/>
                <a:cs typeface="Carlito"/>
              </a:rPr>
              <a:t>functio</a:t>
            </a:r>
            <a:r>
              <a:rPr sz="2400" dirty="0">
                <a:latin typeface="Carlito"/>
                <a:cs typeface="Carlito"/>
              </a:rPr>
              <a:t>n	</a:t>
            </a:r>
            <a:r>
              <a:rPr sz="2400" spc="-5" dirty="0">
                <a:latin typeface="Carlito"/>
                <a:cs typeface="Carlito"/>
              </a:rPr>
              <a:t>usin</a:t>
            </a:r>
            <a:r>
              <a:rPr sz="2400" dirty="0">
                <a:latin typeface="Carlito"/>
                <a:cs typeface="Carlito"/>
              </a:rPr>
              <a:t>g	</a:t>
            </a:r>
            <a:r>
              <a:rPr sz="2400" spc="5" dirty="0">
                <a:latin typeface="Carlito"/>
                <a:cs typeface="Carlito"/>
              </a:rPr>
              <a:t>p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3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15" dirty="0">
                <a:latin typeface="Carlito"/>
                <a:cs typeface="Carlito"/>
              </a:rPr>
              <a:t>p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n	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25" dirty="0">
                <a:latin typeface="Carlito"/>
                <a:cs typeface="Carlito"/>
              </a:rPr>
              <a:t>w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3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s	</a:t>
            </a:r>
            <a:r>
              <a:rPr sz="2400" spc="-50" dirty="0">
                <a:latin typeface="Carlito"/>
                <a:cs typeface="Carlito"/>
              </a:rPr>
              <a:t>f</a:t>
            </a:r>
            <a:r>
              <a:rPr sz="2400" spc="-5" dirty="0">
                <a:latin typeface="Carlito"/>
                <a:cs typeface="Carlito"/>
              </a:rPr>
              <a:t>or  bipolar </a:t>
            </a:r>
            <a:r>
              <a:rPr sz="2400" dirty="0">
                <a:latin typeface="Carlito"/>
                <a:cs typeface="Carlito"/>
              </a:rPr>
              <a:t>inputs 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targets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AND </a:t>
            </a:r>
            <a:r>
              <a:rPr sz="2400" spc="-5" dirty="0">
                <a:latin typeface="Carlito"/>
                <a:cs typeface="Carlito"/>
              </a:rPr>
              <a:t>function using bipolar </a:t>
            </a:r>
            <a:r>
              <a:rPr sz="2400" dirty="0">
                <a:latin typeface="Carlito"/>
                <a:cs typeface="Carlito"/>
              </a:rPr>
              <a:t>inputs and  </a:t>
            </a:r>
            <a:r>
              <a:rPr sz="2400" spc="-15" dirty="0">
                <a:latin typeface="Carlito"/>
                <a:cs typeface="Carlito"/>
              </a:rPr>
              <a:t>targets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4226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329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262" y="563702"/>
            <a:ext cx="7634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PERCEPTRON </a:t>
            </a:r>
            <a:r>
              <a:rPr spc="-5" dirty="0"/>
              <a:t>NETWORK FOR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2000" y="1968500"/>
            <a:ext cx="7149465" cy="3225800"/>
            <a:chOff x="762000" y="1968500"/>
            <a:chExt cx="7149465" cy="3225800"/>
          </a:xfrm>
        </p:grpSpPr>
        <p:sp>
          <p:nvSpPr>
            <p:cNvPr id="6" name="object 6"/>
            <p:cNvSpPr/>
            <p:nvPr/>
          </p:nvSpPr>
          <p:spPr>
            <a:xfrm>
              <a:off x="1828800" y="1981200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0" y="342900"/>
                  </a:moveTo>
                  <a:lnTo>
                    <a:pt x="3477" y="296375"/>
                  </a:lnTo>
                  <a:lnTo>
                    <a:pt x="13608" y="251751"/>
                  </a:lnTo>
                  <a:lnTo>
                    <a:pt x="29938" y="209436"/>
                  </a:lnTo>
                  <a:lnTo>
                    <a:pt x="52013" y="169841"/>
                  </a:lnTo>
                  <a:lnTo>
                    <a:pt x="79380" y="133373"/>
                  </a:lnTo>
                  <a:lnTo>
                    <a:pt x="111585" y="100441"/>
                  </a:lnTo>
                  <a:lnTo>
                    <a:pt x="148174" y="71454"/>
                  </a:lnTo>
                  <a:lnTo>
                    <a:pt x="188693" y="46820"/>
                  </a:lnTo>
                  <a:lnTo>
                    <a:pt x="232689" y="26949"/>
                  </a:lnTo>
                  <a:lnTo>
                    <a:pt x="279708" y="12250"/>
                  </a:lnTo>
                  <a:lnTo>
                    <a:pt x="329296" y="3130"/>
                  </a:lnTo>
                  <a:lnTo>
                    <a:pt x="381000" y="0"/>
                  </a:lnTo>
                  <a:lnTo>
                    <a:pt x="432703" y="3130"/>
                  </a:lnTo>
                  <a:lnTo>
                    <a:pt x="482291" y="12250"/>
                  </a:lnTo>
                  <a:lnTo>
                    <a:pt x="529310" y="26949"/>
                  </a:lnTo>
                  <a:lnTo>
                    <a:pt x="573306" y="46820"/>
                  </a:lnTo>
                  <a:lnTo>
                    <a:pt x="613825" y="71454"/>
                  </a:lnTo>
                  <a:lnTo>
                    <a:pt x="650414" y="100441"/>
                  </a:lnTo>
                  <a:lnTo>
                    <a:pt x="682619" y="133373"/>
                  </a:lnTo>
                  <a:lnTo>
                    <a:pt x="709986" y="169841"/>
                  </a:lnTo>
                  <a:lnTo>
                    <a:pt x="732061" y="209436"/>
                  </a:lnTo>
                  <a:lnTo>
                    <a:pt x="748391" y="251751"/>
                  </a:lnTo>
                  <a:lnTo>
                    <a:pt x="758522" y="296375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1" y="434048"/>
                  </a:lnTo>
                  <a:lnTo>
                    <a:pt x="732061" y="476363"/>
                  </a:lnTo>
                  <a:lnTo>
                    <a:pt x="709986" y="515958"/>
                  </a:lnTo>
                  <a:lnTo>
                    <a:pt x="682619" y="552426"/>
                  </a:lnTo>
                  <a:lnTo>
                    <a:pt x="650414" y="585358"/>
                  </a:lnTo>
                  <a:lnTo>
                    <a:pt x="613825" y="614345"/>
                  </a:lnTo>
                  <a:lnTo>
                    <a:pt x="573306" y="638979"/>
                  </a:lnTo>
                  <a:lnTo>
                    <a:pt x="529310" y="658850"/>
                  </a:lnTo>
                  <a:lnTo>
                    <a:pt x="482291" y="673549"/>
                  </a:lnTo>
                  <a:lnTo>
                    <a:pt x="432703" y="682669"/>
                  </a:lnTo>
                  <a:lnTo>
                    <a:pt x="381000" y="685800"/>
                  </a:lnTo>
                  <a:lnTo>
                    <a:pt x="329296" y="682669"/>
                  </a:lnTo>
                  <a:lnTo>
                    <a:pt x="279708" y="673549"/>
                  </a:lnTo>
                  <a:lnTo>
                    <a:pt x="232689" y="658850"/>
                  </a:lnTo>
                  <a:lnTo>
                    <a:pt x="188693" y="638979"/>
                  </a:lnTo>
                  <a:lnTo>
                    <a:pt x="148174" y="614345"/>
                  </a:lnTo>
                  <a:lnTo>
                    <a:pt x="111585" y="585358"/>
                  </a:lnTo>
                  <a:lnTo>
                    <a:pt x="79380" y="552426"/>
                  </a:lnTo>
                  <a:lnTo>
                    <a:pt x="52013" y="515958"/>
                  </a:lnTo>
                  <a:lnTo>
                    <a:pt x="29938" y="476363"/>
                  </a:lnTo>
                  <a:lnTo>
                    <a:pt x="13608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  <a:path w="4572000" h="1981200">
                  <a:moveTo>
                    <a:pt x="0" y="1638300"/>
                  </a:moveTo>
                  <a:lnTo>
                    <a:pt x="3477" y="1591775"/>
                  </a:lnTo>
                  <a:lnTo>
                    <a:pt x="13608" y="1547151"/>
                  </a:lnTo>
                  <a:lnTo>
                    <a:pt x="29938" y="1504836"/>
                  </a:lnTo>
                  <a:lnTo>
                    <a:pt x="52013" y="1465241"/>
                  </a:lnTo>
                  <a:lnTo>
                    <a:pt x="79380" y="1428773"/>
                  </a:lnTo>
                  <a:lnTo>
                    <a:pt x="111585" y="1395841"/>
                  </a:lnTo>
                  <a:lnTo>
                    <a:pt x="148174" y="1366854"/>
                  </a:lnTo>
                  <a:lnTo>
                    <a:pt x="188693" y="1342220"/>
                  </a:lnTo>
                  <a:lnTo>
                    <a:pt x="232689" y="1322349"/>
                  </a:lnTo>
                  <a:lnTo>
                    <a:pt x="279708" y="1307650"/>
                  </a:lnTo>
                  <a:lnTo>
                    <a:pt x="329296" y="1298530"/>
                  </a:lnTo>
                  <a:lnTo>
                    <a:pt x="381000" y="1295400"/>
                  </a:lnTo>
                  <a:lnTo>
                    <a:pt x="432703" y="1298530"/>
                  </a:lnTo>
                  <a:lnTo>
                    <a:pt x="482291" y="1307650"/>
                  </a:lnTo>
                  <a:lnTo>
                    <a:pt x="529310" y="1322349"/>
                  </a:lnTo>
                  <a:lnTo>
                    <a:pt x="573306" y="1342220"/>
                  </a:lnTo>
                  <a:lnTo>
                    <a:pt x="613825" y="1366854"/>
                  </a:lnTo>
                  <a:lnTo>
                    <a:pt x="650414" y="1395841"/>
                  </a:lnTo>
                  <a:lnTo>
                    <a:pt x="682619" y="1428773"/>
                  </a:lnTo>
                  <a:lnTo>
                    <a:pt x="709986" y="1465241"/>
                  </a:lnTo>
                  <a:lnTo>
                    <a:pt x="732061" y="1504836"/>
                  </a:lnTo>
                  <a:lnTo>
                    <a:pt x="748391" y="1547151"/>
                  </a:lnTo>
                  <a:lnTo>
                    <a:pt x="758522" y="1591775"/>
                  </a:lnTo>
                  <a:lnTo>
                    <a:pt x="762000" y="1638300"/>
                  </a:lnTo>
                  <a:lnTo>
                    <a:pt x="758522" y="1684824"/>
                  </a:lnTo>
                  <a:lnTo>
                    <a:pt x="748391" y="1729448"/>
                  </a:lnTo>
                  <a:lnTo>
                    <a:pt x="732061" y="1771763"/>
                  </a:lnTo>
                  <a:lnTo>
                    <a:pt x="709986" y="1811358"/>
                  </a:lnTo>
                  <a:lnTo>
                    <a:pt x="682619" y="1847826"/>
                  </a:lnTo>
                  <a:lnTo>
                    <a:pt x="650414" y="1880758"/>
                  </a:lnTo>
                  <a:lnTo>
                    <a:pt x="613825" y="1909745"/>
                  </a:lnTo>
                  <a:lnTo>
                    <a:pt x="573306" y="1934379"/>
                  </a:lnTo>
                  <a:lnTo>
                    <a:pt x="529310" y="1954250"/>
                  </a:lnTo>
                  <a:lnTo>
                    <a:pt x="482291" y="1968949"/>
                  </a:lnTo>
                  <a:lnTo>
                    <a:pt x="432703" y="1978069"/>
                  </a:lnTo>
                  <a:lnTo>
                    <a:pt x="381000" y="1981200"/>
                  </a:lnTo>
                  <a:lnTo>
                    <a:pt x="329296" y="1978069"/>
                  </a:lnTo>
                  <a:lnTo>
                    <a:pt x="279708" y="1968949"/>
                  </a:lnTo>
                  <a:lnTo>
                    <a:pt x="232689" y="1954250"/>
                  </a:lnTo>
                  <a:lnTo>
                    <a:pt x="188693" y="1934379"/>
                  </a:lnTo>
                  <a:lnTo>
                    <a:pt x="148174" y="1909745"/>
                  </a:lnTo>
                  <a:lnTo>
                    <a:pt x="111585" y="1880758"/>
                  </a:lnTo>
                  <a:lnTo>
                    <a:pt x="79380" y="1847826"/>
                  </a:lnTo>
                  <a:lnTo>
                    <a:pt x="52013" y="1811358"/>
                  </a:lnTo>
                  <a:lnTo>
                    <a:pt x="29938" y="1771763"/>
                  </a:lnTo>
                  <a:lnTo>
                    <a:pt x="13608" y="1729448"/>
                  </a:lnTo>
                  <a:lnTo>
                    <a:pt x="3477" y="1684824"/>
                  </a:lnTo>
                  <a:lnTo>
                    <a:pt x="0" y="1638300"/>
                  </a:lnTo>
                  <a:close/>
                </a:path>
                <a:path w="4572000" h="1981200">
                  <a:moveTo>
                    <a:pt x="3810000" y="1638300"/>
                  </a:moveTo>
                  <a:lnTo>
                    <a:pt x="3813477" y="1591775"/>
                  </a:lnTo>
                  <a:lnTo>
                    <a:pt x="3823608" y="1547151"/>
                  </a:lnTo>
                  <a:lnTo>
                    <a:pt x="3839938" y="1504836"/>
                  </a:lnTo>
                  <a:lnTo>
                    <a:pt x="3862013" y="1465241"/>
                  </a:lnTo>
                  <a:lnTo>
                    <a:pt x="3889380" y="1428773"/>
                  </a:lnTo>
                  <a:lnTo>
                    <a:pt x="3921585" y="1395841"/>
                  </a:lnTo>
                  <a:lnTo>
                    <a:pt x="3958174" y="1366854"/>
                  </a:lnTo>
                  <a:lnTo>
                    <a:pt x="3998693" y="1342220"/>
                  </a:lnTo>
                  <a:lnTo>
                    <a:pt x="4042689" y="1322349"/>
                  </a:lnTo>
                  <a:lnTo>
                    <a:pt x="4089708" y="1307650"/>
                  </a:lnTo>
                  <a:lnTo>
                    <a:pt x="4139296" y="1298530"/>
                  </a:lnTo>
                  <a:lnTo>
                    <a:pt x="4191000" y="1295400"/>
                  </a:lnTo>
                  <a:lnTo>
                    <a:pt x="4242703" y="1298530"/>
                  </a:lnTo>
                  <a:lnTo>
                    <a:pt x="4292291" y="1307650"/>
                  </a:lnTo>
                  <a:lnTo>
                    <a:pt x="4339310" y="1322349"/>
                  </a:lnTo>
                  <a:lnTo>
                    <a:pt x="4383306" y="1342220"/>
                  </a:lnTo>
                  <a:lnTo>
                    <a:pt x="4423825" y="1366854"/>
                  </a:lnTo>
                  <a:lnTo>
                    <a:pt x="4460414" y="1395841"/>
                  </a:lnTo>
                  <a:lnTo>
                    <a:pt x="4492619" y="1428773"/>
                  </a:lnTo>
                  <a:lnTo>
                    <a:pt x="4519986" y="1465241"/>
                  </a:lnTo>
                  <a:lnTo>
                    <a:pt x="4542061" y="1504836"/>
                  </a:lnTo>
                  <a:lnTo>
                    <a:pt x="4558391" y="1547151"/>
                  </a:lnTo>
                  <a:lnTo>
                    <a:pt x="4568522" y="1591775"/>
                  </a:lnTo>
                  <a:lnTo>
                    <a:pt x="4572000" y="1638300"/>
                  </a:lnTo>
                  <a:lnTo>
                    <a:pt x="4568522" y="1684824"/>
                  </a:lnTo>
                  <a:lnTo>
                    <a:pt x="4558391" y="1729448"/>
                  </a:lnTo>
                  <a:lnTo>
                    <a:pt x="4542061" y="1771763"/>
                  </a:lnTo>
                  <a:lnTo>
                    <a:pt x="4519986" y="1811358"/>
                  </a:lnTo>
                  <a:lnTo>
                    <a:pt x="4492619" y="1847826"/>
                  </a:lnTo>
                  <a:lnTo>
                    <a:pt x="4460414" y="1880758"/>
                  </a:lnTo>
                  <a:lnTo>
                    <a:pt x="4423825" y="1909745"/>
                  </a:lnTo>
                  <a:lnTo>
                    <a:pt x="4383306" y="1934379"/>
                  </a:lnTo>
                  <a:lnTo>
                    <a:pt x="4339310" y="1954250"/>
                  </a:lnTo>
                  <a:lnTo>
                    <a:pt x="4292291" y="1968949"/>
                  </a:lnTo>
                  <a:lnTo>
                    <a:pt x="4242703" y="1978069"/>
                  </a:lnTo>
                  <a:lnTo>
                    <a:pt x="4191000" y="1981200"/>
                  </a:lnTo>
                  <a:lnTo>
                    <a:pt x="4139296" y="1978069"/>
                  </a:lnTo>
                  <a:lnTo>
                    <a:pt x="4089708" y="1968949"/>
                  </a:lnTo>
                  <a:lnTo>
                    <a:pt x="4042689" y="1954250"/>
                  </a:lnTo>
                  <a:lnTo>
                    <a:pt x="3998693" y="1934379"/>
                  </a:lnTo>
                  <a:lnTo>
                    <a:pt x="3958174" y="1909745"/>
                  </a:lnTo>
                  <a:lnTo>
                    <a:pt x="3921585" y="1880758"/>
                  </a:lnTo>
                  <a:lnTo>
                    <a:pt x="3889380" y="1847826"/>
                  </a:lnTo>
                  <a:lnTo>
                    <a:pt x="3862013" y="1811358"/>
                  </a:lnTo>
                  <a:lnTo>
                    <a:pt x="3839938" y="1771763"/>
                  </a:lnTo>
                  <a:lnTo>
                    <a:pt x="3823608" y="1729448"/>
                  </a:lnTo>
                  <a:lnTo>
                    <a:pt x="3813477" y="1684824"/>
                  </a:lnTo>
                  <a:lnTo>
                    <a:pt x="3810000" y="16383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8260" y="2318257"/>
              <a:ext cx="3050540" cy="1353185"/>
            </a:xfrm>
            <a:custGeom>
              <a:avLst/>
              <a:gdLst/>
              <a:ahLst/>
              <a:cxnLst/>
              <a:rect l="l" t="t" r="r" b="b"/>
              <a:pathLst>
                <a:path w="3050540" h="1353185">
                  <a:moveTo>
                    <a:pt x="3050540" y="1301242"/>
                  </a:moveTo>
                  <a:lnTo>
                    <a:pt x="2991358" y="1221867"/>
                  </a:lnTo>
                  <a:lnTo>
                    <a:pt x="2989199" y="1218946"/>
                  </a:lnTo>
                  <a:lnTo>
                    <a:pt x="2985262" y="1218450"/>
                  </a:lnTo>
                  <a:lnTo>
                    <a:pt x="2982468" y="1220470"/>
                  </a:lnTo>
                  <a:lnTo>
                    <a:pt x="2979674" y="1222629"/>
                  </a:lnTo>
                  <a:lnTo>
                    <a:pt x="2979039" y="1226566"/>
                  </a:lnTo>
                  <a:lnTo>
                    <a:pt x="2981071" y="1229360"/>
                  </a:lnTo>
                  <a:lnTo>
                    <a:pt x="3019933" y="1281404"/>
                  </a:lnTo>
                  <a:lnTo>
                    <a:pt x="3007322" y="1276057"/>
                  </a:lnTo>
                  <a:lnTo>
                    <a:pt x="2961894" y="1249553"/>
                  </a:lnTo>
                  <a:lnTo>
                    <a:pt x="2958084" y="1250569"/>
                  </a:lnTo>
                  <a:lnTo>
                    <a:pt x="2955950" y="1254213"/>
                  </a:lnTo>
                  <a:lnTo>
                    <a:pt x="5080" y="0"/>
                  </a:lnTo>
                  <a:lnTo>
                    <a:pt x="0" y="11684"/>
                  </a:lnTo>
                  <a:lnTo>
                    <a:pt x="3001962" y="1287576"/>
                  </a:lnTo>
                  <a:lnTo>
                    <a:pt x="3011944" y="1293393"/>
                  </a:lnTo>
                  <a:lnTo>
                    <a:pt x="2999994" y="1294892"/>
                  </a:lnTo>
                  <a:lnTo>
                    <a:pt x="2540" y="1294892"/>
                  </a:lnTo>
                  <a:lnTo>
                    <a:pt x="2540" y="1307592"/>
                  </a:lnTo>
                  <a:lnTo>
                    <a:pt x="2945053" y="1307592"/>
                  </a:lnTo>
                  <a:lnTo>
                    <a:pt x="2945130" y="1308227"/>
                  </a:lnTo>
                  <a:lnTo>
                    <a:pt x="2945638" y="1311656"/>
                  </a:lnTo>
                  <a:lnTo>
                    <a:pt x="2948813" y="1314196"/>
                  </a:lnTo>
                  <a:lnTo>
                    <a:pt x="2952242" y="1313688"/>
                  </a:lnTo>
                  <a:lnTo>
                    <a:pt x="3000375" y="1307592"/>
                  </a:lnTo>
                  <a:lnTo>
                    <a:pt x="3014522" y="1307592"/>
                  </a:lnTo>
                  <a:lnTo>
                    <a:pt x="2955544" y="1342009"/>
                  </a:lnTo>
                  <a:lnTo>
                    <a:pt x="2954528" y="1345819"/>
                  </a:lnTo>
                  <a:lnTo>
                    <a:pt x="2958084" y="1351915"/>
                  </a:lnTo>
                  <a:lnTo>
                    <a:pt x="2961894" y="1352931"/>
                  </a:lnTo>
                  <a:lnTo>
                    <a:pt x="3039643" y="1307592"/>
                  </a:lnTo>
                  <a:lnTo>
                    <a:pt x="3050540" y="130124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44958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342900"/>
                  </a:moveTo>
                  <a:lnTo>
                    <a:pt x="3477" y="296375"/>
                  </a:lnTo>
                  <a:lnTo>
                    <a:pt x="13608" y="251751"/>
                  </a:lnTo>
                  <a:lnTo>
                    <a:pt x="29938" y="209436"/>
                  </a:lnTo>
                  <a:lnTo>
                    <a:pt x="52013" y="169841"/>
                  </a:lnTo>
                  <a:lnTo>
                    <a:pt x="79380" y="133373"/>
                  </a:lnTo>
                  <a:lnTo>
                    <a:pt x="111585" y="100441"/>
                  </a:lnTo>
                  <a:lnTo>
                    <a:pt x="148174" y="71454"/>
                  </a:lnTo>
                  <a:lnTo>
                    <a:pt x="188693" y="46820"/>
                  </a:lnTo>
                  <a:lnTo>
                    <a:pt x="232689" y="26949"/>
                  </a:lnTo>
                  <a:lnTo>
                    <a:pt x="279708" y="12250"/>
                  </a:lnTo>
                  <a:lnTo>
                    <a:pt x="329296" y="3130"/>
                  </a:lnTo>
                  <a:lnTo>
                    <a:pt x="381000" y="0"/>
                  </a:lnTo>
                  <a:lnTo>
                    <a:pt x="432703" y="3130"/>
                  </a:lnTo>
                  <a:lnTo>
                    <a:pt x="482291" y="12250"/>
                  </a:lnTo>
                  <a:lnTo>
                    <a:pt x="529310" y="26949"/>
                  </a:lnTo>
                  <a:lnTo>
                    <a:pt x="573306" y="46820"/>
                  </a:lnTo>
                  <a:lnTo>
                    <a:pt x="613825" y="71454"/>
                  </a:lnTo>
                  <a:lnTo>
                    <a:pt x="650414" y="100441"/>
                  </a:lnTo>
                  <a:lnTo>
                    <a:pt x="682619" y="133373"/>
                  </a:lnTo>
                  <a:lnTo>
                    <a:pt x="709986" y="169841"/>
                  </a:lnTo>
                  <a:lnTo>
                    <a:pt x="732061" y="209436"/>
                  </a:lnTo>
                  <a:lnTo>
                    <a:pt x="748391" y="251751"/>
                  </a:lnTo>
                  <a:lnTo>
                    <a:pt x="758522" y="296375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1" y="434048"/>
                  </a:lnTo>
                  <a:lnTo>
                    <a:pt x="732061" y="476363"/>
                  </a:lnTo>
                  <a:lnTo>
                    <a:pt x="709986" y="515958"/>
                  </a:lnTo>
                  <a:lnTo>
                    <a:pt x="682619" y="552426"/>
                  </a:lnTo>
                  <a:lnTo>
                    <a:pt x="650414" y="585358"/>
                  </a:lnTo>
                  <a:lnTo>
                    <a:pt x="613825" y="614345"/>
                  </a:lnTo>
                  <a:lnTo>
                    <a:pt x="573306" y="638979"/>
                  </a:lnTo>
                  <a:lnTo>
                    <a:pt x="529310" y="658850"/>
                  </a:lnTo>
                  <a:lnTo>
                    <a:pt x="482291" y="673549"/>
                  </a:lnTo>
                  <a:lnTo>
                    <a:pt x="432703" y="682669"/>
                  </a:lnTo>
                  <a:lnTo>
                    <a:pt x="381000" y="685800"/>
                  </a:lnTo>
                  <a:lnTo>
                    <a:pt x="329296" y="682669"/>
                  </a:lnTo>
                  <a:lnTo>
                    <a:pt x="279708" y="673549"/>
                  </a:lnTo>
                  <a:lnTo>
                    <a:pt x="232689" y="658850"/>
                  </a:lnTo>
                  <a:lnTo>
                    <a:pt x="188693" y="638979"/>
                  </a:lnTo>
                  <a:lnTo>
                    <a:pt x="148174" y="614345"/>
                  </a:lnTo>
                  <a:lnTo>
                    <a:pt x="111585" y="585358"/>
                  </a:lnTo>
                  <a:lnTo>
                    <a:pt x="79380" y="552426"/>
                  </a:lnTo>
                  <a:lnTo>
                    <a:pt x="52013" y="515958"/>
                  </a:lnTo>
                  <a:lnTo>
                    <a:pt x="29938" y="476363"/>
                  </a:lnTo>
                  <a:lnTo>
                    <a:pt x="13608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3567810"/>
              <a:ext cx="6858000" cy="1360805"/>
            </a:xfrm>
            <a:custGeom>
              <a:avLst/>
              <a:gdLst/>
              <a:ahLst/>
              <a:cxnLst/>
              <a:rect l="l" t="t" r="r" b="b"/>
              <a:pathLst>
                <a:path w="6858000" h="1360804">
                  <a:moveTo>
                    <a:pt x="1066800" y="1308989"/>
                  </a:moveTo>
                  <a:lnTo>
                    <a:pt x="1055903" y="1302639"/>
                  </a:lnTo>
                  <a:lnTo>
                    <a:pt x="978154" y="1257300"/>
                  </a:lnTo>
                  <a:lnTo>
                    <a:pt x="974344" y="1258316"/>
                  </a:lnTo>
                  <a:lnTo>
                    <a:pt x="970788" y="1264412"/>
                  </a:lnTo>
                  <a:lnTo>
                    <a:pt x="971804" y="1268222"/>
                  </a:lnTo>
                  <a:lnTo>
                    <a:pt x="1030782" y="1302639"/>
                  </a:lnTo>
                  <a:lnTo>
                    <a:pt x="0" y="1302639"/>
                  </a:lnTo>
                  <a:lnTo>
                    <a:pt x="0" y="1315339"/>
                  </a:lnTo>
                  <a:lnTo>
                    <a:pt x="1030782" y="1315339"/>
                  </a:lnTo>
                  <a:lnTo>
                    <a:pt x="971804" y="1349756"/>
                  </a:lnTo>
                  <a:lnTo>
                    <a:pt x="970788" y="1353566"/>
                  </a:lnTo>
                  <a:lnTo>
                    <a:pt x="974344" y="1359662"/>
                  </a:lnTo>
                  <a:lnTo>
                    <a:pt x="978154" y="1360678"/>
                  </a:lnTo>
                  <a:lnTo>
                    <a:pt x="1055903" y="1315339"/>
                  </a:lnTo>
                  <a:lnTo>
                    <a:pt x="1066800" y="1308989"/>
                  </a:lnTo>
                  <a:close/>
                </a:path>
                <a:path w="6858000" h="1360804">
                  <a:moveTo>
                    <a:pt x="1066800" y="51689"/>
                  </a:moveTo>
                  <a:lnTo>
                    <a:pt x="1055903" y="45339"/>
                  </a:lnTo>
                  <a:lnTo>
                    <a:pt x="978154" y="0"/>
                  </a:lnTo>
                  <a:lnTo>
                    <a:pt x="974344" y="1016"/>
                  </a:lnTo>
                  <a:lnTo>
                    <a:pt x="970788" y="7112"/>
                  </a:lnTo>
                  <a:lnTo>
                    <a:pt x="971804" y="10934"/>
                  </a:lnTo>
                  <a:lnTo>
                    <a:pt x="103078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1030782" y="58039"/>
                  </a:lnTo>
                  <a:lnTo>
                    <a:pt x="971804" y="92456"/>
                  </a:lnTo>
                  <a:lnTo>
                    <a:pt x="970788" y="96266"/>
                  </a:lnTo>
                  <a:lnTo>
                    <a:pt x="974344" y="102362"/>
                  </a:lnTo>
                  <a:lnTo>
                    <a:pt x="978154" y="103378"/>
                  </a:lnTo>
                  <a:lnTo>
                    <a:pt x="1055903" y="58039"/>
                  </a:lnTo>
                  <a:lnTo>
                    <a:pt x="1066800" y="51689"/>
                  </a:lnTo>
                  <a:close/>
                </a:path>
                <a:path w="6858000" h="1360804">
                  <a:moveTo>
                    <a:pt x="4876800" y="51689"/>
                  </a:moveTo>
                  <a:lnTo>
                    <a:pt x="4868265" y="50419"/>
                  </a:lnTo>
                  <a:lnTo>
                    <a:pt x="4775327" y="36576"/>
                  </a:lnTo>
                  <a:lnTo>
                    <a:pt x="4772152" y="38989"/>
                  </a:lnTo>
                  <a:lnTo>
                    <a:pt x="4771644" y="42418"/>
                  </a:lnTo>
                  <a:lnTo>
                    <a:pt x="4771009" y="45974"/>
                  </a:lnTo>
                  <a:lnTo>
                    <a:pt x="4773422" y="49149"/>
                  </a:lnTo>
                  <a:lnTo>
                    <a:pt x="4840973" y="59169"/>
                  </a:lnTo>
                  <a:lnTo>
                    <a:pt x="1826387" y="1265047"/>
                  </a:lnTo>
                  <a:lnTo>
                    <a:pt x="1831213" y="1276731"/>
                  </a:lnTo>
                  <a:lnTo>
                    <a:pt x="4845748" y="70942"/>
                  </a:lnTo>
                  <a:lnTo>
                    <a:pt x="4866564" y="62611"/>
                  </a:lnTo>
                  <a:lnTo>
                    <a:pt x="4867529" y="62230"/>
                  </a:lnTo>
                  <a:lnTo>
                    <a:pt x="4845748" y="70942"/>
                  </a:lnTo>
                  <a:lnTo>
                    <a:pt x="4805934" y="122047"/>
                  </a:lnTo>
                  <a:lnTo>
                    <a:pt x="4803775" y="124841"/>
                  </a:lnTo>
                  <a:lnTo>
                    <a:pt x="4804156" y="128778"/>
                  </a:lnTo>
                  <a:lnTo>
                    <a:pt x="4809744" y="133096"/>
                  </a:lnTo>
                  <a:lnTo>
                    <a:pt x="4813681" y="132588"/>
                  </a:lnTo>
                  <a:lnTo>
                    <a:pt x="4815840" y="129794"/>
                  </a:lnTo>
                  <a:lnTo>
                    <a:pt x="4876800" y="51689"/>
                  </a:lnTo>
                  <a:close/>
                </a:path>
                <a:path w="6858000" h="1360804">
                  <a:moveTo>
                    <a:pt x="6858000" y="51689"/>
                  </a:moveTo>
                  <a:lnTo>
                    <a:pt x="6847103" y="45339"/>
                  </a:lnTo>
                  <a:lnTo>
                    <a:pt x="6769354" y="0"/>
                  </a:lnTo>
                  <a:lnTo>
                    <a:pt x="6765544" y="1016"/>
                  </a:lnTo>
                  <a:lnTo>
                    <a:pt x="6761988" y="7112"/>
                  </a:lnTo>
                  <a:lnTo>
                    <a:pt x="6763004" y="10934"/>
                  </a:lnTo>
                  <a:lnTo>
                    <a:pt x="6821983" y="45339"/>
                  </a:lnTo>
                  <a:lnTo>
                    <a:pt x="5638800" y="45339"/>
                  </a:lnTo>
                  <a:lnTo>
                    <a:pt x="5638800" y="58039"/>
                  </a:lnTo>
                  <a:lnTo>
                    <a:pt x="6821983" y="58039"/>
                  </a:lnTo>
                  <a:lnTo>
                    <a:pt x="6763004" y="92456"/>
                  </a:lnTo>
                  <a:lnTo>
                    <a:pt x="6761988" y="96266"/>
                  </a:lnTo>
                  <a:lnTo>
                    <a:pt x="6765544" y="102362"/>
                  </a:lnTo>
                  <a:lnTo>
                    <a:pt x="6769354" y="103378"/>
                  </a:lnTo>
                  <a:lnTo>
                    <a:pt x="6847103" y="58039"/>
                  </a:lnTo>
                  <a:lnTo>
                    <a:pt x="6858000" y="516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427" y="2236514"/>
              <a:ext cx="97549" cy="15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7379" y="3543599"/>
              <a:ext cx="244589" cy="205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7379" y="4762799"/>
              <a:ext cx="244589" cy="205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4982" y="3543599"/>
              <a:ext cx="127701" cy="15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800" y="3288271"/>
              <a:ext cx="463524" cy="3693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4507471"/>
              <a:ext cx="463524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2400" y="2666987"/>
              <a:ext cx="362597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200" y="3288271"/>
              <a:ext cx="510006" cy="3693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9567" y="3897871"/>
              <a:ext cx="510006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3800" y="3440671"/>
              <a:ext cx="367410" cy="369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1" y="563702"/>
            <a:ext cx="45919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10"/>
            <a:ext cx="8072755" cy="223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All the inputs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presented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one </a:t>
            </a:r>
            <a:r>
              <a:rPr sz="2200" spc="-15" dirty="0">
                <a:latin typeface="Carlito"/>
                <a:cs typeface="Carlito"/>
              </a:rPr>
              <a:t>after </a:t>
            </a:r>
            <a:r>
              <a:rPr sz="2200" spc="-5" dirty="0">
                <a:latin typeface="Carlito"/>
                <a:cs typeface="Carlito"/>
              </a:rPr>
              <a:t>another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complete </a:t>
            </a:r>
            <a:r>
              <a:rPr sz="2200" spc="-5" dirty="0">
                <a:latin typeface="Carlito"/>
                <a:cs typeface="Carlito"/>
              </a:rPr>
              <a:t>one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epoch</a:t>
            </a: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Let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the initial </a:t>
            </a:r>
            <a:r>
              <a:rPr sz="2200" spc="-10" dirty="0">
                <a:latin typeface="Carlito"/>
                <a:cs typeface="Carlito"/>
              </a:rPr>
              <a:t>weights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bias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net </a:t>
            </a:r>
            <a:r>
              <a:rPr sz="2200" spc="-5" dirty="0">
                <a:latin typeface="Carlito"/>
                <a:cs typeface="Carlito"/>
              </a:rPr>
              <a:t>input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first </a:t>
            </a:r>
            <a:r>
              <a:rPr sz="2200" spc="-5" dirty="0">
                <a:latin typeface="Carlito"/>
                <a:cs typeface="Carlito"/>
              </a:rPr>
              <a:t>input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355600" marR="6985" indent="-3435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The output </a:t>
            </a:r>
            <a:r>
              <a:rPr sz="2200" spc="30" dirty="0">
                <a:latin typeface="Arial"/>
                <a:cs typeface="Arial"/>
              </a:rPr>
              <a:t>‘y’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computed by </a:t>
            </a:r>
            <a:r>
              <a:rPr sz="2200" spc="-5" dirty="0">
                <a:latin typeface="Carlito"/>
                <a:cs typeface="Carlito"/>
              </a:rPr>
              <a:t>applying </a:t>
            </a:r>
            <a:r>
              <a:rPr sz="2200" spc="-10" dirty="0">
                <a:latin typeface="Carlito"/>
                <a:cs typeface="Carlito"/>
              </a:rPr>
              <a:t>activation function </a:t>
            </a:r>
            <a:r>
              <a:rPr sz="2200" spc="-15" dirty="0">
                <a:latin typeface="Carlito"/>
                <a:cs typeface="Carlito"/>
              </a:rPr>
              <a:t>over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5" dirty="0">
                <a:latin typeface="Carlito"/>
                <a:cs typeface="Carlito"/>
              </a:rPr>
              <a:t>net </a:t>
            </a:r>
            <a:r>
              <a:rPr sz="2200" spc="-5" dirty="0">
                <a:latin typeface="Carlito"/>
                <a:cs typeface="Carlito"/>
              </a:rPr>
              <a:t>input. </a:t>
            </a:r>
            <a:r>
              <a:rPr sz="2200" spc="-15" dirty="0">
                <a:latin typeface="Carlito"/>
                <a:cs typeface="Carlito"/>
              </a:rPr>
              <a:t>So, </a:t>
            </a:r>
            <a:r>
              <a:rPr sz="2200" spc="-10" dirty="0">
                <a:latin typeface="Carlito"/>
                <a:cs typeface="Carlito"/>
              </a:rPr>
              <a:t>taking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threshold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06923"/>
            <a:ext cx="33642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As t = 1 and y = 0, </a:t>
            </a:r>
            <a:r>
              <a:rPr sz="2200" spc="-15" dirty="0">
                <a:latin typeface="Carlito"/>
                <a:cs typeface="Carlito"/>
              </a:rPr>
              <a:t>we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have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380" y="5506923"/>
            <a:ext cx="3735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5" dirty="0">
                <a:latin typeface="Carlito"/>
                <a:cs typeface="Carlito"/>
              </a:rPr>
              <a:t>So, weight </a:t>
            </a:r>
            <a:r>
              <a:rPr sz="2200" spc="-10" dirty="0">
                <a:latin typeface="Carlito"/>
                <a:cs typeface="Carlito"/>
              </a:rPr>
              <a:t>updation </a:t>
            </a:r>
            <a:r>
              <a:rPr sz="2200" spc="-25" dirty="0">
                <a:latin typeface="Carlito"/>
                <a:cs typeface="Carlito"/>
              </a:rPr>
              <a:t>takes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place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0599" y="2454519"/>
            <a:ext cx="1671398" cy="215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2743161"/>
            <a:ext cx="2930271" cy="39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6400" y="4264238"/>
            <a:ext cx="2181271" cy="896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9100" y="3848398"/>
            <a:ext cx="583672" cy="193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574271"/>
            <a:ext cx="760145" cy="369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563702"/>
            <a:ext cx="40585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8734"/>
            <a:ext cx="1369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U</a:t>
            </a:r>
            <a:r>
              <a:rPr sz="2400" spc="-1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42841"/>
            <a:ext cx="531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next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450071"/>
            <a:ext cx="2997707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4897" y="3202493"/>
            <a:ext cx="3119366" cy="78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63702"/>
            <a:ext cx="48205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4450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6858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EPOCH</a:t>
                      </a:r>
                      <a:r>
                        <a:rPr sz="18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EPOCH</a:t>
                      </a:r>
                      <a:r>
                        <a:rPr sz="18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3702"/>
            <a:ext cx="5027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</a:t>
            </a:r>
            <a:r>
              <a:rPr spc="-5" dirty="0"/>
              <a:t>OMPU</a:t>
            </a:r>
            <a:r>
              <a:rPr spc="-270" dirty="0"/>
              <a:t>T</a:t>
            </a:r>
            <a:r>
              <a:rPr spc="-25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74025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stopping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conditions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 are:</a:t>
            </a:r>
            <a:endParaRPr sz="24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calculated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equal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target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outputs</a:t>
            </a:r>
            <a:endParaRPr sz="24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10" dirty="0">
                <a:latin typeface="Carlito"/>
                <a:cs typeface="Carlito"/>
              </a:rPr>
              <a:t>separating </a:t>
            </a:r>
            <a:r>
              <a:rPr sz="2400" spc="-5" dirty="0">
                <a:latin typeface="Carlito"/>
                <a:cs typeface="Carlito"/>
              </a:rPr>
              <a:t>line </a:t>
            </a:r>
            <a:r>
              <a:rPr sz="2400" spc="-10" dirty="0">
                <a:latin typeface="Carlito"/>
                <a:cs typeface="Carlito"/>
              </a:rPr>
              <a:t>is obtained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0" dirty="0">
                <a:latin typeface="Carlito"/>
                <a:cs typeface="Carlito"/>
              </a:rPr>
              <a:t>separating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positive </a:t>
            </a:r>
            <a:r>
              <a:rPr sz="2400" spc="-5" dirty="0">
                <a:latin typeface="Carlito"/>
                <a:cs typeface="Carlito"/>
              </a:rPr>
              <a:t>responses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negative  </a:t>
            </a:r>
            <a:r>
              <a:rPr sz="2400" spc="-5" dirty="0">
                <a:latin typeface="Carlito"/>
                <a:cs typeface="Carlito"/>
              </a:rPr>
              <a:t>responses</a:t>
            </a:r>
            <a:endParaRPr sz="24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After</a:t>
            </a:r>
            <a:r>
              <a:rPr sz="2400" spc="3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second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epoch</a:t>
            </a:r>
            <a:r>
              <a:rPr sz="2400" spc="3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3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target</a:t>
            </a:r>
            <a:r>
              <a:rPr sz="2400" spc="3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outputs</a:t>
            </a:r>
            <a:r>
              <a:rPr sz="2400" spc="3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equal</a:t>
            </a:r>
            <a:r>
              <a:rPr sz="2400" spc="3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3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computed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outputs</a:t>
            </a:r>
            <a:endParaRPr sz="24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weights 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second </a:t>
            </a:r>
            <a:r>
              <a:rPr sz="2400" dirty="0">
                <a:latin typeface="Carlito"/>
                <a:cs typeface="Carlito"/>
              </a:rPr>
              <a:t>epoch</a:t>
            </a:r>
            <a:r>
              <a:rPr sz="2400" spc="-15" dirty="0">
                <a:latin typeface="Carlito"/>
                <a:cs typeface="Carlito"/>
              </a:rPr>
              <a:t> are</a:t>
            </a:r>
            <a:endParaRPr sz="24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Since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threshold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40" dirty="0">
                <a:latin typeface="Arial"/>
                <a:cs typeface="Arial"/>
              </a:rPr>
              <a:t>‘</a:t>
            </a:r>
            <a:r>
              <a:rPr sz="2400" spc="40" dirty="0">
                <a:latin typeface="Carlito"/>
                <a:cs typeface="Carlito"/>
              </a:rPr>
              <a:t>0</a:t>
            </a:r>
            <a:r>
              <a:rPr sz="2400" spc="40" dirty="0">
                <a:latin typeface="Arial"/>
                <a:cs typeface="Arial"/>
              </a:rPr>
              <a:t>’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separating </a:t>
            </a:r>
            <a:r>
              <a:rPr sz="2400" dirty="0">
                <a:latin typeface="Carlito"/>
                <a:cs typeface="Carlito"/>
              </a:rPr>
              <a:t>line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9919" y="4588119"/>
            <a:ext cx="2448312" cy="215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563702"/>
            <a:ext cx="3558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20" dirty="0">
                <a:latin typeface="Arial"/>
                <a:cs typeface="Arial"/>
              </a:rPr>
              <a:t>1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465" dirty="0">
                <a:latin typeface="Arial"/>
                <a:cs typeface="Arial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23386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807275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inputs </a:t>
            </a:r>
            <a:r>
              <a:rPr sz="2400" spc="-10" dirty="0">
                <a:latin typeface="Carlito"/>
                <a:cs typeface="Carlito"/>
              </a:rPr>
              <a:t>it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possible </a:t>
            </a:r>
            <a:r>
              <a:rPr sz="2400" spc="-15" dirty="0">
                <a:latin typeface="Carlito"/>
                <a:cs typeface="Carlito"/>
              </a:rPr>
              <a:t>to fire </a:t>
            </a:r>
            <a:r>
              <a:rPr sz="2400" spc="-10" dirty="0">
                <a:latin typeface="Carlito"/>
                <a:cs typeface="Carlito"/>
              </a:rPr>
              <a:t>the neuron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5" dirty="0">
                <a:latin typeface="Carlito"/>
                <a:cs typeface="Carlito"/>
              </a:rPr>
              <a:t>(1,0)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only</a:t>
            </a:r>
            <a:endParaRPr sz="2400">
              <a:latin typeface="Carlito"/>
              <a:cs typeface="Carlito"/>
            </a:endParaRPr>
          </a:p>
          <a:p>
            <a:pPr marL="355600" marR="635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Case-2: </a:t>
            </a:r>
            <a:r>
              <a:rPr sz="2400" spc="-5" dirty="0">
                <a:latin typeface="Carlito"/>
                <a:cs typeface="Carlito"/>
              </a:rPr>
              <a:t>Assume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weight is </a:t>
            </a:r>
            <a:r>
              <a:rPr sz="2400" spc="-20" dirty="0">
                <a:latin typeface="Carlito"/>
                <a:cs typeface="Carlito"/>
              </a:rPr>
              <a:t>excitatory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other 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inhibitory, </a:t>
            </a:r>
            <a:r>
              <a:rPr sz="2400" spc="-5" dirty="0">
                <a:latin typeface="Carlito"/>
                <a:cs typeface="Carlito"/>
              </a:rPr>
              <a:t>i.e. </a:t>
            </a:r>
            <a:r>
              <a:rPr sz="2400" dirty="0">
                <a:latin typeface="Carlito"/>
                <a:cs typeface="Carlito"/>
              </a:rPr>
              <a:t>w1 =1 and w2 =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-1.</a:t>
            </a:r>
            <a:endParaRPr sz="2400">
              <a:latin typeface="Carlito"/>
              <a:cs typeface="Carlito"/>
            </a:endParaRPr>
          </a:p>
          <a:p>
            <a:pPr marL="13779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formula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930650"/>
          <a:ext cx="6096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Yin=1x1+1x-1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Yin=1x1+0x-1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Yin=0x1+1x-1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Yin=0x1+0x-1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63702"/>
            <a:ext cx="4037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</a:t>
            </a:r>
            <a:r>
              <a:rPr spc="-5" dirty="0"/>
              <a:t>OMPU</a:t>
            </a:r>
            <a:r>
              <a:rPr spc="-270" dirty="0"/>
              <a:t>T</a:t>
            </a:r>
            <a:r>
              <a:rPr spc="-25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6159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25854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94330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</a:t>
            </a:r>
            <a:r>
              <a:rPr sz="2400" spc="-5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261" y="1695479"/>
            <a:ext cx="1754986" cy="541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039" y="2581866"/>
            <a:ext cx="3307673" cy="488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38400" y="3120961"/>
            <a:ext cx="5334000" cy="2975610"/>
            <a:chOff x="2438400" y="3120961"/>
            <a:chExt cx="5334000" cy="2975610"/>
          </a:xfrm>
        </p:grpSpPr>
        <p:sp>
          <p:nvSpPr>
            <p:cNvPr id="9" name="object 9"/>
            <p:cNvSpPr/>
            <p:nvPr/>
          </p:nvSpPr>
          <p:spPr>
            <a:xfrm>
              <a:off x="2438400" y="3125723"/>
              <a:ext cx="4495800" cy="2970530"/>
            </a:xfrm>
            <a:custGeom>
              <a:avLst/>
              <a:gdLst/>
              <a:ahLst/>
              <a:cxnLst/>
              <a:rect l="l" t="t" r="r" b="b"/>
              <a:pathLst>
                <a:path w="4495800" h="2970529">
                  <a:moveTo>
                    <a:pt x="4495800" y="1370076"/>
                  </a:moveTo>
                  <a:lnTo>
                    <a:pt x="4484903" y="1363726"/>
                  </a:lnTo>
                  <a:lnTo>
                    <a:pt x="4407154" y="1318387"/>
                  </a:lnTo>
                  <a:lnTo>
                    <a:pt x="4403344" y="1319403"/>
                  </a:lnTo>
                  <a:lnTo>
                    <a:pt x="4399788" y="1325499"/>
                  </a:lnTo>
                  <a:lnTo>
                    <a:pt x="4400804" y="1329309"/>
                  </a:lnTo>
                  <a:lnTo>
                    <a:pt x="4459783" y="1363726"/>
                  </a:lnTo>
                  <a:lnTo>
                    <a:pt x="2254250" y="1363726"/>
                  </a:lnTo>
                  <a:lnTo>
                    <a:pt x="2254250" y="36131"/>
                  </a:lnTo>
                  <a:lnTo>
                    <a:pt x="2288667" y="95123"/>
                  </a:lnTo>
                  <a:lnTo>
                    <a:pt x="2292477" y="96139"/>
                  </a:lnTo>
                  <a:lnTo>
                    <a:pt x="2298573" y="92583"/>
                  </a:lnTo>
                  <a:lnTo>
                    <a:pt x="2299589" y="88646"/>
                  </a:lnTo>
                  <a:lnTo>
                    <a:pt x="2255228" y="12573"/>
                  </a:lnTo>
                  <a:lnTo>
                    <a:pt x="2247900" y="0"/>
                  </a:lnTo>
                  <a:lnTo>
                    <a:pt x="2196211" y="88646"/>
                  </a:lnTo>
                  <a:lnTo>
                    <a:pt x="2197227" y="92583"/>
                  </a:lnTo>
                  <a:lnTo>
                    <a:pt x="2203323" y="96139"/>
                  </a:lnTo>
                  <a:lnTo>
                    <a:pt x="2207133" y="95123"/>
                  </a:lnTo>
                  <a:lnTo>
                    <a:pt x="2241537" y="36131"/>
                  </a:lnTo>
                  <a:lnTo>
                    <a:pt x="2241550" y="12573"/>
                  </a:lnTo>
                  <a:lnTo>
                    <a:pt x="2241550" y="36131"/>
                  </a:lnTo>
                  <a:lnTo>
                    <a:pt x="2241550" y="1363726"/>
                  </a:lnTo>
                  <a:lnTo>
                    <a:pt x="35991" y="1363726"/>
                  </a:lnTo>
                  <a:lnTo>
                    <a:pt x="94996" y="1329309"/>
                  </a:lnTo>
                  <a:lnTo>
                    <a:pt x="96012" y="1325499"/>
                  </a:lnTo>
                  <a:lnTo>
                    <a:pt x="92456" y="1319403"/>
                  </a:lnTo>
                  <a:lnTo>
                    <a:pt x="88646" y="1318387"/>
                  </a:lnTo>
                  <a:lnTo>
                    <a:pt x="0" y="1370076"/>
                  </a:lnTo>
                  <a:lnTo>
                    <a:pt x="88646" y="1421765"/>
                  </a:lnTo>
                  <a:lnTo>
                    <a:pt x="92456" y="1420749"/>
                  </a:lnTo>
                  <a:lnTo>
                    <a:pt x="96012" y="1414653"/>
                  </a:lnTo>
                  <a:lnTo>
                    <a:pt x="94996" y="1410843"/>
                  </a:lnTo>
                  <a:lnTo>
                    <a:pt x="35991" y="1376426"/>
                  </a:lnTo>
                  <a:lnTo>
                    <a:pt x="2241550" y="1376426"/>
                  </a:lnTo>
                  <a:lnTo>
                    <a:pt x="2241550" y="2934258"/>
                  </a:lnTo>
                  <a:lnTo>
                    <a:pt x="2207133" y="2875267"/>
                  </a:lnTo>
                  <a:lnTo>
                    <a:pt x="2203323" y="2874251"/>
                  </a:lnTo>
                  <a:lnTo>
                    <a:pt x="2197227" y="2877782"/>
                  </a:lnTo>
                  <a:lnTo>
                    <a:pt x="2196211" y="2881668"/>
                  </a:lnTo>
                  <a:lnTo>
                    <a:pt x="2247900" y="2970301"/>
                  </a:lnTo>
                  <a:lnTo>
                    <a:pt x="2255189" y="2957779"/>
                  </a:lnTo>
                  <a:lnTo>
                    <a:pt x="2299589" y="2881668"/>
                  </a:lnTo>
                  <a:lnTo>
                    <a:pt x="2298573" y="2877782"/>
                  </a:lnTo>
                  <a:lnTo>
                    <a:pt x="2292477" y="2874251"/>
                  </a:lnTo>
                  <a:lnTo>
                    <a:pt x="2288667" y="2875267"/>
                  </a:lnTo>
                  <a:lnTo>
                    <a:pt x="2254250" y="2934258"/>
                  </a:lnTo>
                  <a:lnTo>
                    <a:pt x="2254250" y="1376426"/>
                  </a:lnTo>
                  <a:lnTo>
                    <a:pt x="4459783" y="1376426"/>
                  </a:lnTo>
                  <a:lnTo>
                    <a:pt x="4400804" y="1410843"/>
                  </a:lnTo>
                  <a:lnTo>
                    <a:pt x="4399788" y="1414653"/>
                  </a:lnTo>
                  <a:lnTo>
                    <a:pt x="4403344" y="1420749"/>
                  </a:lnTo>
                  <a:lnTo>
                    <a:pt x="4407154" y="1421765"/>
                  </a:lnTo>
                  <a:lnTo>
                    <a:pt x="4484903" y="1376426"/>
                  </a:lnTo>
                  <a:lnTo>
                    <a:pt x="4495800" y="137007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5590" y="3531489"/>
              <a:ext cx="460855" cy="217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2782" y="3601635"/>
              <a:ext cx="632964" cy="2179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313" y="5343976"/>
              <a:ext cx="666574" cy="2215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970" y="5360289"/>
              <a:ext cx="843421" cy="217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600" y="3125723"/>
              <a:ext cx="2590800" cy="2132330"/>
            </a:xfrm>
            <a:custGeom>
              <a:avLst/>
              <a:gdLst/>
              <a:ahLst/>
              <a:cxnLst/>
              <a:rect l="l" t="t" r="r" b="b"/>
              <a:pathLst>
                <a:path w="2590800" h="2132329">
                  <a:moveTo>
                    <a:pt x="0" y="0"/>
                  </a:moveTo>
                  <a:lnTo>
                    <a:pt x="2590800" y="213207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4458" y="4659871"/>
              <a:ext cx="1567941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63702"/>
            <a:ext cx="35755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733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latin typeface="Carlito"/>
                <a:cs typeface="Carlito"/>
              </a:rPr>
              <a:t>Find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weights </a:t>
            </a:r>
            <a:r>
              <a:rPr sz="2400" b="1" dirty="0">
                <a:latin typeface="Carlito"/>
                <a:cs typeface="Carlito"/>
              </a:rPr>
              <a:t>using </a:t>
            </a:r>
            <a:r>
              <a:rPr sz="2400" b="1" spc="-10" dirty="0">
                <a:latin typeface="Carlito"/>
                <a:cs typeface="Carlito"/>
              </a:rPr>
              <a:t>perceptron network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ANDNOT 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sz="2400" b="1" spc="-5" dirty="0">
                <a:latin typeface="Carlito"/>
                <a:cs typeface="Carlito"/>
              </a:rPr>
              <a:t>when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5" dirty="0">
                <a:latin typeface="Carlito"/>
                <a:cs typeface="Carlito"/>
              </a:rPr>
              <a:t>the inputs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15" dirty="0">
                <a:latin typeface="Carlito"/>
                <a:cs typeface="Carlito"/>
              </a:rPr>
              <a:t>presented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only one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time. 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Use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bipolar inputs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targets</a:t>
            </a:r>
            <a:endParaRPr sz="24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ANDNOT </a:t>
            </a:r>
            <a:r>
              <a:rPr sz="2400" spc="-5" dirty="0">
                <a:latin typeface="Carlito"/>
                <a:cs typeface="Carlito"/>
              </a:rPr>
              <a:t>function using bipolar </a:t>
            </a:r>
            <a:r>
              <a:rPr sz="2400" dirty="0">
                <a:latin typeface="Carlito"/>
                <a:cs typeface="Carlito"/>
              </a:rPr>
              <a:t>inputs  and </a:t>
            </a:r>
            <a:r>
              <a:rPr sz="2400" spc="-15" dirty="0">
                <a:latin typeface="Carlito"/>
                <a:cs typeface="Carlito"/>
              </a:rPr>
              <a:t>targets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3778250"/>
          <a:ext cx="6096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677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9144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9493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9144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9144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563702"/>
            <a:ext cx="5909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8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6159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25854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2120900"/>
            <a:ext cx="6781800" cy="3302000"/>
            <a:chOff x="914400" y="2120900"/>
            <a:chExt cx="6781800" cy="3302000"/>
          </a:xfrm>
        </p:grpSpPr>
        <p:sp>
          <p:nvSpPr>
            <p:cNvPr id="6" name="object 6"/>
            <p:cNvSpPr/>
            <p:nvPr/>
          </p:nvSpPr>
          <p:spPr>
            <a:xfrm>
              <a:off x="3124200" y="2133600"/>
              <a:ext cx="3352800" cy="1752600"/>
            </a:xfrm>
            <a:custGeom>
              <a:avLst/>
              <a:gdLst/>
              <a:ahLst/>
              <a:cxnLst/>
              <a:rect l="l" t="t" r="r" b="b"/>
              <a:pathLst>
                <a:path w="3352800" h="17526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6"/>
                  </a:lnTo>
                  <a:lnTo>
                    <a:pt x="827134" y="468365"/>
                  </a:lnTo>
                  <a:lnTo>
                    <a:pt x="813773" y="509502"/>
                  </a:lnTo>
                  <a:lnTo>
                    <a:pt x="795612" y="548562"/>
                  </a:lnTo>
                  <a:lnTo>
                    <a:pt x="772965" y="585257"/>
                  </a:lnTo>
                  <a:lnTo>
                    <a:pt x="746146" y="619303"/>
                  </a:lnTo>
                  <a:lnTo>
                    <a:pt x="715470" y="650414"/>
                  </a:lnTo>
                  <a:lnTo>
                    <a:pt x="681250" y="678304"/>
                  </a:lnTo>
                  <a:lnTo>
                    <a:pt x="643800" y="702687"/>
                  </a:lnTo>
                  <a:lnTo>
                    <a:pt x="603435" y="723277"/>
                  </a:lnTo>
                  <a:lnTo>
                    <a:pt x="560468" y="739790"/>
                  </a:lnTo>
                  <a:lnTo>
                    <a:pt x="515214" y="751938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8"/>
                  </a:lnTo>
                  <a:lnTo>
                    <a:pt x="277731" y="739790"/>
                  </a:lnTo>
                  <a:lnTo>
                    <a:pt x="234764" y="723277"/>
                  </a:lnTo>
                  <a:lnTo>
                    <a:pt x="194399" y="702687"/>
                  </a:lnTo>
                  <a:lnTo>
                    <a:pt x="156949" y="678304"/>
                  </a:lnTo>
                  <a:lnTo>
                    <a:pt x="122729" y="650414"/>
                  </a:lnTo>
                  <a:lnTo>
                    <a:pt x="92053" y="619303"/>
                  </a:lnTo>
                  <a:lnTo>
                    <a:pt x="65234" y="585257"/>
                  </a:lnTo>
                  <a:lnTo>
                    <a:pt x="42587" y="548562"/>
                  </a:lnTo>
                  <a:lnTo>
                    <a:pt x="24426" y="509502"/>
                  </a:lnTo>
                  <a:lnTo>
                    <a:pt x="11065" y="468365"/>
                  </a:lnTo>
                  <a:lnTo>
                    <a:pt x="2818" y="425436"/>
                  </a:lnTo>
                  <a:lnTo>
                    <a:pt x="0" y="381000"/>
                  </a:lnTo>
                  <a:close/>
                </a:path>
                <a:path w="3352800" h="1752600">
                  <a:moveTo>
                    <a:pt x="2514600" y="1371600"/>
                  </a:moveTo>
                  <a:lnTo>
                    <a:pt x="2517418" y="1327163"/>
                  </a:lnTo>
                  <a:lnTo>
                    <a:pt x="2525665" y="1284234"/>
                  </a:lnTo>
                  <a:lnTo>
                    <a:pt x="2539026" y="1243097"/>
                  </a:lnTo>
                  <a:lnTo>
                    <a:pt x="2557187" y="1204037"/>
                  </a:lnTo>
                  <a:lnTo>
                    <a:pt x="2579834" y="1167342"/>
                  </a:lnTo>
                  <a:lnTo>
                    <a:pt x="2606653" y="1133296"/>
                  </a:lnTo>
                  <a:lnTo>
                    <a:pt x="2637329" y="1102185"/>
                  </a:lnTo>
                  <a:lnTo>
                    <a:pt x="2671549" y="1074295"/>
                  </a:lnTo>
                  <a:lnTo>
                    <a:pt x="2708999" y="1049912"/>
                  </a:lnTo>
                  <a:lnTo>
                    <a:pt x="2749364" y="1029322"/>
                  </a:lnTo>
                  <a:lnTo>
                    <a:pt x="2792331" y="1012809"/>
                  </a:lnTo>
                  <a:lnTo>
                    <a:pt x="2837585" y="1000661"/>
                  </a:lnTo>
                  <a:lnTo>
                    <a:pt x="2884813" y="993163"/>
                  </a:lnTo>
                  <a:lnTo>
                    <a:pt x="2933700" y="990600"/>
                  </a:lnTo>
                  <a:lnTo>
                    <a:pt x="2982586" y="993163"/>
                  </a:lnTo>
                  <a:lnTo>
                    <a:pt x="3029814" y="1000661"/>
                  </a:lnTo>
                  <a:lnTo>
                    <a:pt x="3075068" y="1012809"/>
                  </a:lnTo>
                  <a:lnTo>
                    <a:pt x="3118035" y="1029322"/>
                  </a:lnTo>
                  <a:lnTo>
                    <a:pt x="3158400" y="1049912"/>
                  </a:lnTo>
                  <a:lnTo>
                    <a:pt x="3195850" y="1074295"/>
                  </a:lnTo>
                  <a:lnTo>
                    <a:pt x="3230070" y="1102185"/>
                  </a:lnTo>
                  <a:lnTo>
                    <a:pt x="3260746" y="1133296"/>
                  </a:lnTo>
                  <a:lnTo>
                    <a:pt x="3287565" y="1167342"/>
                  </a:lnTo>
                  <a:lnTo>
                    <a:pt x="3310212" y="1204037"/>
                  </a:lnTo>
                  <a:lnTo>
                    <a:pt x="3328373" y="1243097"/>
                  </a:lnTo>
                  <a:lnTo>
                    <a:pt x="3341734" y="1284234"/>
                  </a:lnTo>
                  <a:lnTo>
                    <a:pt x="3349981" y="1327163"/>
                  </a:lnTo>
                  <a:lnTo>
                    <a:pt x="3352800" y="1371600"/>
                  </a:lnTo>
                  <a:lnTo>
                    <a:pt x="3349981" y="1416036"/>
                  </a:lnTo>
                  <a:lnTo>
                    <a:pt x="3341734" y="1458965"/>
                  </a:lnTo>
                  <a:lnTo>
                    <a:pt x="3328373" y="1500102"/>
                  </a:lnTo>
                  <a:lnTo>
                    <a:pt x="3310212" y="1539162"/>
                  </a:lnTo>
                  <a:lnTo>
                    <a:pt x="3287565" y="1575857"/>
                  </a:lnTo>
                  <a:lnTo>
                    <a:pt x="3260746" y="1609903"/>
                  </a:lnTo>
                  <a:lnTo>
                    <a:pt x="3230070" y="1641014"/>
                  </a:lnTo>
                  <a:lnTo>
                    <a:pt x="3195850" y="1668904"/>
                  </a:lnTo>
                  <a:lnTo>
                    <a:pt x="3158400" y="1693287"/>
                  </a:lnTo>
                  <a:lnTo>
                    <a:pt x="3118035" y="1713877"/>
                  </a:lnTo>
                  <a:lnTo>
                    <a:pt x="3075068" y="1730390"/>
                  </a:lnTo>
                  <a:lnTo>
                    <a:pt x="3029814" y="1742538"/>
                  </a:lnTo>
                  <a:lnTo>
                    <a:pt x="2982586" y="1750036"/>
                  </a:lnTo>
                  <a:lnTo>
                    <a:pt x="2933700" y="1752600"/>
                  </a:lnTo>
                  <a:lnTo>
                    <a:pt x="2884813" y="1750036"/>
                  </a:lnTo>
                  <a:lnTo>
                    <a:pt x="2837585" y="1742538"/>
                  </a:lnTo>
                  <a:lnTo>
                    <a:pt x="2792331" y="1730390"/>
                  </a:lnTo>
                  <a:lnTo>
                    <a:pt x="2749364" y="1713877"/>
                  </a:lnTo>
                  <a:lnTo>
                    <a:pt x="2708999" y="1693287"/>
                  </a:lnTo>
                  <a:lnTo>
                    <a:pt x="2671549" y="1668904"/>
                  </a:lnTo>
                  <a:lnTo>
                    <a:pt x="2637329" y="1641014"/>
                  </a:lnTo>
                  <a:lnTo>
                    <a:pt x="2606653" y="1609903"/>
                  </a:lnTo>
                  <a:lnTo>
                    <a:pt x="2579834" y="1575857"/>
                  </a:lnTo>
                  <a:lnTo>
                    <a:pt x="2557187" y="1539162"/>
                  </a:lnTo>
                  <a:lnTo>
                    <a:pt x="2539026" y="1500102"/>
                  </a:lnTo>
                  <a:lnTo>
                    <a:pt x="2525665" y="1458965"/>
                  </a:lnTo>
                  <a:lnTo>
                    <a:pt x="2517418" y="1416036"/>
                  </a:lnTo>
                  <a:lnTo>
                    <a:pt x="2514600" y="1371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9225" y="2509138"/>
              <a:ext cx="1679575" cy="996315"/>
            </a:xfrm>
            <a:custGeom>
              <a:avLst/>
              <a:gdLst/>
              <a:ahLst/>
              <a:cxnLst/>
              <a:rect l="l" t="t" r="r" b="b"/>
              <a:pathLst>
                <a:path w="1679575" h="996314">
                  <a:moveTo>
                    <a:pt x="1580514" y="982852"/>
                  </a:moveTo>
                  <a:lnTo>
                    <a:pt x="1577086" y="982852"/>
                  </a:lnTo>
                  <a:lnTo>
                    <a:pt x="1574164" y="985647"/>
                  </a:lnTo>
                  <a:lnTo>
                    <a:pt x="1574286" y="992759"/>
                  </a:lnTo>
                  <a:lnTo>
                    <a:pt x="1576959" y="995552"/>
                  </a:lnTo>
                  <a:lnTo>
                    <a:pt x="1679575" y="996061"/>
                  </a:lnTo>
                  <a:lnTo>
                    <a:pt x="1679078" y="995172"/>
                  </a:lnTo>
                  <a:lnTo>
                    <a:pt x="1665477" y="995172"/>
                  </a:lnTo>
                  <a:lnTo>
                    <a:pt x="1645263" y="983225"/>
                  </a:lnTo>
                  <a:lnTo>
                    <a:pt x="1580514" y="982852"/>
                  </a:lnTo>
                  <a:close/>
                </a:path>
                <a:path w="1679575" h="996314">
                  <a:moveTo>
                    <a:pt x="1645263" y="983225"/>
                  </a:moveTo>
                  <a:lnTo>
                    <a:pt x="1665477" y="995172"/>
                  </a:lnTo>
                  <a:lnTo>
                    <a:pt x="1666908" y="992759"/>
                  </a:lnTo>
                  <a:lnTo>
                    <a:pt x="1663191" y="992759"/>
                  </a:lnTo>
                  <a:lnTo>
                    <a:pt x="1657924" y="983298"/>
                  </a:lnTo>
                  <a:lnTo>
                    <a:pt x="1645263" y="983225"/>
                  </a:lnTo>
                  <a:close/>
                </a:path>
                <a:path w="1679575" h="996314">
                  <a:moveTo>
                    <a:pt x="1625727" y="905383"/>
                  </a:moveTo>
                  <a:lnTo>
                    <a:pt x="1622678" y="907034"/>
                  </a:lnTo>
                  <a:lnTo>
                    <a:pt x="1619630" y="908812"/>
                  </a:lnTo>
                  <a:lnTo>
                    <a:pt x="1618488" y="912622"/>
                  </a:lnTo>
                  <a:lnTo>
                    <a:pt x="1620265" y="915670"/>
                  </a:lnTo>
                  <a:lnTo>
                    <a:pt x="1651832" y="972359"/>
                  </a:lnTo>
                  <a:lnTo>
                    <a:pt x="1671954" y="984250"/>
                  </a:lnTo>
                  <a:lnTo>
                    <a:pt x="1665477" y="995172"/>
                  </a:lnTo>
                  <a:lnTo>
                    <a:pt x="1679078" y="995172"/>
                  </a:lnTo>
                  <a:lnTo>
                    <a:pt x="1631314" y="909574"/>
                  </a:lnTo>
                  <a:lnTo>
                    <a:pt x="1629537" y="906526"/>
                  </a:lnTo>
                  <a:lnTo>
                    <a:pt x="1625727" y="905383"/>
                  </a:lnTo>
                  <a:close/>
                </a:path>
                <a:path w="1679575" h="996314">
                  <a:moveTo>
                    <a:pt x="1657924" y="983298"/>
                  </a:moveTo>
                  <a:lnTo>
                    <a:pt x="1663191" y="992759"/>
                  </a:lnTo>
                  <a:lnTo>
                    <a:pt x="1668779" y="983361"/>
                  </a:lnTo>
                  <a:lnTo>
                    <a:pt x="1657924" y="983298"/>
                  </a:lnTo>
                  <a:close/>
                </a:path>
                <a:path w="1679575" h="996314">
                  <a:moveTo>
                    <a:pt x="1651832" y="972359"/>
                  </a:moveTo>
                  <a:lnTo>
                    <a:pt x="1657924" y="983298"/>
                  </a:lnTo>
                  <a:lnTo>
                    <a:pt x="1668779" y="983361"/>
                  </a:lnTo>
                  <a:lnTo>
                    <a:pt x="1663191" y="992759"/>
                  </a:lnTo>
                  <a:lnTo>
                    <a:pt x="1666908" y="992759"/>
                  </a:lnTo>
                  <a:lnTo>
                    <a:pt x="1671954" y="984250"/>
                  </a:lnTo>
                  <a:lnTo>
                    <a:pt x="1651832" y="972359"/>
                  </a:lnTo>
                  <a:close/>
                </a:path>
                <a:path w="1679575" h="996314">
                  <a:moveTo>
                    <a:pt x="6350" y="0"/>
                  </a:moveTo>
                  <a:lnTo>
                    <a:pt x="0" y="10922"/>
                  </a:lnTo>
                  <a:lnTo>
                    <a:pt x="1645263" y="983225"/>
                  </a:lnTo>
                  <a:lnTo>
                    <a:pt x="1657924" y="983298"/>
                  </a:lnTo>
                  <a:lnTo>
                    <a:pt x="1651832" y="97235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0" y="3276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6"/>
                  </a:lnTo>
                  <a:lnTo>
                    <a:pt x="827134" y="468365"/>
                  </a:lnTo>
                  <a:lnTo>
                    <a:pt x="813773" y="509502"/>
                  </a:lnTo>
                  <a:lnTo>
                    <a:pt x="795612" y="548562"/>
                  </a:lnTo>
                  <a:lnTo>
                    <a:pt x="772965" y="585257"/>
                  </a:lnTo>
                  <a:lnTo>
                    <a:pt x="746146" y="619303"/>
                  </a:lnTo>
                  <a:lnTo>
                    <a:pt x="715470" y="650414"/>
                  </a:lnTo>
                  <a:lnTo>
                    <a:pt x="681250" y="678304"/>
                  </a:lnTo>
                  <a:lnTo>
                    <a:pt x="643800" y="702687"/>
                  </a:lnTo>
                  <a:lnTo>
                    <a:pt x="603435" y="723277"/>
                  </a:lnTo>
                  <a:lnTo>
                    <a:pt x="560468" y="739790"/>
                  </a:lnTo>
                  <a:lnTo>
                    <a:pt x="515214" y="751938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8"/>
                  </a:lnTo>
                  <a:lnTo>
                    <a:pt x="277731" y="739790"/>
                  </a:lnTo>
                  <a:lnTo>
                    <a:pt x="234764" y="723277"/>
                  </a:lnTo>
                  <a:lnTo>
                    <a:pt x="194399" y="702687"/>
                  </a:lnTo>
                  <a:lnTo>
                    <a:pt x="156949" y="678304"/>
                  </a:lnTo>
                  <a:lnTo>
                    <a:pt x="122729" y="650414"/>
                  </a:lnTo>
                  <a:lnTo>
                    <a:pt x="92053" y="619303"/>
                  </a:lnTo>
                  <a:lnTo>
                    <a:pt x="65234" y="585257"/>
                  </a:lnTo>
                  <a:lnTo>
                    <a:pt x="42587" y="548562"/>
                  </a:lnTo>
                  <a:lnTo>
                    <a:pt x="24426" y="509502"/>
                  </a:lnTo>
                  <a:lnTo>
                    <a:pt x="11065" y="468365"/>
                  </a:lnTo>
                  <a:lnTo>
                    <a:pt x="2818" y="425436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2819" y="3458210"/>
              <a:ext cx="2896235" cy="205740"/>
            </a:xfrm>
            <a:custGeom>
              <a:avLst/>
              <a:gdLst/>
              <a:ahLst/>
              <a:cxnLst/>
              <a:rect l="l" t="t" r="r" b="b"/>
              <a:pathLst>
                <a:path w="2896235" h="205739">
                  <a:moveTo>
                    <a:pt x="2859500" y="42520"/>
                  </a:moveTo>
                  <a:lnTo>
                    <a:pt x="0" y="193039"/>
                  </a:lnTo>
                  <a:lnTo>
                    <a:pt x="762" y="205739"/>
                  </a:lnTo>
                  <a:lnTo>
                    <a:pt x="2860274" y="55212"/>
                  </a:lnTo>
                  <a:lnTo>
                    <a:pt x="2870769" y="48330"/>
                  </a:lnTo>
                  <a:lnTo>
                    <a:pt x="2859500" y="42520"/>
                  </a:lnTo>
                  <a:close/>
                </a:path>
                <a:path w="2896235" h="205739">
                  <a:moveTo>
                    <a:pt x="2884871" y="41275"/>
                  </a:moveTo>
                  <a:lnTo>
                    <a:pt x="2883154" y="41275"/>
                  </a:lnTo>
                  <a:lnTo>
                    <a:pt x="2883789" y="53975"/>
                  </a:lnTo>
                  <a:lnTo>
                    <a:pt x="2860274" y="55212"/>
                  </a:lnTo>
                  <a:lnTo>
                    <a:pt x="2806192" y="90677"/>
                  </a:lnTo>
                  <a:lnTo>
                    <a:pt x="2803271" y="92710"/>
                  </a:lnTo>
                  <a:lnTo>
                    <a:pt x="2802382" y="96647"/>
                  </a:lnTo>
                  <a:lnTo>
                    <a:pt x="2804414" y="99567"/>
                  </a:lnTo>
                  <a:lnTo>
                    <a:pt x="2806319" y="102488"/>
                  </a:lnTo>
                  <a:lnTo>
                    <a:pt x="2810256" y="103250"/>
                  </a:lnTo>
                  <a:lnTo>
                    <a:pt x="2895981" y="46989"/>
                  </a:lnTo>
                  <a:lnTo>
                    <a:pt x="2884871" y="41275"/>
                  </a:lnTo>
                  <a:close/>
                </a:path>
                <a:path w="2896235" h="205739">
                  <a:moveTo>
                    <a:pt x="2870769" y="48330"/>
                  </a:moveTo>
                  <a:lnTo>
                    <a:pt x="2860274" y="55212"/>
                  </a:lnTo>
                  <a:lnTo>
                    <a:pt x="2883789" y="53975"/>
                  </a:lnTo>
                  <a:lnTo>
                    <a:pt x="2883757" y="53339"/>
                  </a:lnTo>
                  <a:lnTo>
                    <a:pt x="2880486" y="53339"/>
                  </a:lnTo>
                  <a:lnTo>
                    <a:pt x="2870769" y="48330"/>
                  </a:lnTo>
                  <a:close/>
                </a:path>
                <a:path w="2896235" h="205739">
                  <a:moveTo>
                    <a:pt x="2879979" y="42290"/>
                  </a:moveTo>
                  <a:lnTo>
                    <a:pt x="2870769" y="48330"/>
                  </a:lnTo>
                  <a:lnTo>
                    <a:pt x="2880486" y="53339"/>
                  </a:lnTo>
                  <a:lnTo>
                    <a:pt x="2879979" y="42290"/>
                  </a:lnTo>
                  <a:close/>
                </a:path>
                <a:path w="2896235" h="205739">
                  <a:moveTo>
                    <a:pt x="2883204" y="42290"/>
                  </a:moveTo>
                  <a:lnTo>
                    <a:pt x="2879979" y="42290"/>
                  </a:lnTo>
                  <a:lnTo>
                    <a:pt x="2880486" y="53339"/>
                  </a:lnTo>
                  <a:lnTo>
                    <a:pt x="2883757" y="53339"/>
                  </a:lnTo>
                  <a:lnTo>
                    <a:pt x="2883204" y="42290"/>
                  </a:lnTo>
                  <a:close/>
                </a:path>
                <a:path w="2896235" h="205739">
                  <a:moveTo>
                    <a:pt x="2883154" y="41275"/>
                  </a:moveTo>
                  <a:lnTo>
                    <a:pt x="2859500" y="42520"/>
                  </a:lnTo>
                  <a:lnTo>
                    <a:pt x="2870769" y="48330"/>
                  </a:lnTo>
                  <a:lnTo>
                    <a:pt x="2879979" y="42290"/>
                  </a:lnTo>
                  <a:lnTo>
                    <a:pt x="2883204" y="42290"/>
                  </a:lnTo>
                  <a:lnTo>
                    <a:pt x="2883154" y="41275"/>
                  </a:lnTo>
                  <a:close/>
                </a:path>
                <a:path w="2896235" h="205739">
                  <a:moveTo>
                    <a:pt x="2804795" y="0"/>
                  </a:moveTo>
                  <a:lnTo>
                    <a:pt x="2800985" y="1269"/>
                  </a:lnTo>
                  <a:lnTo>
                    <a:pt x="2799334" y="4317"/>
                  </a:lnTo>
                  <a:lnTo>
                    <a:pt x="2797683" y="7492"/>
                  </a:lnTo>
                  <a:lnTo>
                    <a:pt x="2798953" y="11302"/>
                  </a:lnTo>
                  <a:lnTo>
                    <a:pt x="2859500" y="42520"/>
                  </a:lnTo>
                  <a:lnTo>
                    <a:pt x="2883154" y="41275"/>
                  </a:lnTo>
                  <a:lnTo>
                    <a:pt x="2884871" y="41275"/>
                  </a:lnTo>
                  <a:lnTo>
                    <a:pt x="2807843" y="1650"/>
                  </a:lnTo>
                  <a:lnTo>
                    <a:pt x="280479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46482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6"/>
                  </a:lnTo>
                  <a:lnTo>
                    <a:pt x="827134" y="468365"/>
                  </a:lnTo>
                  <a:lnTo>
                    <a:pt x="813773" y="509502"/>
                  </a:lnTo>
                  <a:lnTo>
                    <a:pt x="795612" y="548562"/>
                  </a:lnTo>
                  <a:lnTo>
                    <a:pt x="772965" y="585257"/>
                  </a:lnTo>
                  <a:lnTo>
                    <a:pt x="746146" y="619303"/>
                  </a:lnTo>
                  <a:lnTo>
                    <a:pt x="715470" y="650414"/>
                  </a:lnTo>
                  <a:lnTo>
                    <a:pt x="681250" y="678304"/>
                  </a:lnTo>
                  <a:lnTo>
                    <a:pt x="643800" y="702687"/>
                  </a:lnTo>
                  <a:lnTo>
                    <a:pt x="603435" y="723277"/>
                  </a:lnTo>
                  <a:lnTo>
                    <a:pt x="560468" y="739790"/>
                  </a:lnTo>
                  <a:lnTo>
                    <a:pt x="515214" y="751938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8"/>
                  </a:lnTo>
                  <a:lnTo>
                    <a:pt x="277731" y="739790"/>
                  </a:lnTo>
                  <a:lnTo>
                    <a:pt x="234764" y="723277"/>
                  </a:lnTo>
                  <a:lnTo>
                    <a:pt x="194399" y="702687"/>
                  </a:lnTo>
                  <a:lnTo>
                    <a:pt x="156949" y="678304"/>
                  </a:lnTo>
                  <a:lnTo>
                    <a:pt x="122729" y="650414"/>
                  </a:lnTo>
                  <a:lnTo>
                    <a:pt x="92053" y="619303"/>
                  </a:lnTo>
                  <a:lnTo>
                    <a:pt x="65234" y="585257"/>
                  </a:lnTo>
                  <a:lnTo>
                    <a:pt x="42587" y="548562"/>
                  </a:lnTo>
                  <a:lnTo>
                    <a:pt x="24426" y="509502"/>
                  </a:lnTo>
                  <a:lnTo>
                    <a:pt x="11065" y="468365"/>
                  </a:lnTo>
                  <a:lnTo>
                    <a:pt x="2818" y="425436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3453510"/>
              <a:ext cx="6781800" cy="1627505"/>
            </a:xfrm>
            <a:custGeom>
              <a:avLst/>
              <a:gdLst/>
              <a:ahLst/>
              <a:cxnLst/>
              <a:rect l="l" t="t" r="r" b="b"/>
              <a:pathLst>
                <a:path w="6781800" h="1627504">
                  <a:moveTo>
                    <a:pt x="990600" y="1575689"/>
                  </a:moveTo>
                  <a:lnTo>
                    <a:pt x="979703" y="1569339"/>
                  </a:lnTo>
                  <a:lnTo>
                    <a:pt x="901954" y="1524000"/>
                  </a:lnTo>
                  <a:lnTo>
                    <a:pt x="898144" y="1525016"/>
                  </a:lnTo>
                  <a:lnTo>
                    <a:pt x="894588" y="1531112"/>
                  </a:lnTo>
                  <a:lnTo>
                    <a:pt x="895604" y="1534922"/>
                  </a:lnTo>
                  <a:lnTo>
                    <a:pt x="954582" y="1569339"/>
                  </a:lnTo>
                  <a:lnTo>
                    <a:pt x="0" y="1569339"/>
                  </a:lnTo>
                  <a:lnTo>
                    <a:pt x="0" y="1582039"/>
                  </a:lnTo>
                  <a:lnTo>
                    <a:pt x="954582" y="1582039"/>
                  </a:lnTo>
                  <a:lnTo>
                    <a:pt x="895604" y="1616456"/>
                  </a:lnTo>
                  <a:lnTo>
                    <a:pt x="894588" y="1620266"/>
                  </a:lnTo>
                  <a:lnTo>
                    <a:pt x="898144" y="1626362"/>
                  </a:lnTo>
                  <a:lnTo>
                    <a:pt x="901954" y="1627378"/>
                  </a:lnTo>
                  <a:lnTo>
                    <a:pt x="979703" y="1582039"/>
                  </a:lnTo>
                  <a:lnTo>
                    <a:pt x="990600" y="1575689"/>
                  </a:lnTo>
                  <a:close/>
                </a:path>
                <a:path w="6781800" h="1627504">
                  <a:moveTo>
                    <a:pt x="990600" y="204089"/>
                  </a:moveTo>
                  <a:lnTo>
                    <a:pt x="979703" y="197739"/>
                  </a:lnTo>
                  <a:lnTo>
                    <a:pt x="901954" y="152400"/>
                  </a:lnTo>
                  <a:lnTo>
                    <a:pt x="898144" y="153416"/>
                  </a:lnTo>
                  <a:lnTo>
                    <a:pt x="894588" y="159512"/>
                  </a:lnTo>
                  <a:lnTo>
                    <a:pt x="895604" y="163322"/>
                  </a:lnTo>
                  <a:lnTo>
                    <a:pt x="954582" y="197739"/>
                  </a:lnTo>
                  <a:lnTo>
                    <a:pt x="76200" y="197739"/>
                  </a:lnTo>
                  <a:lnTo>
                    <a:pt x="76200" y="210439"/>
                  </a:lnTo>
                  <a:lnTo>
                    <a:pt x="954582" y="210439"/>
                  </a:lnTo>
                  <a:lnTo>
                    <a:pt x="895604" y="244856"/>
                  </a:lnTo>
                  <a:lnTo>
                    <a:pt x="894588" y="248666"/>
                  </a:lnTo>
                  <a:lnTo>
                    <a:pt x="898144" y="254762"/>
                  </a:lnTo>
                  <a:lnTo>
                    <a:pt x="901954" y="255778"/>
                  </a:lnTo>
                  <a:lnTo>
                    <a:pt x="979703" y="210439"/>
                  </a:lnTo>
                  <a:lnTo>
                    <a:pt x="990600" y="204089"/>
                  </a:lnTo>
                  <a:close/>
                </a:path>
                <a:path w="6781800" h="1627504">
                  <a:moveTo>
                    <a:pt x="4724400" y="51689"/>
                  </a:moveTo>
                  <a:lnTo>
                    <a:pt x="4621911" y="47244"/>
                  </a:lnTo>
                  <a:lnTo>
                    <a:pt x="4618990" y="49911"/>
                  </a:lnTo>
                  <a:lnTo>
                    <a:pt x="4618736" y="53467"/>
                  </a:lnTo>
                  <a:lnTo>
                    <a:pt x="4618609" y="56896"/>
                  </a:lnTo>
                  <a:lnTo>
                    <a:pt x="4621403" y="59944"/>
                  </a:lnTo>
                  <a:lnTo>
                    <a:pt x="4689538" y="62877"/>
                  </a:lnTo>
                  <a:lnTo>
                    <a:pt x="1825879" y="1570101"/>
                  </a:lnTo>
                  <a:lnTo>
                    <a:pt x="1831721" y="1581277"/>
                  </a:lnTo>
                  <a:lnTo>
                    <a:pt x="4695507" y="74053"/>
                  </a:lnTo>
                  <a:lnTo>
                    <a:pt x="4714811" y="63881"/>
                  </a:lnTo>
                  <a:lnTo>
                    <a:pt x="4716272" y="63119"/>
                  </a:lnTo>
                  <a:lnTo>
                    <a:pt x="4695507" y="74053"/>
                  </a:lnTo>
                  <a:lnTo>
                    <a:pt x="4661154" y="129032"/>
                  </a:lnTo>
                  <a:lnTo>
                    <a:pt x="4659249" y="131953"/>
                  </a:lnTo>
                  <a:lnTo>
                    <a:pt x="4660265" y="135890"/>
                  </a:lnTo>
                  <a:lnTo>
                    <a:pt x="4663186" y="137795"/>
                  </a:lnTo>
                  <a:lnTo>
                    <a:pt x="4666107" y="139585"/>
                  </a:lnTo>
                  <a:lnTo>
                    <a:pt x="4670044" y="138696"/>
                  </a:lnTo>
                  <a:lnTo>
                    <a:pt x="4671949" y="135763"/>
                  </a:lnTo>
                  <a:lnTo>
                    <a:pt x="4724235" y="51943"/>
                  </a:lnTo>
                  <a:lnTo>
                    <a:pt x="4724400" y="51689"/>
                  </a:lnTo>
                  <a:close/>
                </a:path>
                <a:path w="6781800" h="1627504">
                  <a:moveTo>
                    <a:pt x="6781800" y="51689"/>
                  </a:moveTo>
                  <a:lnTo>
                    <a:pt x="6770903" y="45339"/>
                  </a:lnTo>
                  <a:lnTo>
                    <a:pt x="6693154" y="0"/>
                  </a:lnTo>
                  <a:lnTo>
                    <a:pt x="6689344" y="1016"/>
                  </a:lnTo>
                  <a:lnTo>
                    <a:pt x="6685788" y="7112"/>
                  </a:lnTo>
                  <a:lnTo>
                    <a:pt x="6686804" y="10922"/>
                  </a:lnTo>
                  <a:lnTo>
                    <a:pt x="6745783" y="45339"/>
                  </a:lnTo>
                  <a:lnTo>
                    <a:pt x="5562600" y="45339"/>
                  </a:lnTo>
                  <a:lnTo>
                    <a:pt x="5562600" y="58039"/>
                  </a:lnTo>
                  <a:lnTo>
                    <a:pt x="6745783" y="58039"/>
                  </a:lnTo>
                  <a:lnTo>
                    <a:pt x="6686804" y="92456"/>
                  </a:lnTo>
                  <a:lnTo>
                    <a:pt x="6685788" y="96266"/>
                  </a:lnTo>
                  <a:lnTo>
                    <a:pt x="6689344" y="102362"/>
                  </a:lnTo>
                  <a:lnTo>
                    <a:pt x="6693154" y="103378"/>
                  </a:lnTo>
                  <a:lnTo>
                    <a:pt x="6770903" y="58039"/>
                  </a:lnTo>
                  <a:lnTo>
                    <a:pt x="6781800" y="516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6638" y="2320439"/>
            <a:ext cx="215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9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6698" y="3414978"/>
            <a:ext cx="34861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i="1" spc="90" dirty="0">
                <a:latin typeface="Times New Roman"/>
                <a:cs typeface="Times New Roman"/>
              </a:rPr>
              <a:t>X</a:t>
            </a:r>
            <a:r>
              <a:rPr sz="2100" spc="135" baseline="-19841" dirty="0">
                <a:latin typeface="Times New Roman"/>
                <a:cs typeface="Times New Roman"/>
              </a:rPr>
              <a:t>1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0913" y="4843665"/>
            <a:ext cx="3670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-10" dirty="0">
                <a:latin typeface="Times New Roman"/>
                <a:cs typeface="Times New Roman"/>
              </a:rPr>
              <a:t>X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250" spc="-7" baseline="-20370" dirty="0">
                <a:latin typeface="Times New Roman"/>
                <a:cs typeface="Times New Roman"/>
              </a:rPr>
              <a:t>2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1933" y="3317389"/>
            <a:ext cx="284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81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8476" y="3262757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33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9926" y="3471337"/>
            <a:ext cx="144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8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5042" y="3319665"/>
            <a:ext cx="1758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225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1319" y="4691526"/>
            <a:ext cx="2774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00" i="1" spc="110" dirty="0">
                <a:latin typeface="Times New Roman"/>
                <a:cs typeface="Times New Roman"/>
              </a:rPr>
              <a:t>x</a:t>
            </a:r>
            <a:r>
              <a:rPr sz="1800" spc="165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5602" y="2500066"/>
            <a:ext cx="224154" cy="4578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16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3620" y="2929360"/>
            <a:ext cx="424180" cy="108204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555"/>
              </a:spcBef>
            </a:pPr>
            <a:r>
              <a:rPr sz="2350" i="1" spc="-150" dirty="0">
                <a:latin typeface="Times New Roman"/>
                <a:cs typeface="Times New Roman"/>
              </a:rPr>
              <a:t>w</a:t>
            </a:r>
            <a:r>
              <a:rPr sz="2475" spc="-225" baseline="-20202" dirty="0">
                <a:latin typeface="Times New Roman"/>
                <a:cs typeface="Times New Roman"/>
              </a:rPr>
              <a:t>1</a:t>
            </a:r>
            <a:endParaRPr sz="2475" baseline="-2020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45"/>
              </a:spcBef>
            </a:pPr>
            <a:r>
              <a:rPr sz="2250" i="1" spc="-90" dirty="0">
                <a:latin typeface="Times New Roman"/>
                <a:cs typeface="Times New Roman"/>
              </a:rPr>
              <a:t>w</a:t>
            </a:r>
            <a:r>
              <a:rPr sz="2325" spc="-135" baseline="-21505" dirty="0">
                <a:latin typeface="Times New Roman"/>
                <a:cs typeface="Times New Roman"/>
              </a:rPr>
              <a:t>2</a:t>
            </a:r>
            <a:endParaRPr sz="2325" baseline="-21505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58111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498936"/>
            <a:ext cx="5749290" cy="28797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3700" algn="l"/>
                <a:tab pos="394335" algn="l"/>
                <a:tab pos="1927860" algn="l"/>
              </a:tabLst>
            </a:pPr>
            <a:r>
              <a:rPr sz="2400" spc="-5" dirty="0">
                <a:latin typeface="Carlito"/>
                <a:cs typeface="Carlito"/>
              </a:rPr>
              <a:t>Let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 </a:t>
            </a:r>
            <a:r>
              <a:rPr sz="2400" spc="-25" dirty="0">
                <a:latin typeface="Carlito"/>
                <a:cs typeface="Carlito"/>
              </a:rPr>
              <a:t>take	</a:t>
            </a:r>
            <a:r>
              <a:rPr sz="3825" i="1" spc="-217" baseline="1089" dirty="0">
                <a:latin typeface="Times New Roman"/>
                <a:cs typeface="Times New Roman"/>
              </a:rPr>
              <a:t>w</a:t>
            </a:r>
            <a:r>
              <a:rPr sz="2700" spc="-217" baseline="-18518" dirty="0">
                <a:latin typeface="Times New Roman"/>
                <a:cs typeface="Times New Roman"/>
              </a:rPr>
              <a:t>1</a:t>
            </a:r>
            <a:r>
              <a:rPr sz="2700" spc="-52" baseline="-18518" dirty="0">
                <a:latin typeface="Times New Roman"/>
                <a:cs typeface="Times New Roman"/>
              </a:rPr>
              <a:t> </a:t>
            </a:r>
            <a:r>
              <a:rPr sz="3825" spc="112" baseline="1089" dirty="0">
                <a:latin typeface="Symbol"/>
                <a:cs typeface="Symbol"/>
              </a:rPr>
              <a:t></a:t>
            </a:r>
            <a:r>
              <a:rPr sz="3825" spc="-89" baseline="1089" dirty="0">
                <a:latin typeface="Times New Roman"/>
                <a:cs typeface="Times New Roman"/>
              </a:rPr>
              <a:t> </a:t>
            </a:r>
            <a:r>
              <a:rPr sz="3825" i="1" spc="-75" baseline="1089" dirty="0">
                <a:latin typeface="Times New Roman"/>
                <a:cs typeface="Times New Roman"/>
              </a:rPr>
              <a:t>w</a:t>
            </a:r>
            <a:r>
              <a:rPr sz="2700" spc="-75" baseline="-18518" dirty="0">
                <a:latin typeface="Times New Roman"/>
                <a:cs typeface="Times New Roman"/>
              </a:rPr>
              <a:t>2</a:t>
            </a:r>
            <a:r>
              <a:rPr sz="2700" spc="7" baseline="-18518" dirty="0">
                <a:latin typeface="Times New Roman"/>
                <a:cs typeface="Times New Roman"/>
              </a:rPr>
              <a:t> </a:t>
            </a:r>
            <a:r>
              <a:rPr sz="3825" spc="112" baseline="1089" dirty="0">
                <a:latin typeface="Symbol"/>
                <a:cs typeface="Symbol"/>
              </a:rPr>
              <a:t></a:t>
            </a:r>
            <a:r>
              <a:rPr sz="3825" spc="-209" baseline="1089" dirty="0">
                <a:latin typeface="Times New Roman"/>
                <a:cs typeface="Times New Roman"/>
              </a:rPr>
              <a:t> </a:t>
            </a:r>
            <a:r>
              <a:rPr sz="3825" spc="-44" baseline="1089" dirty="0">
                <a:latin typeface="Times New Roman"/>
                <a:cs typeface="Times New Roman"/>
              </a:rPr>
              <a:t>0;</a:t>
            </a:r>
            <a:r>
              <a:rPr sz="3825" spc="-472" baseline="1089" dirty="0">
                <a:latin typeface="Times New Roman"/>
                <a:cs typeface="Times New Roman"/>
              </a:rPr>
              <a:t> </a:t>
            </a:r>
            <a:r>
              <a:rPr sz="4050" i="1" spc="-7" baseline="1028" dirty="0">
                <a:latin typeface="Symbol"/>
                <a:cs typeface="Symbol"/>
              </a:rPr>
              <a:t></a:t>
            </a:r>
            <a:r>
              <a:rPr sz="4050" i="1" spc="157" baseline="1028" dirty="0">
                <a:latin typeface="Times New Roman"/>
                <a:cs typeface="Times New Roman"/>
              </a:rPr>
              <a:t> </a:t>
            </a:r>
            <a:r>
              <a:rPr sz="3825" spc="112" baseline="1089" dirty="0">
                <a:latin typeface="Symbol"/>
                <a:cs typeface="Symbol"/>
              </a:rPr>
              <a:t></a:t>
            </a:r>
            <a:r>
              <a:rPr sz="3825" spc="-547" baseline="1089" dirty="0">
                <a:latin typeface="Times New Roman"/>
                <a:cs typeface="Times New Roman"/>
              </a:rPr>
              <a:t> </a:t>
            </a:r>
            <a:r>
              <a:rPr sz="3825" spc="-89" baseline="1089" dirty="0">
                <a:latin typeface="Times New Roman"/>
                <a:cs typeface="Times New Roman"/>
              </a:rPr>
              <a:t>1,</a:t>
            </a:r>
            <a:r>
              <a:rPr sz="4050" i="1" spc="-89" baseline="1028" dirty="0">
                <a:latin typeface="Symbol"/>
                <a:cs typeface="Symbol"/>
              </a:rPr>
              <a:t></a:t>
            </a:r>
            <a:r>
              <a:rPr sz="4050" i="1" spc="240" baseline="1028" dirty="0">
                <a:latin typeface="Times New Roman"/>
                <a:cs typeface="Times New Roman"/>
              </a:rPr>
              <a:t> </a:t>
            </a:r>
            <a:r>
              <a:rPr sz="3825" spc="112" baseline="1089" dirty="0">
                <a:latin typeface="Symbol"/>
                <a:cs typeface="Symbol"/>
              </a:rPr>
              <a:t></a:t>
            </a:r>
            <a:r>
              <a:rPr sz="3825" spc="-195" baseline="1089" dirty="0">
                <a:latin typeface="Times New Roman"/>
                <a:cs typeface="Times New Roman"/>
              </a:rPr>
              <a:t> </a:t>
            </a:r>
            <a:r>
              <a:rPr sz="3825" spc="104" baseline="1089" dirty="0">
                <a:latin typeface="Times New Roman"/>
                <a:cs typeface="Times New Roman"/>
              </a:rPr>
              <a:t>0</a:t>
            </a:r>
            <a:endParaRPr sz="3825" baseline="1089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First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input: </a:t>
            </a:r>
            <a:r>
              <a:rPr sz="2400" spc="-5" dirty="0">
                <a:latin typeface="Carlito"/>
                <a:cs typeface="Carlito"/>
              </a:rPr>
              <a:t>(1, </a:t>
            </a:r>
            <a:r>
              <a:rPr sz="2400" dirty="0">
                <a:latin typeface="Carlito"/>
                <a:cs typeface="Carlito"/>
              </a:rPr>
              <a:t>1,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-1)</a:t>
            </a:r>
            <a:endParaRPr sz="2400">
              <a:latin typeface="Carlito"/>
              <a:cs typeface="Carlito"/>
            </a:endParaRPr>
          </a:p>
          <a:p>
            <a:pPr marL="429895">
              <a:lnSpc>
                <a:spcPct val="100000"/>
              </a:lnSpc>
              <a:spcBef>
                <a:spcPts val="1240"/>
              </a:spcBef>
            </a:pPr>
            <a:r>
              <a:rPr sz="2600" i="1" spc="-5" dirty="0">
                <a:latin typeface="Times New Roman"/>
                <a:cs typeface="Times New Roman"/>
              </a:rPr>
              <a:t>y</a:t>
            </a:r>
            <a:r>
              <a:rPr sz="2700" i="1" spc="-7" baseline="-20061" dirty="0">
                <a:latin typeface="Times New Roman"/>
                <a:cs typeface="Times New Roman"/>
              </a:rPr>
              <a:t>in</a:t>
            </a:r>
            <a:r>
              <a:rPr sz="2700" i="1" spc="644" baseline="-20061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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i="1" spc="70" dirty="0">
                <a:latin typeface="Times New Roman"/>
                <a:cs typeface="Times New Roman"/>
              </a:rPr>
              <a:t>b</a:t>
            </a:r>
            <a:r>
              <a:rPr sz="2600" i="1" spc="-30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125" dirty="0">
                <a:latin typeface="Times New Roman"/>
                <a:cs typeface="Times New Roman"/>
              </a:rPr>
              <a:t>x</a:t>
            </a:r>
            <a:r>
              <a:rPr sz="2700" spc="-187" baseline="-20061" dirty="0">
                <a:latin typeface="Times New Roman"/>
                <a:cs typeface="Times New Roman"/>
              </a:rPr>
              <a:t>1</a:t>
            </a:r>
            <a:r>
              <a:rPr sz="2600" i="1" spc="-125" dirty="0">
                <a:latin typeface="Times New Roman"/>
                <a:cs typeface="Times New Roman"/>
              </a:rPr>
              <a:t>w</a:t>
            </a:r>
            <a:r>
              <a:rPr sz="2700" spc="-187" baseline="-20061" dirty="0">
                <a:latin typeface="Times New Roman"/>
                <a:cs typeface="Times New Roman"/>
              </a:rPr>
              <a:t>1</a:t>
            </a:r>
            <a:r>
              <a:rPr sz="2700" spc="97" baseline="-20061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2700" spc="15" baseline="-20061" dirty="0">
                <a:latin typeface="Times New Roman"/>
                <a:cs typeface="Times New Roman"/>
              </a:rPr>
              <a:t>2</a:t>
            </a:r>
            <a:r>
              <a:rPr sz="2600" i="1" spc="10" dirty="0">
                <a:latin typeface="Times New Roman"/>
                <a:cs typeface="Times New Roman"/>
              </a:rPr>
              <a:t>w</a:t>
            </a:r>
            <a:r>
              <a:rPr sz="2700" spc="15" baseline="-20061" dirty="0">
                <a:latin typeface="Times New Roman"/>
                <a:cs typeface="Times New Roman"/>
              </a:rPr>
              <a:t>2</a:t>
            </a:r>
            <a:r>
              <a:rPr sz="2700" spc="577" baseline="-20061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0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Symbol"/>
                <a:cs typeface="Symbol"/>
              </a:rPr>
              <a:t></a:t>
            </a:r>
            <a:r>
              <a:rPr sz="2600" spc="140" dirty="0">
                <a:latin typeface="Times New Roman"/>
                <a:cs typeface="Times New Roman"/>
              </a:rPr>
              <a:t>1</a:t>
            </a:r>
            <a:r>
              <a:rPr sz="2600" spc="140" dirty="0">
                <a:latin typeface="Symbol"/>
                <a:cs typeface="Symbol"/>
              </a:rPr>
              <a:t></a:t>
            </a:r>
            <a:r>
              <a:rPr sz="2600" spc="140" dirty="0">
                <a:latin typeface="Times New Roman"/>
                <a:cs typeface="Times New Roman"/>
              </a:rPr>
              <a:t>0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Symbol"/>
                <a:cs typeface="Symbol"/>
              </a:rPr>
              <a:t></a:t>
            </a:r>
            <a:r>
              <a:rPr sz="2600" spc="140" dirty="0">
                <a:latin typeface="Times New Roman"/>
                <a:cs typeface="Times New Roman"/>
              </a:rPr>
              <a:t>1</a:t>
            </a:r>
            <a:r>
              <a:rPr sz="2600" spc="140" dirty="0">
                <a:latin typeface="Symbol"/>
                <a:cs typeface="Symbol"/>
              </a:rPr>
              <a:t></a:t>
            </a:r>
            <a:r>
              <a:rPr sz="2600" spc="140" dirty="0">
                <a:latin typeface="Times New Roman"/>
                <a:cs typeface="Times New Roman"/>
              </a:rPr>
              <a:t>0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313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400" spc="-5" dirty="0">
                <a:latin typeface="Carlito"/>
                <a:cs typeface="Carlito"/>
              </a:rPr>
              <a:t>The output using </a:t>
            </a:r>
            <a:r>
              <a:rPr sz="2400" spc="-10" dirty="0">
                <a:latin typeface="Carlito"/>
                <a:cs typeface="Carlito"/>
              </a:rPr>
              <a:t>activation </a:t>
            </a:r>
            <a:r>
              <a:rPr sz="2400" spc="-5" dirty="0">
                <a:latin typeface="Carlito"/>
                <a:cs typeface="Carlito"/>
              </a:rPr>
              <a:t>function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2733675">
              <a:lnSpc>
                <a:spcPct val="100000"/>
              </a:lnSpc>
              <a:spcBef>
                <a:spcPts val="1914"/>
              </a:spcBef>
              <a:tabLst>
                <a:tab pos="3450590" algn="l"/>
                <a:tab pos="3803650" algn="l"/>
              </a:tabLst>
            </a:pPr>
            <a:r>
              <a:rPr sz="3675" spc="-202" baseline="-4535" dirty="0">
                <a:latin typeface="Symbol"/>
                <a:cs typeface="Symbol"/>
              </a:rPr>
              <a:t></a:t>
            </a:r>
            <a:r>
              <a:rPr sz="2450" spc="-135" dirty="0">
                <a:latin typeface="Times New Roman"/>
                <a:cs typeface="Times New Roman"/>
              </a:rPr>
              <a:t>1,	</a:t>
            </a:r>
            <a:r>
              <a:rPr sz="2450" i="1" spc="10" dirty="0">
                <a:latin typeface="Times New Roman"/>
                <a:cs typeface="Times New Roman"/>
              </a:rPr>
              <a:t>if	</a:t>
            </a:r>
            <a:r>
              <a:rPr sz="2450" i="1" dirty="0">
                <a:latin typeface="Times New Roman"/>
                <a:cs typeface="Times New Roman"/>
              </a:rPr>
              <a:t>y</a:t>
            </a:r>
            <a:r>
              <a:rPr sz="2550" i="1" baseline="-21241" dirty="0">
                <a:latin typeface="Times New Roman"/>
                <a:cs typeface="Times New Roman"/>
              </a:rPr>
              <a:t>in </a:t>
            </a:r>
            <a:r>
              <a:rPr sz="2450" spc="25" dirty="0">
                <a:latin typeface="Symbol"/>
                <a:cs typeface="Symbol"/>
              </a:rPr>
              <a:t>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0;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286" y="4630952"/>
            <a:ext cx="19875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5" dirty="0">
                <a:latin typeface="Times New Roman"/>
                <a:cs typeface="Times New Roman"/>
              </a:rPr>
              <a:t>in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3615" y="4630952"/>
            <a:ext cx="19875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5" dirty="0">
                <a:latin typeface="Times New Roman"/>
                <a:cs typeface="Times New Roman"/>
              </a:rPr>
              <a:t>in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124" y="5111923"/>
            <a:ext cx="1981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0" dirty="0">
                <a:latin typeface="Times New Roman"/>
                <a:cs typeface="Times New Roman"/>
              </a:rPr>
              <a:t>in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015" y="4455255"/>
            <a:ext cx="3643629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585470" algn="l"/>
                <a:tab pos="1238250" algn="l"/>
                <a:tab pos="2346325" algn="l"/>
                <a:tab pos="2699385" algn="l"/>
                <a:tab pos="3124200" algn="l"/>
              </a:tabLst>
            </a:pPr>
            <a:r>
              <a:rPr sz="2450" i="1" spc="20" dirty="0">
                <a:latin typeface="Times New Roman"/>
                <a:cs typeface="Times New Roman"/>
              </a:rPr>
              <a:t>y</a:t>
            </a:r>
            <a:r>
              <a:rPr sz="2450" i="1" spc="6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25" dirty="0">
                <a:latin typeface="Times New Roman"/>
                <a:cs typeface="Times New Roman"/>
              </a:rPr>
              <a:t>	</a:t>
            </a:r>
            <a:r>
              <a:rPr sz="2450" i="1" spc="10" dirty="0">
                <a:latin typeface="Times New Roman"/>
                <a:cs typeface="Times New Roman"/>
              </a:rPr>
              <a:t>f</a:t>
            </a:r>
            <a:r>
              <a:rPr sz="2450" i="1" spc="-3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(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Times New Roman"/>
                <a:cs typeface="Times New Roman"/>
              </a:rPr>
              <a:t>y	</a:t>
            </a:r>
            <a:r>
              <a:rPr sz="2450" spc="15" dirty="0">
                <a:latin typeface="Times New Roman"/>
                <a:cs typeface="Times New Roman"/>
              </a:rPr>
              <a:t>)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3675" spc="7" baseline="31746" dirty="0">
                <a:latin typeface="Symbol"/>
                <a:cs typeface="Symbol"/>
              </a:rPr>
              <a:t></a:t>
            </a:r>
            <a:r>
              <a:rPr sz="2450" spc="5" dirty="0">
                <a:latin typeface="Times New Roman"/>
                <a:cs typeface="Times New Roman"/>
              </a:rPr>
              <a:t>0,	</a:t>
            </a:r>
            <a:r>
              <a:rPr sz="2450" i="1" spc="10" dirty="0">
                <a:latin typeface="Times New Roman"/>
                <a:cs typeface="Times New Roman"/>
              </a:rPr>
              <a:t>if	</a:t>
            </a:r>
            <a:r>
              <a:rPr sz="2450" i="1" spc="20" dirty="0">
                <a:latin typeface="Times New Roman"/>
                <a:cs typeface="Times New Roman"/>
              </a:rPr>
              <a:t>y	</a:t>
            </a: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0;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9156" y="4509106"/>
            <a:ext cx="1822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20" dirty="0">
                <a:latin typeface="Symbol"/>
                <a:cs typeface="Symbol"/>
              </a:rPr>
              <a:t>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9156" y="4806494"/>
            <a:ext cx="1822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20" dirty="0">
                <a:latin typeface="Symbol"/>
                <a:cs typeface="Symbol"/>
              </a:rPr>
              <a:t>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2810" y="4936217"/>
            <a:ext cx="181483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8640" algn="l"/>
                <a:tab pos="901700" algn="l"/>
                <a:tab pos="1320165" algn="l"/>
              </a:tabLst>
            </a:pPr>
            <a:r>
              <a:rPr sz="2450" spc="-70" dirty="0">
                <a:latin typeface="Symbol"/>
                <a:cs typeface="Symbol"/>
              </a:rPr>
              <a:t></a:t>
            </a:r>
            <a:r>
              <a:rPr sz="2450" spc="-70" dirty="0">
                <a:latin typeface="Times New Roman"/>
                <a:cs typeface="Times New Roman"/>
              </a:rPr>
              <a:t>1,	</a:t>
            </a:r>
            <a:r>
              <a:rPr sz="2450" i="1" spc="10" dirty="0">
                <a:latin typeface="Times New Roman"/>
                <a:cs typeface="Times New Roman"/>
              </a:rPr>
              <a:t>if	</a:t>
            </a:r>
            <a:r>
              <a:rPr sz="2450" i="1" spc="20" dirty="0">
                <a:latin typeface="Times New Roman"/>
                <a:cs typeface="Times New Roman"/>
              </a:rPr>
              <a:t>y	</a:t>
            </a:r>
            <a:r>
              <a:rPr sz="2450" spc="25" dirty="0">
                <a:latin typeface="Symbol"/>
                <a:cs typeface="Symbol"/>
              </a:rPr>
              <a:t></a:t>
            </a:r>
            <a:r>
              <a:rPr sz="2450" spc="-14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0.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9156" y="5020423"/>
            <a:ext cx="1822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20" dirty="0">
                <a:latin typeface="Symbol"/>
                <a:cs typeface="Symbol"/>
              </a:rPr>
              <a:t>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563702"/>
            <a:ext cx="48967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40506"/>
            <a:ext cx="4970780" cy="41814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output (y </a:t>
            </a:r>
            <a:r>
              <a:rPr sz="2400" dirty="0">
                <a:latin typeface="Carlito"/>
                <a:cs typeface="Carlito"/>
              </a:rPr>
              <a:t>= 0) </a:t>
            </a:r>
            <a:r>
              <a:rPr sz="3600" spc="390" baseline="2314" dirty="0">
                <a:latin typeface="Symbol"/>
                <a:cs typeface="Symbol"/>
              </a:rPr>
              <a:t></a:t>
            </a:r>
            <a:r>
              <a:rPr sz="3600" spc="390" baseline="23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(t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3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-1)</a:t>
            </a:r>
            <a:endParaRPr sz="2400">
              <a:latin typeface="Carlito"/>
              <a:cs typeface="Carlito"/>
            </a:endParaRPr>
          </a:p>
          <a:p>
            <a:pPr marL="3810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spc="-10" dirty="0">
                <a:latin typeface="Carlito"/>
                <a:cs typeface="Carlito"/>
              </a:rPr>
              <a:t>weight updation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necessary</a:t>
            </a:r>
            <a:endParaRPr sz="2400">
              <a:latin typeface="Carlito"/>
              <a:cs typeface="Carlito"/>
            </a:endParaRPr>
          </a:p>
          <a:p>
            <a:pPr marL="1610995">
              <a:lnSpc>
                <a:spcPct val="100000"/>
              </a:lnSpc>
              <a:spcBef>
                <a:spcPts val="1120"/>
              </a:spcBef>
            </a:pPr>
            <a:r>
              <a:rPr sz="2500" i="1" spc="-145" dirty="0">
                <a:latin typeface="Times New Roman"/>
                <a:cs typeface="Times New Roman"/>
              </a:rPr>
              <a:t>w</a:t>
            </a:r>
            <a:r>
              <a:rPr sz="2625" spc="-217" baseline="-20634" dirty="0">
                <a:latin typeface="Times New Roman"/>
                <a:cs typeface="Times New Roman"/>
              </a:rPr>
              <a:t>1</a:t>
            </a:r>
            <a:r>
              <a:rPr sz="2625" spc="-419" baseline="-2063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(</a:t>
            </a:r>
            <a:r>
              <a:rPr sz="2500" i="1" spc="10" dirty="0">
                <a:latin typeface="Times New Roman"/>
                <a:cs typeface="Times New Roman"/>
              </a:rPr>
              <a:t>new</a:t>
            </a:r>
            <a:r>
              <a:rPr sz="2500" spc="10" dirty="0">
                <a:latin typeface="Times New Roman"/>
                <a:cs typeface="Times New Roman"/>
              </a:rPr>
              <a:t>)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w</a:t>
            </a:r>
            <a:r>
              <a:rPr sz="2625" spc="-15" baseline="-20634" dirty="0">
                <a:latin typeface="Times New Roman"/>
                <a:cs typeface="Times New Roman"/>
              </a:rPr>
              <a:t>1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-10" dirty="0">
                <a:latin typeface="Times New Roman"/>
                <a:cs typeface="Times New Roman"/>
              </a:rPr>
              <a:t>old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)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650" i="1" spc="-30" dirty="0">
                <a:latin typeface="Symbol"/>
                <a:cs typeface="Symbol"/>
              </a:rPr>
              <a:t></a:t>
            </a:r>
            <a:r>
              <a:rPr sz="2500" spc="-30" dirty="0">
                <a:latin typeface="Times New Roman"/>
                <a:cs typeface="Times New Roman"/>
              </a:rPr>
              <a:t>.</a:t>
            </a:r>
            <a:r>
              <a:rPr sz="2500" i="1" spc="-30" dirty="0">
                <a:latin typeface="Times New Roman"/>
                <a:cs typeface="Times New Roman"/>
              </a:rPr>
              <a:t>t</a:t>
            </a:r>
            <a:r>
              <a:rPr sz="2500" spc="-30" dirty="0">
                <a:latin typeface="Times New Roman"/>
                <a:cs typeface="Times New Roman"/>
              </a:rPr>
              <a:t>.</a:t>
            </a:r>
            <a:r>
              <a:rPr sz="2500" i="1" spc="-30" dirty="0">
                <a:latin typeface="Times New Roman"/>
                <a:cs typeface="Times New Roman"/>
              </a:rPr>
              <a:t>x</a:t>
            </a:r>
            <a:r>
              <a:rPr sz="2625" spc="-44" baseline="-20634" dirty="0"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  <a:p>
            <a:pPr marL="2696845">
              <a:lnSpc>
                <a:spcPct val="100000"/>
              </a:lnSpc>
              <a:spcBef>
                <a:spcPts val="810"/>
              </a:spcBef>
            </a:pP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0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Symbol"/>
                <a:cs typeface="Symbol"/>
              </a:rPr>
              <a:t></a:t>
            </a:r>
            <a:r>
              <a:rPr sz="2500" spc="70" dirty="0">
                <a:latin typeface="Times New Roman"/>
                <a:cs typeface="Times New Roman"/>
              </a:rPr>
              <a:t>1</a:t>
            </a:r>
            <a:r>
              <a:rPr sz="2500" spc="70" dirty="0">
                <a:latin typeface="Symbol"/>
                <a:cs typeface="Symbol"/>
              </a:rPr>
              <a:t></a:t>
            </a:r>
            <a:r>
              <a:rPr sz="2500" spc="70" dirty="0">
                <a:latin typeface="Times New Roman"/>
                <a:cs typeface="Times New Roman"/>
              </a:rPr>
              <a:t>(</a:t>
            </a:r>
            <a:r>
              <a:rPr sz="2500" spc="70" dirty="0">
                <a:latin typeface="Symbol"/>
                <a:cs typeface="Symbol"/>
              </a:rPr>
              <a:t></a:t>
            </a:r>
            <a:r>
              <a:rPr sz="2500" spc="70" dirty="0">
                <a:latin typeface="Times New Roman"/>
                <a:cs typeface="Times New Roman"/>
              </a:rPr>
              <a:t>1)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</a:t>
            </a:r>
            <a:r>
              <a:rPr sz="2500" spc="5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2696845">
              <a:lnSpc>
                <a:spcPct val="100000"/>
              </a:lnSpc>
              <a:spcBef>
                <a:spcPts val="780"/>
              </a:spcBef>
            </a:pP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1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  <a:spcBef>
                <a:spcPts val="140"/>
              </a:spcBef>
            </a:pPr>
            <a:r>
              <a:rPr sz="2200" i="1" spc="-35" dirty="0">
                <a:latin typeface="Times New Roman"/>
                <a:cs typeface="Times New Roman"/>
              </a:rPr>
              <a:t>w</a:t>
            </a:r>
            <a:r>
              <a:rPr sz="2325" spc="-52" baseline="-21505" dirty="0">
                <a:latin typeface="Times New Roman"/>
                <a:cs typeface="Times New Roman"/>
              </a:rPr>
              <a:t>2</a:t>
            </a:r>
            <a:r>
              <a:rPr sz="2325" spc="-179" baseline="-2150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new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spc="-30" dirty="0">
                <a:latin typeface="Times New Roman"/>
                <a:cs typeface="Times New Roman"/>
              </a:rPr>
              <a:t>w</a:t>
            </a:r>
            <a:r>
              <a:rPr sz="2325" spc="-44" baseline="-21505" dirty="0">
                <a:latin typeface="Times New Roman"/>
                <a:cs typeface="Times New Roman"/>
              </a:rPr>
              <a:t>2</a:t>
            </a:r>
            <a:r>
              <a:rPr sz="2325" spc="-179" baseline="-2150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old</a:t>
            </a:r>
            <a:r>
              <a:rPr sz="2200" i="1" spc="-3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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Symbol"/>
                <a:cs typeface="Symbol"/>
              </a:rPr>
              <a:t></a:t>
            </a:r>
            <a:r>
              <a:rPr sz="2200" spc="-20" dirty="0">
                <a:latin typeface="Times New Roman"/>
                <a:cs typeface="Times New Roman"/>
              </a:rPr>
              <a:t>.</a:t>
            </a:r>
            <a:r>
              <a:rPr sz="2200" i="1" spc="-20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.</a:t>
            </a:r>
            <a:r>
              <a:rPr sz="2200" i="1" spc="-20" dirty="0">
                <a:latin typeface="Times New Roman"/>
                <a:cs typeface="Times New Roman"/>
              </a:rPr>
              <a:t>x</a:t>
            </a:r>
            <a:r>
              <a:rPr sz="2325" spc="-30" baseline="-21505" dirty="0">
                <a:latin typeface="Times New Roman"/>
                <a:cs typeface="Times New Roman"/>
              </a:rPr>
              <a:t>1</a:t>
            </a:r>
            <a:endParaRPr sz="2325" baseline="-21505">
              <a:latin typeface="Times New Roman"/>
              <a:cs typeface="Times New Roman"/>
            </a:endParaRPr>
          </a:p>
          <a:p>
            <a:pPr marL="2649855">
              <a:lnSpc>
                <a:spcPct val="100000"/>
              </a:lnSpc>
              <a:spcBef>
                <a:spcPts val="730"/>
              </a:spcBef>
            </a:pP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0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Symbol"/>
                <a:cs typeface="Symbol"/>
              </a:rPr>
              <a:t></a:t>
            </a:r>
            <a:r>
              <a:rPr sz="2200" spc="95" dirty="0">
                <a:latin typeface="Times New Roman"/>
                <a:cs typeface="Times New Roman"/>
              </a:rPr>
              <a:t>1</a:t>
            </a:r>
            <a:r>
              <a:rPr sz="2200" spc="95" dirty="0">
                <a:latin typeface="Symbol"/>
                <a:cs typeface="Symbol"/>
              </a:rPr>
              <a:t>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(</a:t>
            </a:r>
            <a:r>
              <a:rPr sz="2200" spc="-20" dirty="0">
                <a:latin typeface="Symbol"/>
                <a:cs typeface="Symbol"/>
              </a:rPr>
              <a:t></a:t>
            </a:r>
            <a:r>
              <a:rPr sz="2200" spc="-20" dirty="0">
                <a:latin typeface="Times New Roman"/>
                <a:cs typeface="Times New Roman"/>
              </a:rPr>
              <a:t>1)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</a:t>
            </a:r>
            <a:r>
              <a:rPr sz="2200" spc="6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2649855">
              <a:lnSpc>
                <a:spcPct val="100000"/>
              </a:lnSpc>
              <a:spcBef>
                <a:spcPts val="705"/>
              </a:spcBef>
            </a:pPr>
            <a:r>
              <a:rPr sz="2200" spc="25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</a:t>
            </a:r>
            <a:r>
              <a:rPr sz="2200" spc="1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748155">
              <a:lnSpc>
                <a:spcPct val="100000"/>
              </a:lnSpc>
              <a:spcBef>
                <a:spcPts val="1120"/>
              </a:spcBef>
            </a:pPr>
            <a:r>
              <a:rPr sz="2600" i="1" spc="-15" dirty="0">
                <a:latin typeface="Times New Roman"/>
                <a:cs typeface="Times New Roman"/>
              </a:rPr>
              <a:t>b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i="1" spc="-15" dirty="0">
                <a:latin typeface="Times New Roman"/>
                <a:cs typeface="Times New Roman"/>
              </a:rPr>
              <a:t>new</a:t>
            </a:r>
            <a:r>
              <a:rPr sz="2600" spc="-15" dirty="0">
                <a:latin typeface="Times New Roman"/>
                <a:cs typeface="Times New Roman"/>
              </a:rPr>
              <a:t>) </a:t>
            </a:r>
            <a:r>
              <a:rPr sz="2600" spc="60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563702"/>
            <a:ext cx="51253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53700"/>
            <a:ext cx="7627620" cy="48450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Second input: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(1,-1,1)</a:t>
            </a:r>
            <a:endParaRPr sz="2400">
              <a:latin typeface="Carlito"/>
              <a:cs typeface="Carlito"/>
            </a:endParaRPr>
          </a:p>
          <a:p>
            <a:pPr marL="1114425">
              <a:lnSpc>
                <a:spcPct val="100000"/>
              </a:lnSpc>
              <a:spcBef>
                <a:spcPts val="500"/>
              </a:spcBef>
            </a:pPr>
            <a:r>
              <a:rPr sz="2550" i="1" dirty="0">
                <a:latin typeface="Times New Roman"/>
                <a:cs typeface="Times New Roman"/>
              </a:rPr>
              <a:t>y</a:t>
            </a:r>
            <a:r>
              <a:rPr sz="2625" i="1" baseline="-20634" dirty="0">
                <a:latin typeface="Times New Roman"/>
                <a:cs typeface="Times New Roman"/>
              </a:rPr>
              <a:t>in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65" dirty="0">
                <a:latin typeface="Times New Roman"/>
                <a:cs typeface="Times New Roman"/>
              </a:rPr>
              <a:t>b</a:t>
            </a:r>
            <a:r>
              <a:rPr sz="2550" i="1" spc="-29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-120" dirty="0">
                <a:latin typeface="Times New Roman"/>
                <a:cs typeface="Times New Roman"/>
              </a:rPr>
              <a:t>x</a:t>
            </a:r>
            <a:r>
              <a:rPr sz="2625" spc="-179" baseline="-20634" dirty="0">
                <a:latin typeface="Times New Roman"/>
                <a:cs typeface="Times New Roman"/>
              </a:rPr>
              <a:t>1</a:t>
            </a:r>
            <a:r>
              <a:rPr sz="2550" i="1" spc="-120" dirty="0">
                <a:latin typeface="Times New Roman"/>
                <a:cs typeface="Times New Roman"/>
              </a:rPr>
              <a:t>w</a:t>
            </a:r>
            <a:r>
              <a:rPr sz="2625" spc="-179" baseline="-20634" dirty="0">
                <a:latin typeface="Times New Roman"/>
                <a:cs typeface="Times New Roman"/>
              </a:rPr>
              <a:t>1</a:t>
            </a:r>
            <a:r>
              <a:rPr sz="2625" spc="120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x</a:t>
            </a:r>
            <a:r>
              <a:rPr sz="2625" spc="15" baseline="-20634" dirty="0">
                <a:latin typeface="Times New Roman"/>
                <a:cs typeface="Times New Roman"/>
              </a:rPr>
              <a:t>2</a:t>
            </a:r>
            <a:r>
              <a:rPr sz="2550" i="1" spc="10" dirty="0">
                <a:latin typeface="Times New Roman"/>
                <a:cs typeface="Times New Roman"/>
              </a:rPr>
              <a:t>w</a:t>
            </a:r>
            <a:r>
              <a:rPr sz="2625" spc="15" baseline="-20634" dirty="0">
                <a:latin typeface="Times New Roman"/>
                <a:cs typeface="Times New Roman"/>
              </a:rPr>
              <a:t>2</a:t>
            </a:r>
            <a:r>
              <a:rPr sz="2625" spc="607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Symbol"/>
                <a:cs typeface="Symbol"/>
              </a:rPr>
              <a:t></a:t>
            </a: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50" dirty="0">
                <a:latin typeface="Symbol"/>
                <a:cs typeface="Symbol"/>
              </a:rPr>
              <a:t></a:t>
            </a: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50" dirty="0">
                <a:latin typeface="Symbol"/>
                <a:cs typeface="Symbol"/>
              </a:rPr>
              <a:t></a:t>
            </a:r>
            <a:r>
              <a:rPr sz="2550" spc="50" dirty="0">
                <a:latin typeface="Times New Roman"/>
                <a:cs typeface="Times New Roman"/>
              </a:rPr>
              <a:t>(</a:t>
            </a:r>
            <a:r>
              <a:rPr sz="2550" spc="50" dirty="0">
                <a:latin typeface="Symbol"/>
                <a:cs typeface="Symbol"/>
              </a:rPr>
              <a:t></a:t>
            </a:r>
            <a:r>
              <a:rPr sz="2550" spc="50" dirty="0">
                <a:latin typeface="Times New Roman"/>
                <a:cs typeface="Times New Roman"/>
              </a:rPr>
              <a:t>1)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(</a:t>
            </a:r>
            <a:r>
              <a:rPr sz="2550" spc="20" dirty="0">
                <a:latin typeface="Symbol"/>
                <a:cs typeface="Symbol"/>
              </a:rPr>
              <a:t></a:t>
            </a:r>
            <a:r>
              <a:rPr sz="2550" spc="20" dirty="0">
                <a:latin typeface="Times New Roman"/>
                <a:cs typeface="Times New Roman"/>
              </a:rPr>
              <a:t>1</a:t>
            </a:r>
            <a:r>
              <a:rPr sz="2550" spc="20" dirty="0">
                <a:latin typeface="Symbol"/>
                <a:cs typeface="Symbol"/>
              </a:rPr>
              <a:t></a:t>
            </a:r>
            <a:r>
              <a:rPr sz="2550" spc="20" dirty="0">
                <a:latin typeface="Times New Roman"/>
                <a:cs typeface="Times New Roman"/>
              </a:rPr>
              <a:t>1)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Symbol"/>
                <a:cs typeface="Symbol"/>
              </a:rPr>
              <a:t></a:t>
            </a:r>
            <a:r>
              <a:rPr sz="2550" spc="2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1185"/>
              </a:spcBef>
            </a:pP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y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30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f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y</a:t>
            </a:r>
            <a:r>
              <a:rPr sz="2250" i="1" spc="-7" baseline="-20370" dirty="0">
                <a:latin typeface="Times New Roman"/>
                <a:cs typeface="Times New Roman"/>
              </a:rPr>
              <a:t>in</a:t>
            </a:r>
            <a:r>
              <a:rPr sz="2250" i="1" spc="-209" baseline="-203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</a:t>
            </a:r>
            <a:r>
              <a:rPr sz="2100" spc="-45" dirty="0">
                <a:latin typeface="Times New Roman"/>
                <a:cs typeface="Times New Roman"/>
              </a:rPr>
              <a:t>1)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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 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computed</a:t>
            </a:r>
            <a:endParaRPr sz="2400">
              <a:latin typeface="Carlito"/>
              <a:cs typeface="Carlito"/>
            </a:endParaRPr>
          </a:p>
          <a:p>
            <a:pPr marL="1238250">
              <a:lnSpc>
                <a:spcPct val="100000"/>
              </a:lnSpc>
              <a:spcBef>
                <a:spcPts val="450"/>
              </a:spcBef>
            </a:pPr>
            <a:r>
              <a:rPr sz="2350" i="1" spc="-145" dirty="0">
                <a:latin typeface="Times New Roman"/>
                <a:cs typeface="Times New Roman"/>
              </a:rPr>
              <a:t>w</a:t>
            </a:r>
            <a:r>
              <a:rPr sz="2475" spc="-217" baseline="-20202" dirty="0">
                <a:latin typeface="Times New Roman"/>
                <a:cs typeface="Times New Roman"/>
              </a:rPr>
              <a:t>1</a:t>
            </a:r>
            <a:r>
              <a:rPr sz="2475" spc="-397" baseline="-20202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i="1" spc="5" dirty="0">
                <a:latin typeface="Times New Roman"/>
                <a:cs typeface="Times New Roman"/>
              </a:rPr>
              <a:t>new</a:t>
            </a:r>
            <a:r>
              <a:rPr sz="2350" spc="5" dirty="0">
                <a:latin typeface="Times New Roman"/>
                <a:cs typeface="Times New Roman"/>
              </a:rPr>
              <a:t>)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Times New Roman"/>
                <a:cs typeface="Times New Roman"/>
              </a:rPr>
              <a:t>w</a:t>
            </a:r>
            <a:r>
              <a:rPr sz="2475" spc="-22" baseline="-20202" dirty="0">
                <a:latin typeface="Times New Roman"/>
                <a:cs typeface="Times New Roman"/>
              </a:rPr>
              <a:t>1</a:t>
            </a:r>
            <a:r>
              <a:rPr sz="2350" spc="-15" dirty="0">
                <a:latin typeface="Times New Roman"/>
                <a:cs typeface="Times New Roman"/>
              </a:rPr>
              <a:t>(</a:t>
            </a:r>
            <a:r>
              <a:rPr sz="2350" i="1" spc="-15" dirty="0">
                <a:latin typeface="Times New Roman"/>
                <a:cs typeface="Times New Roman"/>
              </a:rPr>
              <a:t>old</a:t>
            </a:r>
            <a:r>
              <a:rPr sz="2350" i="1" spc="-3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500" i="1" spc="-35" dirty="0">
                <a:latin typeface="Symbol"/>
                <a:cs typeface="Symbol"/>
              </a:rPr>
              <a:t></a:t>
            </a:r>
            <a:r>
              <a:rPr sz="2350" spc="-35" dirty="0">
                <a:latin typeface="Times New Roman"/>
                <a:cs typeface="Times New Roman"/>
              </a:rPr>
              <a:t>.</a:t>
            </a:r>
            <a:r>
              <a:rPr sz="2350" i="1" spc="-35" dirty="0">
                <a:latin typeface="Times New Roman"/>
                <a:cs typeface="Times New Roman"/>
              </a:rPr>
              <a:t>t</a:t>
            </a:r>
            <a:r>
              <a:rPr sz="2350" spc="-35" dirty="0">
                <a:latin typeface="Times New Roman"/>
                <a:cs typeface="Times New Roman"/>
              </a:rPr>
              <a:t>.</a:t>
            </a:r>
            <a:r>
              <a:rPr sz="2350" i="1" spc="-35" dirty="0">
                <a:latin typeface="Times New Roman"/>
                <a:cs typeface="Times New Roman"/>
              </a:rPr>
              <a:t>x</a:t>
            </a:r>
            <a:r>
              <a:rPr sz="2475" spc="-52" baseline="-20202" dirty="0">
                <a:latin typeface="Times New Roman"/>
                <a:cs typeface="Times New Roman"/>
              </a:rPr>
              <a:t>1</a:t>
            </a:r>
            <a:endParaRPr sz="2475" baseline="-20202">
              <a:latin typeface="Times New Roman"/>
              <a:cs typeface="Times New Roman"/>
            </a:endParaRPr>
          </a:p>
          <a:p>
            <a:pPr marL="2253615">
              <a:lnSpc>
                <a:spcPct val="100000"/>
              </a:lnSpc>
              <a:spcBef>
                <a:spcPts val="74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(</a:t>
            </a:r>
            <a:r>
              <a:rPr sz="2350" spc="-30" dirty="0">
                <a:latin typeface="Symbol"/>
                <a:cs typeface="Symbol"/>
              </a:rPr>
              <a:t></a:t>
            </a:r>
            <a:r>
              <a:rPr sz="2350" spc="-30" dirty="0">
                <a:latin typeface="Times New Roman"/>
                <a:cs typeface="Times New Roman"/>
              </a:rPr>
              <a:t>1)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75" dirty="0">
                <a:latin typeface="Times New Roman"/>
                <a:cs typeface="Times New Roman"/>
              </a:rPr>
              <a:t>1</a:t>
            </a:r>
            <a:r>
              <a:rPr sz="2350" spc="75" dirty="0">
                <a:latin typeface="Symbol"/>
                <a:cs typeface="Symbol"/>
              </a:rPr>
              <a:t></a:t>
            </a:r>
            <a:r>
              <a:rPr sz="2350" spc="75" dirty="0">
                <a:latin typeface="Times New Roman"/>
                <a:cs typeface="Times New Roman"/>
              </a:rPr>
              <a:t>1</a:t>
            </a:r>
            <a:r>
              <a:rPr sz="2350" spc="75" dirty="0">
                <a:latin typeface="Symbol"/>
                <a:cs typeface="Symbol"/>
              </a:rPr>
              <a:t></a:t>
            </a:r>
            <a:r>
              <a:rPr sz="2350" spc="7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2253615">
              <a:lnSpc>
                <a:spcPct val="100000"/>
              </a:lnSpc>
              <a:spcBef>
                <a:spcPts val="715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1237615">
              <a:lnSpc>
                <a:spcPct val="100000"/>
              </a:lnSpc>
              <a:spcBef>
                <a:spcPts val="1155"/>
              </a:spcBef>
            </a:pPr>
            <a:r>
              <a:rPr sz="2350" i="1" spc="-55" dirty="0">
                <a:latin typeface="Times New Roman"/>
                <a:cs typeface="Times New Roman"/>
              </a:rPr>
              <a:t>w</a:t>
            </a:r>
            <a:r>
              <a:rPr sz="2475" spc="-82" baseline="-20202" dirty="0">
                <a:latin typeface="Times New Roman"/>
                <a:cs typeface="Times New Roman"/>
              </a:rPr>
              <a:t>2</a:t>
            </a:r>
            <a:r>
              <a:rPr sz="2475" spc="-195" baseline="-20202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new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w</a:t>
            </a:r>
            <a:r>
              <a:rPr sz="2475" spc="-75" baseline="-20202" dirty="0">
                <a:latin typeface="Times New Roman"/>
                <a:cs typeface="Times New Roman"/>
              </a:rPr>
              <a:t>2</a:t>
            </a:r>
            <a:r>
              <a:rPr sz="2475" spc="-195" baseline="-20202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old</a:t>
            </a:r>
            <a:r>
              <a:rPr sz="2350" i="1" spc="-32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330" dirty="0">
                <a:latin typeface="Times New Roman"/>
                <a:cs typeface="Times New Roman"/>
              </a:rPr>
              <a:t> </a:t>
            </a:r>
            <a:r>
              <a:rPr sz="2450" i="1" spc="-30" dirty="0">
                <a:latin typeface="Symbol"/>
                <a:cs typeface="Symbol"/>
              </a:rPr>
              <a:t></a:t>
            </a:r>
            <a:r>
              <a:rPr sz="2350" spc="-30" dirty="0">
                <a:latin typeface="Times New Roman"/>
                <a:cs typeface="Times New Roman"/>
              </a:rPr>
              <a:t>.</a:t>
            </a:r>
            <a:r>
              <a:rPr sz="2350" i="1" spc="-30" dirty="0">
                <a:latin typeface="Times New Roman"/>
                <a:cs typeface="Times New Roman"/>
              </a:rPr>
              <a:t>t</a:t>
            </a:r>
            <a:r>
              <a:rPr sz="2350" spc="-30" dirty="0">
                <a:latin typeface="Times New Roman"/>
                <a:cs typeface="Times New Roman"/>
              </a:rPr>
              <a:t>.</a:t>
            </a:r>
            <a:r>
              <a:rPr sz="2350" i="1" spc="-30" dirty="0">
                <a:latin typeface="Times New Roman"/>
                <a:cs typeface="Times New Roman"/>
              </a:rPr>
              <a:t>x</a:t>
            </a:r>
            <a:r>
              <a:rPr sz="2475" spc="-44" baseline="-20202" dirty="0">
                <a:latin typeface="Times New Roman"/>
                <a:cs typeface="Times New Roman"/>
              </a:rPr>
              <a:t>1</a:t>
            </a:r>
            <a:endParaRPr sz="2475" baseline="-20202">
              <a:latin typeface="Times New Roman"/>
              <a:cs typeface="Times New Roman"/>
            </a:endParaRPr>
          </a:p>
          <a:p>
            <a:pPr marL="2252345">
              <a:lnSpc>
                <a:spcPct val="100000"/>
              </a:lnSpc>
              <a:spcBef>
                <a:spcPts val="735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</a:t>
            </a:r>
            <a:r>
              <a:rPr sz="2350" spc="60" dirty="0">
                <a:latin typeface="Times New Roman"/>
                <a:cs typeface="Times New Roman"/>
              </a:rPr>
              <a:t>1</a:t>
            </a:r>
            <a:r>
              <a:rPr sz="2350" spc="60" dirty="0">
                <a:latin typeface="Symbol"/>
                <a:cs typeface="Symbol"/>
              </a:rPr>
              <a:t></a:t>
            </a:r>
            <a:r>
              <a:rPr sz="2350" spc="60" dirty="0">
                <a:latin typeface="Times New Roman"/>
                <a:cs typeface="Times New Roman"/>
              </a:rPr>
              <a:t>1</a:t>
            </a:r>
            <a:r>
              <a:rPr sz="2350" spc="60" dirty="0">
                <a:latin typeface="Symbol"/>
                <a:cs typeface="Symbol"/>
              </a:rPr>
              <a:t></a:t>
            </a:r>
            <a:r>
              <a:rPr sz="2350" spc="60" dirty="0">
                <a:latin typeface="Times New Roman"/>
                <a:cs typeface="Times New Roman"/>
              </a:rPr>
              <a:t>1</a:t>
            </a:r>
            <a:r>
              <a:rPr sz="2350" spc="60" dirty="0">
                <a:latin typeface="Symbol"/>
                <a:cs typeface="Symbol"/>
              </a:rPr>
              <a:t></a:t>
            </a:r>
            <a:r>
              <a:rPr sz="2350" spc="60" dirty="0">
                <a:latin typeface="Times New Roman"/>
                <a:cs typeface="Times New Roman"/>
              </a:rPr>
              <a:t>(</a:t>
            </a:r>
            <a:r>
              <a:rPr sz="2350" spc="60" dirty="0">
                <a:latin typeface="Symbol"/>
                <a:cs typeface="Symbol"/>
              </a:rPr>
              <a:t></a:t>
            </a:r>
            <a:r>
              <a:rPr sz="2350" spc="60" dirty="0">
                <a:latin typeface="Times New Roman"/>
                <a:cs typeface="Times New Roman"/>
              </a:rPr>
              <a:t>1)</a:t>
            </a:r>
            <a:endParaRPr sz="2350">
              <a:latin typeface="Times New Roman"/>
              <a:cs typeface="Times New Roman"/>
            </a:endParaRPr>
          </a:p>
          <a:p>
            <a:pPr marL="2252345">
              <a:lnSpc>
                <a:spcPts val="2520"/>
              </a:lnSpc>
              <a:spcBef>
                <a:spcPts val="690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</a:t>
            </a:r>
            <a:r>
              <a:rPr sz="2350" spc="-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1228090">
              <a:lnSpc>
                <a:spcPts val="2820"/>
              </a:lnSpc>
            </a:pPr>
            <a:r>
              <a:rPr sz="2600" i="1" spc="-10" dirty="0">
                <a:latin typeface="Times New Roman"/>
                <a:cs typeface="Times New Roman"/>
              </a:rPr>
              <a:t>b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new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spc="50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1" y="563702"/>
            <a:ext cx="45919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476364"/>
            <a:ext cx="6861809" cy="44799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Third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input: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(-1,1,-1)</a:t>
            </a:r>
            <a:endParaRPr sz="2400">
              <a:latin typeface="Carlito"/>
              <a:cs typeface="Carlito"/>
            </a:endParaRPr>
          </a:p>
          <a:p>
            <a:pPr marL="589915">
              <a:lnSpc>
                <a:spcPct val="100000"/>
              </a:lnSpc>
              <a:spcBef>
                <a:spcPts val="1095"/>
              </a:spcBef>
            </a:pPr>
            <a:r>
              <a:rPr sz="2450" i="1" spc="-5" dirty="0">
                <a:latin typeface="Times New Roman"/>
                <a:cs typeface="Times New Roman"/>
              </a:rPr>
              <a:t>y</a:t>
            </a:r>
            <a:r>
              <a:rPr sz="2550" i="1" spc="-7" baseline="-21241" dirty="0">
                <a:latin typeface="Times New Roman"/>
                <a:cs typeface="Times New Roman"/>
              </a:rPr>
              <a:t>in </a:t>
            </a:r>
            <a:r>
              <a:rPr sz="2450" spc="65" dirty="0">
                <a:latin typeface="Symbol"/>
                <a:cs typeface="Symbol"/>
              </a:rPr>
              <a:t></a:t>
            </a:r>
            <a:r>
              <a:rPr sz="2450" spc="-185" dirty="0">
                <a:latin typeface="Times New Roman"/>
                <a:cs typeface="Times New Roman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b</a:t>
            </a:r>
            <a:r>
              <a:rPr sz="2450" i="1" spc="-26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i="1" spc="-114" dirty="0">
                <a:latin typeface="Times New Roman"/>
                <a:cs typeface="Times New Roman"/>
              </a:rPr>
              <a:t>x</a:t>
            </a:r>
            <a:r>
              <a:rPr sz="2550" spc="-172" baseline="-21241" dirty="0">
                <a:latin typeface="Times New Roman"/>
                <a:cs typeface="Times New Roman"/>
              </a:rPr>
              <a:t>1</a:t>
            </a:r>
            <a:r>
              <a:rPr sz="2450" i="1" spc="-114" dirty="0">
                <a:latin typeface="Times New Roman"/>
                <a:cs typeface="Times New Roman"/>
              </a:rPr>
              <a:t>w</a:t>
            </a:r>
            <a:r>
              <a:rPr sz="2550" spc="-172" baseline="-21241" dirty="0">
                <a:latin typeface="Times New Roman"/>
                <a:cs typeface="Times New Roman"/>
              </a:rPr>
              <a:t>1</a:t>
            </a:r>
            <a:r>
              <a:rPr sz="2550" spc="112" baseline="-21241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x</a:t>
            </a:r>
            <a:r>
              <a:rPr sz="2550" spc="15" baseline="-21241" dirty="0">
                <a:latin typeface="Times New Roman"/>
                <a:cs typeface="Times New Roman"/>
              </a:rPr>
              <a:t>2</a:t>
            </a:r>
            <a:r>
              <a:rPr sz="2450" i="1" spc="10" dirty="0">
                <a:latin typeface="Times New Roman"/>
                <a:cs typeface="Times New Roman"/>
              </a:rPr>
              <a:t>w</a:t>
            </a:r>
            <a:r>
              <a:rPr sz="2550" spc="15" baseline="-21241" dirty="0">
                <a:latin typeface="Times New Roman"/>
                <a:cs typeface="Times New Roman"/>
              </a:rPr>
              <a:t>2</a:t>
            </a:r>
            <a:r>
              <a:rPr sz="2550" spc="577" baseline="-21241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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0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1)</a:t>
            </a:r>
            <a:r>
              <a:rPr sz="2450" spc="60" dirty="0">
                <a:latin typeface="Symbol"/>
                <a:cs typeface="Symbol"/>
              </a:rPr>
              <a:t></a:t>
            </a:r>
            <a:r>
              <a:rPr sz="2450" spc="60" dirty="0">
                <a:latin typeface="Times New Roman"/>
                <a:cs typeface="Times New Roman"/>
              </a:rPr>
              <a:t>0</a:t>
            </a:r>
            <a:r>
              <a:rPr sz="2450" spc="-32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</a:t>
            </a:r>
            <a:r>
              <a:rPr sz="2450" spc="-275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Times New Roman"/>
                <a:cs typeface="Times New Roman"/>
              </a:rPr>
              <a:t>(1</a:t>
            </a:r>
            <a:r>
              <a:rPr sz="2450" spc="-50" dirty="0">
                <a:latin typeface="Symbol"/>
                <a:cs typeface="Symbol"/>
              </a:rPr>
              <a:t></a:t>
            </a:r>
            <a:r>
              <a:rPr sz="2450" spc="-36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</a:t>
            </a:r>
            <a:r>
              <a:rPr sz="2450" spc="-5" dirty="0">
                <a:latin typeface="Times New Roman"/>
                <a:cs typeface="Times New Roman"/>
              </a:rPr>
              <a:t>2)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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Symbol"/>
                <a:cs typeface="Symbol"/>
              </a:rPr>
              <a:t></a:t>
            </a:r>
            <a:r>
              <a:rPr sz="2450" spc="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1910"/>
              </a:spcBef>
            </a:pP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31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f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y</a:t>
            </a:r>
            <a:r>
              <a:rPr sz="2250" i="1" spc="-7" baseline="-20370" dirty="0">
                <a:latin typeface="Times New Roman"/>
                <a:cs typeface="Times New Roman"/>
              </a:rPr>
              <a:t>in</a:t>
            </a:r>
            <a:r>
              <a:rPr sz="2250" i="1" spc="-209" baseline="-2037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</a:t>
            </a:r>
            <a:r>
              <a:rPr sz="2100" spc="-45" dirty="0">
                <a:latin typeface="Times New Roman"/>
                <a:cs typeface="Times New Roman"/>
              </a:rPr>
              <a:t>1)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</a:t>
            </a:r>
            <a:r>
              <a:rPr sz="2100" spc="-45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computed</a:t>
            </a:r>
            <a:endParaRPr sz="2400">
              <a:latin typeface="Carlito"/>
              <a:cs typeface="Carlito"/>
            </a:endParaRPr>
          </a:p>
          <a:p>
            <a:pPr marL="4064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Fourth input: </a:t>
            </a:r>
            <a:r>
              <a:rPr sz="2400" dirty="0">
                <a:latin typeface="Carlito"/>
                <a:cs typeface="Carlito"/>
              </a:rPr>
              <a:t>(-1, </a:t>
            </a:r>
            <a:r>
              <a:rPr sz="2400" spc="-5" dirty="0">
                <a:latin typeface="Carlito"/>
                <a:cs typeface="Carlito"/>
              </a:rPr>
              <a:t>-1,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-1)</a:t>
            </a:r>
            <a:endParaRPr sz="2400">
              <a:latin typeface="Carlito"/>
              <a:cs typeface="Carlito"/>
            </a:endParaRPr>
          </a:p>
          <a:p>
            <a:pPr marL="593090">
              <a:lnSpc>
                <a:spcPct val="100000"/>
              </a:lnSpc>
              <a:spcBef>
                <a:spcPts val="615"/>
              </a:spcBef>
            </a:pPr>
            <a:r>
              <a:rPr sz="2550" i="1" dirty="0">
                <a:latin typeface="Times New Roman"/>
                <a:cs typeface="Times New Roman"/>
              </a:rPr>
              <a:t>y</a:t>
            </a:r>
            <a:r>
              <a:rPr sz="2625" i="1" baseline="-20634" dirty="0">
                <a:latin typeface="Times New Roman"/>
                <a:cs typeface="Times New Roman"/>
              </a:rPr>
              <a:t>in</a:t>
            </a:r>
            <a:r>
              <a:rPr sz="2625" i="1" spc="637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spc="65" dirty="0">
                <a:latin typeface="Times New Roman"/>
                <a:cs typeface="Times New Roman"/>
              </a:rPr>
              <a:t>b</a:t>
            </a:r>
            <a:r>
              <a:rPr sz="2550" i="1" spc="-28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spc="-114" dirty="0">
                <a:latin typeface="Times New Roman"/>
                <a:cs typeface="Times New Roman"/>
              </a:rPr>
              <a:t>x</a:t>
            </a:r>
            <a:r>
              <a:rPr sz="2625" spc="-172" baseline="-20634" dirty="0">
                <a:latin typeface="Times New Roman"/>
                <a:cs typeface="Times New Roman"/>
              </a:rPr>
              <a:t>1</a:t>
            </a:r>
            <a:r>
              <a:rPr sz="2550" i="1" spc="-114" dirty="0">
                <a:latin typeface="Times New Roman"/>
                <a:cs typeface="Times New Roman"/>
              </a:rPr>
              <a:t>w</a:t>
            </a:r>
            <a:r>
              <a:rPr sz="2625" spc="-172" baseline="-20634" dirty="0">
                <a:latin typeface="Times New Roman"/>
                <a:cs typeface="Times New Roman"/>
              </a:rPr>
              <a:t>1</a:t>
            </a:r>
            <a:r>
              <a:rPr sz="2625" spc="127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625" spc="22" baseline="-20634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w</a:t>
            </a:r>
            <a:r>
              <a:rPr sz="2625" spc="22" baseline="-20634" dirty="0">
                <a:latin typeface="Times New Roman"/>
                <a:cs typeface="Times New Roman"/>
              </a:rPr>
              <a:t>2</a:t>
            </a:r>
            <a:r>
              <a:rPr sz="2625" spc="600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0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(</a:t>
            </a:r>
            <a:r>
              <a:rPr sz="2550" spc="65" dirty="0">
                <a:latin typeface="Symbol"/>
                <a:cs typeface="Symbol"/>
              </a:rPr>
              <a:t></a:t>
            </a:r>
            <a:r>
              <a:rPr sz="2550" spc="65" dirty="0">
                <a:latin typeface="Times New Roman"/>
                <a:cs typeface="Times New Roman"/>
              </a:rPr>
              <a:t>1)</a:t>
            </a:r>
            <a:r>
              <a:rPr sz="2550" spc="65" dirty="0">
                <a:latin typeface="Symbol"/>
                <a:cs typeface="Symbol"/>
              </a:rPr>
              <a:t></a:t>
            </a:r>
            <a:r>
              <a:rPr sz="2550" spc="65" dirty="0">
                <a:latin typeface="Times New Roman"/>
                <a:cs typeface="Times New Roman"/>
              </a:rPr>
              <a:t>0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</a:t>
            </a:r>
            <a:r>
              <a:rPr sz="2550" spc="100" dirty="0">
                <a:latin typeface="Times New Roman"/>
                <a:cs typeface="Times New Roman"/>
              </a:rPr>
              <a:t>(</a:t>
            </a:r>
            <a:r>
              <a:rPr sz="2550" spc="100" dirty="0">
                <a:latin typeface="Symbol"/>
                <a:cs typeface="Symbol"/>
              </a:rPr>
              <a:t></a:t>
            </a:r>
            <a:r>
              <a:rPr sz="2550" spc="100" dirty="0">
                <a:latin typeface="Times New Roman"/>
                <a:cs typeface="Times New Roman"/>
              </a:rPr>
              <a:t>1</a:t>
            </a:r>
            <a:r>
              <a:rPr sz="2550" spc="100" dirty="0">
                <a:latin typeface="Symbol"/>
                <a:cs typeface="Symbol"/>
              </a:rPr>
              <a:t>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</a:t>
            </a:r>
            <a:r>
              <a:rPr sz="2550" spc="-10" dirty="0">
                <a:latin typeface="Times New Roman"/>
                <a:cs typeface="Times New Roman"/>
              </a:rPr>
              <a:t>2)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626110">
              <a:lnSpc>
                <a:spcPct val="100000"/>
              </a:lnSpc>
              <a:spcBef>
                <a:spcPts val="1635"/>
              </a:spcBef>
            </a:pP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y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30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f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y</a:t>
            </a:r>
            <a:r>
              <a:rPr sz="2250" i="1" spc="-7" baseline="-20370" dirty="0">
                <a:latin typeface="Times New Roman"/>
                <a:cs typeface="Times New Roman"/>
              </a:rPr>
              <a:t>in</a:t>
            </a:r>
            <a:r>
              <a:rPr sz="2250" i="1" spc="-209" baseline="-203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1)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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</a:t>
            </a:r>
            <a:r>
              <a:rPr sz="2100" spc="-45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 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5" y="563702"/>
            <a:ext cx="508439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4"/>
            <a:ext cx="6159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25854"/>
            <a:ext cx="654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861" y="1540113"/>
            <a:ext cx="3370579" cy="33439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75"/>
              </a:spcBef>
            </a:pPr>
            <a:r>
              <a:rPr sz="2350" i="1" spc="-140" dirty="0">
                <a:latin typeface="Times New Roman"/>
                <a:cs typeface="Times New Roman"/>
              </a:rPr>
              <a:t>w</a:t>
            </a:r>
            <a:r>
              <a:rPr sz="2475" spc="-209" baseline="-20202" dirty="0">
                <a:latin typeface="Times New Roman"/>
                <a:cs typeface="Times New Roman"/>
              </a:rPr>
              <a:t>1</a:t>
            </a:r>
            <a:r>
              <a:rPr sz="2475" spc="-375" baseline="-20202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(</a:t>
            </a:r>
            <a:r>
              <a:rPr sz="2350" i="1" spc="10" dirty="0">
                <a:latin typeface="Times New Roman"/>
                <a:cs typeface="Times New Roman"/>
              </a:rPr>
              <a:t>new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i="1" spc="-135" dirty="0">
                <a:latin typeface="Times New Roman"/>
                <a:cs typeface="Times New Roman"/>
              </a:rPr>
              <a:t>w</a:t>
            </a:r>
            <a:r>
              <a:rPr sz="2475" spc="-202" baseline="-20202" dirty="0">
                <a:latin typeface="Times New Roman"/>
                <a:cs typeface="Times New Roman"/>
              </a:rPr>
              <a:t>1</a:t>
            </a:r>
            <a:r>
              <a:rPr sz="2475" spc="-375" baseline="-20202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(</a:t>
            </a:r>
            <a:r>
              <a:rPr sz="2350" i="1" spc="15" dirty="0">
                <a:latin typeface="Times New Roman"/>
                <a:cs typeface="Times New Roman"/>
              </a:rPr>
              <a:t>old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Symbol"/>
                <a:cs typeface="Symbol"/>
              </a:rPr>
              <a:t></a:t>
            </a:r>
            <a:r>
              <a:rPr sz="2350" spc="-30" dirty="0">
                <a:latin typeface="Times New Roman"/>
                <a:cs typeface="Times New Roman"/>
              </a:rPr>
              <a:t>.</a:t>
            </a:r>
            <a:r>
              <a:rPr sz="2350" i="1" spc="-30" dirty="0">
                <a:latin typeface="Times New Roman"/>
                <a:cs typeface="Times New Roman"/>
              </a:rPr>
              <a:t>t</a:t>
            </a:r>
            <a:r>
              <a:rPr sz="2350" spc="-30" dirty="0">
                <a:latin typeface="Times New Roman"/>
                <a:cs typeface="Times New Roman"/>
              </a:rPr>
              <a:t>.</a:t>
            </a:r>
            <a:r>
              <a:rPr sz="2350" i="1" spc="-30" dirty="0">
                <a:latin typeface="Times New Roman"/>
                <a:cs typeface="Times New Roman"/>
              </a:rPr>
              <a:t>x</a:t>
            </a:r>
            <a:r>
              <a:rPr sz="2475" spc="-44" baseline="-20202" dirty="0">
                <a:latin typeface="Times New Roman"/>
                <a:cs typeface="Times New Roman"/>
              </a:rPr>
              <a:t>1</a:t>
            </a:r>
            <a:endParaRPr sz="2475" baseline="-20202">
              <a:latin typeface="Times New Roman"/>
              <a:cs typeface="Times New Roman"/>
            </a:endParaRPr>
          </a:p>
          <a:p>
            <a:pPr marL="1063625">
              <a:lnSpc>
                <a:spcPct val="100000"/>
              </a:lnSpc>
              <a:spcBef>
                <a:spcPts val="76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0</a:t>
            </a:r>
            <a:r>
              <a:rPr sz="2350" spc="-225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Symbol"/>
                <a:cs typeface="Symbol"/>
              </a:rPr>
              <a:t></a:t>
            </a:r>
            <a:r>
              <a:rPr sz="2350" spc="95" dirty="0">
                <a:latin typeface="Times New Roman"/>
                <a:cs typeface="Times New Roman"/>
              </a:rPr>
              <a:t>1</a:t>
            </a:r>
            <a:r>
              <a:rPr sz="2350" spc="95" dirty="0">
                <a:latin typeface="Symbol"/>
                <a:cs typeface="Symbol"/>
              </a:rPr>
              <a:t></a:t>
            </a:r>
            <a:r>
              <a:rPr sz="2350" spc="-30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(</a:t>
            </a:r>
            <a:r>
              <a:rPr sz="2350" spc="-25" dirty="0">
                <a:latin typeface="Symbol"/>
                <a:cs typeface="Symbol"/>
              </a:rPr>
              <a:t></a:t>
            </a:r>
            <a:r>
              <a:rPr sz="2350" spc="-25" dirty="0">
                <a:latin typeface="Times New Roman"/>
                <a:cs typeface="Times New Roman"/>
              </a:rPr>
              <a:t>1)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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(</a:t>
            </a:r>
            <a:r>
              <a:rPr sz="2350" spc="-25" dirty="0">
                <a:latin typeface="Symbol"/>
                <a:cs typeface="Symbol"/>
              </a:rPr>
              <a:t></a:t>
            </a:r>
            <a:r>
              <a:rPr sz="2350" spc="-25" dirty="0">
                <a:latin typeface="Times New Roman"/>
                <a:cs typeface="Times New Roman"/>
              </a:rPr>
              <a:t>1)</a:t>
            </a:r>
            <a:endParaRPr sz="2350">
              <a:latin typeface="Times New Roman"/>
              <a:cs typeface="Times New Roman"/>
            </a:endParaRPr>
          </a:p>
          <a:p>
            <a:pPr marL="1063625">
              <a:lnSpc>
                <a:spcPct val="100000"/>
              </a:lnSpc>
              <a:spcBef>
                <a:spcPts val="720"/>
              </a:spcBef>
            </a:pP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6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5"/>
              </a:spcBef>
            </a:pPr>
            <a:r>
              <a:rPr sz="2300" i="1" spc="-60" dirty="0">
                <a:latin typeface="Times New Roman"/>
                <a:cs typeface="Times New Roman"/>
              </a:rPr>
              <a:t>w</a:t>
            </a:r>
            <a:r>
              <a:rPr sz="2400" spc="-89" baseline="-20833" dirty="0">
                <a:latin typeface="Times New Roman"/>
                <a:cs typeface="Times New Roman"/>
              </a:rPr>
              <a:t>2</a:t>
            </a:r>
            <a:r>
              <a:rPr sz="2400" spc="-195" baseline="-20833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i="1" spc="-5" dirty="0">
                <a:latin typeface="Times New Roman"/>
                <a:cs typeface="Times New Roman"/>
              </a:rPr>
              <a:t>new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Times New Roman"/>
                <a:cs typeface="Times New Roman"/>
              </a:rPr>
              <a:t>w</a:t>
            </a:r>
            <a:r>
              <a:rPr sz="2400" spc="-82" baseline="-20833" dirty="0">
                <a:latin typeface="Times New Roman"/>
                <a:cs typeface="Times New Roman"/>
              </a:rPr>
              <a:t>2</a:t>
            </a:r>
            <a:r>
              <a:rPr sz="2400" spc="-202" baseline="-2083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old</a:t>
            </a:r>
            <a:r>
              <a:rPr sz="2300" i="1" spc="-3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Symbol"/>
                <a:cs typeface="Symbol"/>
              </a:rPr>
              <a:t></a:t>
            </a:r>
            <a:r>
              <a:rPr sz="2300" spc="-35" dirty="0">
                <a:latin typeface="Times New Roman"/>
                <a:cs typeface="Times New Roman"/>
              </a:rPr>
              <a:t>.</a:t>
            </a:r>
            <a:r>
              <a:rPr sz="2300" i="1" spc="-35" dirty="0">
                <a:latin typeface="Times New Roman"/>
                <a:cs typeface="Times New Roman"/>
              </a:rPr>
              <a:t>t</a:t>
            </a:r>
            <a:r>
              <a:rPr sz="2300" spc="-35" dirty="0">
                <a:latin typeface="Times New Roman"/>
                <a:cs typeface="Times New Roman"/>
              </a:rPr>
              <a:t>.</a:t>
            </a:r>
            <a:r>
              <a:rPr sz="2300" i="1" spc="-35" dirty="0">
                <a:latin typeface="Times New Roman"/>
                <a:cs typeface="Times New Roman"/>
              </a:rPr>
              <a:t>x</a:t>
            </a:r>
            <a:r>
              <a:rPr sz="2400" spc="-52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1023619">
              <a:lnSpc>
                <a:spcPct val="100000"/>
              </a:lnSpc>
              <a:spcBef>
                <a:spcPts val="700"/>
              </a:spcBef>
            </a:pPr>
            <a:r>
              <a:rPr sz="2300" dirty="0">
                <a:latin typeface="Symbol"/>
                <a:cs typeface="Symbol"/>
              </a:rPr>
              <a:t>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</a:t>
            </a:r>
            <a:r>
              <a:rPr sz="2300" spc="70" dirty="0">
                <a:latin typeface="Times New Roman"/>
                <a:cs typeface="Times New Roman"/>
              </a:rPr>
              <a:t>1</a:t>
            </a:r>
            <a:r>
              <a:rPr sz="2300" spc="70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(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1)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(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1023619">
              <a:lnSpc>
                <a:spcPct val="100000"/>
              </a:lnSpc>
              <a:spcBef>
                <a:spcPts val="660"/>
              </a:spcBef>
            </a:pPr>
            <a:r>
              <a:rPr sz="2300" dirty="0">
                <a:latin typeface="Symbol"/>
                <a:cs typeface="Symbol"/>
              </a:rPr>
              <a:t>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Symbol"/>
                <a:cs typeface="Symbol"/>
              </a:rPr>
              <a:t></a:t>
            </a:r>
            <a:r>
              <a:rPr sz="2300" spc="-1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905"/>
              </a:spcBef>
            </a:pPr>
            <a:r>
              <a:rPr sz="2600" i="1" spc="-15" dirty="0">
                <a:latin typeface="Times New Roman"/>
                <a:cs typeface="Times New Roman"/>
              </a:rPr>
              <a:t>b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i="1" spc="-15" dirty="0">
                <a:latin typeface="Times New Roman"/>
                <a:cs typeface="Times New Roman"/>
              </a:rPr>
              <a:t>new</a:t>
            </a:r>
            <a:r>
              <a:rPr sz="2600" spc="-15" dirty="0">
                <a:latin typeface="Times New Roman"/>
                <a:cs typeface="Times New Roman"/>
              </a:rPr>
              <a:t>) </a:t>
            </a:r>
            <a:r>
              <a:rPr sz="2600" spc="60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563702"/>
            <a:ext cx="5159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</a:t>
            </a:r>
            <a:r>
              <a:rPr spc="-90" dirty="0"/>
              <a:t> </a:t>
            </a:r>
            <a:r>
              <a:rPr spc="-4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22450"/>
          <a:ext cx="8229600" cy="434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1219200"/>
                <a:gridCol w="762000"/>
                <a:gridCol w="990600"/>
                <a:gridCol w="685800"/>
              </a:tblGrid>
              <a:tr h="1114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Calculated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384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w2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5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5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5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5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63702"/>
            <a:ext cx="53281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7402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050290" algn="l"/>
                <a:tab pos="1626235" algn="l"/>
                <a:tab pos="2766695" algn="l"/>
                <a:tab pos="4004310" algn="l"/>
                <a:tab pos="4425315" algn="l"/>
                <a:tab pos="5614035" algn="l"/>
                <a:tab pos="7393305" algn="l"/>
              </a:tabLst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Find	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th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e	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eig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h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ts	</a:t>
            </a:r>
            <a:r>
              <a:rPr sz="2400" b="1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eq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ui</a:t>
            </a:r>
            <a:r>
              <a:rPr sz="2400" b="1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d	</a:t>
            </a:r>
            <a:r>
              <a:rPr sz="2400" b="1" spc="-30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o	pe</a:t>
            </a:r>
            <a:r>
              <a:rPr sz="2400" b="1" spc="-15" dirty="0">
                <a:latin typeface="Carlito"/>
                <a:cs typeface="Carlito"/>
              </a:rPr>
              <a:t>r</a:t>
            </a:r>
            <a:r>
              <a:rPr sz="2400" b="1" spc="-40" dirty="0">
                <a:latin typeface="Carlito"/>
                <a:cs typeface="Carlito"/>
              </a:rPr>
              <a:t>f</a:t>
            </a:r>
            <a:r>
              <a:rPr sz="2400" b="1" dirty="0">
                <a:latin typeface="Carlito"/>
                <a:cs typeface="Carlito"/>
              </a:rPr>
              <a:t>orm	</a:t>
            </a:r>
            <a:r>
              <a:rPr sz="2400" b="1" spc="-5" dirty="0">
                <a:latin typeface="Carlito"/>
                <a:cs typeface="Carlito"/>
              </a:rPr>
              <a:t>cla</a:t>
            </a:r>
            <a:r>
              <a:rPr sz="2400" b="1" dirty="0">
                <a:latin typeface="Carlito"/>
                <a:cs typeface="Carlito"/>
              </a:rPr>
              <a:t>ssifi</a:t>
            </a:r>
            <a:r>
              <a:rPr sz="2400" b="1" spc="-15" dirty="0">
                <a:latin typeface="Carlito"/>
                <a:cs typeface="Carlito"/>
              </a:rPr>
              <a:t>c</a:t>
            </a:r>
            <a:r>
              <a:rPr sz="2400" b="1" spc="-25" dirty="0">
                <a:latin typeface="Carlito"/>
                <a:cs typeface="Carlito"/>
              </a:rPr>
              <a:t>a</a:t>
            </a:r>
            <a:r>
              <a:rPr sz="2400" b="1" dirty="0">
                <a:latin typeface="Carlito"/>
                <a:cs typeface="Carlito"/>
              </a:rPr>
              <a:t>tion	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usi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g 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perceptron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network.</a:t>
            </a:r>
            <a:endParaRPr sz="2400">
              <a:latin typeface="Carlito"/>
              <a:cs typeface="Carlito"/>
            </a:endParaRPr>
          </a:p>
          <a:p>
            <a:pPr marL="355600" marR="889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vectors </a:t>
            </a:r>
            <a:r>
              <a:rPr sz="2400" b="1" spc="-5" dirty="0">
                <a:latin typeface="Carlito"/>
                <a:cs typeface="Carlito"/>
              </a:rPr>
              <a:t>(1, 1, 1, 1)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(-1, 1, -1, -1)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belonging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the  class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(so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have target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 1),</a:t>
            </a:r>
            <a:endParaRPr sz="2400">
              <a:latin typeface="Carlito"/>
              <a:cs typeface="Carlito"/>
            </a:endParaRPr>
          </a:p>
          <a:p>
            <a:pPr marL="355600" marR="571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rlito"/>
                <a:cs typeface="Carlito"/>
              </a:rPr>
              <a:t>vectors </a:t>
            </a:r>
            <a:r>
              <a:rPr sz="2400" b="1" spc="-5" dirty="0">
                <a:latin typeface="Carlito"/>
                <a:cs typeface="Carlito"/>
              </a:rPr>
              <a:t>(1, 1, 1,-1)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(1, -1, -1, 1) </a:t>
            </a:r>
            <a:r>
              <a:rPr sz="2400" b="1" spc="-10" dirty="0">
                <a:latin typeface="Carlito"/>
                <a:cs typeface="Carlito"/>
              </a:rPr>
              <a:t>are not </a:t>
            </a:r>
            <a:r>
              <a:rPr sz="2400" b="1" spc="-5" dirty="0">
                <a:latin typeface="Carlito"/>
                <a:cs typeface="Carlito"/>
              </a:rPr>
              <a:t>belonging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10" dirty="0">
                <a:latin typeface="Carlito"/>
                <a:cs typeface="Carlito"/>
              </a:rPr>
              <a:t>the 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(so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we have target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r>
              <a:rPr sz="2400"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-1).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Carlito"/>
                <a:cs typeface="Carlito"/>
              </a:rPr>
              <a:t>Assume learning </a:t>
            </a:r>
            <a:r>
              <a:rPr sz="2400" b="1" spc="-30" dirty="0">
                <a:latin typeface="Carlito"/>
                <a:cs typeface="Carlito"/>
              </a:rPr>
              <a:t>rate </a:t>
            </a:r>
            <a:r>
              <a:rPr sz="2400" b="1" dirty="0">
                <a:latin typeface="Carlito"/>
                <a:cs typeface="Carlito"/>
              </a:rPr>
              <a:t>as 1 and </a:t>
            </a:r>
            <a:r>
              <a:rPr sz="2400" b="1" spc="-5" dirty="0">
                <a:latin typeface="Carlito"/>
                <a:cs typeface="Carlito"/>
              </a:rPr>
              <a:t>initial </a:t>
            </a:r>
            <a:r>
              <a:rPr sz="2400" b="1" spc="-15" dirty="0">
                <a:latin typeface="Carlito"/>
                <a:cs typeface="Carlito"/>
              </a:rPr>
              <a:t>weight </a:t>
            </a:r>
            <a:r>
              <a:rPr sz="2400" b="1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0.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563702"/>
            <a:ext cx="3558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20" dirty="0">
                <a:latin typeface="Arial"/>
                <a:cs typeface="Arial"/>
              </a:rPr>
              <a:t>1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465" dirty="0">
                <a:latin typeface="Arial"/>
                <a:cs typeface="Arial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2578" y="3735400"/>
            <a:ext cx="936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1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ly	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807212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computed </a:t>
            </a:r>
            <a:r>
              <a:rPr sz="2400" spc="-5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0" dirty="0">
                <a:latin typeface="Carlito"/>
                <a:cs typeface="Carlito"/>
              </a:rPr>
              <a:t>it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now </a:t>
            </a:r>
            <a:r>
              <a:rPr sz="2400" spc="-5" dirty="0">
                <a:latin typeface="Carlito"/>
                <a:cs typeface="Carlito"/>
              </a:rPr>
              <a:t>possible </a:t>
            </a:r>
            <a:r>
              <a:rPr sz="2400" spc="-15" dirty="0">
                <a:latin typeface="Carlito"/>
                <a:cs typeface="Carlito"/>
              </a:rPr>
              <a:t>to fire </a:t>
            </a:r>
            <a:r>
              <a:rPr sz="2400" spc="-5" dirty="0">
                <a:latin typeface="Carlito"/>
                <a:cs typeface="Carlito"/>
              </a:rPr>
              <a:t>(1,0) </a:t>
            </a:r>
            <a:r>
              <a:rPr sz="2400" spc="5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alone. </a:t>
            </a: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fix the threshold </a:t>
            </a:r>
            <a:r>
              <a:rPr sz="2400" spc="-10" dirty="0">
                <a:latin typeface="Carlito"/>
                <a:cs typeface="Carlito"/>
              </a:rPr>
              <a:t>value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t=1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5" dirty="0">
                <a:latin typeface="Carlito"/>
                <a:cs typeface="Carlito"/>
              </a:rPr>
              <a:t>w1=1, </a:t>
            </a:r>
            <a:r>
              <a:rPr sz="2400" dirty="0">
                <a:latin typeface="Carlito"/>
                <a:cs typeface="Carlito"/>
              </a:rPr>
              <a:t>w2 = </a:t>
            </a:r>
            <a:r>
              <a:rPr sz="2400" spc="-5" dirty="0">
                <a:latin typeface="Carlito"/>
                <a:cs typeface="Carlito"/>
              </a:rPr>
              <a:t>-1 </a:t>
            </a:r>
            <a:r>
              <a:rPr sz="2400" dirty="0">
                <a:latin typeface="Carlito"/>
                <a:cs typeface="Carlito"/>
              </a:rPr>
              <a:t>and t 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114" dirty="0">
                <a:latin typeface="Arial"/>
                <a:cs typeface="Arial"/>
              </a:rPr>
              <a:t>‘t’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computed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 &gt;= </a:t>
            </a:r>
            <a:r>
              <a:rPr sz="2400" spc="-35" dirty="0">
                <a:latin typeface="Carlito"/>
                <a:cs typeface="Carlito"/>
              </a:rPr>
              <a:t>n.w </a:t>
            </a:r>
            <a:r>
              <a:rPr sz="2400" spc="-140" dirty="0">
                <a:latin typeface="Arial"/>
                <a:cs typeface="Arial"/>
              </a:rPr>
              <a:t>–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dirty="0">
                <a:latin typeface="Carlito"/>
                <a:cs typeface="Carlito"/>
              </a:rPr>
              <a:t>p</a:t>
            </a:r>
            <a:endParaRPr sz="2400">
              <a:latin typeface="Carlito"/>
              <a:cs typeface="Carlito"/>
            </a:endParaRPr>
          </a:p>
          <a:p>
            <a:pPr marL="4655185" indent="-46431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55185" algn="l"/>
                <a:tab pos="4655820" algn="l"/>
              </a:tabLst>
            </a:pPr>
            <a:r>
              <a:rPr sz="2400" spc="-5" dirty="0">
                <a:latin typeface="Carlito"/>
                <a:cs typeface="Carlito"/>
              </a:rPr>
              <a:t>i.e. </a:t>
            </a:r>
            <a:r>
              <a:rPr sz="2400" dirty="0">
                <a:latin typeface="Carlito"/>
                <a:cs typeface="Carlito"/>
              </a:rPr>
              <a:t>t&gt;= </a:t>
            </a:r>
            <a:r>
              <a:rPr sz="2400" spc="-5" dirty="0">
                <a:latin typeface="Carlito"/>
                <a:cs typeface="Carlito"/>
              </a:rPr>
              <a:t>2x1-1 or </a:t>
            </a:r>
            <a:r>
              <a:rPr sz="2400" dirty="0">
                <a:latin typeface="Carlito"/>
                <a:cs typeface="Carlito"/>
              </a:rPr>
              <a:t>t&gt;=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1155700" algn="l"/>
                <a:tab pos="1853564" algn="l"/>
                <a:tab pos="2399665" algn="l"/>
                <a:tab pos="3787775" algn="l"/>
                <a:tab pos="4292600" algn="l"/>
                <a:tab pos="5013325" algn="l"/>
                <a:tab pos="5620385" algn="l"/>
              </a:tabLst>
            </a:pPr>
            <a:r>
              <a:rPr sz="2400" spc="-10" dirty="0">
                <a:latin typeface="Carlito"/>
                <a:cs typeface="Carlito"/>
              </a:rPr>
              <a:t>Note	that	</a:t>
            </a:r>
            <a:r>
              <a:rPr sz="2400" spc="-20" dirty="0">
                <a:latin typeface="Carlito"/>
                <a:cs typeface="Carlito"/>
              </a:rPr>
              <a:t>for	</a:t>
            </a:r>
            <a:r>
              <a:rPr sz="2400" spc="-5" dirty="0">
                <a:latin typeface="Carlito"/>
                <a:cs typeface="Carlito"/>
              </a:rPr>
              <a:t>inhibitory	</a:t>
            </a:r>
            <a:r>
              <a:rPr sz="2400" spc="20" dirty="0">
                <a:latin typeface="Arial"/>
                <a:cs typeface="Arial"/>
              </a:rPr>
              <a:t>‘p’	</a:t>
            </a:r>
            <a:r>
              <a:rPr sz="2400" spc="-5" dirty="0">
                <a:latin typeface="Carlito"/>
                <a:cs typeface="Carlito"/>
              </a:rPr>
              <a:t>only	the	magnitude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considered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The output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neuron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‘y’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can be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written</a:t>
            </a:r>
            <a:r>
              <a:rPr sz="24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y = </a:t>
            </a:r>
            <a:r>
              <a:rPr sz="2400" spc="-5" dirty="0">
                <a:latin typeface="Carlito"/>
                <a:cs typeface="Carlito"/>
              </a:rPr>
              <a:t>f(yin) </a:t>
            </a:r>
            <a:r>
              <a:rPr sz="2400" dirty="0">
                <a:latin typeface="Carlito"/>
                <a:cs typeface="Carlito"/>
              </a:rPr>
              <a:t>= 1 if yin &gt;= 1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51384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rlito"/>
                <a:cs typeface="Carlito"/>
              </a:rPr>
              <a:t>= 0 if yin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&lt;1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63702"/>
            <a:ext cx="46771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INITIAL</a:t>
            </a:r>
            <a:r>
              <a:rPr spc="-110" dirty="0"/>
              <a:t> </a:t>
            </a:r>
            <a:r>
              <a:rPr spc="-5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479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given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by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644775"/>
          <a:ext cx="6096000" cy="329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58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583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4057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4057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563702"/>
            <a:ext cx="56587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30778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1541657"/>
            <a:ext cx="6684645" cy="1429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81000" algn="l"/>
                <a:tab pos="381635" algn="l"/>
                <a:tab pos="2209165" algn="l"/>
              </a:tabLst>
            </a:pPr>
            <a:r>
              <a:rPr sz="2400" spc="-10" dirty="0">
                <a:latin typeface="Carlito"/>
                <a:cs typeface="Carlito"/>
              </a:rPr>
              <a:t>Here </a:t>
            </a:r>
            <a:r>
              <a:rPr sz="2400" spc="-15" dirty="0">
                <a:latin typeface="Carlito"/>
                <a:cs typeface="Carlito"/>
              </a:rPr>
              <a:t>we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take	</a:t>
            </a:r>
            <a:r>
              <a:rPr sz="3150" i="1" spc="-172" baseline="1322" dirty="0">
                <a:latin typeface="Times New Roman"/>
                <a:cs typeface="Times New Roman"/>
              </a:rPr>
              <a:t>w</a:t>
            </a:r>
            <a:r>
              <a:rPr sz="2250" spc="-172" baseline="-18518" dirty="0">
                <a:latin typeface="Times New Roman"/>
                <a:cs typeface="Times New Roman"/>
              </a:rPr>
              <a:t>1</a:t>
            </a:r>
            <a:r>
              <a:rPr sz="2250" spc="-60" baseline="-18518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Symbol"/>
                <a:cs typeface="Symbol"/>
              </a:rPr>
              <a:t></a:t>
            </a:r>
            <a:r>
              <a:rPr sz="3150" spc="-67" baseline="1322" dirty="0">
                <a:latin typeface="Times New Roman"/>
                <a:cs typeface="Times New Roman"/>
              </a:rPr>
              <a:t> </a:t>
            </a:r>
            <a:r>
              <a:rPr sz="3150" i="1" spc="-44" baseline="1322" dirty="0">
                <a:latin typeface="Times New Roman"/>
                <a:cs typeface="Times New Roman"/>
              </a:rPr>
              <a:t>w</a:t>
            </a:r>
            <a:r>
              <a:rPr sz="2250" spc="-44" baseline="-18518" dirty="0">
                <a:latin typeface="Times New Roman"/>
                <a:cs typeface="Times New Roman"/>
              </a:rPr>
              <a:t>2</a:t>
            </a:r>
            <a:r>
              <a:rPr sz="2250" spc="-15" baseline="-18518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Symbol"/>
                <a:cs typeface="Symbol"/>
              </a:rPr>
              <a:t></a:t>
            </a:r>
            <a:r>
              <a:rPr sz="3150" spc="-67" baseline="1322" dirty="0">
                <a:latin typeface="Times New Roman"/>
                <a:cs typeface="Times New Roman"/>
              </a:rPr>
              <a:t> </a:t>
            </a:r>
            <a:r>
              <a:rPr sz="3150" i="1" spc="-82" baseline="1322" dirty="0">
                <a:latin typeface="Times New Roman"/>
                <a:cs typeface="Times New Roman"/>
              </a:rPr>
              <a:t>w</a:t>
            </a:r>
            <a:r>
              <a:rPr sz="2250" spc="-82" baseline="-18518" dirty="0">
                <a:latin typeface="Times New Roman"/>
                <a:cs typeface="Times New Roman"/>
              </a:rPr>
              <a:t>3</a:t>
            </a:r>
            <a:r>
              <a:rPr sz="2250" spc="-52" baseline="-18518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Symbol"/>
                <a:cs typeface="Symbol"/>
              </a:rPr>
              <a:t></a:t>
            </a:r>
            <a:r>
              <a:rPr sz="3150" spc="-67" baseline="1322" dirty="0">
                <a:latin typeface="Times New Roman"/>
                <a:cs typeface="Times New Roman"/>
              </a:rPr>
              <a:t> </a:t>
            </a:r>
            <a:r>
              <a:rPr sz="3150" i="1" spc="-44" baseline="1322" dirty="0">
                <a:latin typeface="Times New Roman"/>
                <a:cs typeface="Times New Roman"/>
              </a:rPr>
              <a:t>w</a:t>
            </a:r>
            <a:r>
              <a:rPr sz="2250" spc="-44" baseline="-18518" dirty="0">
                <a:latin typeface="Times New Roman"/>
                <a:cs typeface="Times New Roman"/>
              </a:rPr>
              <a:t>4</a:t>
            </a:r>
            <a:r>
              <a:rPr sz="2250" spc="-15" baseline="-18518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Symbol"/>
                <a:cs typeface="Symbol"/>
              </a:rPr>
              <a:t></a:t>
            </a:r>
            <a:r>
              <a:rPr sz="3150" spc="-442" baseline="1322" dirty="0">
                <a:latin typeface="Times New Roman"/>
                <a:cs typeface="Times New Roman"/>
              </a:rPr>
              <a:t> </a:t>
            </a:r>
            <a:r>
              <a:rPr sz="3150" spc="-75" baseline="1322" dirty="0">
                <a:latin typeface="Times New Roman"/>
                <a:cs typeface="Times New Roman"/>
              </a:rPr>
              <a:t>1,</a:t>
            </a:r>
            <a:r>
              <a:rPr sz="3375" i="1" spc="-75" baseline="1234" dirty="0">
                <a:latin typeface="Symbol"/>
                <a:cs typeface="Symbol"/>
              </a:rPr>
              <a:t></a:t>
            </a:r>
            <a:r>
              <a:rPr sz="3375" i="1" spc="187" baseline="1234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Symbol"/>
                <a:cs typeface="Symbol"/>
              </a:rPr>
              <a:t></a:t>
            </a:r>
            <a:r>
              <a:rPr sz="3150" spc="-142" baseline="1322" dirty="0">
                <a:latin typeface="Times New Roman"/>
                <a:cs typeface="Times New Roman"/>
              </a:rPr>
              <a:t> </a:t>
            </a:r>
            <a:r>
              <a:rPr sz="3150" spc="112" baseline="1322" dirty="0">
                <a:latin typeface="Times New Roman"/>
                <a:cs typeface="Times New Roman"/>
              </a:rPr>
              <a:t>0</a:t>
            </a:r>
            <a:r>
              <a:rPr sz="2400" spc="75" dirty="0">
                <a:latin typeface="Carlito"/>
                <a:cs typeface="Carlito"/>
              </a:rPr>
              <a:t>.</a:t>
            </a:r>
            <a:r>
              <a:rPr sz="2400" spc="-15" dirty="0">
                <a:latin typeface="Carlito"/>
                <a:cs typeface="Carlito"/>
              </a:rPr>
              <a:t> Also,</a:t>
            </a:r>
            <a:r>
              <a:rPr sz="2400" spc="-215" dirty="0">
                <a:latin typeface="Carlito"/>
                <a:cs typeface="Carlito"/>
              </a:rPr>
              <a:t> </a:t>
            </a:r>
            <a:r>
              <a:rPr sz="2350" i="1" spc="-35" dirty="0">
                <a:latin typeface="Symbol"/>
                <a:cs typeface="Symbol"/>
              </a:rPr>
              <a:t></a:t>
            </a:r>
            <a:r>
              <a:rPr sz="2350" i="1" spc="17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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activation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given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marR="805180" algn="ctr">
              <a:lnSpc>
                <a:spcPct val="100000"/>
              </a:lnSpc>
              <a:spcBef>
                <a:spcPts val="1385"/>
              </a:spcBef>
              <a:tabLst>
                <a:tab pos="575310" algn="l"/>
                <a:tab pos="901065" algn="l"/>
              </a:tabLst>
            </a:pPr>
            <a:r>
              <a:rPr sz="3450" spc="-217" baseline="-3623" dirty="0">
                <a:latin typeface="Symbol"/>
                <a:cs typeface="Symbol"/>
              </a:rPr>
              <a:t></a:t>
            </a:r>
            <a:r>
              <a:rPr sz="2300" spc="-145" dirty="0">
                <a:latin typeface="Times New Roman"/>
                <a:cs typeface="Times New Roman"/>
              </a:rPr>
              <a:t>1,	</a:t>
            </a:r>
            <a:r>
              <a:rPr sz="2300" i="1" dirty="0">
                <a:latin typeface="Times New Roman"/>
                <a:cs typeface="Times New Roman"/>
              </a:rPr>
              <a:t>if	</a:t>
            </a:r>
            <a:r>
              <a:rPr sz="2300" i="1" spc="-15" dirty="0">
                <a:latin typeface="Times New Roman"/>
                <a:cs typeface="Times New Roman"/>
              </a:rPr>
              <a:t>y</a:t>
            </a:r>
            <a:r>
              <a:rPr sz="2400" i="1" spc="-22" baseline="-20833" dirty="0">
                <a:latin typeface="Times New Roman"/>
                <a:cs typeface="Times New Roman"/>
              </a:rPr>
              <a:t>in  </a:t>
            </a:r>
            <a:r>
              <a:rPr sz="2300" spc="5" dirty="0">
                <a:latin typeface="Symbol"/>
                <a:cs typeface="Symbol"/>
              </a:rPr>
              <a:t>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0;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4156819"/>
            <a:ext cx="7816850" cy="172656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 is </a:t>
            </a:r>
            <a:r>
              <a:rPr sz="2400" spc="-10" dirty="0">
                <a:latin typeface="Carlito"/>
                <a:cs typeface="Carlito"/>
              </a:rPr>
              <a:t>given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marR="132715" algn="ctr">
              <a:lnSpc>
                <a:spcPct val="100000"/>
              </a:lnSpc>
              <a:spcBef>
                <a:spcPts val="755"/>
              </a:spcBef>
            </a:pPr>
            <a:r>
              <a:rPr sz="2550" i="1" dirty="0">
                <a:latin typeface="Times New Roman"/>
                <a:cs typeface="Times New Roman"/>
              </a:rPr>
              <a:t>y</a:t>
            </a:r>
            <a:r>
              <a:rPr sz="2625" i="1" baseline="-20634" dirty="0">
                <a:latin typeface="Times New Roman"/>
                <a:cs typeface="Times New Roman"/>
              </a:rPr>
              <a:t>in</a:t>
            </a:r>
            <a:r>
              <a:rPr sz="2625" i="1" spc="644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spc="65" dirty="0">
                <a:latin typeface="Times New Roman"/>
                <a:cs typeface="Times New Roman"/>
              </a:rPr>
              <a:t>b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spc="-120" dirty="0">
                <a:latin typeface="Times New Roman"/>
                <a:cs typeface="Times New Roman"/>
              </a:rPr>
              <a:t>x</a:t>
            </a:r>
            <a:r>
              <a:rPr sz="2625" spc="-179" baseline="-20634" dirty="0">
                <a:latin typeface="Times New Roman"/>
                <a:cs typeface="Times New Roman"/>
              </a:rPr>
              <a:t>1</a:t>
            </a:r>
            <a:r>
              <a:rPr sz="2550" i="1" spc="-120" dirty="0">
                <a:latin typeface="Times New Roman"/>
                <a:cs typeface="Times New Roman"/>
              </a:rPr>
              <a:t>w</a:t>
            </a:r>
            <a:r>
              <a:rPr sz="2625" spc="-179" baseline="-20634" dirty="0">
                <a:latin typeface="Times New Roman"/>
                <a:cs typeface="Times New Roman"/>
              </a:rPr>
              <a:t>1</a:t>
            </a:r>
            <a:r>
              <a:rPr sz="2625" spc="120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625" spc="22" baseline="-20634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w</a:t>
            </a:r>
            <a:r>
              <a:rPr sz="2625" spc="22" baseline="-20634" dirty="0">
                <a:latin typeface="Times New Roman"/>
                <a:cs typeface="Times New Roman"/>
              </a:rPr>
              <a:t>2</a:t>
            </a:r>
            <a:r>
              <a:rPr sz="2625" spc="307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spc="-30" dirty="0">
                <a:latin typeface="Times New Roman"/>
                <a:cs typeface="Times New Roman"/>
              </a:rPr>
              <a:t>x</a:t>
            </a:r>
            <a:r>
              <a:rPr sz="2625" spc="-44" baseline="-20634" dirty="0">
                <a:latin typeface="Times New Roman"/>
                <a:cs typeface="Times New Roman"/>
              </a:rPr>
              <a:t>3</a:t>
            </a:r>
            <a:r>
              <a:rPr sz="2550" i="1" spc="-30" dirty="0">
                <a:latin typeface="Times New Roman"/>
                <a:cs typeface="Times New Roman"/>
              </a:rPr>
              <a:t>w</a:t>
            </a:r>
            <a:r>
              <a:rPr sz="2625" spc="-44" baseline="-20634" dirty="0">
                <a:latin typeface="Times New Roman"/>
                <a:cs typeface="Times New Roman"/>
              </a:rPr>
              <a:t>3</a:t>
            </a:r>
            <a:r>
              <a:rPr sz="2625" spc="225" baseline="-20634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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625" spc="22" baseline="-20634" dirty="0">
                <a:latin typeface="Times New Roman"/>
                <a:cs typeface="Times New Roman"/>
              </a:rPr>
              <a:t>4</a:t>
            </a:r>
            <a:r>
              <a:rPr sz="2550" i="1" spc="15" dirty="0">
                <a:latin typeface="Times New Roman"/>
                <a:cs typeface="Times New Roman"/>
              </a:rPr>
              <a:t>w</a:t>
            </a:r>
            <a:r>
              <a:rPr sz="2625" spc="22" baseline="-20634" dirty="0">
                <a:latin typeface="Times New Roman"/>
                <a:cs typeface="Times New Roman"/>
              </a:rPr>
              <a:t>4</a:t>
            </a:r>
            <a:endParaRPr sz="2625" baseline="-20634">
              <a:latin typeface="Times New Roman"/>
              <a:cs typeface="Times New Roman"/>
            </a:endParaRPr>
          </a:p>
          <a:p>
            <a:pPr marL="461009" indent="-41084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0375" algn="l"/>
                <a:tab pos="46164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10" dirty="0">
                <a:latin typeface="Carlito"/>
                <a:cs typeface="Carlito"/>
              </a:rPr>
              <a:t>reflects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training performed </a:t>
            </a:r>
            <a:r>
              <a:rPr sz="2400" spc="-5" dirty="0">
                <a:latin typeface="Carlito"/>
                <a:cs typeface="Carlito"/>
              </a:rPr>
              <a:t>with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computed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0775" y="3202772"/>
            <a:ext cx="185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395" y="3648046"/>
            <a:ext cx="185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6973" y="3040115"/>
            <a:ext cx="231584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15695" algn="l"/>
                <a:tab pos="1441450" algn="l"/>
                <a:tab pos="1833245" algn="l"/>
              </a:tabLst>
            </a:pPr>
            <a:r>
              <a:rPr sz="2300" i="1" spc="5" dirty="0">
                <a:latin typeface="Times New Roman"/>
                <a:cs typeface="Times New Roman"/>
              </a:rPr>
              <a:t>y</a:t>
            </a:r>
            <a:r>
              <a:rPr sz="2300" i="1" spc="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3450" spc="-15" baseline="31400" dirty="0">
                <a:latin typeface="Symbol"/>
                <a:cs typeface="Symbol"/>
              </a:rPr>
              <a:t></a:t>
            </a:r>
            <a:r>
              <a:rPr sz="2300" spc="-10" dirty="0">
                <a:latin typeface="Times New Roman"/>
                <a:cs typeface="Times New Roman"/>
              </a:rPr>
              <a:t>0,	</a:t>
            </a:r>
            <a:r>
              <a:rPr sz="2300" i="1" dirty="0">
                <a:latin typeface="Times New Roman"/>
                <a:cs typeface="Times New Roman"/>
              </a:rPr>
              <a:t>if	</a:t>
            </a:r>
            <a:r>
              <a:rPr sz="2300" i="1" spc="5" dirty="0">
                <a:latin typeface="Times New Roman"/>
                <a:cs typeface="Times New Roman"/>
              </a:rPr>
              <a:t>y	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0;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5340" y="3089969"/>
            <a:ext cx="17081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Symbol"/>
                <a:cs typeface="Symbol"/>
              </a:rPr>
              <a:t>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340" y="3365285"/>
            <a:ext cx="17081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Symbol"/>
                <a:cs typeface="Symbol"/>
              </a:rPr>
              <a:t>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6850" y="3485381"/>
            <a:ext cx="167640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730" algn="l"/>
                <a:tab pos="832485" algn="l"/>
                <a:tab pos="1219200" algn="l"/>
              </a:tabLst>
            </a:pPr>
            <a:r>
              <a:rPr sz="2300" spc="-85" dirty="0">
                <a:latin typeface="Symbol"/>
                <a:cs typeface="Symbol"/>
              </a:rPr>
              <a:t></a:t>
            </a:r>
            <a:r>
              <a:rPr sz="2300" spc="-85" dirty="0">
                <a:latin typeface="Times New Roman"/>
                <a:cs typeface="Times New Roman"/>
              </a:rPr>
              <a:t>1,	</a:t>
            </a:r>
            <a:r>
              <a:rPr sz="2300" i="1" dirty="0">
                <a:latin typeface="Times New Roman"/>
                <a:cs typeface="Times New Roman"/>
              </a:rPr>
              <a:t>if	</a:t>
            </a:r>
            <a:r>
              <a:rPr sz="2300" i="1" spc="5" dirty="0">
                <a:latin typeface="Times New Roman"/>
                <a:cs typeface="Times New Roman"/>
              </a:rPr>
              <a:t>y	</a:t>
            </a:r>
            <a:r>
              <a:rPr sz="2300" spc="5" dirty="0">
                <a:latin typeface="Symbol"/>
                <a:cs typeface="Symbol"/>
              </a:rPr>
              <a:t>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0.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340" y="3563337"/>
            <a:ext cx="17081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Symbol"/>
                <a:cs typeface="Symbol"/>
              </a:rPr>
              <a:t>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563702"/>
            <a:ext cx="49729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7059" cy="415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066800"/>
                <a:gridCol w="375285"/>
                <a:gridCol w="462914"/>
                <a:gridCol w="457200"/>
                <a:gridCol w="838200"/>
                <a:gridCol w="914400"/>
                <a:gridCol w="609600"/>
                <a:gridCol w="515620"/>
                <a:gridCol w="474345"/>
                <a:gridCol w="1066165"/>
                <a:gridCol w="456565"/>
                <a:gridCol w="532765"/>
              </a:tblGrid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  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0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EPOCH-1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58873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7059" cy="415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066800"/>
                <a:gridCol w="375285"/>
                <a:gridCol w="462914"/>
                <a:gridCol w="457200"/>
                <a:gridCol w="838200"/>
                <a:gridCol w="914400"/>
                <a:gridCol w="609600"/>
                <a:gridCol w="515620"/>
                <a:gridCol w="474345"/>
                <a:gridCol w="1066165"/>
                <a:gridCol w="456565"/>
                <a:gridCol w="532765"/>
              </a:tblGrid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  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0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EPOCH-2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563702"/>
            <a:ext cx="497293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22450"/>
          <a:ext cx="8227059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066800"/>
                <a:gridCol w="375285"/>
                <a:gridCol w="462914"/>
                <a:gridCol w="457200"/>
                <a:gridCol w="838200"/>
                <a:gridCol w="914400"/>
                <a:gridCol w="609600"/>
                <a:gridCol w="515620"/>
                <a:gridCol w="474345"/>
                <a:gridCol w="1066165"/>
                <a:gridCol w="456565"/>
                <a:gridCol w="532765"/>
              </a:tblGrid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EPOCH-3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323" y="6043881"/>
            <a:ext cx="687197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10" dirty="0">
                <a:latin typeface="Times New Roman"/>
                <a:cs typeface="Times New Roman"/>
              </a:rPr>
              <a:t>Here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target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outputs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are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equal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to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actual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outputs.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So,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we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stop.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882" y="563702"/>
            <a:ext cx="470644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dirty="0"/>
              <a:t>FINAL</a:t>
            </a:r>
            <a:r>
              <a:rPr spc="-70" dirty="0"/>
              <a:t> </a:t>
            </a:r>
            <a:r>
              <a:rPr dirty="0"/>
              <a:t>NET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2000" y="1511300"/>
            <a:ext cx="7086600" cy="4978400"/>
            <a:chOff x="762000" y="1511300"/>
            <a:chExt cx="7086600" cy="4978400"/>
          </a:xfrm>
        </p:grpSpPr>
        <p:sp>
          <p:nvSpPr>
            <p:cNvPr id="6" name="object 6"/>
            <p:cNvSpPr/>
            <p:nvPr/>
          </p:nvSpPr>
          <p:spPr>
            <a:xfrm>
              <a:off x="3352800" y="1524000"/>
              <a:ext cx="3200400" cy="2590800"/>
            </a:xfrm>
            <a:custGeom>
              <a:avLst/>
              <a:gdLst/>
              <a:ahLst/>
              <a:cxnLst/>
              <a:rect l="l" t="t" r="r" b="b"/>
              <a:pathLst>
                <a:path w="3200400" h="25908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  <a:path w="3200400" h="2590800">
                  <a:moveTo>
                    <a:pt x="2286000" y="2133600"/>
                  </a:moveTo>
                  <a:lnTo>
                    <a:pt x="2288360" y="2086858"/>
                  </a:lnTo>
                  <a:lnTo>
                    <a:pt x="2295289" y="2041466"/>
                  </a:lnTo>
                  <a:lnTo>
                    <a:pt x="2306557" y="1997653"/>
                  </a:lnTo>
                  <a:lnTo>
                    <a:pt x="2321933" y="1955649"/>
                  </a:lnTo>
                  <a:lnTo>
                    <a:pt x="2341187" y="1915683"/>
                  </a:lnTo>
                  <a:lnTo>
                    <a:pt x="2364090" y="1877987"/>
                  </a:lnTo>
                  <a:lnTo>
                    <a:pt x="2390411" y="1842790"/>
                  </a:lnTo>
                  <a:lnTo>
                    <a:pt x="2419921" y="1810321"/>
                  </a:lnTo>
                  <a:lnTo>
                    <a:pt x="2452390" y="1780811"/>
                  </a:lnTo>
                  <a:lnTo>
                    <a:pt x="2487587" y="1754490"/>
                  </a:lnTo>
                  <a:lnTo>
                    <a:pt x="2525283" y="1731587"/>
                  </a:lnTo>
                  <a:lnTo>
                    <a:pt x="2565249" y="1712333"/>
                  </a:lnTo>
                  <a:lnTo>
                    <a:pt x="2607253" y="1696957"/>
                  </a:lnTo>
                  <a:lnTo>
                    <a:pt x="2651066" y="1685689"/>
                  </a:lnTo>
                  <a:lnTo>
                    <a:pt x="2696458" y="1678760"/>
                  </a:lnTo>
                  <a:lnTo>
                    <a:pt x="2743200" y="1676400"/>
                  </a:lnTo>
                  <a:lnTo>
                    <a:pt x="2789941" y="1678760"/>
                  </a:lnTo>
                  <a:lnTo>
                    <a:pt x="2835333" y="1685689"/>
                  </a:lnTo>
                  <a:lnTo>
                    <a:pt x="2879146" y="1696957"/>
                  </a:lnTo>
                  <a:lnTo>
                    <a:pt x="2921150" y="1712333"/>
                  </a:lnTo>
                  <a:lnTo>
                    <a:pt x="2961116" y="1731587"/>
                  </a:lnTo>
                  <a:lnTo>
                    <a:pt x="2998812" y="1754490"/>
                  </a:lnTo>
                  <a:lnTo>
                    <a:pt x="3034009" y="1780811"/>
                  </a:lnTo>
                  <a:lnTo>
                    <a:pt x="3066478" y="1810321"/>
                  </a:lnTo>
                  <a:lnTo>
                    <a:pt x="3095988" y="1842790"/>
                  </a:lnTo>
                  <a:lnTo>
                    <a:pt x="3122309" y="1877987"/>
                  </a:lnTo>
                  <a:lnTo>
                    <a:pt x="3145212" y="1915683"/>
                  </a:lnTo>
                  <a:lnTo>
                    <a:pt x="3164466" y="1955649"/>
                  </a:lnTo>
                  <a:lnTo>
                    <a:pt x="3179842" y="1997653"/>
                  </a:lnTo>
                  <a:lnTo>
                    <a:pt x="3191110" y="2041466"/>
                  </a:lnTo>
                  <a:lnTo>
                    <a:pt x="3198039" y="2086858"/>
                  </a:lnTo>
                  <a:lnTo>
                    <a:pt x="3200400" y="2133600"/>
                  </a:lnTo>
                  <a:lnTo>
                    <a:pt x="3198039" y="2180341"/>
                  </a:lnTo>
                  <a:lnTo>
                    <a:pt x="3191110" y="2225733"/>
                  </a:lnTo>
                  <a:lnTo>
                    <a:pt x="3179842" y="2269546"/>
                  </a:lnTo>
                  <a:lnTo>
                    <a:pt x="3164466" y="2311550"/>
                  </a:lnTo>
                  <a:lnTo>
                    <a:pt x="3145212" y="2351516"/>
                  </a:lnTo>
                  <a:lnTo>
                    <a:pt x="3122309" y="2389212"/>
                  </a:lnTo>
                  <a:lnTo>
                    <a:pt x="3095988" y="2424409"/>
                  </a:lnTo>
                  <a:lnTo>
                    <a:pt x="3066478" y="2456878"/>
                  </a:lnTo>
                  <a:lnTo>
                    <a:pt x="3034009" y="2486388"/>
                  </a:lnTo>
                  <a:lnTo>
                    <a:pt x="2998812" y="2512709"/>
                  </a:lnTo>
                  <a:lnTo>
                    <a:pt x="2961116" y="2535612"/>
                  </a:lnTo>
                  <a:lnTo>
                    <a:pt x="2921150" y="2554866"/>
                  </a:lnTo>
                  <a:lnTo>
                    <a:pt x="2879146" y="2570242"/>
                  </a:lnTo>
                  <a:lnTo>
                    <a:pt x="2835333" y="2581510"/>
                  </a:lnTo>
                  <a:lnTo>
                    <a:pt x="2789941" y="2588439"/>
                  </a:lnTo>
                  <a:lnTo>
                    <a:pt x="2743200" y="2590800"/>
                  </a:lnTo>
                  <a:lnTo>
                    <a:pt x="2696458" y="2588439"/>
                  </a:lnTo>
                  <a:lnTo>
                    <a:pt x="2651066" y="2581510"/>
                  </a:lnTo>
                  <a:lnTo>
                    <a:pt x="2607253" y="2570242"/>
                  </a:lnTo>
                  <a:lnTo>
                    <a:pt x="2565249" y="2554866"/>
                  </a:lnTo>
                  <a:lnTo>
                    <a:pt x="2525283" y="2535612"/>
                  </a:lnTo>
                  <a:lnTo>
                    <a:pt x="2487587" y="2512709"/>
                  </a:lnTo>
                  <a:lnTo>
                    <a:pt x="2452390" y="2486388"/>
                  </a:lnTo>
                  <a:lnTo>
                    <a:pt x="2419921" y="2456878"/>
                  </a:lnTo>
                  <a:lnTo>
                    <a:pt x="2390411" y="2424409"/>
                  </a:lnTo>
                  <a:lnTo>
                    <a:pt x="2364090" y="2389212"/>
                  </a:lnTo>
                  <a:lnTo>
                    <a:pt x="2341187" y="2351516"/>
                  </a:lnTo>
                  <a:lnTo>
                    <a:pt x="2321933" y="2311550"/>
                  </a:lnTo>
                  <a:lnTo>
                    <a:pt x="2306557" y="2269546"/>
                  </a:lnTo>
                  <a:lnTo>
                    <a:pt x="2295289" y="2225733"/>
                  </a:lnTo>
                  <a:lnTo>
                    <a:pt x="2288360" y="2180341"/>
                  </a:lnTo>
                  <a:lnTo>
                    <a:pt x="2286000" y="2133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2246" y="1977136"/>
              <a:ext cx="1376680" cy="1680845"/>
            </a:xfrm>
            <a:custGeom>
              <a:avLst/>
              <a:gdLst/>
              <a:ahLst/>
              <a:cxnLst/>
              <a:rect l="l" t="t" r="r" b="b"/>
              <a:pathLst>
                <a:path w="1376679" h="1680845">
                  <a:moveTo>
                    <a:pt x="1284858" y="1632712"/>
                  </a:moveTo>
                  <a:lnTo>
                    <a:pt x="1281176" y="1634363"/>
                  </a:lnTo>
                  <a:lnTo>
                    <a:pt x="1280032" y="1637664"/>
                  </a:lnTo>
                  <a:lnTo>
                    <a:pt x="1278763" y="1640966"/>
                  </a:lnTo>
                  <a:lnTo>
                    <a:pt x="1280414" y="1644650"/>
                  </a:lnTo>
                  <a:lnTo>
                    <a:pt x="1283715" y="1645793"/>
                  </a:lnTo>
                  <a:lnTo>
                    <a:pt x="1376552" y="1680464"/>
                  </a:lnTo>
                  <a:lnTo>
                    <a:pt x="1375647" y="1674749"/>
                  </a:lnTo>
                  <a:lnTo>
                    <a:pt x="1363726" y="1674749"/>
                  </a:lnTo>
                  <a:lnTo>
                    <a:pt x="1348928" y="1656664"/>
                  </a:lnTo>
                  <a:lnTo>
                    <a:pt x="1288161" y="1633982"/>
                  </a:lnTo>
                  <a:lnTo>
                    <a:pt x="1284858" y="1632712"/>
                  </a:lnTo>
                  <a:close/>
                </a:path>
                <a:path w="1376679" h="1680845">
                  <a:moveTo>
                    <a:pt x="1348928" y="1656664"/>
                  </a:moveTo>
                  <a:lnTo>
                    <a:pt x="1363726" y="1674749"/>
                  </a:lnTo>
                  <a:lnTo>
                    <a:pt x="1367451" y="1671701"/>
                  </a:lnTo>
                  <a:lnTo>
                    <a:pt x="1362328" y="1671701"/>
                  </a:lnTo>
                  <a:lnTo>
                    <a:pt x="1360634" y="1661034"/>
                  </a:lnTo>
                  <a:lnTo>
                    <a:pt x="1348928" y="1656664"/>
                  </a:lnTo>
                  <a:close/>
                </a:path>
                <a:path w="1376679" h="1680845">
                  <a:moveTo>
                    <a:pt x="1357249" y="1576831"/>
                  </a:moveTo>
                  <a:lnTo>
                    <a:pt x="1350264" y="1577848"/>
                  </a:lnTo>
                  <a:lnTo>
                    <a:pt x="1347977" y="1581150"/>
                  </a:lnTo>
                  <a:lnTo>
                    <a:pt x="1348486" y="1584578"/>
                  </a:lnTo>
                  <a:lnTo>
                    <a:pt x="1358658" y="1648601"/>
                  </a:lnTo>
                  <a:lnTo>
                    <a:pt x="1373504" y="1666747"/>
                  </a:lnTo>
                  <a:lnTo>
                    <a:pt x="1363726" y="1674749"/>
                  </a:lnTo>
                  <a:lnTo>
                    <a:pt x="1375647" y="1674749"/>
                  </a:lnTo>
                  <a:lnTo>
                    <a:pt x="1361058" y="1582674"/>
                  </a:lnTo>
                  <a:lnTo>
                    <a:pt x="1360424" y="1579117"/>
                  </a:lnTo>
                  <a:lnTo>
                    <a:pt x="1357249" y="1576831"/>
                  </a:lnTo>
                  <a:close/>
                </a:path>
                <a:path w="1376679" h="1680845">
                  <a:moveTo>
                    <a:pt x="1360634" y="1661034"/>
                  </a:moveTo>
                  <a:lnTo>
                    <a:pt x="1362328" y="1671701"/>
                  </a:lnTo>
                  <a:lnTo>
                    <a:pt x="1370838" y="1664843"/>
                  </a:lnTo>
                  <a:lnTo>
                    <a:pt x="1360634" y="1661034"/>
                  </a:lnTo>
                  <a:close/>
                </a:path>
                <a:path w="1376679" h="1680845">
                  <a:moveTo>
                    <a:pt x="1358658" y="1648601"/>
                  </a:moveTo>
                  <a:lnTo>
                    <a:pt x="1360634" y="1661034"/>
                  </a:lnTo>
                  <a:lnTo>
                    <a:pt x="1370838" y="1664843"/>
                  </a:lnTo>
                  <a:lnTo>
                    <a:pt x="1362328" y="1671701"/>
                  </a:lnTo>
                  <a:lnTo>
                    <a:pt x="1367451" y="1671701"/>
                  </a:lnTo>
                  <a:lnTo>
                    <a:pt x="1373504" y="1666747"/>
                  </a:lnTo>
                  <a:lnTo>
                    <a:pt x="1358658" y="1648601"/>
                  </a:lnTo>
                  <a:close/>
                </a:path>
                <a:path w="1376679" h="1680845">
                  <a:moveTo>
                    <a:pt x="9905" y="0"/>
                  </a:moveTo>
                  <a:lnTo>
                    <a:pt x="0" y="8127"/>
                  </a:lnTo>
                  <a:lnTo>
                    <a:pt x="1348928" y="1656664"/>
                  </a:lnTo>
                  <a:lnTo>
                    <a:pt x="1360634" y="1661034"/>
                  </a:lnTo>
                  <a:lnTo>
                    <a:pt x="1358658" y="1648601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0" y="2209800"/>
              <a:ext cx="990600" cy="1981200"/>
            </a:xfrm>
            <a:custGeom>
              <a:avLst/>
              <a:gdLst/>
              <a:ahLst/>
              <a:cxnLst/>
              <a:rect l="l" t="t" r="r" b="b"/>
              <a:pathLst>
                <a:path w="990600" h="19812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  <a:path w="990600" h="1981200">
                  <a:moveTo>
                    <a:pt x="76200" y="1524000"/>
                  </a:moveTo>
                  <a:lnTo>
                    <a:pt x="78560" y="1477258"/>
                  </a:lnTo>
                  <a:lnTo>
                    <a:pt x="85489" y="1431866"/>
                  </a:lnTo>
                  <a:lnTo>
                    <a:pt x="96757" y="1388053"/>
                  </a:lnTo>
                  <a:lnTo>
                    <a:pt x="112133" y="1346049"/>
                  </a:lnTo>
                  <a:lnTo>
                    <a:pt x="131387" y="1306083"/>
                  </a:lnTo>
                  <a:lnTo>
                    <a:pt x="154290" y="1268387"/>
                  </a:lnTo>
                  <a:lnTo>
                    <a:pt x="180611" y="1233190"/>
                  </a:lnTo>
                  <a:lnTo>
                    <a:pt x="210121" y="1200721"/>
                  </a:lnTo>
                  <a:lnTo>
                    <a:pt x="242590" y="1171211"/>
                  </a:lnTo>
                  <a:lnTo>
                    <a:pt x="277787" y="1144890"/>
                  </a:lnTo>
                  <a:lnTo>
                    <a:pt x="315483" y="1121987"/>
                  </a:lnTo>
                  <a:lnTo>
                    <a:pt x="355449" y="1102733"/>
                  </a:lnTo>
                  <a:lnTo>
                    <a:pt x="397453" y="1087357"/>
                  </a:lnTo>
                  <a:lnTo>
                    <a:pt x="441266" y="1076089"/>
                  </a:lnTo>
                  <a:lnTo>
                    <a:pt x="486658" y="1069160"/>
                  </a:lnTo>
                  <a:lnTo>
                    <a:pt x="533400" y="1066800"/>
                  </a:lnTo>
                  <a:lnTo>
                    <a:pt x="580141" y="1069160"/>
                  </a:lnTo>
                  <a:lnTo>
                    <a:pt x="625533" y="1076089"/>
                  </a:lnTo>
                  <a:lnTo>
                    <a:pt x="669346" y="1087357"/>
                  </a:lnTo>
                  <a:lnTo>
                    <a:pt x="711350" y="1102733"/>
                  </a:lnTo>
                  <a:lnTo>
                    <a:pt x="751316" y="1121987"/>
                  </a:lnTo>
                  <a:lnTo>
                    <a:pt x="789012" y="1144890"/>
                  </a:lnTo>
                  <a:lnTo>
                    <a:pt x="824209" y="1171211"/>
                  </a:lnTo>
                  <a:lnTo>
                    <a:pt x="856678" y="1200721"/>
                  </a:lnTo>
                  <a:lnTo>
                    <a:pt x="886188" y="1233190"/>
                  </a:lnTo>
                  <a:lnTo>
                    <a:pt x="912509" y="1268387"/>
                  </a:lnTo>
                  <a:lnTo>
                    <a:pt x="935412" y="1306083"/>
                  </a:lnTo>
                  <a:lnTo>
                    <a:pt x="954666" y="1346049"/>
                  </a:lnTo>
                  <a:lnTo>
                    <a:pt x="970042" y="1388053"/>
                  </a:lnTo>
                  <a:lnTo>
                    <a:pt x="981310" y="1431866"/>
                  </a:lnTo>
                  <a:lnTo>
                    <a:pt x="988239" y="1477258"/>
                  </a:lnTo>
                  <a:lnTo>
                    <a:pt x="990600" y="1524000"/>
                  </a:lnTo>
                  <a:lnTo>
                    <a:pt x="988239" y="1570741"/>
                  </a:lnTo>
                  <a:lnTo>
                    <a:pt x="981310" y="1616133"/>
                  </a:lnTo>
                  <a:lnTo>
                    <a:pt x="970042" y="1659946"/>
                  </a:lnTo>
                  <a:lnTo>
                    <a:pt x="954666" y="1701950"/>
                  </a:lnTo>
                  <a:lnTo>
                    <a:pt x="935412" y="1741916"/>
                  </a:lnTo>
                  <a:lnTo>
                    <a:pt x="912509" y="1779612"/>
                  </a:lnTo>
                  <a:lnTo>
                    <a:pt x="886188" y="1814809"/>
                  </a:lnTo>
                  <a:lnTo>
                    <a:pt x="856678" y="1847278"/>
                  </a:lnTo>
                  <a:lnTo>
                    <a:pt x="824209" y="1876788"/>
                  </a:lnTo>
                  <a:lnTo>
                    <a:pt x="789012" y="1903109"/>
                  </a:lnTo>
                  <a:lnTo>
                    <a:pt x="751316" y="1926012"/>
                  </a:lnTo>
                  <a:lnTo>
                    <a:pt x="711350" y="1945266"/>
                  </a:lnTo>
                  <a:lnTo>
                    <a:pt x="669346" y="1960642"/>
                  </a:lnTo>
                  <a:lnTo>
                    <a:pt x="625533" y="1971910"/>
                  </a:lnTo>
                  <a:lnTo>
                    <a:pt x="580141" y="1978839"/>
                  </a:lnTo>
                  <a:lnTo>
                    <a:pt x="533400" y="1981200"/>
                  </a:lnTo>
                  <a:lnTo>
                    <a:pt x="486658" y="1978839"/>
                  </a:lnTo>
                  <a:lnTo>
                    <a:pt x="441266" y="1971910"/>
                  </a:lnTo>
                  <a:lnTo>
                    <a:pt x="397453" y="1960642"/>
                  </a:lnTo>
                  <a:lnTo>
                    <a:pt x="355449" y="1945266"/>
                  </a:lnTo>
                  <a:lnTo>
                    <a:pt x="315483" y="1926012"/>
                  </a:lnTo>
                  <a:lnTo>
                    <a:pt x="277787" y="1903109"/>
                  </a:lnTo>
                  <a:lnTo>
                    <a:pt x="242590" y="1876788"/>
                  </a:lnTo>
                  <a:lnTo>
                    <a:pt x="210121" y="1847278"/>
                  </a:lnTo>
                  <a:lnTo>
                    <a:pt x="180611" y="1814809"/>
                  </a:lnTo>
                  <a:lnTo>
                    <a:pt x="154290" y="1779612"/>
                  </a:lnTo>
                  <a:lnTo>
                    <a:pt x="131387" y="1741916"/>
                  </a:lnTo>
                  <a:lnTo>
                    <a:pt x="112133" y="1701950"/>
                  </a:lnTo>
                  <a:lnTo>
                    <a:pt x="96757" y="1659946"/>
                  </a:lnTo>
                  <a:lnTo>
                    <a:pt x="85489" y="1616133"/>
                  </a:lnTo>
                  <a:lnTo>
                    <a:pt x="78560" y="1570741"/>
                  </a:lnTo>
                  <a:lnTo>
                    <a:pt x="76200" y="1524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4222" y="2660903"/>
              <a:ext cx="3430904" cy="1079500"/>
            </a:xfrm>
            <a:custGeom>
              <a:avLst/>
              <a:gdLst/>
              <a:ahLst/>
              <a:cxnLst/>
              <a:rect l="l" t="t" r="r" b="b"/>
              <a:pathLst>
                <a:path w="3430904" h="1079500">
                  <a:moveTo>
                    <a:pt x="3430778" y="996696"/>
                  </a:moveTo>
                  <a:lnTo>
                    <a:pt x="3419754" y="990600"/>
                  </a:lnTo>
                  <a:lnTo>
                    <a:pt x="3344037" y="948690"/>
                  </a:lnTo>
                  <a:lnTo>
                    <a:pt x="3340989" y="947039"/>
                  </a:lnTo>
                  <a:lnTo>
                    <a:pt x="3337179" y="948182"/>
                  </a:lnTo>
                  <a:lnTo>
                    <a:pt x="3335401" y="951230"/>
                  </a:lnTo>
                  <a:lnTo>
                    <a:pt x="3333750" y="954278"/>
                  </a:lnTo>
                  <a:lnTo>
                    <a:pt x="3334893" y="958088"/>
                  </a:lnTo>
                  <a:lnTo>
                    <a:pt x="3337941" y="959866"/>
                  </a:lnTo>
                  <a:lnTo>
                    <a:pt x="3394519" y="991146"/>
                  </a:lnTo>
                  <a:lnTo>
                    <a:pt x="3350285" y="992162"/>
                  </a:lnTo>
                  <a:lnTo>
                    <a:pt x="3284220" y="922020"/>
                  </a:lnTo>
                  <a:lnTo>
                    <a:pt x="3280283" y="921893"/>
                  </a:lnTo>
                  <a:lnTo>
                    <a:pt x="3277743" y="924306"/>
                  </a:lnTo>
                  <a:lnTo>
                    <a:pt x="3275076" y="926719"/>
                  </a:lnTo>
                  <a:lnTo>
                    <a:pt x="3274949" y="930656"/>
                  </a:lnTo>
                  <a:lnTo>
                    <a:pt x="3277362" y="933323"/>
                  </a:lnTo>
                  <a:lnTo>
                    <a:pt x="3321786" y="980363"/>
                  </a:lnTo>
                  <a:lnTo>
                    <a:pt x="3556" y="0"/>
                  </a:lnTo>
                  <a:lnTo>
                    <a:pt x="0" y="12192"/>
                  </a:lnTo>
                  <a:lnTo>
                    <a:pt x="3318179" y="992543"/>
                  </a:lnTo>
                  <a:lnTo>
                    <a:pt x="3316655" y="992924"/>
                  </a:lnTo>
                  <a:lnTo>
                    <a:pt x="77851" y="1066546"/>
                  </a:lnTo>
                  <a:lnTo>
                    <a:pt x="78105" y="1079246"/>
                  </a:lnTo>
                  <a:lnTo>
                    <a:pt x="3259772" y="1006932"/>
                  </a:lnTo>
                  <a:lnTo>
                    <a:pt x="3255391" y="1007999"/>
                  </a:lnTo>
                  <a:lnTo>
                    <a:pt x="3251962" y="1008888"/>
                  </a:lnTo>
                  <a:lnTo>
                    <a:pt x="3249803" y="1012317"/>
                  </a:lnTo>
                  <a:lnTo>
                    <a:pt x="3250692" y="1015746"/>
                  </a:lnTo>
                  <a:lnTo>
                    <a:pt x="3251454" y="1019048"/>
                  </a:lnTo>
                  <a:lnTo>
                    <a:pt x="3255010" y="1021207"/>
                  </a:lnTo>
                  <a:lnTo>
                    <a:pt x="3258312" y="1020318"/>
                  </a:lnTo>
                  <a:lnTo>
                    <a:pt x="3318319" y="1005598"/>
                  </a:lnTo>
                  <a:lnTo>
                    <a:pt x="3394976" y="1003846"/>
                  </a:lnTo>
                  <a:lnTo>
                    <a:pt x="3339719" y="1037717"/>
                  </a:lnTo>
                  <a:lnTo>
                    <a:pt x="3336671" y="1039622"/>
                  </a:lnTo>
                  <a:lnTo>
                    <a:pt x="3335782" y="1043432"/>
                  </a:lnTo>
                  <a:lnTo>
                    <a:pt x="3337687" y="1046480"/>
                  </a:lnTo>
                  <a:lnTo>
                    <a:pt x="3339465" y="1049401"/>
                  </a:lnTo>
                  <a:lnTo>
                    <a:pt x="3343402" y="1050417"/>
                  </a:lnTo>
                  <a:lnTo>
                    <a:pt x="3346323" y="1048512"/>
                  </a:lnTo>
                  <a:lnTo>
                    <a:pt x="3430778" y="9966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800" y="441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0041" y="3640073"/>
              <a:ext cx="3279140" cy="1242695"/>
            </a:xfrm>
            <a:custGeom>
              <a:avLst/>
              <a:gdLst/>
              <a:ahLst/>
              <a:cxnLst/>
              <a:rect l="l" t="t" r="r" b="b"/>
              <a:pathLst>
                <a:path w="3279140" h="1242695">
                  <a:moveTo>
                    <a:pt x="3242583" y="24137"/>
                  </a:moveTo>
                  <a:lnTo>
                    <a:pt x="0" y="1230757"/>
                  </a:lnTo>
                  <a:lnTo>
                    <a:pt x="4317" y="1242695"/>
                  </a:lnTo>
                  <a:lnTo>
                    <a:pt x="3247277" y="35983"/>
                  </a:lnTo>
                  <a:lnTo>
                    <a:pt x="3255204" y="26330"/>
                  </a:lnTo>
                  <a:lnTo>
                    <a:pt x="3242583" y="24137"/>
                  </a:lnTo>
                  <a:close/>
                </a:path>
                <a:path w="3279140" h="1242695">
                  <a:moveTo>
                    <a:pt x="3269284" y="15875"/>
                  </a:moveTo>
                  <a:lnTo>
                    <a:pt x="3264788" y="15875"/>
                  </a:lnTo>
                  <a:lnTo>
                    <a:pt x="3269233" y="27812"/>
                  </a:lnTo>
                  <a:lnTo>
                    <a:pt x="3247277" y="35983"/>
                  </a:lnTo>
                  <a:lnTo>
                    <a:pt x="3206114" y="86106"/>
                  </a:lnTo>
                  <a:lnTo>
                    <a:pt x="3203956" y="88773"/>
                  </a:lnTo>
                  <a:lnTo>
                    <a:pt x="3204336" y="92837"/>
                  </a:lnTo>
                  <a:lnTo>
                    <a:pt x="3209797" y="97281"/>
                  </a:lnTo>
                  <a:lnTo>
                    <a:pt x="3213735" y="96900"/>
                  </a:lnTo>
                  <a:lnTo>
                    <a:pt x="3278758" y="17525"/>
                  </a:lnTo>
                  <a:lnTo>
                    <a:pt x="3269284" y="15875"/>
                  </a:lnTo>
                  <a:close/>
                </a:path>
                <a:path w="3279140" h="1242695">
                  <a:moveTo>
                    <a:pt x="3255204" y="26330"/>
                  </a:moveTo>
                  <a:lnTo>
                    <a:pt x="3247277" y="35983"/>
                  </a:lnTo>
                  <a:lnTo>
                    <a:pt x="3268210" y="28193"/>
                  </a:lnTo>
                  <a:lnTo>
                    <a:pt x="3265931" y="28193"/>
                  </a:lnTo>
                  <a:lnTo>
                    <a:pt x="3255204" y="26330"/>
                  </a:lnTo>
                  <a:close/>
                </a:path>
                <a:path w="3279140" h="1242695">
                  <a:moveTo>
                    <a:pt x="3262122" y="17906"/>
                  </a:moveTo>
                  <a:lnTo>
                    <a:pt x="3255204" y="26330"/>
                  </a:lnTo>
                  <a:lnTo>
                    <a:pt x="3265931" y="28193"/>
                  </a:lnTo>
                  <a:lnTo>
                    <a:pt x="3262122" y="17906"/>
                  </a:lnTo>
                  <a:close/>
                </a:path>
                <a:path w="3279140" h="1242695">
                  <a:moveTo>
                    <a:pt x="3265545" y="17906"/>
                  </a:moveTo>
                  <a:lnTo>
                    <a:pt x="3262122" y="17906"/>
                  </a:lnTo>
                  <a:lnTo>
                    <a:pt x="3265931" y="28193"/>
                  </a:lnTo>
                  <a:lnTo>
                    <a:pt x="3268210" y="28193"/>
                  </a:lnTo>
                  <a:lnTo>
                    <a:pt x="3269233" y="27812"/>
                  </a:lnTo>
                  <a:lnTo>
                    <a:pt x="3265545" y="17906"/>
                  </a:lnTo>
                  <a:close/>
                </a:path>
                <a:path w="3279140" h="1242695">
                  <a:moveTo>
                    <a:pt x="3264788" y="15875"/>
                  </a:moveTo>
                  <a:lnTo>
                    <a:pt x="3242583" y="24137"/>
                  </a:lnTo>
                  <a:lnTo>
                    <a:pt x="3255204" y="26330"/>
                  </a:lnTo>
                  <a:lnTo>
                    <a:pt x="3262122" y="17906"/>
                  </a:lnTo>
                  <a:lnTo>
                    <a:pt x="3265545" y="17906"/>
                  </a:lnTo>
                  <a:lnTo>
                    <a:pt x="3264788" y="15875"/>
                  </a:lnTo>
                  <a:close/>
                </a:path>
                <a:path w="3279140" h="1242695">
                  <a:moveTo>
                    <a:pt x="3177667" y="0"/>
                  </a:moveTo>
                  <a:lnTo>
                    <a:pt x="3174364" y="2286"/>
                  </a:lnTo>
                  <a:lnTo>
                    <a:pt x="3173857" y="5714"/>
                  </a:lnTo>
                  <a:lnTo>
                    <a:pt x="3173222" y="9143"/>
                  </a:lnTo>
                  <a:lnTo>
                    <a:pt x="3175508" y="12445"/>
                  </a:lnTo>
                  <a:lnTo>
                    <a:pt x="3178936" y="13081"/>
                  </a:lnTo>
                  <a:lnTo>
                    <a:pt x="3242583" y="24137"/>
                  </a:lnTo>
                  <a:lnTo>
                    <a:pt x="3264788" y="15875"/>
                  </a:lnTo>
                  <a:lnTo>
                    <a:pt x="3269284" y="15875"/>
                  </a:lnTo>
                  <a:lnTo>
                    <a:pt x="3181096" y="507"/>
                  </a:lnTo>
                  <a:lnTo>
                    <a:pt x="317766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5562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4"/>
                  </a:lnTo>
                  <a:lnTo>
                    <a:pt x="9289" y="365059"/>
                  </a:lnTo>
                  <a:lnTo>
                    <a:pt x="20557" y="321243"/>
                  </a:lnTo>
                  <a:lnTo>
                    <a:pt x="35933" y="279238"/>
                  </a:lnTo>
                  <a:lnTo>
                    <a:pt x="55187" y="239272"/>
                  </a:lnTo>
                  <a:lnTo>
                    <a:pt x="78090" y="201576"/>
                  </a:lnTo>
                  <a:lnTo>
                    <a:pt x="104411" y="166379"/>
                  </a:lnTo>
                  <a:lnTo>
                    <a:pt x="133921" y="133911"/>
                  </a:lnTo>
                  <a:lnTo>
                    <a:pt x="166390" y="104403"/>
                  </a:lnTo>
                  <a:lnTo>
                    <a:pt x="201587" y="78083"/>
                  </a:lnTo>
                  <a:lnTo>
                    <a:pt x="239283" y="55182"/>
                  </a:lnTo>
                  <a:lnTo>
                    <a:pt x="279249" y="35929"/>
                  </a:lnTo>
                  <a:lnTo>
                    <a:pt x="321253" y="20555"/>
                  </a:lnTo>
                  <a:lnTo>
                    <a:pt x="365066" y="9288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8"/>
                  </a:lnTo>
                  <a:lnTo>
                    <a:pt x="593146" y="20555"/>
                  </a:lnTo>
                  <a:lnTo>
                    <a:pt x="635150" y="35929"/>
                  </a:lnTo>
                  <a:lnTo>
                    <a:pt x="675116" y="55182"/>
                  </a:lnTo>
                  <a:lnTo>
                    <a:pt x="712812" y="78083"/>
                  </a:lnTo>
                  <a:lnTo>
                    <a:pt x="748009" y="104403"/>
                  </a:lnTo>
                  <a:lnTo>
                    <a:pt x="780478" y="133911"/>
                  </a:lnTo>
                  <a:lnTo>
                    <a:pt x="809988" y="166379"/>
                  </a:lnTo>
                  <a:lnTo>
                    <a:pt x="836309" y="201576"/>
                  </a:lnTo>
                  <a:lnTo>
                    <a:pt x="859212" y="239272"/>
                  </a:lnTo>
                  <a:lnTo>
                    <a:pt x="878466" y="279238"/>
                  </a:lnTo>
                  <a:lnTo>
                    <a:pt x="893842" y="321243"/>
                  </a:lnTo>
                  <a:lnTo>
                    <a:pt x="905110" y="365059"/>
                  </a:lnTo>
                  <a:lnTo>
                    <a:pt x="912039" y="410454"/>
                  </a:lnTo>
                  <a:lnTo>
                    <a:pt x="914400" y="457200"/>
                  </a:lnTo>
                  <a:lnTo>
                    <a:pt x="912039" y="503945"/>
                  </a:lnTo>
                  <a:lnTo>
                    <a:pt x="905110" y="549340"/>
                  </a:lnTo>
                  <a:lnTo>
                    <a:pt x="893842" y="593156"/>
                  </a:lnTo>
                  <a:lnTo>
                    <a:pt x="878466" y="635161"/>
                  </a:lnTo>
                  <a:lnTo>
                    <a:pt x="859212" y="675127"/>
                  </a:lnTo>
                  <a:lnTo>
                    <a:pt x="836309" y="712823"/>
                  </a:lnTo>
                  <a:lnTo>
                    <a:pt x="809988" y="748020"/>
                  </a:lnTo>
                  <a:lnTo>
                    <a:pt x="780478" y="780488"/>
                  </a:lnTo>
                  <a:lnTo>
                    <a:pt x="748009" y="809996"/>
                  </a:lnTo>
                  <a:lnTo>
                    <a:pt x="712812" y="836316"/>
                  </a:lnTo>
                  <a:lnTo>
                    <a:pt x="675116" y="859217"/>
                  </a:lnTo>
                  <a:lnTo>
                    <a:pt x="635150" y="878470"/>
                  </a:lnTo>
                  <a:lnTo>
                    <a:pt x="593146" y="893844"/>
                  </a:lnTo>
                  <a:lnTo>
                    <a:pt x="549333" y="905111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1"/>
                  </a:lnTo>
                  <a:lnTo>
                    <a:pt x="321253" y="893844"/>
                  </a:lnTo>
                  <a:lnTo>
                    <a:pt x="279249" y="878470"/>
                  </a:lnTo>
                  <a:lnTo>
                    <a:pt x="239283" y="859217"/>
                  </a:lnTo>
                  <a:lnTo>
                    <a:pt x="201587" y="836316"/>
                  </a:lnTo>
                  <a:lnTo>
                    <a:pt x="166390" y="809996"/>
                  </a:lnTo>
                  <a:lnTo>
                    <a:pt x="133921" y="780488"/>
                  </a:lnTo>
                  <a:lnTo>
                    <a:pt x="104411" y="748020"/>
                  </a:lnTo>
                  <a:lnTo>
                    <a:pt x="78090" y="712823"/>
                  </a:lnTo>
                  <a:lnTo>
                    <a:pt x="55187" y="675127"/>
                  </a:lnTo>
                  <a:lnTo>
                    <a:pt x="35933" y="635161"/>
                  </a:lnTo>
                  <a:lnTo>
                    <a:pt x="20557" y="593156"/>
                  </a:lnTo>
                  <a:lnTo>
                    <a:pt x="9289" y="549340"/>
                  </a:lnTo>
                  <a:lnTo>
                    <a:pt x="2360" y="503945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2615310"/>
              <a:ext cx="7086600" cy="3456304"/>
            </a:xfrm>
            <a:custGeom>
              <a:avLst/>
              <a:gdLst/>
              <a:ahLst/>
              <a:cxnLst/>
              <a:rect l="l" t="t" r="r" b="b"/>
              <a:pathLst>
                <a:path w="7086600" h="3456304">
                  <a:moveTo>
                    <a:pt x="609600" y="51689"/>
                  </a:moveTo>
                  <a:lnTo>
                    <a:pt x="598703" y="45339"/>
                  </a:lnTo>
                  <a:lnTo>
                    <a:pt x="520954" y="0"/>
                  </a:lnTo>
                  <a:lnTo>
                    <a:pt x="517144" y="1016"/>
                  </a:lnTo>
                  <a:lnTo>
                    <a:pt x="513588" y="7112"/>
                  </a:lnTo>
                  <a:lnTo>
                    <a:pt x="514604" y="10922"/>
                  </a:lnTo>
                  <a:lnTo>
                    <a:pt x="57358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573582" y="58039"/>
                  </a:lnTo>
                  <a:lnTo>
                    <a:pt x="514604" y="92456"/>
                  </a:lnTo>
                  <a:lnTo>
                    <a:pt x="513588" y="96266"/>
                  </a:lnTo>
                  <a:lnTo>
                    <a:pt x="517144" y="102362"/>
                  </a:lnTo>
                  <a:lnTo>
                    <a:pt x="520954" y="103378"/>
                  </a:lnTo>
                  <a:lnTo>
                    <a:pt x="598703" y="58039"/>
                  </a:lnTo>
                  <a:lnTo>
                    <a:pt x="609600" y="51689"/>
                  </a:lnTo>
                  <a:close/>
                </a:path>
                <a:path w="7086600" h="3456304">
                  <a:moveTo>
                    <a:pt x="685800" y="3404489"/>
                  </a:moveTo>
                  <a:lnTo>
                    <a:pt x="674903" y="3398139"/>
                  </a:lnTo>
                  <a:lnTo>
                    <a:pt x="597154" y="3352787"/>
                  </a:lnTo>
                  <a:lnTo>
                    <a:pt x="593344" y="3353803"/>
                  </a:lnTo>
                  <a:lnTo>
                    <a:pt x="589788" y="3359861"/>
                  </a:lnTo>
                  <a:lnTo>
                    <a:pt x="590804" y="3363760"/>
                  </a:lnTo>
                  <a:lnTo>
                    <a:pt x="649744" y="3398139"/>
                  </a:lnTo>
                  <a:lnTo>
                    <a:pt x="76200" y="3398139"/>
                  </a:lnTo>
                  <a:lnTo>
                    <a:pt x="76200" y="3410839"/>
                  </a:lnTo>
                  <a:lnTo>
                    <a:pt x="649744" y="3410839"/>
                  </a:lnTo>
                  <a:lnTo>
                    <a:pt x="590804" y="3445218"/>
                  </a:lnTo>
                  <a:lnTo>
                    <a:pt x="589788" y="3449104"/>
                  </a:lnTo>
                  <a:lnTo>
                    <a:pt x="593344" y="3455162"/>
                  </a:lnTo>
                  <a:lnTo>
                    <a:pt x="597154" y="3456190"/>
                  </a:lnTo>
                  <a:lnTo>
                    <a:pt x="674903" y="3410839"/>
                  </a:lnTo>
                  <a:lnTo>
                    <a:pt x="685800" y="3404489"/>
                  </a:lnTo>
                  <a:close/>
                </a:path>
                <a:path w="7086600" h="3456304">
                  <a:moveTo>
                    <a:pt x="685800" y="2261489"/>
                  </a:moveTo>
                  <a:lnTo>
                    <a:pt x="674903" y="2255139"/>
                  </a:lnTo>
                  <a:lnTo>
                    <a:pt x="597154" y="2209800"/>
                  </a:lnTo>
                  <a:lnTo>
                    <a:pt x="593344" y="2210816"/>
                  </a:lnTo>
                  <a:lnTo>
                    <a:pt x="589788" y="2216912"/>
                  </a:lnTo>
                  <a:lnTo>
                    <a:pt x="590804" y="2220722"/>
                  </a:lnTo>
                  <a:lnTo>
                    <a:pt x="649782" y="2255139"/>
                  </a:lnTo>
                  <a:lnTo>
                    <a:pt x="0" y="2255139"/>
                  </a:lnTo>
                  <a:lnTo>
                    <a:pt x="0" y="2267839"/>
                  </a:lnTo>
                  <a:lnTo>
                    <a:pt x="649782" y="2267839"/>
                  </a:lnTo>
                  <a:lnTo>
                    <a:pt x="590804" y="2302256"/>
                  </a:lnTo>
                  <a:lnTo>
                    <a:pt x="589788" y="2306066"/>
                  </a:lnTo>
                  <a:lnTo>
                    <a:pt x="593344" y="2312162"/>
                  </a:lnTo>
                  <a:lnTo>
                    <a:pt x="597154" y="2313178"/>
                  </a:lnTo>
                  <a:lnTo>
                    <a:pt x="674903" y="2267839"/>
                  </a:lnTo>
                  <a:lnTo>
                    <a:pt x="685800" y="2261489"/>
                  </a:lnTo>
                  <a:close/>
                </a:path>
                <a:path w="7086600" h="3456304">
                  <a:moveTo>
                    <a:pt x="685800" y="1118489"/>
                  </a:moveTo>
                  <a:lnTo>
                    <a:pt x="674903" y="1112139"/>
                  </a:lnTo>
                  <a:lnTo>
                    <a:pt x="597154" y="1066800"/>
                  </a:lnTo>
                  <a:lnTo>
                    <a:pt x="593344" y="1067816"/>
                  </a:lnTo>
                  <a:lnTo>
                    <a:pt x="589788" y="1073912"/>
                  </a:lnTo>
                  <a:lnTo>
                    <a:pt x="590804" y="1077722"/>
                  </a:lnTo>
                  <a:lnTo>
                    <a:pt x="649782" y="1112139"/>
                  </a:lnTo>
                  <a:lnTo>
                    <a:pt x="0" y="1112139"/>
                  </a:lnTo>
                  <a:lnTo>
                    <a:pt x="0" y="1124839"/>
                  </a:lnTo>
                  <a:lnTo>
                    <a:pt x="649782" y="1124839"/>
                  </a:lnTo>
                  <a:lnTo>
                    <a:pt x="590804" y="1159256"/>
                  </a:lnTo>
                  <a:lnTo>
                    <a:pt x="589788" y="1163066"/>
                  </a:lnTo>
                  <a:lnTo>
                    <a:pt x="593344" y="1169162"/>
                  </a:lnTo>
                  <a:lnTo>
                    <a:pt x="597154" y="1170178"/>
                  </a:lnTo>
                  <a:lnTo>
                    <a:pt x="674903" y="1124839"/>
                  </a:lnTo>
                  <a:lnTo>
                    <a:pt x="685800" y="1118489"/>
                  </a:lnTo>
                  <a:close/>
                </a:path>
                <a:path w="7086600" h="3456304">
                  <a:moveTo>
                    <a:pt x="4876800" y="1042289"/>
                  </a:moveTo>
                  <a:lnTo>
                    <a:pt x="4778121" y="1051814"/>
                  </a:lnTo>
                  <a:lnTo>
                    <a:pt x="4774692" y="1052195"/>
                  </a:lnTo>
                  <a:lnTo>
                    <a:pt x="4772152" y="1055243"/>
                  </a:lnTo>
                  <a:lnTo>
                    <a:pt x="4772533" y="1058799"/>
                  </a:lnTo>
                  <a:lnTo>
                    <a:pt x="4772787" y="1062228"/>
                  </a:lnTo>
                  <a:lnTo>
                    <a:pt x="4775962" y="1064768"/>
                  </a:lnTo>
                  <a:lnTo>
                    <a:pt x="4779391" y="1064514"/>
                  </a:lnTo>
                  <a:lnTo>
                    <a:pt x="4843780" y="1058278"/>
                  </a:lnTo>
                  <a:lnTo>
                    <a:pt x="1596517" y="3399332"/>
                  </a:lnTo>
                  <a:lnTo>
                    <a:pt x="1603883" y="3409632"/>
                  </a:lnTo>
                  <a:lnTo>
                    <a:pt x="4851247" y="1068578"/>
                  </a:lnTo>
                  <a:lnTo>
                    <a:pt x="4824984" y="1127633"/>
                  </a:lnTo>
                  <a:lnTo>
                    <a:pt x="4823587" y="1130935"/>
                  </a:lnTo>
                  <a:lnTo>
                    <a:pt x="4824984" y="1134618"/>
                  </a:lnTo>
                  <a:lnTo>
                    <a:pt x="4828159" y="1136015"/>
                  </a:lnTo>
                  <a:lnTo>
                    <a:pt x="4831461" y="1137539"/>
                  </a:lnTo>
                  <a:lnTo>
                    <a:pt x="4835144" y="1136015"/>
                  </a:lnTo>
                  <a:lnTo>
                    <a:pt x="4836541" y="1132840"/>
                  </a:lnTo>
                  <a:lnTo>
                    <a:pt x="4875835" y="1044448"/>
                  </a:lnTo>
                  <a:lnTo>
                    <a:pt x="4876800" y="1042289"/>
                  </a:lnTo>
                  <a:close/>
                </a:path>
                <a:path w="7086600" h="3456304">
                  <a:moveTo>
                    <a:pt x="7086600" y="1042289"/>
                  </a:moveTo>
                  <a:lnTo>
                    <a:pt x="7075703" y="1035939"/>
                  </a:lnTo>
                  <a:lnTo>
                    <a:pt x="6997954" y="990600"/>
                  </a:lnTo>
                  <a:lnTo>
                    <a:pt x="6994144" y="991616"/>
                  </a:lnTo>
                  <a:lnTo>
                    <a:pt x="6990588" y="997712"/>
                  </a:lnTo>
                  <a:lnTo>
                    <a:pt x="6991604" y="1001522"/>
                  </a:lnTo>
                  <a:lnTo>
                    <a:pt x="7050583" y="1035939"/>
                  </a:lnTo>
                  <a:lnTo>
                    <a:pt x="5791200" y="1035939"/>
                  </a:lnTo>
                  <a:lnTo>
                    <a:pt x="5791200" y="1048639"/>
                  </a:lnTo>
                  <a:lnTo>
                    <a:pt x="7050583" y="1048639"/>
                  </a:lnTo>
                  <a:lnTo>
                    <a:pt x="6991604" y="1083056"/>
                  </a:lnTo>
                  <a:lnTo>
                    <a:pt x="6990588" y="1086866"/>
                  </a:lnTo>
                  <a:lnTo>
                    <a:pt x="6994144" y="1092962"/>
                  </a:lnTo>
                  <a:lnTo>
                    <a:pt x="6997954" y="1093978"/>
                  </a:lnTo>
                  <a:lnTo>
                    <a:pt x="7075703" y="1048639"/>
                  </a:lnTo>
                  <a:lnTo>
                    <a:pt x="7086600" y="10422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75238" y="1793389"/>
            <a:ext cx="215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9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1900" y="2424118"/>
            <a:ext cx="38163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50" i="1" spc="25" dirty="0">
                <a:latin typeface="Times New Roman"/>
                <a:cs typeface="Times New Roman"/>
              </a:rPr>
              <a:t>X</a:t>
            </a:r>
            <a:r>
              <a:rPr sz="2550" spc="37" baseline="-21241" dirty="0">
                <a:latin typeface="Times New Roman"/>
                <a:cs typeface="Times New Roman"/>
              </a:rPr>
              <a:t>1</a:t>
            </a:r>
            <a:endParaRPr sz="2550" baseline="-2124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3553" y="3490855"/>
            <a:ext cx="42227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i="1" spc="-10" dirty="0">
                <a:latin typeface="Times New Roman"/>
                <a:cs typeface="Times New Roman"/>
              </a:rPr>
              <a:t>X</a:t>
            </a:r>
            <a:r>
              <a:rPr sz="2550" i="1" spc="-400" dirty="0">
                <a:latin typeface="Times New Roman"/>
                <a:cs typeface="Times New Roman"/>
              </a:rPr>
              <a:t> </a:t>
            </a:r>
            <a:r>
              <a:rPr sz="2625" spc="15" baseline="-20634" dirty="0">
                <a:latin typeface="Times New Roman"/>
                <a:cs typeface="Times New Roman"/>
              </a:rPr>
              <a:t>2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3553" y="4614805"/>
            <a:ext cx="41465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i="1" spc="-10" dirty="0">
                <a:latin typeface="Times New Roman"/>
                <a:cs typeface="Times New Roman"/>
              </a:rPr>
              <a:t>X</a:t>
            </a:r>
            <a:r>
              <a:rPr sz="2550" i="1" spc="-455" dirty="0">
                <a:latin typeface="Times New Roman"/>
                <a:cs typeface="Times New Roman"/>
              </a:rPr>
              <a:t> </a:t>
            </a:r>
            <a:r>
              <a:rPr sz="2625" spc="15" baseline="-20634" dirty="0">
                <a:latin typeface="Times New Roman"/>
                <a:cs typeface="Times New Roman"/>
              </a:rPr>
              <a:t>3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9913" y="5758065"/>
            <a:ext cx="3670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-10" dirty="0">
                <a:latin typeface="Times New Roman"/>
                <a:cs typeface="Times New Roman"/>
              </a:rPr>
              <a:t>X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250" spc="-7" baseline="-20370" dirty="0">
                <a:latin typeface="Times New Roman"/>
                <a:cs typeface="Times New Roman"/>
              </a:rPr>
              <a:t>4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2093" y="3386223"/>
            <a:ext cx="20320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140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2042" y="3415157"/>
            <a:ext cx="213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59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842" y="2195329"/>
            <a:ext cx="32004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50" i="1" spc="-130" dirty="0">
                <a:latin typeface="Times New Roman"/>
                <a:cs typeface="Times New Roman"/>
              </a:rPr>
              <a:t>x</a:t>
            </a:r>
            <a:r>
              <a:rPr sz="2850" spc="-195" baseline="-20467" dirty="0"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329" y="3185785"/>
            <a:ext cx="37846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50" i="1" spc="20" dirty="0">
                <a:latin typeface="Times New Roman"/>
                <a:cs typeface="Times New Roman"/>
              </a:rPr>
              <a:t>x</a:t>
            </a:r>
            <a:r>
              <a:rPr sz="3075" spc="30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825" y="4405255"/>
            <a:ext cx="32067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i="1" spc="-45" dirty="0">
                <a:latin typeface="Times New Roman"/>
                <a:cs typeface="Times New Roman"/>
              </a:rPr>
              <a:t>x</a:t>
            </a:r>
            <a:r>
              <a:rPr sz="2625" spc="-67" baseline="-20634" dirty="0">
                <a:latin typeface="Times New Roman"/>
                <a:cs typeface="Times New Roman"/>
              </a:rPr>
              <a:t>3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19" y="5528935"/>
            <a:ext cx="27749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50" i="1" spc="-380" dirty="0">
                <a:latin typeface="Times New Roman"/>
                <a:cs typeface="Times New Roman"/>
              </a:rPr>
              <a:t>x</a:t>
            </a:r>
            <a:r>
              <a:rPr sz="3075" spc="-569" baseline="-20325" dirty="0">
                <a:latin typeface="Times New Roman"/>
                <a:cs typeface="Times New Roman"/>
              </a:rPr>
              <a:t>4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5089" y="2265397"/>
            <a:ext cx="640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45" dirty="0">
                <a:latin typeface="Times New Roman"/>
                <a:cs typeface="Times New Roman"/>
              </a:rPr>
              <a:t>b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6076" y="2652915"/>
            <a:ext cx="9017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-135" dirty="0">
                <a:latin typeface="Times New Roman"/>
                <a:cs typeface="Times New Roman"/>
              </a:rPr>
              <a:t>w</a:t>
            </a:r>
            <a:r>
              <a:rPr sz="2250" spc="-202" baseline="-20370" dirty="0">
                <a:latin typeface="Times New Roman"/>
                <a:cs typeface="Times New Roman"/>
              </a:rPr>
              <a:t>1 </a:t>
            </a:r>
            <a:r>
              <a:rPr sz="2150" spc="30" dirty="0">
                <a:latin typeface="Symbol"/>
                <a:cs typeface="Symbol"/>
              </a:rPr>
              <a:t>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3868" y="3319665"/>
            <a:ext cx="785495" cy="1647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-60" dirty="0">
                <a:latin typeface="Times New Roman"/>
                <a:cs typeface="Times New Roman"/>
              </a:rPr>
              <a:t>w</a:t>
            </a:r>
            <a:r>
              <a:rPr sz="2250" spc="-89" baseline="-20370" dirty="0">
                <a:latin typeface="Times New Roman"/>
                <a:cs typeface="Times New Roman"/>
              </a:rPr>
              <a:t>2 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150" i="1" spc="-80" dirty="0">
                <a:latin typeface="Times New Roman"/>
                <a:cs typeface="Times New Roman"/>
              </a:rPr>
              <a:t>w</a:t>
            </a:r>
            <a:r>
              <a:rPr sz="2250" spc="-120" baseline="-20370" dirty="0">
                <a:latin typeface="Times New Roman"/>
                <a:cs typeface="Times New Roman"/>
              </a:rPr>
              <a:t>3 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20"/>
              </a:spcBef>
            </a:pPr>
            <a:r>
              <a:rPr sz="2150" i="1" spc="-60" dirty="0">
                <a:latin typeface="Times New Roman"/>
                <a:cs typeface="Times New Roman"/>
              </a:rPr>
              <a:t>w</a:t>
            </a:r>
            <a:r>
              <a:rPr sz="2250" spc="-89" baseline="-20370" dirty="0">
                <a:latin typeface="Times New Roman"/>
                <a:cs typeface="Times New Roman"/>
              </a:rPr>
              <a:t>4 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63702"/>
            <a:ext cx="281355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</a:t>
            </a:r>
            <a:r>
              <a:rPr spc="-20" dirty="0"/>
              <a:t>E</a:t>
            </a:r>
            <a:r>
              <a:rPr dirty="0"/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567626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Implement </a:t>
            </a:r>
            <a:r>
              <a:rPr sz="2400" spc="-25" dirty="0">
                <a:latin typeface="Carlito"/>
                <a:cs typeface="Carlito"/>
              </a:rPr>
              <a:t>XOR </a:t>
            </a:r>
            <a:r>
              <a:rPr sz="2400" spc="-5" dirty="0">
                <a:latin typeface="Carlito"/>
                <a:cs typeface="Carlito"/>
              </a:rPr>
              <a:t>function using </a:t>
            </a:r>
            <a:r>
              <a:rPr sz="2400" dirty="0">
                <a:latin typeface="Carlito"/>
                <a:cs typeface="Carlito"/>
              </a:rPr>
              <a:t>M-P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neuron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XOR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given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25669"/>
            <a:ext cx="6055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output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“ON”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odd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number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1’s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27114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63702"/>
            <a:ext cx="51320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EXAMPLE-</a:t>
            </a:r>
            <a:r>
              <a:rPr spc="-20" dirty="0">
                <a:latin typeface="Arial"/>
                <a:cs typeface="Arial"/>
              </a:rPr>
              <a:t>2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465" dirty="0">
                <a:latin typeface="Arial"/>
                <a:cs typeface="Arial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6958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XOR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represented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y = </a:t>
            </a:r>
            <a:r>
              <a:rPr sz="2400" spc="-5" dirty="0">
                <a:latin typeface="Carlito"/>
                <a:cs typeface="Carlito"/>
              </a:rPr>
              <a:t>x1. x2+x1.x2 or </a:t>
            </a:r>
            <a:r>
              <a:rPr sz="2400" dirty="0">
                <a:latin typeface="Carlito"/>
                <a:cs typeface="Carlito"/>
              </a:rPr>
              <a:t>y = z1 + </a:t>
            </a:r>
            <a:r>
              <a:rPr sz="2400" spc="-5" dirty="0">
                <a:latin typeface="Carlito"/>
                <a:cs typeface="Carlito"/>
              </a:rPr>
              <a:t>z2;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where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z1 = </a:t>
            </a:r>
            <a:r>
              <a:rPr sz="2400" spc="-5" dirty="0">
                <a:latin typeface="Carlito"/>
                <a:cs typeface="Carlito"/>
              </a:rPr>
              <a:t>x1.x2 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z2 = </a:t>
            </a:r>
            <a:r>
              <a:rPr sz="2400" spc="-5" dirty="0">
                <a:latin typeface="Carlito"/>
                <a:cs typeface="Carlito"/>
              </a:rPr>
              <a:t>x1.x2 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y = z1 </a:t>
            </a:r>
            <a:r>
              <a:rPr sz="2400" spc="-5" dirty="0">
                <a:latin typeface="Carlito"/>
                <a:cs typeface="Carlito"/>
              </a:rPr>
              <a:t>(OR) </a:t>
            </a:r>
            <a:r>
              <a:rPr sz="2400" dirty="0">
                <a:latin typeface="Carlito"/>
                <a:cs typeface="Carlito"/>
              </a:rPr>
              <a:t>z2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NOTE: </a:t>
            </a:r>
            <a:r>
              <a:rPr sz="2400" b="1" spc="-5" dirty="0">
                <a:latin typeface="Carlito"/>
                <a:cs typeface="Carlito"/>
              </a:rPr>
              <a:t>In this case </a:t>
            </a:r>
            <a:r>
              <a:rPr sz="2400" b="1" spc="-15" dirty="0">
                <a:latin typeface="Carlito"/>
                <a:cs typeface="Carlito"/>
              </a:rPr>
              <a:t>we have to </a:t>
            </a:r>
            <a:r>
              <a:rPr sz="2400" b="1" dirty="0">
                <a:latin typeface="Carlito"/>
                <a:cs typeface="Carlito"/>
              </a:rPr>
              <a:t>use an </a:t>
            </a:r>
            <a:r>
              <a:rPr sz="2400" b="1" spc="-15" dirty="0">
                <a:latin typeface="Carlito"/>
                <a:cs typeface="Carlito"/>
              </a:rPr>
              <a:t>intermediate </a:t>
            </a:r>
            <a:r>
              <a:rPr sz="2400" b="1" spc="-20" dirty="0">
                <a:latin typeface="Carlito"/>
                <a:cs typeface="Carlito"/>
              </a:rPr>
              <a:t>layer </a:t>
            </a:r>
            <a:r>
              <a:rPr sz="2400" b="1" spc="-30" dirty="0">
                <a:latin typeface="Carlito"/>
                <a:cs typeface="Carlito"/>
              </a:rPr>
              <a:t>to  </a:t>
            </a:r>
            <a:r>
              <a:rPr sz="2400" b="1" spc="-10" dirty="0">
                <a:latin typeface="Carlito"/>
                <a:cs typeface="Carlito"/>
              </a:rPr>
              <a:t>compute </a:t>
            </a:r>
            <a:r>
              <a:rPr sz="2400" b="1" spc="-5" dirty="0">
                <a:latin typeface="Carlito"/>
                <a:cs typeface="Carlito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 1</a:t>
            </a:r>
            <a:r>
              <a:rPr sz="2400" b="1" spc="-5" dirty="0">
                <a:latin typeface="Carlito"/>
                <a:cs typeface="Carlito"/>
              </a:rPr>
              <a:t>)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2400" b="1" spc="-5" dirty="0">
                <a:latin typeface="Carlito"/>
                <a:cs typeface="Carlito"/>
              </a:rPr>
              <a:t>).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rlito"/>
                <a:cs typeface="Carlito"/>
              </a:rPr>
              <a:t>The final output is (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r>
              <a:rPr sz="2400" b="1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585" y="563702"/>
            <a:ext cx="2816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FIRST</a:t>
            </a:r>
            <a:r>
              <a:rPr spc="-6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452564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3322954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First</a:t>
            </a:r>
            <a:r>
              <a:rPr sz="24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r>
              <a:rPr sz="2400" b="1" spc="-5" dirty="0">
                <a:latin typeface="Carlito"/>
                <a:cs typeface="Carlito"/>
              </a:rPr>
              <a:t>(	</a:t>
            </a:r>
            <a:r>
              <a:rPr sz="2400" b="1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truth </a:t>
            </a:r>
            <a:r>
              <a:rPr sz="2400" spc="-5" dirty="0">
                <a:latin typeface="Carlito"/>
                <a:cs typeface="Carlito"/>
              </a:rPr>
              <a:t>table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function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0" y="1676387"/>
            <a:ext cx="1205585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2850" y="27114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3702"/>
            <a:ext cx="5759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COMPUTATIONS </a:t>
            </a:r>
            <a:r>
              <a:rPr spc="-5" dirty="0"/>
              <a:t>FOR</a:t>
            </a:r>
            <a:r>
              <a:rPr spc="-70" dirty="0"/>
              <a:t> </a:t>
            </a:r>
            <a:r>
              <a:rPr spc="-5" dirty="0"/>
              <a:t>Z1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58299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Case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1: </a:t>
            </a:r>
            <a:r>
              <a:rPr sz="2400" dirty="0">
                <a:latin typeface="Carlito"/>
                <a:cs typeface="Carlito"/>
              </a:rPr>
              <a:t>Assume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excitatory(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 smtClean="0">
                <a:latin typeface="Carlito"/>
                <a:cs typeface="Carlito"/>
              </a:rPr>
              <a:t>Computation </a:t>
            </a:r>
            <a:r>
              <a:rPr sz="2400" spc="-5" dirty="0">
                <a:latin typeface="Carlito"/>
                <a:cs typeface="Carlito"/>
              </a:rPr>
              <a:t>of net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input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564835"/>
            <a:ext cx="750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not 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obtain </a:t>
            </a:r>
            <a:r>
              <a:rPr sz="2400" spc="-5" dirty="0">
                <a:latin typeface="Carlito"/>
                <a:cs typeface="Carlito"/>
              </a:rPr>
              <a:t>function z1 using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1686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Z1in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= 1x1 +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09800" y="2058658"/>
            <a:ext cx="1717039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63702"/>
            <a:ext cx="5606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COMPUTATIONS </a:t>
            </a:r>
            <a:r>
              <a:rPr spc="-5" dirty="0"/>
              <a:t>FOR</a:t>
            </a:r>
            <a:r>
              <a:rPr spc="-70" dirty="0"/>
              <a:t> </a:t>
            </a:r>
            <a:r>
              <a:rPr spc="-5" dirty="0"/>
              <a:t>Z1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807212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Case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Assume </a:t>
            </a:r>
            <a:r>
              <a:rPr sz="2400" spc="-10" dirty="0">
                <a:latin typeface="Carlito"/>
                <a:cs typeface="Carlito"/>
              </a:rPr>
              <a:t>that 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weights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excitatory </a:t>
            </a:r>
            <a:r>
              <a:rPr sz="2400" dirty="0">
                <a:latin typeface="Carlito"/>
                <a:cs typeface="Carlito"/>
              </a:rPr>
              <a:t>and the  </a:t>
            </a:r>
            <a:r>
              <a:rPr sz="2400" spc="-5" dirty="0">
                <a:latin typeface="Carlito"/>
                <a:cs typeface="Carlito"/>
              </a:rPr>
              <a:t>other one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inhibitory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computation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inputs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47641"/>
            <a:ext cx="8075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basis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calculated </a:t>
            </a:r>
            <a:r>
              <a:rPr sz="2400" spc="-5" dirty="0">
                <a:latin typeface="Carlito"/>
                <a:cs typeface="Carlito"/>
              </a:rPr>
              <a:t>net </a:t>
            </a:r>
            <a:r>
              <a:rPr sz="2400" dirty="0">
                <a:latin typeface="Carlito"/>
                <a:cs typeface="Carlito"/>
              </a:rPr>
              <a:t>input it is </a:t>
            </a:r>
            <a:r>
              <a:rPr sz="2400" spc="-5" dirty="0">
                <a:latin typeface="Carlito"/>
                <a:cs typeface="Carlito"/>
              </a:rPr>
              <a:t>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get  the </a:t>
            </a:r>
            <a:r>
              <a:rPr sz="2400" spc="-10" dirty="0">
                <a:latin typeface="Carlito"/>
                <a:cs typeface="Carlito"/>
              </a:rPr>
              <a:t>required </a:t>
            </a:r>
            <a:r>
              <a:rPr sz="2400" spc="-5" dirty="0">
                <a:latin typeface="Carlito"/>
                <a:cs typeface="Carlito"/>
              </a:rPr>
              <a:t>output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1722367"/>
            <a:ext cx="2291715" cy="36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2736850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computations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Zin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(0,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0x1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(1,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Z1in = 1x1 +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1x-1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77188" y="5661087"/>
            <a:ext cx="2478789" cy="209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37E0B213898429988E48E9A95C100" ma:contentTypeVersion="2" ma:contentTypeDescription="Create a new document." ma:contentTypeScope="" ma:versionID="55cff3ea8c32e8188c66fe4b1f77d3fc">
  <xsd:schema xmlns:xsd="http://www.w3.org/2001/XMLSchema" xmlns:xs="http://www.w3.org/2001/XMLSchema" xmlns:p="http://schemas.microsoft.com/office/2006/metadata/properties" xmlns:ns2="e33a732b-8d8d-4dea-9055-2d8975ed0608" targetNamespace="http://schemas.microsoft.com/office/2006/metadata/properties" ma:root="true" ma:fieldsID="4623c82900bc47816fa2a5c57128699b" ns2:_="">
    <xsd:import namespace="e33a732b-8d8d-4dea-9055-2d8975ed0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a732b-8d8d-4dea-9055-2d8975ed0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1C1C4-0C2B-4DB6-A9C2-543D0A819107}"/>
</file>

<file path=customXml/itemProps2.xml><?xml version="1.0" encoding="utf-8"?>
<ds:datastoreItem xmlns:ds="http://schemas.openxmlformats.org/officeDocument/2006/customXml" ds:itemID="{D99A3E06-640B-4143-97CB-A049A6FFAD28}"/>
</file>

<file path=customXml/itemProps3.xml><?xml version="1.0" encoding="utf-8"?>
<ds:datastoreItem xmlns:ds="http://schemas.openxmlformats.org/officeDocument/2006/customXml" ds:itemID="{7E31BEFD-8FC9-44FD-BC81-D576F91D80E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2222</Words>
  <Application>Microsoft Office PowerPoint</Application>
  <PresentationFormat>On-screen Show (4:3)</PresentationFormat>
  <Paragraphs>860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EXAMPLE-1</vt:lpstr>
      <vt:lpstr>EXAMPLE-1 CONTD…</vt:lpstr>
      <vt:lpstr>EXAMPLE-1 CONTD…</vt:lpstr>
      <vt:lpstr>EXAMPLE-1 CONTD…</vt:lpstr>
      <vt:lpstr>EXAMPLE-2</vt:lpstr>
      <vt:lpstr>EXAMPLE-2 CONTD…</vt:lpstr>
      <vt:lpstr>FIRST FUNCTION</vt:lpstr>
      <vt:lpstr>COMPUTATIONS FOR Z1</vt:lpstr>
      <vt:lpstr>COMPUTATIONS FOR Z1</vt:lpstr>
      <vt:lpstr>NET FOR Z1</vt:lpstr>
      <vt:lpstr>SECOND FUNCTION</vt:lpstr>
      <vt:lpstr>COMPUTATIONS FOR Z2</vt:lpstr>
      <vt:lpstr>COMPUTATIONS FOR Z2</vt:lpstr>
      <vt:lpstr>NET FOR Z2</vt:lpstr>
      <vt:lpstr>THIRD FUNCTION</vt:lpstr>
      <vt:lpstr>COMPUTATIONS FOR Y</vt:lpstr>
      <vt:lpstr>FINAL ANALYSIS</vt:lpstr>
      <vt:lpstr>NET REPRESENTATION FOR EXAMPLE-2</vt:lpstr>
      <vt:lpstr>EXAMPLE-3</vt:lpstr>
      <vt:lpstr>GRAPHICAL REPRESENTATION</vt:lpstr>
      <vt:lpstr>COMPUTATIONS</vt:lpstr>
      <vt:lpstr>COMPUTATIONS CONTD…</vt:lpstr>
      <vt:lpstr>FINAL ANALYSIS</vt:lpstr>
      <vt:lpstr>EXAMPLE-4</vt:lpstr>
      <vt:lpstr>PERCEPTRON NETWORK FOR AND FUNCTION</vt:lpstr>
      <vt:lpstr>COMPUTATIONS</vt:lpstr>
      <vt:lpstr>COMPUTATIONS</vt:lpstr>
      <vt:lpstr>COMPUTATIONS</vt:lpstr>
      <vt:lpstr>COMPUTATION</vt:lpstr>
      <vt:lpstr>COMPUTATION</vt:lpstr>
      <vt:lpstr>EXAMPLE-5</vt:lpstr>
      <vt:lpstr>NETWORK STRUCTURE</vt:lpstr>
      <vt:lpstr>COMPUTATIONS</vt:lpstr>
      <vt:lpstr>COMPUTATIONS</vt:lpstr>
      <vt:lpstr>COMPUTATIONS</vt:lpstr>
      <vt:lpstr>COMPUTATIONS</vt:lpstr>
      <vt:lpstr>COMPUTATIONS</vt:lpstr>
      <vt:lpstr>FINAL ANALYSIS</vt:lpstr>
      <vt:lpstr>EXAMPLE-6</vt:lpstr>
      <vt:lpstr>INITIAL TABLE</vt:lpstr>
      <vt:lpstr>COMPUTATIONS</vt:lpstr>
      <vt:lpstr>COMPUTATIONS</vt:lpstr>
      <vt:lpstr>COMPUTATIONS</vt:lpstr>
      <vt:lpstr>COMPUTATIONS</vt:lpstr>
      <vt:lpstr>THE FINAL 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B.Tech(CSE), Fall 2015 Some Worked Out Examples</dc:title>
  <dc:creator>ADMIN</dc:creator>
  <cp:lastModifiedBy>admin</cp:lastModifiedBy>
  <cp:revision>3</cp:revision>
  <dcterms:created xsi:type="dcterms:W3CDTF">2020-05-25T18:14:48Z</dcterms:created>
  <dcterms:modified xsi:type="dcterms:W3CDTF">2020-05-25T18:26:05Z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2020-05-25T00:00:00Z</vt:filetime>
  </property>
  <property fmtid="{D5CDD505-2E9C-101B-9397-08002B2CF9AE}" pid="5" name="ContentTypeId">
    <vt:lpwstr>0x01010029F37E0B213898429988E48E9A95C100</vt:lpwstr>
  </property>
</Properties>
</file>