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69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29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75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37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18" Type="http://schemas.openxmlformats.org/officeDocument/2006/relationships/image" Target="../media/image10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17" Type="http://schemas.openxmlformats.org/officeDocument/2006/relationships/image" Target="../media/image100.wmf"/><Relationship Id="rId2" Type="http://schemas.openxmlformats.org/officeDocument/2006/relationships/image" Target="../media/image85.wmf"/><Relationship Id="rId16" Type="http://schemas.openxmlformats.org/officeDocument/2006/relationships/image" Target="../media/image99.wmf"/><Relationship Id="rId20" Type="http://schemas.openxmlformats.org/officeDocument/2006/relationships/image" Target="../media/image103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5" Type="http://schemas.openxmlformats.org/officeDocument/2006/relationships/image" Target="../media/image98.wmf"/><Relationship Id="rId10" Type="http://schemas.openxmlformats.org/officeDocument/2006/relationships/image" Target="../media/image93.wmf"/><Relationship Id="rId19" Type="http://schemas.openxmlformats.org/officeDocument/2006/relationships/image" Target="../media/image102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18" Type="http://schemas.openxmlformats.org/officeDocument/2006/relationships/image" Target="../media/image6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19" Type="http://schemas.openxmlformats.org/officeDocument/2006/relationships/image" Target="../media/image63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6589D-FD7E-4279-A915-569D35471589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4321D-5957-4A6D-A40C-2D7DE1425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4321D-5957-4A6D-A40C-2D7DE1425A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6625-6E50-4D37-8C66-A0D3101493C0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61CF-D1BC-468F-8E42-013E72AB9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9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7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24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36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8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8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9" Type="http://schemas.openxmlformats.org/officeDocument/2006/relationships/image" Target="../media/image101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2.wmf"/><Relationship Id="rId34" Type="http://schemas.openxmlformats.org/officeDocument/2006/relationships/oleObject" Target="../embeddings/oleObject108.bin"/><Relationship Id="rId42" Type="http://schemas.openxmlformats.org/officeDocument/2006/relationships/oleObject" Target="../embeddings/oleObject112.bin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0.wmf"/><Relationship Id="rId25" Type="http://schemas.openxmlformats.org/officeDocument/2006/relationships/image" Target="../media/image94.wmf"/><Relationship Id="rId33" Type="http://schemas.openxmlformats.org/officeDocument/2006/relationships/image" Target="../media/image98.wmf"/><Relationship Id="rId38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96.wmf"/><Relationship Id="rId41" Type="http://schemas.openxmlformats.org/officeDocument/2006/relationships/image" Target="../media/image102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87.wmf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37" Type="http://schemas.openxmlformats.org/officeDocument/2006/relationships/image" Target="../media/image100.wmf"/><Relationship Id="rId40" Type="http://schemas.openxmlformats.org/officeDocument/2006/relationships/oleObject" Target="../embeddings/oleObject111.bin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23" Type="http://schemas.openxmlformats.org/officeDocument/2006/relationships/image" Target="../media/image93.wmf"/><Relationship Id="rId28" Type="http://schemas.openxmlformats.org/officeDocument/2006/relationships/oleObject" Target="../embeddings/oleObject105.bin"/><Relationship Id="rId36" Type="http://schemas.openxmlformats.org/officeDocument/2006/relationships/oleObject" Target="../embeddings/oleObject109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1.wmf"/><Relationship Id="rId31" Type="http://schemas.openxmlformats.org/officeDocument/2006/relationships/image" Target="../media/image97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106.bin"/><Relationship Id="rId35" Type="http://schemas.openxmlformats.org/officeDocument/2006/relationships/image" Target="../media/image99.wmf"/><Relationship Id="rId43" Type="http://schemas.openxmlformats.org/officeDocument/2006/relationships/image" Target="../media/image10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2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3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3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3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2.wmf"/><Relationship Id="rId26" Type="http://schemas.openxmlformats.org/officeDocument/2006/relationships/oleObject" Target="../embeddings/oleObject58.bin"/><Relationship Id="rId39" Type="http://schemas.openxmlformats.org/officeDocument/2006/relationships/image" Target="../media/image62.wmf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53.wmf"/><Relationship Id="rId34" Type="http://schemas.openxmlformats.org/officeDocument/2006/relationships/oleObject" Target="../embeddings/oleObject62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25" Type="http://schemas.openxmlformats.org/officeDocument/2006/relationships/image" Target="../media/image55.wmf"/><Relationship Id="rId33" Type="http://schemas.openxmlformats.org/officeDocument/2006/relationships/image" Target="../media/image59.wmf"/><Relationship Id="rId38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57.wmf"/><Relationship Id="rId41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1.bin"/><Relationship Id="rId37" Type="http://schemas.openxmlformats.org/officeDocument/2006/relationships/image" Target="../media/image61.wmf"/><Relationship Id="rId40" Type="http://schemas.openxmlformats.org/officeDocument/2006/relationships/oleObject" Target="../embeddings/oleObject65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59.bin"/><Relationship Id="rId36" Type="http://schemas.openxmlformats.org/officeDocument/2006/relationships/oleObject" Target="../embeddings/oleObject63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4.bin"/><Relationship Id="rId31" Type="http://schemas.openxmlformats.org/officeDocument/2006/relationships/image" Target="../media/image5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60.bin"/><Relationship Id="rId35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EXAMPLE-1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Using the </a:t>
            </a:r>
            <a:r>
              <a:rPr lang="en-US" sz="2400" b="1" dirty="0" smtClean="0">
                <a:solidFill>
                  <a:srgbClr val="FF0000"/>
                </a:solidFill>
              </a:rPr>
              <a:t>Back propagation network, </a:t>
            </a:r>
            <a:r>
              <a:rPr lang="en-US" sz="2400" b="1" dirty="0" smtClean="0"/>
              <a:t>find the new weights for the net shown below. It is presented with the </a:t>
            </a:r>
            <a:r>
              <a:rPr lang="en-US" sz="2400" b="1" dirty="0" smtClean="0">
                <a:solidFill>
                  <a:srgbClr val="FF0000"/>
                </a:solidFill>
              </a:rPr>
              <a:t>input pattern [0,1] </a:t>
            </a:r>
            <a:r>
              <a:rPr lang="en-US" sz="2400" b="1" dirty="0" smtClean="0"/>
              <a:t>and the </a:t>
            </a:r>
            <a:r>
              <a:rPr lang="en-US" sz="2400" b="1" dirty="0" smtClean="0">
                <a:solidFill>
                  <a:srgbClr val="FF0000"/>
                </a:solidFill>
              </a:rPr>
              <a:t>target output 1. </a:t>
            </a:r>
            <a:r>
              <a:rPr lang="en-US" sz="2400" b="1" dirty="0" smtClean="0"/>
              <a:t>Use a</a:t>
            </a:r>
            <a:r>
              <a:rPr lang="en-US" sz="2400" b="1" dirty="0" smtClean="0">
                <a:solidFill>
                  <a:srgbClr val="FF0000"/>
                </a:solidFill>
              </a:rPr>
              <a:t> learning rate of 0.25 </a:t>
            </a:r>
            <a:r>
              <a:rPr lang="en-US" sz="2400" b="1" dirty="0" smtClean="0"/>
              <a:t>and</a:t>
            </a:r>
            <a:r>
              <a:rPr lang="en-US" sz="2400" b="1" dirty="0" smtClean="0">
                <a:solidFill>
                  <a:srgbClr val="FF0000"/>
                </a:solidFill>
              </a:rPr>
              <a:t> binary sigmoidal activation function.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0" y="4114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24400" y="4114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0" y="5105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24400" y="5105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3505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2800" y="4114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4" idx="2"/>
          </p:cNvCxnSpPr>
          <p:nvPr/>
        </p:nvCxnSpPr>
        <p:spPr>
          <a:xfrm>
            <a:off x="838200" y="441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8200" y="5410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2133600" y="44196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9" idx="2"/>
          </p:cNvCxnSpPr>
          <p:nvPr/>
        </p:nvCxnSpPr>
        <p:spPr>
          <a:xfrm>
            <a:off x="2133600" y="5410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5" idx="1"/>
          </p:cNvCxnSpPr>
          <p:nvPr/>
        </p:nvCxnSpPr>
        <p:spPr>
          <a:xfrm>
            <a:off x="3200400" y="3581400"/>
            <a:ext cx="16132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1" idx="2"/>
          </p:cNvCxnSpPr>
          <p:nvPr/>
        </p:nvCxnSpPr>
        <p:spPr>
          <a:xfrm>
            <a:off x="5334000" y="44196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6"/>
            <a:endCxn id="11" idx="2"/>
          </p:cNvCxnSpPr>
          <p:nvPr/>
        </p:nvCxnSpPr>
        <p:spPr>
          <a:xfrm flipV="1">
            <a:off x="5334000" y="44196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11" idx="2"/>
          </p:cNvCxnSpPr>
          <p:nvPr/>
        </p:nvCxnSpPr>
        <p:spPr>
          <a:xfrm>
            <a:off x="6248400" y="3810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6"/>
          </p:cNvCxnSpPr>
          <p:nvPr/>
        </p:nvCxnSpPr>
        <p:spPr>
          <a:xfrm>
            <a:off x="7772400" y="441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9" idx="1"/>
          </p:cNvCxnSpPr>
          <p:nvPr/>
        </p:nvCxnSpPr>
        <p:spPr>
          <a:xfrm>
            <a:off x="3111126" y="3796926"/>
            <a:ext cx="1702548" cy="139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0200" y="4226379"/>
          <a:ext cx="393700" cy="42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26379"/>
                        <a:ext cx="393700" cy="42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523875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5" imgW="190440" imgH="190440" progId="Equation.DSMT4">
                  <p:embed/>
                </p:oleObj>
              </mc:Choice>
              <mc:Fallback>
                <p:oleObj name="Equation" r:id="rId5" imgW="1904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3875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743200" y="3435350"/>
          <a:ext cx="349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7" imgW="88560" imgH="139680" progId="Equation.DSMT4">
                  <p:embed/>
                </p:oleObj>
              </mc:Choice>
              <mc:Fallback>
                <p:oleObj name="Equation" r:id="rId7" imgW="8856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35350"/>
                        <a:ext cx="3492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800600" y="4248150"/>
          <a:ext cx="381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48150"/>
                        <a:ext cx="381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864100" y="5216978"/>
          <a:ext cx="393700" cy="42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216978"/>
                        <a:ext cx="393700" cy="421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822950" y="3663950"/>
          <a:ext cx="349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13" imgW="88560" imgH="139680" progId="Equation.DSMT4">
                  <p:embed/>
                </p:oleObj>
              </mc:Choice>
              <mc:Fallback>
                <p:oleObj name="Equation" r:id="rId13" imgW="8856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3663950"/>
                        <a:ext cx="3492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327900" y="4273550"/>
          <a:ext cx="3683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4273550"/>
                        <a:ext cx="3683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992533" y="4114800"/>
          <a:ext cx="38946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6" imgW="126720" imgH="152280" progId="Equation.DSMT4">
                  <p:embed/>
                </p:oleObj>
              </mc:Choice>
              <mc:Fallback>
                <p:oleObj name="Equation" r:id="rId16" imgW="126720" imgH="152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533" y="4114800"/>
                        <a:ext cx="38946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009650" y="4114800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18" imgW="114120" imgH="152280" progId="Equation.DSMT4">
                  <p:embed/>
                </p:oleObj>
              </mc:Choice>
              <mc:Fallback>
                <p:oleObj name="Equation" r:id="rId18" imgW="114120" imgH="152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114800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066800" y="5111750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20" imgW="88560" imgH="139680" progId="Equation.DSMT4">
                  <p:embed/>
                </p:oleObj>
              </mc:Choice>
              <mc:Fallback>
                <p:oleObj name="Equation" r:id="rId20" imgW="88560" imgH="139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11750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743200" y="4114800"/>
          <a:ext cx="33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22" imgW="203040" imgH="152280" progId="Equation.DSMT4">
                  <p:embed/>
                </p:oleObj>
              </mc:Choice>
              <mc:Fallback>
                <p:oleObj name="Equation" r:id="rId22" imgW="203040" imgH="152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4800"/>
                        <a:ext cx="330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743200" y="54102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24" imgW="203040" imgH="152280" progId="Equation.DSMT4">
                  <p:embed/>
                </p:oleObj>
              </mc:Choice>
              <mc:Fallback>
                <p:oleObj name="Equation" r:id="rId24" imgW="203040" imgH="1522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102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962400" y="35814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26" imgW="203040" imgH="152280" progId="Equation.DSMT4">
                  <p:embed/>
                </p:oleObj>
              </mc:Choice>
              <mc:Fallback>
                <p:oleObj name="Equation" r:id="rId26" imgW="203040" imgH="1522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3657600" y="40386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28" imgW="203040" imgH="152280" progId="Equation.DSMT4">
                  <p:embed/>
                </p:oleObj>
              </mc:Choice>
              <mc:Fallback>
                <p:oleObj name="Equation" r:id="rId28" imgW="203040" imgH="1522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386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/>
          <p:cNvCxnSpPr>
            <a:stCxn id="4" idx="6"/>
            <a:endCxn id="9" idx="1"/>
          </p:cNvCxnSpPr>
          <p:nvPr/>
        </p:nvCxnSpPr>
        <p:spPr>
          <a:xfrm>
            <a:off x="2133600" y="4419600"/>
            <a:ext cx="2680074" cy="77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5" idx="3"/>
          </p:cNvCxnSpPr>
          <p:nvPr/>
        </p:nvCxnSpPr>
        <p:spPr>
          <a:xfrm flipV="1">
            <a:off x="2133600" y="4635126"/>
            <a:ext cx="2680074" cy="77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2590800" y="4648200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0" imgW="279360" imgH="152280" progId="Equation.DSMT4">
                  <p:embed/>
                </p:oleObj>
              </mc:Choice>
              <mc:Fallback>
                <p:oleObj name="Equation" r:id="rId30" imgW="279360" imgH="1522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55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3124200" y="5029200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32" imgW="266400" imgH="152280" progId="Equation.DSMT4">
                  <p:embed/>
                </p:oleObj>
              </mc:Choice>
              <mc:Fallback>
                <p:oleObj name="Equation" r:id="rId32" imgW="266400" imgH="1522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533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537200" y="41148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34" imgW="203040" imgH="152280" progId="Equation.DSMT4">
                  <p:embed/>
                </p:oleObj>
              </mc:Choice>
              <mc:Fallback>
                <p:oleObj name="Equation" r:id="rId34" imgW="203040" imgH="1522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1148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5543550" y="4873171"/>
          <a:ext cx="323850" cy="30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36" imgW="190440" imgH="152280" progId="Equation.DSMT4">
                  <p:embed/>
                </p:oleObj>
              </mc:Choice>
              <mc:Fallback>
                <p:oleObj name="Equation" r:id="rId36" imgW="190440" imgH="1522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873171"/>
                        <a:ext cx="323850" cy="30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6527800" y="3810000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38" imgW="279360" imgH="152280" progId="Equation.DSMT4">
                  <p:embed/>
                </p:oleObj>
              </mc:Choice>
              <mc:Fallback>
                <p:oleObj name="Equation" r:id="rId38" imgW="279360" imgH="1522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810000"/>
                        <a:ext cx="55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Here, the activation function is the bipolar sigmoidal activation function, that is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and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input vector is [-1, 1] and target vector is t = 1</a:t>
            </a:r>
          </a:p>
          <a:p>
            <a:pPr algn="just"/>
            <a:r>
              <a:rPr lang="en-US" sz="2400" dirty="0" smtClean="0"/>
              <a:t>Learning rate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038600" y="2246651"/>
          <a:ext cx="1784350" cy="877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774360" imgH="380880" progId="Equation.DSMT4">
                  <p:embed/>
                </p:oleObj>
              </mc:Choice>
              <mc:Fallback>
                <p:oleObj name="Equation" r:id="rId3" imgW="77436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46651"/>
                        <a:ext cx="1784350" cy="877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14400" y="3213100"/>
          <a:ext cx="3429000" cy="1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5" imgW="1536480" imgH="583920" progId="Equation.DSMT4">
                  <p:embed/>
                </p:oleObj>
              </mc:Choice>
              <mc:Fallback>
                <p:oleObj name="Equation" r:id="rId5" imgW="1536480" imgH="5839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13100"/>
                        <a:ext cx="3429000" cy="1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90800" y="5105400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7" imgW="482400" imgH="152280" progId="Equation.DSMT4">
                  <p:embed/>
                </p:oleObj>
              </mc:Choice>
              <mc:Fallback>
                <p:oleObj name="Equation" r:id="rId7" imgW="482400" imgH="152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net input: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For                   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For                   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Outputs: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049338" y="2438400"/>
          <a:ext cx="7045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3" imgW="3276360" imgH="190440" progId="Equation.DSMT4">
                  <p:embed/>
                </p:oleObj>
              </mc:Choice>
              <mc:Fallback>
                <p:oleObj name="Equation" r:id="rId3" imgW="32763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438400"/>
                        <a:ext cx="70453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119188" y="3409950"/>
          <a:ext cx="6800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5" imgW="3238200" imgH="190440" progId="Equation.DSMT4">
                  <p:embed/>
                </p:oleObj>
              </mc:Choice>
              <mc:Fallback>
                <p:oleObj name="Equation" r:id="rId5" imgW="323820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409950"/>
                        <a:ext cx="68008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371600" y="2133600"/>
          <a:ext cx="1295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7" imgW="545760" imgH="190440" progId="Equation.DSMT4">
                  <p:embed/>
                </p:oleObj>
              </mc:Choice>
              <mc:Fallback>
                <p:oleObj name="Equation" r:id="rId7" imgW="54576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12954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371600" y="2995613"/>
          <a:ext cx="1270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9" imgW="558720" imgH="190440" progId="Equation.DSMT4">
                  <p:embed/>
                </p:oleObj>
              </mc:Choice>
              <mc:Fallback>
                <p:oleObj name="Equation" r:id="rId9" imgW="55872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95613"/>
                        <a:ext cx="1270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219200" y="4184650"/>
          <a:ext cx="5410200" cy="170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1" imgW="2450880" imgH="774360" progId="Equation.DSMT4">
                  <p:embed/>
                </p:oleObj>
              </mc:Choice>
              <mc:Fallback>
                <p:oleObj name="Equation" r:id="rId11" imgW="2450880" imgH="774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84650"/>
                        <a:ext cx="5410200" cy="170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output layer: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71550" y="2514600"/>
          <a:ext cx="736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3517560" imgH="190440" progId="Equation.DSMT4">
                  <p:embed/>
                </p:oleObj>
              </mc:Choice>
              <mc:Fallback>
                <p:oleObj name="Equation" r:id="rId3" imgW="35175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14600"/>
                        <a:ext cx="7361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065213" y="3716338"/>
          <a:ext cx="6089271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2387520" imgH="393480" progId="Equation.DSMT4">
                  <p:embed/>
                </p:oleObj>
              </mc:Choice>
              <mc:Fallback>
                <p:oleObj name="Equation" r:id="rId5" imgW="23875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716338"/>
                        <a:ext cx="6089271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 at the output neuron:</a:t>
            </a:r>
          </a:p>
          <a:p>
            <a:r>
              <a:rPr lang="en-US" sz="2400" dirty="0" smtClean="0"/>
              <a:t>We use the gradient descent formula: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k = 1. So,</a:t>
            </a:r>
          </a:p>
          <a:p>
            <a:r>
              <a:rPr lang="en-US" sz="2400" dirty="0" smtClean="0"/>
              <a:t>The changes in weights between the hidden and output layer: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543550" y="2027238"/>
          <a:ext cx="28384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257120" imgH="215640" progId="Equation.DSMT4">
                  <p:embed/>
                </p:oleObj>
              </mc:Choice>
              <mc:Fallback>
                <p:oleObj name="Equation" r:id="rId3" imgW="125712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027238"/>
                        <a:ext cx="28384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11188" y="2657475"/>
          <a:ext cx="8151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5" imgW="3771720" imgH="215640" progId="Equation.DSMT4">
                  <p:embed/>
                </p:oleObj>
              </mc:Choice>
              <mc:Fallback>
                <p:oleObj name="Equation" r:id="rId5" imgW="377172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57475"/>
                        <a:ext cx="81518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743200" y="3429000"/>
          <a:ext cx="3733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7" imgW="1777680" imgH="190440" progId="Equation.DSMT4">
                  <p:embed/>
                </p:oleObj>
              </mc:Choice>
              <mc:Fallback>
                <p:oleObj name="Equation" r:id="rId7" imgW="17776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3733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98513" y="4478338"/>
          <a:ext cx="6100762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9" imgW="2654280" imgH="571320" progId="Equation.DSMT4">
                  <p:embed/>
                </p:oleObj>
              </mc:Choice>
              <mc:Fallback>
                <p:oleObj name="Equation" r:id="rId9" imgW="2654280" imgH="571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478338"/>
                        <a:ext cx="6100762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Next we compute the </a:t>
            </a:r>
            <a:r>
              <a:rPr lang="en-US" sz="2400" b="1" dirty="0" smtClean="0">
                <a:solidFill>
                  <a:srgbClr val="FF0000"/>
                </a:solidFill>
              </a:rPr>
              <a:t>error portion      between the input and the hidden layer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general formula is</a:t>
            </a:r>
          </a:p>
          <a:p>
            <a:r>
              <a:rPr lang="en-US" sz="2400" dirty="0" smtClean="0"/>
              <a:t>Each hidden unit sums its delta inputs from the output units. So,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438275" y="2057400"/>
          <a:ext cx="62182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2743200" imgH="571320" progId="Equation.DSMT4">
                  <p:embed/>
                </p:oleObj>
              </mc:Choice>
              <mc:Fallback>
                <p:oleObj name="Equation" r:id="rId3" imgW="274320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057400"/>
                        <a:ext cx="62182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257800" y="3379788"/>
          <a:ext cx="3873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79788"/>
                        <a:ext cx="3873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810000" y="4114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7" imgW="1206360" imgH="241200" progId="Equation.DSMT4">
                  <p:embed/>
                </p:oleObj>
              </mc:Choice>
              <mc:Fallback>
                <p:oleObj name="Equation" r:id="rId7" imgW="12063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505200" y="5029200"/>
          <a:ext cx="2133600" cy="87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9" imgW="965160" imgH="393480" progId="Equation.DSMT4">
                  <p:embed/>
                </p:oleObj>
              </mc:Choice>
              <mc:Fallback>
                <p:oleObj name="Equation" r:id="rId9" imgW="96516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9200"/>
                        <a:ext cx="2133600" cy="870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Here, m =1 (the output neuron). So,</a:t>
            </a:r>
          </a:p>
          <a:p>
            <a:r>
              <a:rPr lang="en-US" sz="2400" dirty="0" smtClean="0"/>
              <a:t>Hence,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Now,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387975" y="1638300"/>
          <a:ext cx="1774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638300"/>
                        <a:ext cx="17748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844675" y="2393950"/>
          <a:ext cx="45561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2031840" imgH="393480" progId="Equation.DSMT4">
                  <p:embed/>
                </p:oleObj>
              </mc:Choice>
              <mc:Fallback>
                <p:oleObj name="Equation" r:id="rId5" imgW="20318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393950"/>
                        <a:ext cx="45561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34975" y="3846513"/>
          <a:ext cx="82819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7" imgW="3784320" imgH="215640" progId="Equation.DSMT4">
                  <p:embed/>
                </p:oleObj>
              </mc:Choice>
              <mc:Fallback>
                <p:oleObj name="Equation" r:id="rId7" imgW="37843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846513"/>
                        <a:ext cx="82819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443037" y="4648200"/>
          <a:ext cx="528355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9" imgW="2222280" imgH="609480" progId="Equation.DSMT4">
                  <p:embed/>
                </p:oleObj>
              </mc:Choice>
              <mc:Fallback>
                <p:oleObj name="Equation" r:id="rId9" imgW="2222280" imgH="609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7" y="4648200"/>
                        <a:ext cx="5283554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and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Now, the changes in the weights between the input and the hidden layer are</a:t>
            </a:r>
          </a:p>
          <a:p>
            <a:pPr algn="just"/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724026" y="1600200"/>
          <a:ext cx="45765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3" imgW="2031840" imgH="609480" progId="Equation.DSMT4">
                  <p:embed/>
                </p:oleObj>
              </mc:Choice>
              <mc:Fallback>
                <p:oleObj name="Equation" r:id="rId3" imgW="2031840" imgH="609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6" y="1600200"/>
                        <a:ext cx="457651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49488" y="3733800"/>
          <a:ext cx="5253037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5" imgW="2425680" imgH="1155600" progId="Equation.DSMT4">
                  <p:embed/>
                </p:oleObj>
              </mc:Choice>
              <mc:Fallback>
                <p:oleObj name="Equation" r:id="rId5" imgW="2425680" imgH="11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733800"/>
                        <a:ext cx="5253037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FINAL WEIGHTS BETWEEN INPUT AND HIDDEN LAYER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460500" y="2057400"/>
          <a:ext cx="65293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2743200" imgH="1536480" progId="Equation.DSMT4">
                  <p:embed/>
                </p:oleObj>
              </mc:Choice>
              <mc:Fallback>
                <p:oleObj name="Equation" r:id="rId3" imgW="2743200" imgH="1536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057400"/>
                        <a:ext cx="6529388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EXAMPLE-3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Train a heteroassociative memory network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FF0000"/>
                </a:solidFill>
              </a:rPr>
              <a:t>Hebb rule </a:t>
            </a:r>
            <a:r>
              <a:rPr lang="en-US" sz="2400" dirty="0" smtClean="0"/>
              <a:t>to store </a:t>
            </a:r>
            <a:r>
              <a:rPr lang="en-US" sz="2400" b="1" dirty="0" smtClean="0">
                <a:solidFill>
                  <a:srgbClr val="FF0000"/>
                </a:solidFill>
              </a:rPr>
              <a:t>input row vector</a:t>
            </a:r>
            <a:r>
              <a:rPr lang="en-US" sz="2400" dirty="0" smtClean="0"/>
              <a:t>                                       to the </a:t>
            </a:r>
            <a:r>
              <a:rPr lang="en-US" sz="2400" b="1" dirty="0" smtClean="0">
                <a:solidFill>
                  <a:srgbClr val="FF0000"/>
                </a:solidFill>
              </a:rPr>
              <a:t>output vector</a:t>
            </a:r>
            <a:r>
              <a:rPr lang="en-US" sz="2400" dirty="0" smtClean="0"/>
              <a:t>                   as given in the table below: </a:t>
            </a:r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136390" y="1981200"/>
          <a:ext cx="256921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888840" imgH="190440" progId="Equation.DSMT4">
                  <p:embed/>
                </p:oleObj>
              </mc:Choice>
              <mc:Fallback>
                <p:oleObj name="Equation" r:id="rId3" imgW="88884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390" y="1981200"/>
                        <a:ext cx="256921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752600" y="2362200"/>
          <a:ext cx="1174750" cy="42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5" imgW="520560" imgH="190440" progId="Equation.DSMT4">
                  <p:embed/>
                </p:oleObj>
              </mc:Choice>
              <mc:Fallback>
                <p:oleObj name="Equation" r:id="rId5" imgW="5205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1174750" cy="42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98" y="3098800"/>
          <a:ext cx="7162803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980"/>
                <a:gridCol w="805816"/>
                <a:gridCol w="716280"/>
                <a:gridCol w="805816"/>
                <a:gridCol w="805816"/>
                <a:gridCol w="805816"/>
                <a:gridCol w="716279"/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targets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r>
                        <a:rPr lang="en-US" b="1" baseline="30000" dirty="0" smtClean="0"/>
                        <a:t>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r>
                        <a:rPr lang="en-US" b="1" baseline="30000" dirty="0" smtClean="0"/>
                        <a:t>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r>
                        <a:rPr lang="en-US" b="1" baseline="30000" dirty="0" smtClean="0"/>
                        <a:t>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r>
                        <a:rPr lang="en-US" b="1" baseline="30000" dirty="0" smtClean="0"/>
                        <a:t>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NEURAL NET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sp>
        <p:nvSpPr>
          <p:cNvPr id="4" name="Oval 3"/>
          <p:cNvSpPr/>
          <p:nvPr/>
        </p:nvSpPr>
        <p:spPr>
          <a:xfrm>
            <a:off x="1828800" y="23622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33528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44196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52578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672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7400" y="28956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6"/>
            <a:endCxn id="9" idx="2"/>
          </p:cNvCxnSpPr>
          <p:nvPr/>
        </p:nvCxnSpPr>
        <p:spPr>
          <a:xfrm>
            <a:off x="2514600" y="2667000"/>
            <a:ext cx="3352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514600" y="2667000"/>
            <a:ext cx="3352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9" idx="2"/>
          </p:cNvCxnSpPr>
          <p:nvPr/>
        </p:nvCxnSpPr>
        <p:spPr>
          <a:xfrm flipV="1">
            <a:off x="2514600" y="3200400"/>
            <a:ext cx="3352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2"/>
          </p:cNvCxnSpPr>
          <p:nvPr/>
        </p:nvCxnSpPr>
        <p:spPr>
          <a:xfrm>
            <a:off x="2514600" y="3657600"/>
            <a:ext cx="3352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9" idx="2"/>
          </p:cNvCxnSpPr>
          <p:nvPr/>
        </p:nvCxnSpPr>
        <p:spPr>
          <a:xfrm flipV="1">
            <a:off x="2514600" y="3200400"/>
            <a:ext cx="3352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1">
            <a:off x="2514600" y="4572000"/>
            <a:ext cx="3352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9" idx="2"/>
          </p:cNvCxnSpPr>
          <p:nvPr/>
        </p:nvCxnSpPr>
        <p:spPr>
          <a:xfrm flipV="1">
            <a:off x="2514600" y="3200400"/>
            <a:ext cx="33528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8" idx="2"/>
          </p:cNvCxnSpPr>
          <p:nvPr/>
        </p:nvCxnSpPr>
        <p:spPr>
          <a:xfrm flipV="1">
            <a:off x="2514600" y="4572000"/>
            <a:ext cx="3352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838200" y="2667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2"/>
          </p:cNvCxnSpPr>
          <p:nvPr/>
        </p:nvCxnSpPr>
        <p:spPr>
          <a:xfrm>
            <a:off x="762000" y="3657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2"/>
          </p:cNvCxnSpPr>
          <p:nvPr/>
        </p:nvCxnSpPr>
        <p:spPr>
          <a:xfrm>
            <a:off x="838200" y="4724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>
            <a:off x="838200" y="5562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6"/>
          </p:cNvCxnSpPr>
          <p:nvPr/>
        </p:nvCxnSpPr>
        <p:spPr>
          <a:xfrm>
            <a:off x="6553200" y="3200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6"/>
          </p:cNvCxnSpPr>
          <p:nvPr/>
        </p:nvCxnSpPr>
        <p:spPr>
          <a:xfrm>
            <a:off x="6553200" y="4572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267200" y="2590800"/>
          <a:ext cx="482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482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053840" y="2971800"/>
          <a:ext cx="518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840" y="2971800"/>
                        <a:ext cx="5181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971800" y="3238500"/>
          <a:ext cx="3886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8" imgW="215640" imgH="190440" progId="Equation.DSMT4">
                  <p:embed/>
                </p:oleObj>
              </mc:Choice>
              <mc:Fallback>
                <p:oleObj name="Equation" r:id="rId8" imgW="21564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38500"/>
                        <a:ext cx="38862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276600" y="3581400"/>
          <a:ext cx="3886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10" imgW="215640" imgH="190440" progId="Equation.DSMT4">
                  <p:embed/>
                </p:oleObj>
              </mc:Choice>
              <mc:Fallback>
                <p:oleObj name="Equation" r:id="rId10" imgW="21564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1400"/>
                        <a:ext cx="38862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975610" y="4019550"/>
          <a:ext cx="45339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12" imgW="215640" imgH="190440" progId="Equation.DSMT4">
                  <p:embed/>
                </p:oleObj>
              </mc:Choice>
              <mc:Fallback>
                <p:oleObj name="Equation" r:id="rId12" imgW="21564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610" y="4019550"/>
                        <a:ext cx="45339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124200" y="4324350"/>
          <a:ext cx="45339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14" imgW="215640" imgH="190440" progId="Equation.DSMT4">
                  <p:embed/>
                </p:oleObj>
              </mc:Choice>
              <mc:Fallback>
                <p:oleObj name="Equation" r:id="rId14" imgW="21564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24350"/>
                        <a:ext cx="45339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787650" y="4781550"/>
          <a:ext cx="336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16" imgW="215640" imgH="190440" progId="Equation.DSMT4">
                  <p:embed/>
                </p:oleObj>
              </mc:Choice>
              <mc:Fallback>
                <p:oleObj name="Equation" r:id="rId16" imgW="21564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781550"/>
                        <a:ext cx="336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3429000" y="5162550"/>
          <a:ext cx="45339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18" imgW="215640" imgH="190440" progId="Equation.DSMT4">
                  <p:embed/>
                </p:oleObj>
              </mc:Choice>
              <mc:Fallback>
                <p:oleObj name="Equation" r:id="rId18" imgW="21564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2550"/>
                        <a:ext cx="45339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981200" y="2473779"/>
          <a:ext cx="393700" cy="42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" name="Equation" r:id="rId20" imgW="177480" imgH="190440" progId="Equation.DSMT4">
                  <p:embed/>
                </p:oleObj>
              </mc:Choice>
              <mc:Fallback>
                <p:oleObj name="Equation" r:id="rId20" imgW="177480" imgH="1904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73779"/>
                        <a:ext cx="393700" cy="42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1966913" y="346392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Equation" r:id="rId22" imgW="190440" imgH="190440" progId="Equation.DSMT4">
                  <p:embed/>
                </p:oleObj>
              </mc:Choice>
              <mc:Fallback>
                <p:oleObj name="Equation" r:id="rId22" imgW="19044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46392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966913" y="453072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8" name="Equation" r:id="rId24" imgW="190440" imgH="190440" progId="Equation.DSMT4">
                  <p:embed/>
                </p:oleObj>
              </mc:Choice>
              <mc:Fallback>
                <p:oleObj name="Equation" r:id="rId24" imgW="190440" imgH="1904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53072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1966913" y="536892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Equation" r:id="rId26" imgW="190440" imgH="190440" progId="Equation.DSMT4">
                  <p:embed/>
                </p:oleObj>
              </mc:Choice>
              <mc:Fallback>
                <p:oleObj name="Equation" r:id="rId26" imgW="19044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536892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6026150" y="2971800"/>
          <a:ext cx="374650" cy="51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" name="Equation" r:id="rId28" imgW="139680" imgH="190440" progId="Equation.DSMT4">
                  <p:embed/>
                </p:oleObj>
              </mc:Choice>
              <mc:Fallback>
                <p:oleObj name="Equation" r:id="rId28" imgW="139680" imgH="1904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971800"/>
                        <a:ext cx="374650" cy="510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6003925" y="4365625"/>
          <a:ext cx="407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1" name="Equation" r:id="rId30" imgW="152280" imgH="190440" progId="Equation.DSMT4">
                  <p:embed/>
                </p:oleObj>
              </mc:Choice>
              <mc:Fallback>
                <p:oleObj name="Equation" r:id="rId30" imgW="152280" imgH="190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4365625"/>
                        <a:ext cx="407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6858000" y="27432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32" imgW="152280" imgH="190440" progId="Equation.DSMT4">
                  <p:embed/>
                </p:oleObj>
              </mc:Choice>
              <mc:Fallback>
                <p:oleObj name="Equation" r:id="rId32" imgW="152280" imgH="1904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43200"/>
                        <a:ext cx="38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6842125" y="4140200"/>
          <a:ext cx="41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34" imgW="164880" imgH="190440" progId="Equation.DSMT4">
                  <p:embed/>
                </p:oleObj>
              </mc:Choice>
              <mc:Fallback>
                <p:oleObj name="Equation" r:id="rId34" imgW="164880" imgH="1904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4140200"/>
                        <a:ext cx="412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1066800" y="2190750"/>
          <a:ext cx="298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Equation" r:id="rId36" imgW="139680" imgH="190440" progId="Equation.DSMT4">
                  <p:embed/>
                </p:oleObj>
              </mc:Choice>
              <mc:Fallback>
                <p:oleObj name="Equation" r:id="rId36" imgW="139680" imgH="1904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90750"/>
                        <a:ext cx="298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1054100" y="3257550"/>
          <a:ext cx="325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38" imgW="152280" imgH="190440" progId="Equation.DSMT4">
                  <p:embed/>
                </p:oleObj>
              </mc:Choice>
              <mc:Fallback>
                <p:oleObj name="Equation" r:id="rId38" imgW="152280" imgH="1904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57550"/>
                        <a:ext cx="3254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1128713" y="4324350"/>
          <a:ext cx="327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Equation" r:id="rId40" imgW="152280" imgH="190440" progId="Equation.DSMT4">
                  <p:embed/>
                </p:oleObj>
              </mc:Choice>
              <mc:Fallback>
                <p:oleObj name="Equation" r:id="rId40" imgW="152280" imgH="1904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4324350"/>
                        <a:ext cx="3270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1128713" y="5105400"/>
          <a:ext cx="327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42" imgW="152280" imgH="190440" progId="Equation.DSMT4">
                  <p:embed/>
                </p:oleObj>
              </mc:Choice>
              <mc:Fallback>
                <p:oleObj name="Equation" r:id="rId42" imgW="152280" imgH="1904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105400"/>
                        <a:ext cx="3270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initial weights are: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The learning rate:</a:t>
            </a:r>
            <a:r>
              <a:rPr lang="en-US" sz="2400" dirty="0" smtClean="0"/>
              <a:t>                 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activation function  is: </a:t>
            </a:r>
            <a:r>
              <a:rPr lang="en-US" sz="2400" dirty="0" smtClean="0"/>
              <a:t>Binary sigmoidal , i.e.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net input: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For                   :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For                  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371600" y="2133600"/>
          <a:ext cx="3374063" cy="128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" imgW="1536480" imgH="583920" progId="Equation.DSMT4">
                  <p:embed/>
                </p:oleObj>
              </mc:Choice>
              <mc:Fallback>
                <p:oleObj name="Equation" r:id="rId3" imgW="1536480" imgH="583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3374063" cy="1282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111500" y="3429000"/>
          <a:ext cx="1079500" cy="34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5" imgW="482400" imgH="152280" progId="Equation.DSMT4">
                  <p:embed/>
                </p:oleObj>
              </mc:Choice>
              <mc:Fallback>
                <p:oleObj name="Equation" r:id="rId5" imgW="48240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429000"/>
                        <a:ext cx="1079500" cy="340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895192" y="3632200"/>
          <a:ext cx="171540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7" imgW="774360" imgH="355320" progId="Equation.DSMT4">
                  <p:embed/>
                </p:oleObj>
              </mc:Choice>
              <mc:Fallback>
                <p:oleObj name="Equation" r:id="rId7" imgW="77436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192" y="3632200"/>
                        <a:ext cx="171540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371600" y="4729716"/>
          <a:ext cx="1295400" cy="37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9" imgW="545760" imgH="190440" progId="Equation.DSMT4">
                  <p:embed/>
                </p:oleObj>
              </mc:Choice>
              <mc:Fallback>
                <p:oleObj name="Equation" r:id="rId9" imgW="54576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9716"/>
                        <a:ext cx="1295400" cy="375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295400" y="5114925"/>
          <a:ext cx="6553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1" imgW="3047760" imgH="190440" progId="Equation.DSMT4">
                  <p:embed/>
                </p:oleObj>
              </mc:Choice>
              <mc:Fallback>
                <p:oleObj name="Equation" r:id="rId11" imgW="304776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14925"/>
                        <a:ext cx="6553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397000" y="5586845"/>
          <a:ext cx="1270000" cy="43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3" imgW="558720" imgH="190440" progId="Equation.DSMT4">
                  <p:embed/>
                </p:oleObj>
              </mc:Choice>
              <mc:Fallback>
                <p:oleObj name="Equation" r:id="rId13" imgW="55872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586845"/>
                        <a:ext cx="1270000" cy="432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219200" y="6000750"/>
          <a:ext cx="650748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15" imgW="3098520" imgH="190440" progId="Equation.DSMT4">
                  <p:embed/>
                </p:oleObj>
              </mc:Choice>
              <mc:Fallback>
                <p:oleObj name="Equation" r:id="rId15" imgW="309852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00750"/>
                        <a:ext cx="650748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b="1" dirty="0" smtClean="0">
                <a:solidFill>
                  <a:srgbClr val="FF0000"/>
                </a:solidFill>
              </a:rPr>
              <a:t>use Hebb rule </a:t>
            </a:r>
            <a:r>
              <a:rPr lang="en-US" sz="2400" dirty="0" smtClean="0"/>
              <a:t>to determine the weights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initial weights are all zeros</a:t>
            </a:r>
          </a:p>
          <a:p>
            <a:endParaRPr lang="en-US" sz="2400" dirty="0" smtClean="0"/>
          </a:p>
          <a:p>
            <a:r>
              <a:rPr lang="en-US" sz="2400" dirty="0" smtClean="0"/>
              <a:t>For the </a:t>
            </a:r>
            <a:r>
              <a:rPr lang="en-US" sz="2400" b="1" dirty="0" smtClean="0">
                <a:solidFill>
                  <a:srgbClr val="FF0000"/>
                </a:solidFill>
              </a:rPr>
              <a:t>first pair</a:t>
            </a:r>
          </a:p>
          <a:p>
            <a:endParaRPr lang="en-US" sz="2400" dirty="0" smtClean="0"/>
          </a:p>
          <a:p>
            <a:r>
              <a:rPr lang="en-US" sz="2400" dirty="0" smtClean="0"/>
              <a:t>Set the input and output pairs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Weight Updation:  </a:t>
            </a:r>
            <a:r>
              <a:rPr lang="en-US" sz="2400" b="1" dirty="0" smtClean="0">
                <a:solidFill>
                  <a:srgbClr val="FF0000"/>
                </a:solidFill>
              </a:rPr>
              <a:t>Formula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 </a:t>
            </a:r>
          </a:p>
          <a:p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828800" y="3790950"/>
          <a:ext cx="5207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3" imgW="2082600" imgH="190440" progId="Equation.DSMT4">
                  <p:embed/>
                </p:oleObj>
              </mc:Choice>
              <mc:Fallback>
                <p:oleObj name="Equation" r:id="rId3" imgW="20826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90950"/>
                        <a:ext cx="5207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200400" y="5658312"/>
          <a:ext cx="3325159" cy="51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5" imgW="1396800" imgH="215640" progId="Equation.DSMT4">
                  <p:embed/>
                </p:oleObj>
              </mc:Choice>
              <mc:Fallback>
                <p:oleObj name="Equation" r:id="rId5" imgW="13968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58312"/>
                        <a:ext cx="3325159" cy="51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UPDATED WEIGHTS</a:t>
            </a:r>
            <a:endParaRPr lang="en-US" sz="3200" b="1" dirty="0"/>
          </a:p>
        </p:txBody>
      </p:sp>
      <p:graphicFrame>
        <p:nvGraphicFramePr>
          <p:cNvPr id="358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52600" y="1828800"/>
          <a:ext cx="577881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3" imgW="2234880" imgH="1562040" progId="Equation.DSMT4">
                  <p:embed/>
                </p:oleObj>
              </mc:Choice>
              <mc:Fallback>
                <p:oleObj name="Equation" r:id="rId3" imgW="2234880" imgH="1562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577881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the second pair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initial weights are </a:t>
            </a:r>
            <a:r>
              <a:rPr lang="en-US" sz="2400" b="1" dirty="0" smtClean="0"/>
              <a:t>the outputs from the above updation</a:t>
            </a:r>
          </a:p>
          <a:p>
            <a:r>
              <a:rPr lang="en-US" sz="2400" b="1" dirty="0" smtClean="0"/>
              <a:t>The input-output vector pair is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Set the input and output pairs</a:t>
            </a:r>
          </a:p>
          <a:p>
            <a:r>
              <a:rPr lang="en-US" sz="2400" dirty="0" smtClean="0"/>
              <a:t>The weight updation formula is same as above</a:t>
            </a:r>
          </a:p>
          <a:p>
            <a:r>
              <a:rPr lang="en-US" sz="2400" dirty="0" smtClean="0"/>
              <a:t>The weights change in only two cases: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For the other cases weights remain same as one of the input/output vectors is zero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524000" y="2892812"/>
          <a:ext cx="5029200" cy="45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3" imgW="2082600" imgH="190440" progId="Equation.DSMT4">
                  <p:embed/>
                </p:oleObj>
              </mc:Choice>
              <mc:Fallback>
                <p:oleObj name="Equation" r:id="rId3" imgW="20826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2812"/>
                        <a:ext cx="5029200" cy="45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828799" y="4572000"/>
          <a:ext cx="5368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4572000"/>
                        <a:ext cx="53684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the third pair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initial weights are </a:t>
            </a:r>
            <a:r>
              <a:rPr lang="en-US" sz="2400" b="1" dirty="0" smtClean="0"/>
              <a:t>the outputs from the above updation</a:t>
            </a:r>
          </a:p>
          <a:p>
            <a:r>
              <a:rPr lang="en-US" sz="2400" b="1" dirty="0" smtClean="0"/>
              <a:t>The input-output vector pair is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Set the input and output pairs</a:t>
            </a:r>
          </a:p>
          <a:p>
            <a:r>
              <a:rPr lang="en-US" sz="2400" dirty="0" smtClean="0"/>
              <a:t>The weight updation formula is same as above</a:t>
            </a:r>
          </a:p>
          <a:p>
            <a:r>
              <a:rPr lang="en-US" sz="2400" dirty="0" smtClean="0"/>
              <a:t>The weights change in only four cases: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524000" y="2892812"/>
          <a:ext cx="5029200" cy="45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2082600" imgH="190440" progId="Equation.DSMT4">
                  <p:embed/>
                </p:oleObj>
              </mc:Choice>
              <mc:Fallback>
                <p:oleObj name="Equation" r:id="rId3" imgW="20826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2812"/>
                        <a:ext cx="5029200" cy="45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524001" y="4679950"/>
          <a:ext cx="5334000" cy="186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5" imgW="2209680" imgH="774360" progId="Equation.DSMT4">
                  <p:embed/>
                </p:oleObj>
              </mc:Choice>
              <mc:Fallback>
                <p:oleObj name="Equation" r:id="rId5" imgW="2209680" imgH="774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679950"/>
                        <a:ext cx="5334000" cy="1869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the fourth pair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initial weights are </a:t>
            </a:r>
            <a:r>
              <a:rPr lang="en-US" sz="2400" b="1" dirty="0" smtClean="0"/>
              <a:t>the outputs from the above updation</a:t>
            </a:r>
          </a:p>
          <a:p>
            <a:r>
              <a:rPr lang="en-US" sz="2400" b="1" dirty="0" smtClean="0"/>
              <a:t>The input-output vector pair is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Set the input and output pairs</a:t>
            </a:r>
          </a:p>
          <a:p>
            <a:r>
              <a:rPr lang="en-US" sz="2400" dirty="0" smtClean="0"/>
              <a:t>The weight updation formula is same as above</a:t>
            </a:r>
          </a:p>
          <a:p>
            <a:r>
              <a:rPr lang="en-US" sz="2400" dirty="0" smtClean="0"/>
              <a:t>The weights change in only four cases: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524000" y="2892812"/>
          <a:ext cx="5029200" cy="45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3" imgW="2082600" imgH="190440" progId="Equation.DSMT4">
                  <p:embed/>
                </p:oleObj>
              </mc:Choice>
              <mc:Fallback>
                <p:oleObj name="Equation" r:id="rId3" imgW="20826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2812"/>
                        <a:ext cx="5029200" cy="45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584325" y="4764088"/>
          <a:ext cx="52117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5" imgW="2158920" imgH="393480" progId="Equation.DSMT4">
                  <p:embed/>
                </p:oleObj>
              </mc:Choice>
              <mc:Fallback>
                <p:oleObj name="Equation" r:id="rId5" imgW="21589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764088"/>
                        <a:ext cx="52117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final weights after all the input/output vectors are used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524000" y="2355850"/>
          <a:ext cx="348635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3" imgW="1358640" imgH="774360" progId="Equation.DSMT4">
                  <p:embed/>
                </p:oleObj>
              </mc:Choice>
              <mc:Fallback>
                <p:oleObj name="Equation" r:id="rId3" imgW="135864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55850"/>
                        <a:ext cx="348635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EXAMPLE-4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Train the </a:t>
            </a:r>
            <a:r>
              <a:rPr lang="en-US" sz="2400" b="1" dirty="0" smtClean="0">
                <a:solidFill>
                  <a:srgbClr val="FF0000"/>
                </a:solidFill>
              </a:rPr>
              <a:t>autoassociative network </a:t>
            </a:r>
            <a:r>
              <a:rPr lang="en-US" sz="2400" b="1" dirty="0" smtClean="0"/>
              <a:t>for</a:t>
            </a:r>
            <a:r>
              <a:rPr lang="en-US" sz="2400" b="1" dirty="0" smtClean="0">
                <a:solidFill>
                  <a:srgbClr val="FF0000"/>
                </a:solidFill>
              </a:rPr>
              <a:t> input vector [-1 1 1 1] </a:t>
            </a:r>
            <a:r>
              <a:rPr lang="en-US" sz="2400" b="1" dirty="0" smtClean="0"/>
              <a:t>and also test the network for </a:t>
            </a:r>
            <a:r>
              <a:rPr lang="en-US" sz="2400" b="1" dirty="0" smtClean="0">
                <a:solidFill>
                  <a:srgbClr val="FF0000"/>
                </a:solidFill>
              </a:rPr>
              <a:t>the same input vector.</a:t>
            </a:r>
          </a:p>
          <a:p>
            <a:pPr algn="just"/>
            <a:r>
              <a:rPr lang="en-US" sz="2400" b="1" dirty="0" smtClean="0"/>
              <a:t>Test the </a:t>
            </a:r>
            <a:r>
              <a:rPr lang="en-US" sz="2400" b="1" dirty="0" smtClean="0">
                <a:solidFill>
                  <a:srgbClr val="FF0000"/>
                </a:solidFill>
              </a:rPr>
              <a:t>autoassociative network </a:t>
            </a:r>
            <a:r>
              <a:rPr lang="en-US" sz="2400" b="1" dirty="0" smtClean="0"/>
              <a:t>with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one missing</a:t>
            </a:r>
            <a:r>
              <a:rPr lang="en-US" sz="2400" b="1" dirty="0" smtClean="0">
                <a:solidFill>
                  <a:srgbClr val="FF0000"/>
                </a:solidFill>
              </a:rPr>
              <a:t>, one mistake, </a:t>
            </a:r>
            <a:r>
              <a:rPr lang="en-US" sz="2400" b="1" dirty="0" smtClean="0">
                <a:solidFill>
                  <a:srgbClr val="00B050"/>
                </a:solidFill>
              </a:rPr>
              <a:t>two missing </a:t>
            </a:r>
            <a:r>
              <a:rPr lang="en-US" sz="2400" b="1" dirty="0" smtClean="0"/>
              <a:t>and</a:t>
            </a:r>
            <a:r>
              <a:rPr lang="en-US" sz="2400" b="1" dirty="0" smtClean="0">
                <a:solidFill>
                  <a:srgbClr val="FF0000"/>
                </a:solidFill>
              </a:rPr>
              <a:t> two mistake </a:t>
            </a:r>
            <a:r>
              <a:rPr lang="en-US" sz="2400" b="1" dirty="0" smtClean="0"/>
              <a:t>entries</a:t>
            </a:r>
            <a:r>
              <a:rPr lang="en-US" sz="2400" b="1" dirty="0" smtClean="0">
                <a:solidFill>
                  <a:srgbClr val="FF0000"/>
                </a:solidFill>
              </a:rPr>
              <a:t> in test vector.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The weight matrix W is computed from the formula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Here, P = 1. </a:t>
            </a:r>
          </a:p>
          <a:p>
            <a:pPr algn="just"/>
            <a:endParaRPr lang="en-US" sz="2400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276599" y="4114800"/>
          <a:ext cx="2124364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3" imgW="1015920" imgH="419040" progId="Equation.DSMT4">
                  <p:embed/>
                </p:oleObj>
              </mc:Choice>
              <mc:Fallback>
                <p:oleObj name="Equation" r:id="rId3" imgW="10159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9" y="4114800"/>
                        <a:ext cx="2124364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Case-1:</a:t>
            </a:r>
            <a:r>
              <a:rPr lang="en-US" sz="2400" dirty="0" smtClean="0"/>
              <a:t> testing the network with the same input vector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 input:</a:t>
            </a:r>
            <a:r>
              <a:rPr lang="en-US" sz="2400" dirty="0" smtClean="0"/>
              <a:t> [-1 1 1 1]</a:t>
            </a:r>
          </a:p>
          <a:p>
            <a:r>
              <a:rPr lang="en-US" sz="2400" dirty="0" smtClean="0"/>
              <a:t>The weight obtained above is used as the initial weights</a:t>
            </a:r>
          </a:p>
          <a:p>
            <a:endParaRPr lang="en-US" sz="2400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27100" y="1746250"/>
          <a:ext cx="489902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2361960" imgH="774360" progId="Equation.DSMT4">
                  <p:embed/>
                </p:oleObj>
              </mc:Choice>
              <mc:Fallback>
                <p:oleObj name="Equation" r:id="rId3" imgW="236196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746250"/>
                        <a:ext cx="489902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189116" y="4876800"/>
          <a:ext cx="6583284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2908080" imgH="774360" progId="Equation.DSMT4">
                  <p:embed/>
                </p:oleObj>
              </mc:Choice>
              <mc:Fallback>
                <p:oleObj name="Equation" r:id="rId5" imgW="2908080" imgH="774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116" y="4876800"/>
                        <a:ext cx="6583284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Applying the activation function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Over net input, we get</a:t>
            </a:r>
          </a:p>
          <a:p>
            <a:pPr>
              <a:buNone/>
            </a:pPr>
            <a:r>
              <a:rPr lang="en-US" sz="2400" dirty="0" smtClean="0"/>
              <a:t>                                      y = [-1  1  1  1]</a:t>
            </a:r>
          </a:p>
          <a:p>
            <a:r>
              <a:rPr lang="en-US" sz="2400" dirty="0" smtClean="0"/>
              <a:t>Hence, the correct response is obtained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against one missing entry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1:  </a:t>
            </a:r>
            <a:r>
              <a:rPr lang="en-US" sz="2400" dirty="0" smtClean="0"/>
              <a:t>[0  1  1  1]</a:t>
            </a:r>
          </a:p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133599" y="2292350"/>
          <a:ext cx="427445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3" imgW="1930320" imgH="444240" progId="Equation.DSMT4">
                  <p:embed/>
                </p:oleObj>
              </mc:Choice>
              <mc:Fallback>
                <p:oleObj name="Equation" r:id="rId3" imgW="193032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2292350"/>
                        <a:ext cx="427445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2400" dirty="0" smtClean="0"/>
              <a:t>Applying the activation function taken above, we get</a:t>
            </a:r>
          </a:p>
          <a:p>
            <a:r>
              <a:rPr lang="en-US" sz="2400" dirty="0" smtClean="0"/>
              <a:t>y = [-1  1  1  1]. So, the response is correct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against one missing entry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2:  </a:t>
            </a:r>
            <a:r>
              <a:rPr lang="en-US" sz="2400" dirty="0" smtClean="0"/>
              <a:t>[-1  1  0  1]</a:t>
            </a:r>
          </a:p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289050" y="1676400"/>
          <a:ext cx="63817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3" imgW="2819160" imgH="774360" progId="Equation.DSMT4">
                  <p:embed/>
                </p:oleObj>
              </mc:Choice>
              <mc:Fallback>
                <p:oleObj name="Equation" r:id="rId3" imgW="281916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676400"/>
                        <a:ext cx="63817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 Layer: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Input: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Output: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981200" y="1752600"/>
          <a:ext cx="50165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" imgW="2412720" imgH="723600" progId="Equation.DSMT4">
                  <p:embed/>
                </p:oleObj>
              </mc:Choice>
              <mc:Fallback>
                <p:oleObj name="Equation" r:id="rId3" imgW="2412720" imgH="723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50165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14400" y="4324350"/>
          <a:ext cx="7924800" cy="4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5" imgW="3492360" imgH="190440" progId="Equation.DSMT4">
                  <p:embed/>
                </p:oleObj>
              </mc:Choice>
              <mc:Fallback>
                <p:oleObj name="Equation" r:id="rId5" imgW="34923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24350"/>
                        <a:ext cx="7924800" cy="43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57400" y="5264987"/>
          <a:ext cx="4737100" cy="75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7" imgW="2311200" imgH="368280" progId="Equation.DSMT4">
                  <p:embed/>
                </p:oleObj>
              </mc:Choice>
              <mc:Fallback>
                <p:oleObj name="Equation" r:id="rId7" imgW="231120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64987"/>
                        <a:ext cx="4737100" cy="75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Applying the activation function taken above, we get</a:t>
            </a:r>
          </a:p>
          <a:p>
            <a:r>
              <a:rPr lang="en-US" sz="2400" dirty="0" smtClean="0"/>
              <a:t>y = [ -1 1 1 1]</a:t>
            </a:r>
          </a:p>
          <a:p>
            <a:r>
              <a:rPr lang="en-US" sz="2400" dirty="0" smtClean="0"/>
              <a:t>The response is correct.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WE CAN TEST FOR OTHER MISSING ENTRY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 the network against one mistake entry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1:</a:t>
            </a:r>
            <a:r>
              <a:rPr lang="en-US" sz="2400" dirty="0" smtClean="0"/>
              <a:t> Let the input be [-1 -1 1 1]</a:t>
            </a:r>
            <a:endParaRPr lang="en-US" sz="24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03325" y="1676400"/>
          <a:ext cx="6554788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3" imgW="2895480" imgH="774360" progId="Equation.DSMT4">
                  <p:embed/>
                </p:oleObj>
              </mc:Choice>
              <mc:Fallback>
                <p:oleObj name="Equation" r:id="rId3" imgW="289548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676400"/>
                        <a:ext cx="6554788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same activation function taken above,</a:t>
            </a:r>
          </a:p>
          <a:p>
            <a:r>
              <a:rPr lang="en-US" sz="2400" dirty="0" smtClean="0"/>
              <a:t>y = [-1  1  1  1]</a:t>
            </a:r>
          </a:p>
          <a:p>
            <a:r>
              <a:rPr lang="en-US" sz="2400" dirty="0" smtClean="0"/>
              <a:t>So, the response is correct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2:</a:t>
            </a:r>
            <a:r>
              <a:rPr lang="en-US" sz="2400" dirty="0" smtClean="0"/>
              <a:t> Let the input be [1 1 1 1]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028700" y="2127250"/>
          <a:ext cx="67849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2997000" imgH="774360" progId="Equation.DSMT4">
                  <p:embed/>
                </p:oleObj>
              </mc:Choice>
              <mc:Fallback>
                <p:oleObj name="Equation" r:id="rId3" imgW="299700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127250"/>
                        <a:ext cx="678497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 taken above</a:t>
            </a:r>
          </a:p>
          <a:p>
            <a:r>
              <a:rPr lang="en-US" sz="2400" dirty="0" smtClean="0"/>
              <a:t>y = [-1  1  1  1]</a:t>
            </a:r>
          </a:p>
          <a:p>
            <a:r>
              <a:rPr lang="en-US" sz="2400" dirty="0" smtClean="0"/>
              <a:t>So, the response is correct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the net against two missing entries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1: </a:t>
            </a:r>
            <a:r>
              <a:rPr lang="en-US" sz="2400" dirty="0" smtClean="0"/>
              <a:t>Let the input be [0  0  1  1]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230313" y="2127250"/>
          <a:ext cx="63817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2819160" imgH="774360" progId="Equation.DSMT4">
                  <p:embed/>
                </p:oleObj>
              </mc:Choice>
              <mc:Fallback>
                <p:oleObj name="Equation" r:id="rId3" imgW="281916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127250"/>
                        <a:ext cx="63817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 taken above</a:t>
            </a:r>
          </a:p>
          <a:p>
            <a:r>
              <a:rPr lang="en-US" sz="2400" dirty="0" smtClean="0"/>
              <a:t>y = [-1  1  1  1], which is the correct response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2:</a:t>
            </a:r>
            <a:r>
              <a:rPr lang="en-US" sz="2400" dirty="0" smtClean="0"/>
              <a:t> Let the input be [-1  0  0  1]</a:t>
            </a:r>
          </a:p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173163" y="2127250"/>
          <a:ext cx="64960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2869920" imgH="774360" progId="Equation.DSMT4">
                  <p:embed/>
                </p:oleObj>
              </mc:Choice>
              <mc:Fallback>
                <p:oleObj name="Equation" r:id="rId3" imgW="286992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127250"/>
                        <a:ext cx="64960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2400" dirty="0" smtClean="0"/>
              <a:t>Applying the input function taken above</a:t>
            </a:r>
          </a:p>
          <a:p>
            <a:r>
              <a:rPr lang="en-US" sz="2400" dirty="0" smtClean="0"/>
              <a:t>y = [-1  1  1  1], which is the correct response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the net against two mistaken entries</a:t>
            </a:r>
          </a:p>
          <a:p>
            <a:endParaRPr lang="en-US" sz="800" dirty="0" smtClean="0"/>
          </a:p>
          <a:p>
            <a:r>
              <a:rPr lang="en-US" sz="2400" dirty="0" smtClean="0"/>
              <a:t>Let the input be [-1  -1 -1  1]</a:t>
            </a:r>
            <a:endParaRPr lang="en-US" sz="2400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087438" y="1752600"/>
          <a:ext cx="66675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3" imgW="2946240" imgH="774360" progId="Equation.DSMT4">
                  <p:embed/>
                </p:oleObj>
              </mc:Choice>
              <mc:Fallback>
                <p:oleObj name="Equation" r:id="rId3" imgW="294624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1752600"/>
                        <a:ext cx="66675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 taken above, we get</a:t>
            </a:r>
          </a:p>
          <a:p>
            <a:r>
              <a:rPr lang="en-US" sz="2400" dirty="0" smtClean="0"/>
              <a:t>y = [0  0  0  0]. </a:t>
            </a:r>
            <a:r>
              <a:rPr lang="en-US" sz="2400" b="1" dirty="0" smtClean="0">
                <a:solidFill>
                  <a:srgbClr val="FF0000"/>
                </a:solidFill>
              </a:rPr>
              <a:t>Which is not correct.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</a:t>
            </a:r>
            <a:r>
              <a:rPr lang="en-US" sz="2400" b="1" dirty="0" smtClean="0">
                <a:solidFill>
                  <a:srgbClr val="00B050"/>
                </a:solidFill>
              </a:rPr>
              <a:t>THE NETWORK FAILS TO RECOGNISE INPUTS WITH TWO MISTAKES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NOTE: </a:t>
            </a:r>
            <a:r>
              <a:rPr lang="en-US" sz="2400" b="1" dirty="0" smtClean="0">
                <a:solidFill>
                  <a:schemeClr val="accent1"/>
                </a:solidFill>
              </a:rPr>
              <a:t>WE HAVE TO CHECK FOR ALL POSSIBLE INPUTS UNDER EACH CASE TO HAVE A POSITIVE CONCLUSION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95363" y="2203450"/>
          <a:ext cx="68119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3009600" imgH="774360" progId="Equation.DSMT4">
                  <p:embed/>
                </p:oleObj>
              </mc:Choice>
              <mc:Fallback>
                <p:oleObj name="Equation" r:id="rId3" imgW="3009600" imgH="774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203450"/>
                        <a:ext cx="6811962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EXAMPLE-5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Construct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 a BAM network to </a:t>
            </a:r>
            <a:r>
              <a:rPr lang="en-US" sz="2400" b="1" dirty="0" smtClean="0">
                <a:solidFill>
                  <a:srgbClr val="FF0000"/>
                </a:solidFill>
              </a:rPr>
              <a:t>associate letters </a:t>
            </a:r>
            <a:r>
              <a:rPr lang="en-US" sz="2400" dirty="0" smtClean="0"/>
              <a:t>E and F with </a:t>
            </a:r>
            <a:r>
              <a:rPr lang="en-US" sz="2400" b="1" dirty="0" smtClean="0">
                <a:solidFill>
                  <a:srgbClr val="FF0000"/>
                </a:solidFill>
              </a:rPr>
              <a:t>single bipolar input-output vectors</a:t>
            </a:r>
            <a:r>
              <a:rPr lang="en-US" sz="2400" dirty="0" smtClean="0"/>
              <a:t>. The </a:t>
            </a:r>
            <a:r>
              <a:rPr lang="en-US" sz="2400" b="1" dirty="0" smtClean="0">
                <a:solidFill>
                  <a:srgbClr val="FF0000"/>
                </a:solidFill>
              </a:rPr>
              <a:t>target output </a:t>
            </a:r>
            <a:r>
              <a:rPr lang="en-US" sz="2400" dirty="0" smtClean="0"/>
              <a:t>for E is [-1, 1] and F is [1, 1]. The </a:t>
            </a:r>
            <a:r>
              <a:rPr lang="en-US" sz="2400" b="1" dirty="0" smtClean="0">
                <a:solidFill>
                  <a:srgbClr val="FF0000"/>
                </a:solidFill>
              </a:rPr>
              <a:t>display matrix size </a:t>
            </a:r>
            <a:r>
              <a:rPr lang="en-US" sz="2400" dirty="0" smtClean="0"/>
              <a:t>is 5 x 3. The </a:t>
            </a:r>
            <a:r>
              <a:rPr lang="en-US" sz="2400" b="1" dirty="0" smtClean="0">
                <a:solidFill>
                  <a:srgbClr val="FF0000"/>
                </a:solidFill>
              </a:rPr>
              <a:t>input patterns </a:t>
            </a:r>
            <a:r>
              <a:rPr lang="en-US" sz="2400" dirty="0" smtClean="0"/>
              <a:t>are: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Target out puts are             [-1, 1]                          [1, 1]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999230" y="2895600"/>
          <a:ext cx="118237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3" imgW="444240" imgH="952200" progId="Equation.DSMT4">
                  <p:embed/>
                </p:oleObj>
              </mc:Choice>
              <mc:Fallback>
                <p:oleObj name="Equation" r:id="rId3" imgW="444240" imgH="952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230" y="2895600"/>
                        <a:ext cx="118237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413500" y="2971800"/>
          <a:ext cx="1130300" cy="242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5" imgW="444240" imgH="952200" progId="Equation.DSMT4">
                  <p:embed/>
                </p:oleObj>
              </mc:Choice>
              <mc:Fallback>
                <p:oleObj name="Equation" r:id="rId5" imgW="444240" imgH="95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971800"/>
                        <a:ext cx="1130300" cy="2422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input patterns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output and weights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14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516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Since we are considering bipolar input and outputs, the weight matrix is computed by using the formula: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 are two weight components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276600" y="2667000"/>
          <a:ext cx="23706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3" imgW="1015920" imgH="228600" progId="Equation.DSMT4">
                  <p:embed/>
                </p:oleObj>
              </mc:Choice>
              <mc:Fallback>
                <p:oleObj name="Equation" r:id="rId3" imgW="10159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37066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334000" y="3276600"/>
          <a:ext cx="1422400" cy="46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5" imgW="583920" imgH="190440" progId="Equation.DSMT4">
                  <p:embed/>
                </p:oleObj>
              </mc:Choice>
              <mc:Fallback>
                <p:oleObj name="Equation" r:id="rId5" imgW="5839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1422400" cy="463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295400" y="4114800"/>
          <a:ext cx="6553200" cy="42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Equation" r:id="rId7" imgW="2145960" imgH="215640" progId="Equation.DSMT4">
                  <p:embed/>
                </p:oleObj>
              </mc:Choice>
              <mc:Fallback>
                <p:oleObj name="Equation" r:id="rId7" imgW="21459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6553200" cy="421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219200" y="4889500"/>
          <a:ext cx="685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9" imgW="2260440" imgH="215640" progId="Equation.DSMT4">
                  <p:embed/>
                </p:oleObj>
              </mc:Choice>
              <mc:Fallback>
                <p:oleObj name="Equation" r:id="rId9" imgW="226044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89500"/>
                        <a:ext cx="685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and  </a:t>
            </a:r>
          </a:p>
          <a:p>
            <a:endParaRPr lang="en-US" sz="2400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676400" y="1447800"/>
          <a:ext cx="1841500" cy="532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3" imgW="787320" imgH="2882880" progId="Equation.DSMT4">
                  <p:embed/>
                </p:oleObj>
              </mc:Choice>
              <mc:Fallback>
                <p:oleObj name="Equation" r:id="rId3" imgW="787320" imgH="2882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1841500" cy="5329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156200" y="1371600"/>
          <a:ext cx="1503859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5" imgW="812520" imgH="2882880" progId="Equation.DSMT4">
                  <p:embed/>
                </p:oleObj>
              </mc:Choice>
              <mc:Fallback>
                <p:oleObj name="Equation" r:id="rId5" imgW="812520" imgH="2882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1371600"/>
                        <a:ext cx="1503859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FINAL WEIGHTS FOR THE FIRST PHASE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error propagation:</a:t>
            </a:r>
          </a:p>
          <a:p>
            <a:r>
              <a:rPr lang="en-US" sz="2400" dirty="0" smtClean="0"/>
              <a:t>We use the gradient descent formula:</a:t>
            </a:r>
          </a:p>
          <a:p>
            <a:r>
              <a:rPr lang="en-US" sz="2400" dirty="0" smtClean="0"/>
              <a:t>We have, </a:t>
            </a:r>
          </a:p>
          <a:p>
            <a:endParaRPr lang="en-US" sz="2400" dirty="0" smtClean="0"/>
          </a:p>
          <a:p>
            <a:r>
              <a:rPr lang="en-US" sz="2400" dirty="0" smtClean="0"/>
              <a:t>Here k = 1. So,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We next compute the changes in weights between the hidden and the output layer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543550" y="2027189"/>
          <a:ext cx="2838450" cy="48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1257120" imgH="215640" progId="Equation.DSMT4">
                  <p:embed/>
                </p:oleObj>
              </mc:Choice>
              <mc:Fallback>
                <p:oleObj name="Equation" r:id="rId3" imgW="125712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027189"/>
                        <a:ext cx="2838450" cy="48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743200" y="3429000"/>
          <a:ext cx="394716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1879560" imgH="190440" progId="Equation.DSMT4">
                  <p:embed/>
                </p:oleObj>
              </mc:Choice>
              <mc:Fallback>
                <p:oleObj name="Equation" r:id="rId5" imgW="18795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394716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14400" y="4724400"/>
          <a:ext cx="6172200" cy="138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2552400" imgH="571320" progId="Equation.DSMT4">
                  <p:embed/>
                </p:oleObj>
              </mc:Choice>
              <mc:Fallback>
                <p:oleObj name="Equation" r:id="rId7" imgW="2552400" imgH="571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6172200" cy="138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990600" y="2819400"/>
          <a:ext cx="678778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2997000" imgH="215640" progId="Equation.DSMT4">
                  <p:embed/>
                </p:oleObj>
              </mc:Choice>
              <mc:Fallback>
                <p:oleObj name="Equation" r:id="rId9" imgW="299700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678778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total weight matrix is</a:t>
            </a:r>
          </a:p>
          <a:p>
            <a:endParaRPr lang="en-US" sz="2400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368800" y="1267558"/>
          <a:ext cx="2413000" cy="5266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1320480" imgH="2882880" progId="Equation.DSMT4">
                  <p:embed/>
                </p:oleObj>
              </mc:Choice>
              <mc:Fallback>
                <p:oleObj name="Equation" r:id="rId3" imgW="1320480" imgH="2882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267558"/>
                        <a:ext cx="2413000" cy="5266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test the network with test vectors E and F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 pattern E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Applying the activations, we get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Y = [-1 1], which is the correct response</a:t>
            </a:r>
          </a:p>
          <a:p>
            <a:endParaRPr lang="en-US" sz="2400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162299" y="1987550"/>
          <a:ext cx="4539606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3" imgW="2819160" imgH="2882880" progId="Equation.DSMT4">
                  <p:embed/>
                </p:oleObj>
              </mc:Choice>
              <mc:Fallback>
                <p:oleObj name="Equation" r:id="rId3" imgW="2819160" imgH="2882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1987550"/>
                        <a:ext cx="4539606" cy="464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Test pattern F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Applying activations over the net input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we get y = [1 1], which is correct</a:t>
            </a:r>
          </a:p>
          <a:p>
            <a:endParaRPr lang="en-US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117849" y="1447800"/>
          <a:ext cx="4883151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3" imgW="2908080" imgH="2882880" progId="Equation.DSMT4">
                  <p:embed/>
                </p:oleObj>
              </mc:Choice>
              <mc:Fallback>
                <p:oleObj name="Equation" r:id="rId3" imgW="2908080" imgH="2882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49" y="1447800"/>
                        <a:ext cx="4883151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BACKWARD MOVEMENT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 vector is taken as the input</a:t>
            </a:r>
          </a:p>
          <a:p>
            <a:endParaRPr lang="en-US" sz="2400" dirty="0" smtClean="0"/>
          </a:p>
          <a:p>
            <a:r>
              <a:rPr lang="en-US" sz="2400" dirty="0" smtClean="0"/>
              <a:t>The weight matrix here is the transpose of the original</a:t>
            </a:r>
          </a:p>
          <a:p>
            <a:r>
              <a:rPr lang="en-US" sz="2400" dirty="0" smtClean="0"/>
              <a:t>So,</a:t>
            </a:r>
          </a:p>
          <a:p>
            <a:endParaRPr lang="en-US" sz="2400" dirty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14400" y="3613150"/>
          <a:ext cx="7696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3" imgW="3517560" imgH="393480" progId="Equation.DSMT4">
                  <p:embed/>
                </p:oleObj>
              </mc:Choice>
              <mc:Fallback>
                <p:oleObj name="Equation" r:id="rId3" imgW="35175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13150"/>
                        <a:ext cx="7696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 the test pattern E, the net input is [-1 1]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functions, we get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Which is the correct response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990600" y="2133600"/>
          <a:ext cx="76914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3" imgW="3797280" imgH="622080" progId="Equation.DSMT4">
                  <p:embed/>
                </p:oleObj>
              </mc:Choice>
              <mc:Fallback>
                <p:oleObj name="Equation" r:id="rId3" imgW="379728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76914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103779" y="3886200"/>
          <a:ext cx="7506821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Equation" r:id="rId5" imgW="3314520" imgH="215640" progId="Equation.DSMT4">
                  <p:embed/>
                </p:oleObj>
              </mc:Choice>
              <mc:Fallback>
                <p:oleObj name="Equation" r:id="rId5" imgW="331452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779" y="3886200"/>
                        <a:ext cx="7506821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143000" y="4953000"/>
          <a:ext cx="708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7" imgW="2933640" imgH="215640" progId="Equation.DSMT4">
                  <p:embed/>
                </p:oleObj>
              </mc:Choice>
              <mc:Fallback>
                <p:oleObj name="Equation" r:id="rId7" imgW="293364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708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the pattern F:</a:t>
            </a:r>
          </a:p>
          <a:p>
            <a:r>
              <a:rPr lang="en-US" sz="2400" dirty="0" smtClean="0"/>
              <a:t>Here, the input is [1 1]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 we get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the correct response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054100" y="2514600"/>
          <a:ext cx="74041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3" imgW="3720960" imgH="622080" progId="Equation.DSMT4">
                  <p:embed/>
                </p:oleObj>
              </mc:Choice>
              <mc:Fallback>
                <p:oleObj name="Equation" r:id="rId3" imgW="372096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514600"/>
                        <a:ext cx="74041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066800" y="3962400"/>
          <a:ext cx="6858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5" imgW="3454200" imgH="215640" progId="Equation.DSMT4">
                  <p:embed/>
                </p:oleObj>
              </mc:Choice>
              <mc:Fallback>
                <p:oleObj name="Equation" r:id="rId5" imgW="3454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6858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017495" y="5136318"/>
          <a:ext cx="6983505" cy="42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7" imgW="3098520" imgH="215640" progId="Equation.DSMT4">
                  <p:embed/>
                </p:oleObj>
              </mc:Choice>
              <mc:Fallback>
                <p:oleObj name="Equation" r:id="rId7" imgW="30985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95" y="5136318"/>
                        <a:ext cx="6983505" cy="426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COMPUTATIONS 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Next we compute the </a:t>
            </a:r>
            <a:r>
              <a:rPr lang="en-US" sz="2400" b="1" dirty="0" smtClean="0">
                <a:solidFill>
                  <a:srgbClr val="FF0000"/>
                </a:solidFill>
              </a:rPr>
              <a:t>error portion      between the input and the hidden layer</a:t>
            </a:r>
          </a:p>
          <a:p>
            <a:r>
              <a:rPr lang="en-US" sz="2400" dirty="0" smtClean="0"/>
              <a:t> The general formula is</a:t>
            </a:r>
          </a:p>
          <a:p>
            <a:r>
              <a:rPr lang="en-US" sz="2400" dirty="0" smtClean="0"/>
              <a:t>Each hidden unit sums its delta inputs from the output units. So, 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295400" y="2057400"/>
          <a:ext cx="65057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2869920" imgH="571320" progId="Equation.DSMT4">
                  <p:embed/>
                </p:oleObj>
              </mc:Choice>
              <mc:Fallback>
                <p:oleObj name="Equation" r:id="rId3" imgW="28699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65057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257800" y="3379665"/>
          <a:ext cx="387350" cy="50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79665"/>
                        <a:ext cx="387350" cy="50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810000" y="4114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7" imgW="1206360" imgH="241200" progId="Equation.DSMT4">
                  <p:embed/>
                </p:oleObj>
              </mc:Choice>
              <mc:Fallback>
                <p:oleObj name="Equation" r:id="rId7" imgW="12063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962400" y="5029200"/>
          <a:ext cx="2209800" cy="9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9" imgW="965160" imgH="393480" progId="Equation.DSMT4">
                  <p:embed/>
                </p:oleObj>
              </mc:Choice>
              <mc:Fallback>
                <p:oleObj name="Equation" r:id="rId9" imgW="96516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2209800" cy="90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Here, m =1 (the output neuron). So,</a:t>
            </a:r>
          </a:p>
          <a:p>
            <a:r>
              <a:rPr lang="en-US" sz="2400" dirty="0" smtClean="0"/>
              <a:t>So, </a:t>
            </a:r>
          </a:p>
          <a:p>
            <a:endParaRPr lang="en-US" sz="2400" dirty="0" smtClean="0"/>
          </a:p>
          <a:p>
            <a:r>
              <a:rPr lang="en-US" sz="2400" dirty="0" smtClean="0"/>
              <a:t>Now,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Hence,</a:t>
            </a:r>
          </a:p>
          <a:p>
            <a:r>
              <a:rPr lang="en-US" sz="2400" dirty="0" smtClean="0"/>
              <a:t>Again,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So,  </a:t>
            </a:r>
          </a:p>
          <a:p>
            <a:endParaRPr lang="en-US" sz="2400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87975" y="1638300"/>
          <a:ext cx="1774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638300"/>
                        <a:ext cx="17748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600200" y="2133600"/>
          <a:ext cx="45556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2031840" imgH="393480" progId="Equation.DSMT4">
                  <p:embed/>
                </p:oleObj>
              </mc:Choice>
              <mc:Fallback>
                <p:oleObj name="Equation" r:id="rId5" imgW="20318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45556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177925" y="3200400"/>
          <a:ext cx="71707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7" imgW="3276360" imgH="215640" progId="Equation.DSMT4">
                  <p:embed/>
                </p:oleObj>
              </mc:Choice>
              <mc:Fallback>
                <p:oleObj name="Equation" r:id="rId7" imgW="3276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200400"/>
                        <a:ext cx="71707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782762" y="3962400"/>
          <a:ext cx="59896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9" imgW="2539800" imgH="215640" progId="Equation.DSMT4">
                  <p:embed/>
                </p:oleObj>
              </mc:Choice>
              <mc:Fallback>
                <p:oleObj name="Equation" r:id="rId9" imgW="253980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2" y="3962400"/>
                        <a:ext cx="59896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990600" y="4800600"/>
          <a:ext cx="7543801" cy="48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11" imgW="3327120" imgH="215640" progId="Equation.DSMT4">
                  <p:embed/>
                </p:oleObj>
              </mc:Choice>
              <mc:Fallback>
                <p:oleObj name="Equation" r:id="rId11" imgW="332712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7543801" cy="48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397000" y="5562600"/>
          <a:ext cx="5994400" cy="48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13" imgW="2641320" imgH="215640" progId="Equation.DSMT4">
                  <p:embed/>
                </p:oleObj>
              </mc:Choice>
              <mc:Fallback>
                <p:oleObj name="Equation" r:id="rId13" imgW="264132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562600"/>
                        <a:ext cx="5994400" cy="489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So,</a:t>
            </a:r>
            <a:endParaRPr lang="en-US" sz="24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447800" y="2216150"/>
          <a:ext cx="5791082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2463480" imgH="1358640" progId="Equation.DSMT4">
                  <p:embed/>
                </p:oleObj>
              </mc:Choice>
              <mc:Fallback>
                <p:oleObj name="Equation" r:id="rId3" imgW="2463480" imgH="1358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16150"/>
                        <a:ext cx="5791082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FINAL WEIGHTS FOR THE SECOND PHASE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143000" y="2057400"/>
          <a:ext cx="716406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3009600" imgH="1536480" progId="Equation.DSMT4">
                  <p:embed/>
                </p:oleObj>
              </mc:Choice>
              <mc:Fallback>
                <p:oleObj name="Equation" r:id="rId3" imgW="3009600" imgH="1536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716406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EXAMPLE-2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Find the </a:t>
            </a:r>
            <a:r>
              <a:rPr lang="en-US" sz="2400" b="1" dirty="0" smtClean="0">
                <a:solidFill>
                  <a:srgbClr val="FF0000"/>
                </a:solidFill>
              </a:rPr>
              <a:t>new weights</a:t>
            </a:r>
            <a:r>
              <a:rPr lang="en-US" sz="2400" dirty="0" smtClean="0"/>
              <a:t>, using </a:t>
            </a:r>
            <a:r>
              <a:rPr lang="en-US" sz="2400" b="1" dirty="0" smtClean="0">
                <a:solidFill>
                  <a:srgbClr val="FF0000"/>
                </a:solidFill>
              </a:rPr>
              <a:t>back-propagation network </a:t>
            </a:r>
            <a:r>
              <a:rPr lang="en-US" sz="2400" dirty="0" smtClean="0"/>
              <a:t>for the network shown below. The network is presented with the </a:t>
            </a:r>
            <a:r>
              <a:rPr lang="en-US" sz="2400" b="1" dirty="0" smtClean="0">
                <a:solidFill>
                  <a:srgbClr val="FF0000"/>
                </a:solidFill>
              </a:rPr>
              <a:t>input pattern [-1,1]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rgbClr val="FF0000"/>
                </a:solidFill>
              </a:rPr>
              <a:t>target output +1</a:t>
            </a:r>
            <a:r>
              <a:rPr lang="en-US" sz="2400" dirty="0" smtClean="0"/>
              <a:t>. Use a </a:t>
            </a:r>
            <a:r>
              <a:rPr lang="en-US" sz="2400" b="1" dirty="0" smtClean="0">
                <a:solidFill>
                  <a:srgbClr val="FF0000"/>
                </a:solidFill>
              </a:rPr>
              <a:t>learning rate </a:t>
            </a:r>
            <a:r>
              <a:rPr lang="en-US" sz="2400" dirty="0" smtClean="0"/>
              <a:t>of                  and </a:t>
            </a:r>
            <a:r>
              <a:rPr lang="en-US" sz="2400" b="1" dirty="0" smtClean="0">
                <a:solidFill>
                  <a:srgbClr val="FF0000"/>
                </a:solidFill>
              </a:rPr>
              <a:t>bipolar sigmoidal activation function. 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28800" y="2783305"/>
          <a:ext cx="1079500" cy="34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3" imgW="482400" imgH="152280" progId="Equation.DSMT4">
                  <p:embed/>
                </p:oleObj>
              </mc:Choice>
              <mc:Fallback>
                <p:oleObj name="Equation" r:id="rId3" imgW="482400" imgH="152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83305"/>
                        <a:ext cx="1079500" cy="340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600" y="3124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5410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5410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76800" y="3505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4648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6"/>
            <a:endCxn id="9" idx="2"/>
          </p:cNvCxnSpPr>
          <p:nvPr/>
        </p:nvCxnSpPr>
        <p:spPr>
          <a:xfrm>
            <a:off x="2057400" y="43815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0" idx="2"/>
          </p:cNvCxnSpPr>
          <p:nvPr/>
        </p:nvCxnSpPr>
        <p:spPr>
          <a:xfrm>
            <a:off x="2057400" y="57531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2" idx="2"/>
          </p:cNvCxnSpPr>
          <p:nvPr/>
        </p:nvCxnSpPr>
        <p:spPr>
          <a:xfrm flipV="1">
            <a:off x="4114800" y="4991100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12" idx="2"/>
          </p:cNvCxnSpPr>
          <p:nvPr/>
        </p:nvCxnSpPr>
        <p:spPr>
          <a:xfrm>
            <a:off x="4114800" y="438150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9" idx="1"/>
          </p:cNvCxnSpPr>
          <p:nvPr/>
        </p:nvCxnSpPr>
        <p:spPr>
          <a:xfrm>
            <a:off x="2718967" y="3709567"/>
            <a:ext cx="810466" cy="42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5"/>
            <a:endCxn id="10" idx="1"/>
          </p:cNvCxnSpPr>
          <p:nvPr/>
        </p:nvCxnSpPr>
        <p:spPr>
          <a:xfrm>
            <a:off x="2718967" y="3709567"/>
            <a:ext cx="810466" cy="180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12" idx="1"/>
          </p:cNvCxnSpPr>
          <p:nvPr/>
        </p:nvCxnSpPr>
        <p:spPr>
          <a:xfrm>
            <a:off x="5462167" y="4090567"/>
            <a:ext cx="505666" cy="65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</p:cNvCxnSpPr>
          <p:nvPr/>
        </p:nvCxnSpPr>
        <p:spPr>
          <a:xfrm>
            <a:off x="6553200" y="4991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2"/>
          </p:cNvCxnSpPr>
          <p:nvPr/>
        </p:nvCxnSpPr>
        <p:spPr>
          <a:xfrm flipV="1">
            <a:off x="914400" y="4381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" idx="2"/>
          </p:cNvCxnSpPr>
          <p:nvPr/>
        </p:nvCxnSpPr>
        <p:spPr>
          <a:xfrm flipV="1">
            <a:off x="838200" y="57531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6"/>
            <a:endCxn id="10" idx="1"/>
          </p:cNvCxnSpPr>
          <p:nvPr/>
        </p:nvCxnSpPr>
        <p:spPr>
          <a:xfrm>
            <a:off x="2057400" y="4381500"/>
            <a:ext cx="1472033" cy="1129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6"/>
            <a:endCxn id="9" idx="3"/>
          </p:cNvCxnSpPr>
          <p:nvPr/>
        </p:nvCxnSpPr>
        <p:spPr>
          <a:xfrm flipV="1">
            <a:off x="2057400" y="4623967"/>
            <a:ext cx="1472033" cy="1129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24000" y="4226379"/>
          <a:ext cx="393700" cy="42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26379"/>
                        <a:ext cx="393700" cy="42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504950" y="5543550"/>
          <a:ext cx="47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7" imgW="190440" imgH="190440" progId="Equation.DSMT4">
                  <p:embed/>
                </p:oleObj>
              </mc:Choice>
              <mc:Fallback>
                <p:oleObj name="Equation" r:id="rId7" imgW="19044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543550"/>
                        <a:ext cx="47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581400" y="4191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91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581400" y="5597978"/>
          <a:ext cx="393700" cy="42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97978"/>
                        <a:ext cx="393700" cy="421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019800" y="4776470"/>
          <a:ext cx="368300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76470"/>
                        <a:ext cx="368300" cy="40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718300" y="4678680"/>
          <a:ext cx="29210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15" imgW="126720" imgH="152280" progId="Equation.DSMT4">
                  <p:embed/>
                </p:oleObj>
              </mc:Choice>
              <mc:Fallback>
                <p:oleObj name="Equation" r:id="rId15" imgW="126720" imgH="152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4678680"/>
                        <a:ext cx="292100" cy="350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5137150" y="3657600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17" imgW="88560" imgH="139680" progId="Equation.DSMT4">
                  <p:embed/>
                </p:oleObj>
              </mc:Choice>
              <mc:Fallback>
                <p:oleObj name="Equation" r:id="rId17" imgW="88560" imgH="139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3657600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393950" y="3276600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19" imgW="88560" imgH="139680" progId="Equation.DSMT4">
                  <p:embed/>
                </p:oleObj>
              </mc:Choice>
              <mc:Fallback>
                <p:oleObj name="Equation" r:id="rId19" imgW="88560" imgH="139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276600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762000" y="4121150"/>
          <a:ext cx="37984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20" imgW="177480" imgH="139680" progId="Equation.DSMT4">
                  <p:embed/>
                </p:oleObj>
              </mc:Choice>
              <mc:Fallback>
                <p:oleObj name="Equation" r:id="rId20" imgW="177480" imgH="139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21150"/>
                        <a:ext cx="37984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762000" y="5486400"/>
          <a:ext cx="381000" cy="35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22" imgW="177480" imgH="139680" progId="Equation.DSMT4">
                  <p:embed/>
                </p:oleObj>
              </mc:Choice>
              <mc:Fallback>
                <p:oleObj name="Equation" r:id="rId22" imgW="177480" imgH="139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381000" cy="358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701030" y="4019550"/>
          <a:ext cx="114681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24" imgW="545760" imgH="190440" progId="Equation.DSMT4">
                  <p:embed/>
                </p:oleObj>
              </mc:Choice>
              <mc:Fallback>
                <p:oleObj name="Equation" r:id="rId24" imgW="54576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030" y="4019550"/>
                        <a:ext cx="114681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4191000" y="4191000"/>
          <a:ext cx="96012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26" imgW="457200" imgH="190440" progId="Equation.DSMT4">
                  <p:embed/>
                </p:oleObj>
              </mc:Choice>
              <mc:Fallback>
                <p:oleObj name="Equation" r:id="rId26" imgW="457200" imgH="1904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91000"/>
                        <a:ext cx="96012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4038600" y="5010150"/>
          <a:ext cx="98679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28" imgW="469800" imgH="190440" progId="Equation.DSMT4">
                  <p:embed/>
                </p:oleObj>
              </mc:Choice>
              <mc:Fallback>
                <p:oleObj name="Equation" r:id="rId28" imgW="469800" imgH="190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10150"/>
                        <a:ext cx="98679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971800" y="3638550"/>
          <a:ext cx="101346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30" imgW="482400" imgH="190440" progId="Equation.DSMT4">
                  <p:embed/>
                </p:oleObj>
              </mc:Choice>
              <mc:Fallback>
                <p:oleObj name="Equation" r:id="rId30" imgW="482400" imgH="1904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38550"/>
                        <a:ext cx="101346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1981200" y="3790950"/>
          <a:ext cx="838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32" imgW="495000" imgH="190440" progId="Equation.DSMT4">
                  <p:embed/>
                </p:oleObj>
              </mc:Choice>
              <mc:Fallback>
                <p:oleObj name="Equation" r:id="rId32" imgW="495000" imgH="1904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90950"/>
                        <a:ext cx="8382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1447800" y="4705349"/>
          <a:ext cx="1173483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34" imgW="558720" imgH="190440" progId="Equation.DSMT4">
                  <p:embed/>
                </p:oleObj>
              </mc:Choice>
              <mc:Fallback>
                <p:oleObj name="Equation" r:id="rId34" imgW="558720" imgH="1904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05349"/>
                        <a:ext cx="1173483" cy="40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2415540" y="4095750"/>
          <a:ext cx="101346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36" imgW="482400" imgH="190440" progId="Equation.DSMT4">
                  <p:embed/>
                </p:oleObj>
              </mc:Choice>
              <mc:Fallback>
                <p:oleObj name="Equation" r:id="rId36" imgW="482400" imgH="1904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540" y="4095750"/>
                        <a:ext cx="101346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600200" y="5075717"/>
          <a:ext cx="958850" cy="334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38" imgW="545760" imgH="190440" progId="Equation.DSMT4">
                  <p:embed/>
                </p:oleObj>
              </mc:Choice>
              <mc:Fallback>
                <p:oleObj name="Equation" r:id="rId38" imgW="545760" imgH="1904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75717"/>
                        <a:ext cx="958850" cy="334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2286000" y="57150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40" imgW="495000" imgH="190440" progId="Equation.DSMT4">
                  <p:embed/>
                </p:oleObj>
              </mc:Choice>
              <mc:Fallback>
                <p:oleObj name="Equation" r:id="rId40" imgW="495000" imgH="1904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37E0B213898429988E48E9A95C100" ma:contentTypeVersion="2" ma:contentTypeDescription="Create a new document." ma:contentTypeScope="" ma:versionID="55cff3ea8c32e8188c66fe4b1f77d3fc">
  <xsd:schema xmlns:xsd="http://www.w3.org/2001/XMLSchema" xmlns:xs="http://www.w3.org/2001/XMLSchema" xmlns:p="http://schemas.microsoft.com/office/2006/metadata/properties" xmlns:ns2="e33a732b-8d8d-4dea-9055-2d8975ed0608" targetNamespace="http://schemas.microsoft.com/office/2006/metadata/properties" ma:root="true" ma:fieldsID="4623c82900bc47816fa2a5c57128699b" ns2:_="">
    <xsd:import namespace="e33a732b-8d8d-4dea-9055-2d8975ed0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a732b-8d8d-4dea-9055-2d8975ed0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8B06B-94A9-48B0-9BF3-8E8ACF38D1A3}"/>
</file>

<file path=customXml/itemProps2.xml><?xml version="1.0" encoding="utf-8"?>
<ds:datastoreItem xmlns:ds="http://schemas.openxmlformats.org/officeDocument/2006/customXml" ds:itemID="{1B5BC1AE-E2E7-4578-BC19-B5C586B3B7AA}"/>
</file>

<file path=customXml/itemProps3.xml><?xml version="1.0" encoding="utf-8"?>
<ds:datastoreItem xmlns:ds="http://schemas.openxmlformats.org/officeDocument/2006/customXml" ds:itemID="{E69CFA2F-858A-497E-802A-DAD7F4F8FBAE}"/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1418</Words>
  <Application>Microsoft Office PowerPoint</Application>
  <PresentationFormat>On-screen Show (4:3)</PresentationFormat>
  <Paragraphs>480</Paragraphs>
  <Slides>45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EXAMPLE-1</vt:lpstr>
      <vt:lpstr>COMPUTATIONS</vt:lpstr>
      <vt:lpstr>COMPUTATIONS CONTD…</vt:lpstr>
      <vt:lpstr>FINAL WEIGHTS FOR THE FIRST PHASE</vt:lpstr>
      <vt:lpstr>COMPUTATIONS CONTD…</vt:lpstr>
      <vt:lpstr>COMPUTATIONS CONTD…</vt:lpstr>
      <vt:lpstr>COMPUTATIONS CONTD…</vt:lpstr>
      <vt:lpstr>FINAL WEIGHTS FOR THE SECOND PHASE</vt:lpstr>
      <vt:lpstr>EXAMPLE-2</vt:lpstr>
      <vt:lpstr>COMPUTATIONS</vt:lpstr>
      <vt:lpstr>COMPUTATIONS</vt:lpstr>
      <vt:lpstr>COMPUTATIONS</vt:lpstr>
      <vt:lpstr>COMPUTATIONS</vt:lpstr>
      <vt:lpstr>COMPUTATIONS</vt:lpstr>
      <vt:lpstr>COMPUTATIONS</vt:lpstr>
      <vt:lpstr>COMPUTATIONS</vt:lpstr>
      <vt:lpstr>FINAL WEIGHTS BETWEEN INPUT AND HIDDEN LAYER</vt:lpstr>
      <vt:lpstr>EXAMPLE-3</vt:lpstr>
      <vt:lpstr>THE NEURAL NET</vt:lpstr>
      <vt:lpstr>COMPUTATIONS</vt:lpstr>
      <vt:lpstr>UPDATED WEIGHTS</vt:lpstr>
      <vt:lpstr>COMPUTATIONS</vt:lpstr>
      <vt:lpstr>COMPUTATIONS</vt:lpstr>
      <vt:lpstr>COMPUTATIONS</vt:lpstr>
      <vt:lpstr>COMPUTATIONS</vt:lpstr>
      <vt:lpstr>EXAMPLE-4</vt:lpstr>
      <vt:lpstr>COMPUTATIONS</vt:lpstr>
      <vt:lpstr>COMPUTATIONS</vt:lpstr>
      <vt:lpstr>COMPUTATIONS</vt:lpstr>
      <vt:lpstr>COMPUTATIONS</vt:lpstr>
      <vt:lpstr>COMPUTATIONS</vt:lpstr>
      <vt:lpstr>COMPUTATIONS</vt:lpstr>
      <vt:lpstr>COMPUTATIONS</vt:lpstr>
      <vt:lpstr>COMPUTATIONS</vt:lpstr>
      <vt:lpstr>COMPUTATIONS</vt:lpstr>
      <vt:lpstr>EXAMPLE-5</vt:lpstr>
      <vt:lpstr>COMPUTATIONS</vt:lpstr>
      <vt:lpstr>COMPUTATIONS</vt:lpstr>
      <vt:lpstr>COMPUTATIONS</vt:lpstr>
      <vt:lpstr>COMPUTATIONS</vt:lpstr>
      <vt:lpstr>TESTING THE NETWORK</vt:lpstr>
      <vt:lpstr>TESTING THE NETWORK</vt:lpstr>
      <vt:lpstr>BACKWARD MOVEMENT</vt:lpstr>
      <vt:lpstr>TESTING THE NETWORK</vt:lpstr>
      <vt:lpstr>TESTING THE NETWORK</vt:lpstr>
    </vt:vector>
  </TitlesOfParts>
  <Company>VIT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B.Tech(CSE), Fall 2015 Some Worked Out Examples (SET-1)</dc:title>
  <dc:creator>Anurag Tripathy</dc:creator>
  <cp:lastModifiedBy>admin</cp:lastModifiedBy>
  <cp:revision>56</cp:revision>
  <dcterms:created xsi:type="dcterms:W3CDTF">2015-08-10T03:38:51Z</dcterms:created>
  <dcterms:modified xsi:type="dcterms:W3CDTF">2017-07-27T10:06:50Z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0x01010029F37E0B213898429988E48E9A95C100</vt:lpwstr>
  </property>
</Properties>
</file>