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52C3E-1EC5-4536-BEC1-86E15EB5BEB1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BE609-6CD1-4373-867C-8FEE45B51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348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D0552E-65AB-4A30-B09B-90FB27461196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D0552E-65AB-4A30-B09B-90FB27461196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D0552E-65AB-4A30-B09B-90FB27461196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D0552E-65AB-4A30-B09B-90FB27461196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D0552E-65AB-4A30-B09B-90FB27461196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D0552E-65AB-4A30-B09B-90FB27461196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D0552E-65AB-4A30-B09B-90FB27461196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D0552E-65AB-4A30-B09B-90FB27461196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0B9D-BD4D-4FC3-BF66-A01A98BF081B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FC47-8E8D-45FF-B810-40AB0AF7D2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85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0B9D-BD4D-4FC3-BF66-A01A98BF081B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FC47-8E8D-45FF-B810-40AB0AF7D2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33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0B9D-BD4D-4FC3-BF66-A01A98BF081B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FC47-8E8D-45FF-B810-40AB0AF7D2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21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0B9D-BD4D-4FC3-BF66-A01A98BF081B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FC47-8E8D-45FF-B810-40AB0AF7D2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99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0B9D-BD4D-4FC3-BF66-A01A98BF081B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FC47-8E8D-45FF-B810-40AB0AF7D2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0B9D-BD4D-4FC3-BF66-A01A98BF081B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FC47-8E8D-45FF-B810-40AB0AF7D2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80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0B9D-BD4D-4FC3-BF66-A01A98BF081B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FC47-8E8D-45FF-B810-40AB0AF7D2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09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0B9D-BD4D-4FC3-BF66-A01A98BF081B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FC47-8E8D-45FF-B810-40AB0AF7D2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69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0B9D-BD4D-4FC3-BF66-A01A98BF081B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FC47-8E8D-45FF-B810-40AB0AF7D2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906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0B9D-BD4D-4FC3-BF66-A01A98BF081B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FC47-8E8D-45FF-B810-40AB0AF7D2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01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0B9D-BD4D-4FC3-BF66-A01A98BF081B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FC47-8E8D-45FF-B810-40AB0AF7D2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78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A0B9D-BD4D-4FC3-BF66-A01A98BF081B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2FC47-8E8D-45FF-B810-40AB0AF7D2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99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7060"/>
            <a:ext cx="7315200" cy="821140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bg2"/>
                </a:solidFill>
                <a:latin typeface="Agency FB" pitchFamily="34" charset="0"/>
              </a:rPr>
              <a:t>Radial Basis Function Networks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990600"/>
            <a:ext cx="7391400" cy="5715000"/>
          </a:xfrm>
        </p:spPr>
        <p:txBody>
          <a:bodyPr/>
          <a:lstStyle/>
          <a:p>
            <a:pPr>
              <a:buClr>
                <a:schemeClr val="tx1"/>
              </a:buClr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RBF-Networks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are used for regression and for performing complex (non-linear) pattern classification tasks.</a:t>
            </a:r>
          </a:p>
          <a:p>
            <a:pPr>
              <a:buClr>
                <a:schemeClr val="tx1"/>
              </a:buClr>
              <a:buFontTx/>
              <a:buNone/>
            </a:pPr>
            <a:endParaRPr lang="en-US" sz="2000" dirty="0" smtClean="0"/>
          </a:p>
          <a:p>
            <a:pPr>
              <a:buFontTx/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Comparison between </a:t>
            </a:r>
            <a:r>
              <a:rPr lang="en-US" sz="2800" dirty="0" smtClean="0">
                <a:solidFill>
                  <a:schemeClr val="accent2"/>
                </a:solidFill>
              </a:rPr>
              <a:t>RBF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2"/>
                </a:solidFill>
              </a:rPr>
              <a:t>networks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and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9900"/>
                </a:solidFill>
              </a:rPr>
              <a:t>MLP</a:t>
            </a:r>
            <a:r>
              <a:rPr lang="en-US" sz="2800" dirty="0" smtClean="0"/>
              <a:t>: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Both are </a:t>
            </a:r>
            <a:r>
              <a:rPr lang="en-US" sz="2800" i="1" dirty="0" smtClean="0">
                <a:solidFill>
                  <a:srgbClr val="000000"/>
                </a:solidFill>
              </a:rPr>
              <a:t>feed-forward</a:t>
            </a:r>
            <a:r>
              <a:rPr lang="en-US" sz="2800" dirty="0" smtClean="0">
                <a:solidFill>
                  <a:srgbClr val="000000"/>
                </a:solidFill>
              </a:rPr>
              <a:t> networks.</a:t>
            </a:r>
          </a:p>
          <a:p>
            <a:endParaRPr lang="en-US" sz="1800" dirty="0" smtClean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Both are </a:t>
            </a:r>
            <a:r>
              <a:rPr lang="en-US" sz="2800" i="1" dirty="0" smtClean="0">
                <a:solidFill>
                  <a:srgbClr val="000000"/>
                </a:solidFill>
              </a:rPr>
              <a:t>universal </a:t>
            </a:r>
            <a:r>
              <a:rPr lang="en-US" sz="2800" i="1" dirty="0" err="1" smtClean="0">
                <a:solidFill>
                  <a:srgbClr val="000000"/>
                </a:solidFill>
              </a:rPr>
              <a:t>approximators</a:t>
            </a:r>
            <a:r>
              <a:rPr lang="en-US" sz="2800" dirty="0" smtClean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54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8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143000"/>
            <a:ext cx="7211702" cy="462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7060"/>
            <a:ext cx="7315200" cy="821140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bg2"/>
                </a:solidFill>
                <a:latin typeface="Agency FB" pitchFamily="34" charset="0"/>
              </a:rPr>
              <a:t>RBF Network’s Architecture</a:t>
            </a:r>
          </a:p>
        </p:txBody>
      </p:sp>
    </p:spTree>
    <p:extLst>
      <p:ext uri="{BB962C8B-B14F-4D97-AF65-F5344CB8AC3E}">
        <p14:creationId xmlns:p14="http://schemas.microsoft.com/office/powerpoint/2010/main" val="407338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7060"/>
            <a:ext cx="7315200" cy="821140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bg2"/>
                </a:solidFill>
                <a:latin typeface="Agency FB" pitchFamily="34" charset="0"/>
              </a:rPr>
              <a:t>RBF’s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990600"/>
            <a:ext cx="7391400" cy="5715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</a:rPr>
              <a:t>RBF Networks take a slightly different approach. Their main features are: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They are two-layer feed-forward networks.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The hidden nodes implement a set of radial basis functions (e.g. Gaussian functions).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The output nodes implement linear summation functions as in an MLP.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The network training is divided into two stages: first the weights from the input to hidden layer are determined, and then the weights from the hidden to output layer.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The networks are very good at interpolation.</a:t>
            </a:r>
          </a:p>
        </p:txBody>
      </p:sp>
    </p:spTree>
    <p:extLst>
      <p:ext uri="{BB962C8B-B14F-4D97-AF65-F5344CB8AC3E}">
        <p14:creationId xmlns:p14="http://schemas.microsoft.com/office/powerpoint/2010/main" val="398720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7060"/>
            <a:ext cx="7315200" cy="821140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Comparison</a:t>
            </a:r>
          </a:p>
        </p:txBody>
      </p:sp>
      <p:pic>
        <p:nvPicPr>
          <p:cNvPr id="2488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676275"/>
            <a:ext cx="7772400" cy="618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212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7060"/>
            <a:ext cx="7315200" cy="821140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Learning Methods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990600"/>
            <a:ext cx="7391400" cy="5715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An MLP naturally separates the classes with </a:t>
            </a:r>
            <a:r>
              <a:rPr lang="en-US" dirty="0" err="1" smtClean="0">
                <a:solidFill>
                  <a:srgbClr val="000000"/>
                </a:solidFill>
                <a:latin typeface="Calibri" pitchFamily="34" charset="0"/>
              </a:rPr>
              <a:t>hyperplanes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 in the Input space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RBF would be to separate class distributions by localizing radial basis functions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Types of separating surfaces are</a:t>
            </a:r>
          </a:p>
          <a:p>
            <a:pPr lvl="1"/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Linearly separable - </a:t>
            </a:r>
            <a:r>
              <a:rPr lang="en-US" sz="3200" dirty="0" err="1" smtClean="0">
                <a:solidFill>
                  <a:srgbClr val="000000"/>
                </a:solidFill>
                <a:latin typeface="Calibri" pitchFamily="34" charset="0"/>
              </a:rPr>
              <a:t>Hyperplane</a:t>
            </a:r>
            <a:endParaRPr lang="en-US" sz="32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lvl="1"/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Spherically </a:t>
            </a: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separable - </a:t>
            </a:r>
            <a:r>
              <a:rPr lang="en-US" sz="3200" dirty="0" err="1" smtClean="0">
                <a:solidFill>
                  <a:srgbClr val="000000"/>
                </a:solidFill>
                <a:latin typeface="Calibri" pitchFamily="34" charset="0"/>
              </a:rPr>
              <a:t>Hypersphere</a:t>
            </a:r>
            <a:endParaRPr lang="en-US" sz="32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lvl="1"/>
            <a:r>
              <a:rPr lang="en-US" sz="3200" dirty="0" err="1" smtClean="0">
                <a:solidFill>
                  <a:srgbClr val="000000"/>
                </a:solidFill>
                <a:latin typeface="Calibri" pitchFamily="34" charset="0"/>
              </a:rPr>
              <a:t>Quadratically</a:t>
            </a: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</a:rPr>
              <a:t>separable - Quadrics</a:t>
            </a:r>
            <a:endParaRPr lang="en-US" sz="32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70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Text Placeholder 3"/>
          <p:cNvGrpSpPr>
            <a:grpSpLocks noGrp="1"/>
          </p:cNvGrpSpPr>
          <p:nvPr/>
        </p:nvGrpSpPr>
        <p:grpSpPr>
          <a:xfrm>
            <a:off x="1752600" y="990600"/>
            <a:ext cx="7391400" cy="5715000"/>
            <a:chOff x="642938" y="142875"/>
            <a:chExt cx="8501062" cy="6429375"/>
          </a:xfrm>
        </p:grpSpPr>
        <p:sp>
          <p:nvSpPr>
            <p:cNvPr id="5" name="Rectangle 4"/>
            <p:cNvSpPr/>
            <p:nvPr/>
          </p:nvSpPr>
          <p:spPr>
            <a:xfrm>
              <a:off x="642938" y="142875"/>
              <a:ext cx="3357562" cy="31432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714375" y="2357438"/>
              <a:ext cx="2428875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1143000" y="2714625"/>
              <a:ext cx="142875" cy="142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857375" y="2714625"/>
              <a:ext cx="142875" cy="142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500188" y="3000375"/>
              <a:ext cx="142875" cy="142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1000125" y="1714500"/>
              <a:ext cx="428625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600" b="1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4857750" y="2643188"/>
              <a:ext cx="428625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600" b="1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714375" y="285750"/>
              <a:ext cx="2714625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Hyperplane-linearly separable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00563" y="142875"/>
              <a:ext cx="3500437" cy="32146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4643438" y="285750"/>
              <a:ext cx="2714625" cy="1200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Hypersphere-spherically separable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643563" y="2571750"/>
              <a:ext cx="857250" cy="7858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00750" y="2928938"/>
              <a:ext cx="142875" cy="142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2152650" y="1724025"/>
              <a:ext cx="428625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600" b="1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5715000" y="1928813"/>
              <a:ext cx="428625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600" b="1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6572250" y="1857375"/>
              <a:ext cx="428625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600" b="1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5000625" y="2357438"/>
              <a:ext cx="428625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600" b="1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 flipV="1">
              <a:off x="6715125" y="2714625"/>
              <a:ext cx="428625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600" b="1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357438" y="3429000"/>
              <a:ext cx="3357562" cy="31432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4786313" y="4429125"/>
              <a:ext cx="142875" cy="142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000500" y="4857750"/>
              <a:ext cx="142875" cy="142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214688" y="5429250"/>
              <a:ext cx="142875" cy="142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3286125" y="4000500"/>
              <a:ext cx="428625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600" b="1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4643438" y="5286375"/>
              <a:ext cx="428625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600" b="1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2552700" y="3759200"/>
              <a:ext cx="1517650" cy="1289050"/>
            </a:xfrm>
            <a:custGeom>
              <a:avLst/>
              <a:gdLst>
                <a:gd name="connsiteX0" fmla="*/ 1130300 w 1517650"/>
                <a:gd name="connsiteY0" fmla="*/ 0 h 1289050"/>
                <a:gd name="connsiteX1" fmla="*/ 1511300 w 1517650"/>
                <a:gd name="connsiteY1" fmla="*/ 406400 h 1289050"/>
                <a:gd name="connsiteX2" fmla="*/ 1168400 w 1517650"/>
                <a:gd name="connsiteY2" fmla="*/ 1244600 h 1289050"/>
                <a:gd name="connsiteX3" fmla="*/ 165100 w 1517650"/>
                <a:gd name="connsiteY3" fmla="*/ 673100 h 1289050"/>
                <a:gd name="connsiteX4" fmla="*/ 177800 w 1517650"/>
                <a:gd name="connsiteY4" fmla="*/ 673100 h 1289050"/>
                <a:gd name="connsiteX5" fmla="*/ 165100 w 1517650"/>
                <a:gd name="connsiteY5" fmla="*/ 673100 h 128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7650" h="1289050">
                  <a:moveTo>
                    <a:pt x="1130300" y="0"/>
                  </a:moveTo>
                  <a:cubicBezTo>
                    <a:pt x="1317625" y="99483"/>
                    <a:pt x="1504950" y="198967"/>
                    <a:pt x="1511300" y="406400"/>
                  </a:cubicBezTo>
                  <a:cubicBezTo>
                    <a:pt x="1517650" y="613833"/>
                    <a:pt x="1392767" y="1200150"/>
                    <a:pt x="1168400" y="1244600"/>
                  </a:cubicBezTo>
                  <a:cubicBezTo>
                    <a:pt x="944033" y="1289050"/>
                    <a:pt x="330200" y="768350"/>
                    <a:pt x="165100" y="673100"/>
                  </a:cubicBezTo>
                  <a:cubicBezTo>
                    <a:pt x="0" y="577850"/>
                    <a:pt x="177800" y="673100"/>
                    <a:pt x="177800" y="673100"/>
                  </a:cubicBezTo>
                  <a:lnTo>
                    <a:pt x="165100" y="67310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4381500" y="4895850"/>
              <a:ext cx="1181100" cy="1365250"/>
            </a:xfrm>
            <a:custGeom>
              <a:avLst/>
              <a:gdLst>
                <a:gd name="connsiteX0" fmla="*/ 596900 w 1181100"/>
                <a:gd name="connsiteY0" fmla="*/ 1365250 h 1365250"/>
                <a:gd name="connsiteX1" fmla="*/ 0 w 1181100"/>
                <a:gd name="connsiteY1" fmla="*/ 806450 h 1365250"/>
                <a:gd name="connsiteX2" fmla="*/ 0 w 1181100"/>
                <a:gd name="connsiteY2" fmla="*/ 806450 h 1365250"/>
                <a:gd name="connsiteX3" fmla="*/ 355600 w 1181100"/>
                <a:gd name="connsiteY3" fmla="*/ 6350 h 1365250"/>
                <a:gd name="connsiteX4" fmla="*/ 1155700 w 1181100"/>
                <a:gd name="connsiteY4" fmla="*/ 768350 h 1365250"/>
                <a:gd name="connsiteX5" fmla="*/ 1155700 w 1181100"/>
                <a:gd name="connsiteY5" fmla="*/ 768350 h 1365250"/>
                <a:gd name="connsiteX6" fmla="*/ 1181100 w 1181100"/>
                <a:gd name="connsiteY6" fmla="*/ 768350 h 136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1100" h="1365250">
                  <a:moveTo>
                    <a:pt x="596900" y="1365250"/>
                  </a:moveTo>
                  <a:lnTo>
                    <a:pt x="0" y="806450"/>
                  </a:lnTo>
                  <a:lnTo>
                    <a:pt x="0" y="806450"/>
                  </a:lnTo>
                  <a:cubicBezTo>
                    <a:pt x="59267" y="673100"/>
                    <a:pt x="162983" y="12700"/>
                    <a:pt x="355600" y="6350"/>
                  </a:cubicBezTo>
                  <a:cubicBezTo>
                    <a:pt x="548217" y="0"/>
                    <a:pt x="1155700" y="768350"/>
                    <a:pt x="1155700" y="768350"/>
                  </a:cubicBezTo>
                  <a:lnTo>
                    <a:pt x="1155700" y="768350"/>
                  </a:lnTo>
                  <a:lnTo>
                    <a:pt x="1181100" y="7683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TextBox 30"/>
            <p:cNvSpPr txBox="1">
              <a:spLocks noChangeArrowheads="1"/>
            </p:cNvSpPr>
            <p:nvPr/>
          </p:nvSpPr>
          <p:spPr bwMode="auto">
            <a:xfrm>
              <a:off x="6000750" y="4143375"/>
              <a:ext cx="3143250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Quadratically separable- Quadrics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995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7060"/>
            <a:ext cx="7315200" cy="821140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bg2"/>
                </a:solidFill>
                <a:latin typeface="Agency FB" pitchFamily="34" charset="0"/>
              </a:rPr>
              <a:t>Some RBF’s</a:t>
            </a:r>
          </a:p>
        </p:txBody>
      </p:sp>
      <p:pic>
        <p:nvPicPr>
          <p:cNvPr id="2508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838200"/>
            <a:ext cx="7391400" cy="382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08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4800600"/>
            <a:ext cx="72390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079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7060"/>
            <a:ext cx="7315200" cy="821140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bg2"/>
                </a:solidFill>
                <a:latin typeface="Agency FB" pitchFamily="34" charset="0"/>
              </a:rPr>
              <a:t>Some RBF’s</a:t>
            </a:r>
            <a:endParaRPr lang="en-US" sz="4000" dirty="0" smtClean="0">
              <a:solidFill>
                <a:srgbClr val="000000"/>
              </a:solidFill>
            </a:endParaRPr>
          </a:p>
        </p:txBody>
      </p:sp>
      <p:pic>
        <p:nvPicPr>
          <p:cNvPr id="2519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9208" y="1143000"/>
            <a:ext cx="73152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038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Improving </a:t>
            </a:r>
            <a:r>
              <a:rPr lang="en-GB" b="1" dirty="0"/>
              <a:t>RBF Networks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 smtClean="0"/>
              <a:t>We </a:t>
            </a:r>
            <a:r>
              <a:rPr lang="en-GB" sz="2000" dirty="0"/>
              <a:t>can take the basic structure of the RBF networks that perform exact </a:t>
            </a:r>
            <a:r>
              <a:rPr lang="en-GB" sz="2000" dirty="0" smtClean="0"/>
              <a:t>interpolation and </a:t>
            </a:r>
            <a:r>
              <a:rPr lang="en-GB" sz="2000" dirty="0"/>
              <a:t>improve upon them in a number of ways: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rgbClr val="0070C0"/>
                </a:solidFill>
              </a:rPr>
              <a:t>The </a:t>
            </a:r>
            <a:r>
              <a:rPr lang="en-GB" sz="2000" dirty="0">
                <a:solidFill>
                  <a:srgbClr val="0070C0"/>
                </a:solidFill>
              </a:rPr>
              <a:t>number </a:t>
            </a:r>
            <a:r>
              <a:rPr lang="en-GB" sz="2000" i="1" dirty="0">
                <a:solidFill>
                  <a:srgbClr val="0070C0"/>
                </a:solidFill>
              </a:rPr>
              <a:t>M </a:t>
            </a:r>
            <a:r>
              <a:rPr lang="en-GB" sz="2000" dirty="0">
                <a:solidFill>
                  <a:srgbClr val="0070C0"/>
                </a:solidFill>
              </a:rPr>
              <a:t>of basis functions (hidden units) need not equal the number </a:t>
            </a:r>
            <a:r>
              <a:rPr lang="en-GB" sz="2000" i="1" dirty="0" smtClean="0">
                <a:solidFill>
                  <a:srgbClr val="0070C0"/>
                </a:solidFill>
              </a:rPr>
              <a:t>N </a:t>
            </a:r>
            <a:r>
              <a:rPr lang="en-GB" sz="2000" dirty="0" smtClean="0">
                <a:solidFill>
                  <a:srgbClr val="0070C0"/>
                </a:solidFill>
              </a:rPr>
              <a:t>of </a:t>
            </a:r>
            <a:r>
              <a:rPr lang="en-GB" sz="2000" dirty="0">
                <a:solidFill>
                  <a:srgbClr val="0070C0"/>
                </a:solidFill>
              </a:rPr>
              <a:t>training data points. In general it is better to have </a:t>
            </a:r>
            <a:r>
              <a:rPr lang="en-GB" sz="2000" i="1" dirty="0">
                <a:solidFill>
                  <a:srgbClr val="0070C0"/>
                </a:solidFill>
              </a:rPr>
              <a:t>M </a:t>
            </a:r>
            <a:r>
              <a:rPr lang="en-GB" sz="2000" dirty="0">
                <a:solidFill>
                  <a:srgbClr val="0070C0"/>
                </a:solidFill>
              </a:rPr>
              <a:t>much less than </a:t>
            </a:r>
            <a:r>
              <a:rPr lang="en-GB" sz="2000" i="1" dirty="0">
                <a:solidFill>
                  <a:srgbClr val="0070C0"/>
                </a:solidFill>
              </a:rPr>
              <a:t>N</a:t>
            </a:r>
            <a:r>
              <a:rPr lang="en-GB" sz="2000" dirty="0">
                <a:solidFill>
                  <a:srgbClr val="0070C0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rgbClr val="0070C0"/>
                </a:solidFill>
              </a:rPr>
              <a:t>The </a:t>
            </a:r>
            <a:r>
              <a:rPr lang="en-GB" sz="2000" dirty="0">
                <a:solidFill>
                  <a:srgbClr val="0070C0"/>
                </a:solidFill>
              </a:rPr>
              <a:t>centres of the basis functions do not need to be defined as the training </a:t>
            </a:r>
            <a:r>
              <a:rPr lang="en-GB" sz="2000" dirty="0" smtClean="0">
                <a:solidFill>
                  <a:srgbClr val="0070C0"/>
                </a:solidFill>
              </a:rPr>
              <a:t>data input </a:t>
            </a:r>
            <a:r>
              <a:rPr lang="en-GB" sz="2000" dirty="0">
                <a:solidFill>
                  <a:srgbClr val="0070C0"/>
                </a:solidFill>
              </a:rPr>
              <a:t>vectors. They can instead be determined by a training algorithm.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rgbClr val="0070C0"/>
                </a:solidFill>
              </a:rPr>
              <a:t>The </a:t>
            </a:r>
            <a:r>
              <a:rPr lang="en-GB" sz="2000" dirty="0">
                <a:solidFill>
                  <a:srgbClr val="0070C0"/>
                </a:solidFill>
              </a:rPr>
              <a:t>basis functions need not all have the same width parameter s. These </a:t>
            </a:r>
            <a:r>
              <a:rPr lang="en-GB" sz="2000" dirty="0" smtClean="0">
                <a:solidFill>
                  <a:srgbClr val="0070C0"/>
                </a:solidFill>
              </a:rPr>
              <a:t>can also </a:t>
            </a:r>
            <a:r>
              <a:rPr lang="en-GB" sz="2000" dirty="0">
                <a:solidFill>
                  <a:srgbClr val="0070C0"/>
                </a:solidFill>
              </a:rPr>
              <a:t>be determined by a training algorithm.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rgbClr val="0070C0"/>
                </a:solidFill>
              </a:rPr>
              <a:t>We </a:t>
            </a:r>
            <a:r>
              <a:rPr lang="en-GB" sz="2000" dirty="0">
                <a:solidFill>
                  <a:srgbClr val="0070C0"/>
                </a:solidFill>
              </a:rPr>
              <a:t>can introduce bias parameters into the linear sum of activations at </a:t>
            </a:r>
            <a:r>
              <a:rPr lang="en-GB" sz="2000" dirty="0" smtClean="0">
                <a:solidFill>
                  <a:srgbClr val="0070C0"/>
                </a:solidFill>
              </a:rPr>
              <a:t>the output </a:t>
            </a:r>
            <a:r>
              <a:rPr lang="en-GB" sz="2000" dirty="0">
                <a:solidFill>
                  <a:srgbClr val="0070C0"/>
                </a:solidFill>
              </a:rPr>
              <a:t>layer. These will compensate for the difference between the </a:t>
            </a:r>
            <a:r>
              <a:rPr lang="en-GB" sz="2000" dirty="0" smtClean="0">
                <a:solidFill>
                  <a:srgbClr val="0070C0"/>
                </a:solidFill>
              </a:rPr>
              <a:t>average value </a:t>
            </a:r>
            <a:r>
              <a:rPr lang="en-GB" sz="2000" dirty="0">
                <a:solidFill>
                  <a:srgbClr val="0070C0"/>
                </a:solidFill>
              </a:rPr>
              <a:t>over the data set of the basis function activations and the </a:t>
            </a:r>
            <a:r>
              <a:rPr lang="en-GB" sz="2000" dirty="0" smtClean="0">
                <a:solidFill>
                  <a:srgbClr val="0070C0"/>
                </a:solidFill>
              </a:rPr>
              <a:t>corresponding average </a:t>
            </a:r>
            <a:r>
              <a:rPr lang="en-GB" sz="2000" dirty="0">
                <a:solidFill>
                  <a:srgbClr val="0070C0"/>
                </a:solidFill>
              </a:rPr>
              <a:t>value of the targets.</a:t>
            </a:r>
          </a:p>
          <a:p>
            <a:pPr marL="0" indent="0">
              <a:buNone/>
            </a:pPr>
            <a:r>
              <a:rPr lang="en-GB" sz="2000" dirty="0" smtClean="0"/>
              <a:t>Of </a:t>
            </a:r>
            <a:r>
              <a:rPr lang="en-GB" sz="2000" dirty="0"/>
              <a:t>course, these will make analysing and optimising the network much more difficult.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9254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F37E0B213898429988E48E9A95C100" ma:contentTypeVersion="2" ma:contentTypeDescription="Create a new document." ma:contentTypeScope="" ma:versionID="55cff3ea8c32e8188c66fe4b1f77d3fc">
  <xsd:schema xmlns:xsd="http://www.w3.org/2001/XMLSchema" xmlns:xs="http://www.w3.org/2001/XMLSchema" xmlns:p="http://schemas.microsoft.com/office/2006/metadata/properties" xmlns:ns2="e33a732b-8d8d-4dea-9055-2d8975ed0608" targetNamespace="http://schemas.microsoft.com/office/2006/metadata/properties" ma:root="true" ma:fieldsID="4623c82900bc47816fa2a5c57128699b" ns2:_="">
    <xsd:import namespace="e33a732b-8d8d-4dea-9055-2d8975ed06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3a732b-8d8d-4dea-9055-2d8975ed06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4147DF-952B-422D-A00F-091D644FE40B}"/>
</file>

<file path=customXml/itemProps2.xml><?xml version="1.0" encoding="utf-8"?>
<ds:datastoreItem xmlns:ds="http://schemas.openxmlformats.org/officeDocument/2006/customXml" ds:itemID="{C83D6088-9C30-44A1-9A18-49CE2D804B37}"/>
</file>

<file path=customXml/itemProps3.xml><?xml version="1.0" encoding="utf-8"?>
<ds:datastoreItem xmlns:ds="http://schemas.openxmlformats.org/officeDocument/2006/customXml" ds:itemID="{6A18BA70-4AF9-49FA-9CE0-E2012A4637BF}"/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369</Words>
  <Application>Microsoft Office PowerPoint</Application>
  <PresentationFormat>On-screen Show (4:3)</PresentationFormat>
  <Paragraphs>55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Radial Basis Function Networks</vt:lpstr>
      <vt:lpstr>RBF Network’s Architecture</vt:lpstr>
      <vt:lpstr>RBF’s</vt:lpstr>
      <vt:lpstr>Comparison</vt:lpstr>
      <vt:lpstr>Learning Methods</vt:lpstr>
      <vt:lpstr>PowerPoint Presentation</vt:lpstr>
      <vt:lpstr>Some RBF’s</vt:lpstr>
      <vt:lpstr>Some RBF’s</vt:lpstr>
      <vt:lpstr> Improving RBF Networks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Radial Basis Function Networks</dc:title>
  <dc:creator>admin</dc:creator>
  <cp:lastModifiedBy>admin</cp:lastModifiedBy>
  <cp:revision>3</cp:revision>
  <dcterms:created xsi:type="dcterms:W3CDTF">2020-04-27T11:22:01Z</dcterms:created>
  <dcterms:modified xsi:type="dcterms:W3CDTF">2020-04-29T01:24:30Z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0x01010029F37E0B213898429988E48E9A95C100</vt:lpwstr>
  </property>
</Properties>
</file>