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Ramesh Ragala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Assistant Professor (Senior)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VIT Chennai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 distribution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the location of a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surfer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can be described by a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column vector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whose j</a:t>
            </a:r>
            <a:r>
              <a:rPr b="0" lang="en-IN" sz="2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component is the probability that the surfer is at page-j. 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probability is the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idealized PageRank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6095880" y="299520"/>
            <a:ext cx="2961360" cy="131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Suppose we start a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surfer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 any of the n-pages of the Web with equal probability. 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Then the initial vector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will have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1/n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for each component.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M is the transition matrix of the Web, then after one step, the distribution of the surfer will be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Mv</a:t>
            </a:r>
            <a:r>
              <a:rPr b="1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After two steps it will be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Mv</a:t>
            </a:r>
            <a:r>
              <a:rPr b="1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 =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2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and so on.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general, multiplying the initial vector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by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 total of i-times will give us the distribution of the surfer after i-steps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blipFill rotWithShape="0">
            <a:blip r:embed="rId1"/>
            <a:stretch>
              <a:fillRect l="-1247" t="-1086" r="-1468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 score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 flipV="1">
            <a:off x="4703760" y="2208960"/>
            <a:ext cx="106560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5"/>
          <p:cNvSpPr/>
          <p:nvPr/>
        </p:nvSpPr>
        <p:spPr>
          <a:xfrm flipH="1">
            <a:off x="4730040" y="2819520"/>
            <a:ext cx="989640" cy="7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1" name="CustomShape 6"/>
          <p:cNvSpPr/>
          <p:nvPr/>
        </p:nvSpPr>
        <p:spPr>
          <a:xfrm flipH="1" flipV="1">
            <a:off x="4332960" y="3570480"/>
            <a:ext cx="626400" cy="77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7"/>
          <p:cNvSpPr/>
          <p:nvPr/>
        </p:nvSpPr>
        <p:spPr>
          <a:xfrm flipV="1">
            <a:off x="1837080" y="3578040"/>
            <a:ext cx="596160" cy="73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CustomShape 8"/>
          <p:cNvSpPr/>
          <p:nvPr/>
        </p:nvSpPr>
        <p:spPr>
          <a:xfrm flipH="1" flipV="1">
            <a:off x="1127160" y="2730600"/>
            <a:ext cx="242640" cy="14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CustomShape 9"/>
          <p:cNvSpPr/>
          <p:nvPr/>
        </p:nvSpPr>
        <p:spPr>
          <a:xfrm flipV="1">
            <a:off x="2788920" y="3961800"/>
            <a:ext cx="273240" cy="159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10"/>
          <p:cNvSpPr/>
          <p:nvPr/>
        </p:nvSpPr>
        <p:spPr>
          <a:xfrm flipV="1">
            <a:off x="2982960" y="4952160"/>
            <a:ext cx="1816560" cy="6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11"/>
          <p:cNvSpPr/>
          <p:nvPr/>
        </p:nvSpPr>
        <p:spPr>
          <a:xfrm flipH="1" flipV="1">
            <a:off x="1998360" y="4601880"/>
            <a:ext cx="2828160" cy="13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12"/>
          <p:cNvSpPr/>
          <p:nvPr/>
        </p:nvSpPr>
        <p:spPr>
          <a:xfrm flipH="1" flipV="1">
            <a:off x="3389400" y="3989520"/>
            <a:ext cx="235080" cy="18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13"/>
          <p:cNvSpPr/>
          <p:nvPr/>
        </p:nvSpPr>
        <p:spPr>
          <a:xfrm flipV="1">
            <a:off x="3800160" y="5133240"/>
            <a:ext cx="1139040" cy="78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CustomShape 14"/>
          <p:cNvSpPr/>
          <p:nvPr/>
        </p:nvSpPr>
        <p:spPr>
          <a:xfrm flipV="1">
            <a:off x="4720320" y="5287680"/>
            <a:ext cx="46044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15"/>
          <p:cNvSpPr/>
          <p:nvPr/>
        </p:nvSpPr>
        <p:spPr>
          <a:xfrm flipH="1" flipV="1">
            <a:off x="3961080" y="3857040"/>
            <a:ext cx="56268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16"/>
          <p:cNvSpPr/>
          <p:nvPr/>
        </p:nvSpPr>
        <p:spPr>
          <a:xfrm flipV="1">
            <a:off x="6750000" y="5193720"/>
            <a:ext cx="298440" cy="72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CustomShape 17"/>
          <p:cNvSpPr/>
          <p:nvPr/>
        </p:nvSpPr>
        <p:spPr>
          <a:xfrm flipH="1" flipV="1">
            <a:off x="7313760" y="5182200"/>
            <a:ext cx="369000" cy="68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18"/>
          <p:cNvSpPr/>
          <p:nvPr/>
        </p:nvSpPr>
        <p:spPr>
          <a:xfrm flipH="1" flipV="1">
            <a:off x="4646160" y="3198960"/>
            <a:ext cx="2228040" cy="12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CustomShape 19"/>
          <p:cNvSpPr/>
          <p:nvPr/>
        </p:nvSpPr>
        <p:spPr>
          <a:xfrm flipH="1" flipV="1">
            <a:off x="5897160" y="4898160"/>
            <a:ext cx="871920" cy="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20"/>
          <p:cNvSpPr/>
          <p:nvPr/>
        </p:nvSpPr>
        <p:spPr>
          <a:xfrm>
            <a:off x="5877000" y="4602600"/>
            <a:ext cx="871920" cy="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6" name="CustomShape 21"/>
          <p:cNvSpPr/>
          <p:nvPr/>
        </p:nvSpPr>
        <p:spPr>
          <a:xfrm>
            <a:off x="2057400" y="1295280"/>
            <a:ext cx="2665800" cy="2665800"/>
          </a:xfrm>
          <a:prstGeom prst="ellipse">
            <a:avLst/>
          </a:prstGeom>
          <a:solidFill>
            <a:schemeClr val="accent2"/>
          </a:solidFill>
          <a:ln w="76320">
            <a:solidFill>
              <a:schemeClr val="accent2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38.4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77" name="CustomShape 22"/>
          <p:cNvSpPr/>
          <p:nvPr/>
        </p:nvSpPr>
        <p:spPr>
          <a:xfrm>
            <a:off x="5715000" y="1295280"/>
            <a:ext cx="2665800" cy="2665800"/>
          </a:xfrm>
          <a:prstGeom prst="ellipse">
            <a:avLst/>
          </a:prstGeom>
          <a:solidFill>
            <a:schemeClr val="accent1"/>
          </a:solidFill>
          <a:ln w="76320"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34.3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8" name="CustomShape 23"/>
          <p:cNvSpPr/>
          <p:nvPr/>
        </p:nvSpPr>
        <p:spPr>
          <a:xfrm>
            <a:off x="4800600" y="4191120"/>
            <a:ext cx="1096200" cy="1096200"/>
          </a:xfrm>
          <a:prstGeom prst="ellipse">
            <a:avLst/>
          </a:prstGeom>
          <a:solidFill>
            <a:schemeClr val="accent4"/>
          </a:solidFill>
          <a:ln w="76320">
            <a:solidFill>
              <a:schemeClr val="accent4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8.1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9" name="CustomShape 24"/>
          <p:cNvSpPr/>
          <p:nvPr/>
        </p:nvSpPr>
        <p:spPr>
          <a:xfrm>
            <a:off x="6756480" y="4359960"/>
            <a:ext cx="821880" cy="821880"/>
          </a:xfrm>
          <a:prstGeom prst="ellipse">
            <a:avLst/>
          </a:prstGeom>
          <a:solidFill>
            <a:schemeClr val="accent3"/>
          </a:solidFill>
          <a:ln w="76320">
            <a:solidFill>
              <a:schemeClr val="accent3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3.9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0" name="CustomShape 25"/>
          <p:cNvSpPr/>
          <p:nvPr/>
        </p:nvSpPr>
        <p:spPr>
          <a:xfrm>
            <a:off x="1148400" y="4191120"/>
            <a:ext cx="821880" cy="821880"/>
          </a:xfrm>
          <a:prstGeom prst="ellipse">
            <a:avLst/>
          </a:prstGeom>
          <a:solidFill>
            <a:schemeClr val="accent3"/>
          </a:solidFill>
          <a:ln w="76320">
            <a:solidFill>
              <a:schemeClr val="accent3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3.9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1" name="CustomShape 26"/>
          <p:cNvSpPr/>
          <p:nvPr/>
        </p:nvSpPr>
        <p:spPr>
          <a:xfrm>
            <a:off x="762120" y="1978920"/>
            <a:ext cx="730440" cy="730440"/>
          </a:xfrm>
          <a:prstGeom prst="ellipse">
            <a:avLst/>
          </a:prstGeom>
          <a:solidFill>
            <a:schemeClr val="accent5"/>
          </a:solidFill>
          <a:ln w="76320">
            <a:solidFill>
              <a:schemeClr val="accent5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3.3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2" name="CustomShape 27"/>
          <p:cNvSpPr/>
          <p:nvPr/>
        </p:nvSpPr>
        <p:spPr>
          <a:xfrm>
            <a:off x="2514600" y="556272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3" name="CustomShape 28"/>
          <p:cNvSpPr/>
          <p:nvPr/>
        </p:nvSpPr>
        <p:spPr>
          <a:xfrm>
            <a:off x="3352680" y="583704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4" name="CustomShape 29"/>
          <p:cNvSpPr/>
          <p:nvPr/>
        </p:nvSpPr>
        <p:spPr>
          <a:xfrm>
            <a:off x="4251960" y="592848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5" name="CustomShape 30"/>
          <p:cNvSpPr/>
          <p:nvPr/>
        </p:nvSpPr>
        <p:spPr>
          <a:xfrm>
            <a:off x="6385680" y="587916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6" name="CustomShape 31"/>
          <p:cNvSpPr/>
          <p:nvPr/>
        </p:nvSpPr>
        <p:spPr>
          <a:xfrm>
            <a:off x="7604640" y="579132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distribution of the surfer approaches a limiting distribution v that satisfies v = Mv, provided two conditions are met: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graph is strongly connected.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no dead ends.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limiting v is a Eigen vector of M.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 eigenvector of a matrix M is a vector v that satisfies v = λMv for some constant eigenvalue λ.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(Previous example)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four nodes, the initial vector v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has four components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each 1/4.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sequence of approximations to the limit that we get by multiplying at each step by M is: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1219320" y="3809880"/>
            <a:ext cx="6933240" cy="23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Problems need to avoid: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Dead end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 page that has no links out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Spider Traps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groups of pages that all have outlinks but they never link to any other pages.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These two problems can be solved using “Taxation”.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assume a random surfer has a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finite probability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of leaving the Web at any step, and new surfers are started at each page.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we allow dead ends, the transition matrix of the Web is no longer stochastic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sum of columns will be zero not one.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matrix whose column sums are at most 1 is called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substochastic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2743200" y="1600200"/>
            <a:ext cx="2437200" cy="2208600"/>
          </a:xfrm>
          <a:prstGeom prst="rect">
            <a:avLst/>
          </a:prstGeom>
          <a:ln>
            <a:noFill/>
          </a:ln>
        </p:spPr>
      </p:pic>
      <p:pic>
        <p:nvPicPr>
          <p:cNvPr id="204" name="Picture 2" descr=""/>
          <p:cNvPicPr/>
          <p:nvPr/>
        </p:nvPicPr>
        <p:blipFill>
          <a:blip r:embed="rId2"/>
          <a:stretch/>
        </p:blipFill>
        <p:spPr>
          <a:xfrm>
            <a:off x="5781240" y="1828800"/>
            <a:ext cx="2904120" cy="1527840"/>
          </a:xfrm>
          <a:prstGeom prst="rect">
            <a:avLst/>
          </a:prstGeom>
          <a:ln>
            <a:noFill/>
          </a:ln>
        </p:spPr>
      </p:pic>
      <p:pic>
        <p:nvPicPr>
          <p:cNvPr id="205" name="Picture 3" descr=""/>
          <p:cNvPicPr/>
          <p:nvPr/>
        </p:nvPicPr>
        <p:blipFill>
          <a:blip r:embed="rId3"/>
          <a:stretch/>
        </p:blipFill>
        <p:spPr>
          <a:xfrm>
            <a:off x="1219320" y="3962520"/>
            <a:ext cx="6704640" cy="21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approaches: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 approach: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Drop the dead ends from the graph, and also drop their incoming arcs.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Doing so may create more dead ends, which also have to be dropped, recursively.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Finally, we will end up with strongly connected component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 approach: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Taxation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Web as a Directed Graph: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1257840" y="2362320"/>
            <a:ext cx="6627240" cy="4113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 Approach: example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478080" y="2286000"/>
            <a:ext cx="3331080" cy="3275640"/>
          </a:xfrm>
          <a:prstGeom prst="rect">
            <a:avLst/>
          </a:prstGeom>
          <a:ln>
            <a:noFill/>
          </a:ln>
        </p:spPr>
      </p:pic>
      <p:pic>
        <p:nvPicPr>
          <p:cNvPr id="213" name="Picture 3" descr=""/>
          <p:cNvPicPr/>
          <p:nvPr/>
        </p:nvPicPr>
        <p:blipFill>
          <a:blip r:embed="rId2"/>
          <a:stretch/>
        </p:blipFill>
        <p:spPr>
          <a:xfrm>
            <a:off x="4790880" y="2343240"/>
            <a:ext cx="3523320" cy="2913480"/>
          </a:xfrm>
          <a:prstGeom prst="rect">
            <a:avLst/>
          </a:prstGeom>
          <a:ln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838080" y="5791320"/>
            <a:ext cx="2742120" cy="564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Original Graph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4572000" y="5198040"/>
            <a:ext cx="4342320" cy="744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After removing dead ends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 Approach: example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556920" y="4281120"/>
            <a:ext cx="2742120" cy="1288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Matrix after removing dead ends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4557960" y="4602600"/>
            <a:ext cx="4342320" cy="744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Sequence of Vectors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549720" y="2590920"/>
            <a:ext cx="2684880" cy="1675440"/>
          </a:xfrm>
          <a:prstGeom prst="rect">
            <a:avLst/>
          </a:prstGeom>
          <a:ln>
            <a:noFill/>
          </a:ln>
        </p:spPr>
      </p:pic>
      <p:pic>
        <p:nvPicPr>
          <p:cNvPr id="222" name="Picture 3" descr=""/>
          <p:cNvPicPr/>
          <p:nvPr/>
        </p:nvPicPr>
        <p:blipFill>
          <a:blip r:embed="rId2"/>
          <a:stretch/>
        </p:blipFill>
        <p:spPr>
          <a:xfrm>
            <a:off x="3524400" y="2362320"/>
            <a:ext cx="5389920" cy="22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 Approach: example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example: 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PageRank of A is 2/9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PageRank of B is 4/9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PageRank of D is 3/9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about PageRank of C and E????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Computation of PageRank of deleted nodes will done in the order opposite to that in which they were deleted.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 was the node deleted at end.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computation of C has to be done first.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First Approach: example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 was the node deleted at end.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computation of C has to be done first.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 predecessors are A and D.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has three successors, so it contributes 1/3 of its PageRank to C.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 D has two successors, so it contributes half its PageRank to C.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PageRank of C  = 1/3 * 2/9 + ½*3/9 = 13/54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PageRank of E = PageRank of C (since only one predecessors  and that to from C only)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 Approach:  Taxation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spider trap is a set of nodes with no dead ends but no arcs out.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structures can appear intentionally or unintentionally on the Web.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152280" y="4206600"/>
            <a:ext cx="3556440" cy="1889640"/>
          </a:xfrm>
          <a:prstGeom prst="rect">
            <a:avLst/>
          </a:prstGeom>
          <a:ln>
            <a:noFill/>
          </a:ln>
        </p:spPr>
      </p:pic>
      <p:pic>
        <p:nvPicPr>
          <p:cNvPr id="233" name="Picture 3" descr=""/>
          <p:cNvPicPr/>
          <p:nvPr/>
        </p:nvPicPr>
        <p:blipFill>
          <a:blip r:embed="rId2"/>
          <a:stretch/>
        </p:blipFill>
        <p:spPr>
          <a:xfrm>
            <a:off x="4114800" y="4268880"/>
            <a:ext cx="3370680" cy="1418040"/>
          </a:xfrm>
          <a:prstGeom prst="rect">
            <a:avLst/>
          </a:prstGeom>
          <a:ln>
            <a:noFill/>
          </a:ln>
        </p:spPr>
      </p:pic>
      <p:sp>
        <p:nvSpPr>
          <p:cNvPr id="234" name="CustomShape 4"/>
          <p:cNvSpPr/>
          <p:nvPr/>
        </p:nvSpPr>
        <p:spPr>
          <a:xfrm>
            <a:off x="1066680" y="6125760"/>
            <a:ext cx="7085520" cy="594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graph with one node spider trap and its transition matrix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 Approach:  Taxation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 at C, since once there a random surfer can never leave.</a:t>
            </a: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Picture 2" descr=""/>
          <p:cNvPicPr/>
          <p:nvPr/>
        </p:nvPicPr>
        <p:blipFill>
          <a:blip r:embed="rId1"/>
          <a:stretch/>
        </p:blipFill>
        <p:spPr>
          <a:xfrm>
            <a:off x="1295280" y="2057400"/>
            <a:ext cx="6018840" cy="1576080"/>
          </a:xfrm>
          <a:prstGeom prst="rect">
            <a:avLst/>
          </a:prstGeom>
          <a:ln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1143000" y="3886200"/>
            <a:ext cx="6475680" cy="532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Page Rank Computation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 Approach:  Taxation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Modify the calculation of PageRank by allowing each random surfer a small probability of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teleporting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to a random page, rather than following an out-link from their current page.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iterative step, where we compute a new vector estimate of PageRanks v’ from the current PageRank estimate  v and the transition matrix M is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β  is a chosen constant, range from 0.8 to 0.9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 is a vector of all 1’s with appropriate number of components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 is the number of nodes in the web graph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2133720" y="4038480"/>
            <a:ext cx="5637600" cy="532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V’ = βMv + (1-β)e/n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 Approach:  Taxation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graph does not have dead ends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Surfer as deciding either to follow a link or teleport to a random page.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graph does have dead ends</a:t>
            </a:r>
            <a:endParaRPr b="0" lang="en-IN" sz="2800" spc="-1" strike="noStrike">
              <a:latin typeface="Arial"/>
            </a:endParaRPr>
          </a:p>
          <a:p>
            <a:pPr lvl="2" marL="12574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a third possibility, which is that the surfer goes nowhere.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 Approach:  assume β = 0.8 in this example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Picture 2" descr=""/>
          <p:cNvPicPr/>
          <p:nvPr/>
        </p:nvPicPr>
        <p:blipFill>
          <a:blip r:embed="rId1"/>
          <a:stretch/>
        </p:blipFill>
        <p:spPr>
          <a:xfrm>
            <a:off x="166320" y="2315880"/>
            <a:ext cx="3556440" cy="1889640"/>
          </a:xfrm>
          <a:prstGeom prst="rect">
            <a:avLst/>
          </a:prstGeom>
          <a:ln>
            <a:noFill/>
          </a:ln>
        </p:spPr>
      </p:pic>
      <p:pic>
        <p:nvPicPr>
          <p:cNvPr id="251" name="Picture 3" descr=""/>
          <p:cNvPicPr/>
          <p:nvPr/>
        </p:nvPicPr>
        <p:blipFill>
          <a:blip r:embed="rId2"/>
          <a:stretch/>
        </p:blipFill>
        <p:spPr>
          <a:xfrm>
            <a:off x="4087080" y="2438280"/>
            <a:ext cx="3370680" cy="1418040"/>
          </a:xfrm>
          <a:prstGeom prst="rect">
            <a:avLst/>
          </a:prstGeom>
          <a:ln>
            <a:noFill/>
          </a:ln>
        </p:spPr>
      </p:pic>
      <p:pic>
        <p:nvPicPr>
          <p:cNvPr id="252" name="Picture 2" descr=""/>
          <p:cNvPicPr/>
          <p:nvPr/>
        </p:nvPicPr>
        <p:blipFill>
          <a:blip r:embed="rId3"/>
          <a:stretch/>
        </p:blipFill>
        <p:spPr>
          <a:xfrm>
            <a:off x="1371600" y="3962520"/>
            <a:ext cx="6628320" cy="239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Second Approach:  assume β = 0.8 in this example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762120" y="2438280"/>
            <a:ext cx="7619040" cy="236124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2819520" y="5139000"/>
            <a:ext cx="4418640" cy="638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Few Iterations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(This term came form Larry Page)google innovation</a:t>
            </a: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 was the essential technique for a search engine</a:t>
            </a: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many search engines before google search engine.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They worked by crawling the WEB and listing the terms found in the page.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inverted Index is used.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presence of a term in a header of the page made the page more relevant than would the presence of the term in ordinary text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large numbers of occurrences of the term would add to the assumed relevance of the page.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Computing 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Properties of PageRank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computed iteratively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Effects at each iteration are local</a:t>
            </a:r>
            <a:endParaRPr b="0" lang="en-IN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Sketch of algorithm: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with seed PRi values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page distributes PRi “credit” to all pages it links to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target page adds up “credit” from multiple in-bound links to compute PRi+1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Iterate until values converge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Computing 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Properties of PageRank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computed iteratively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Effects at each iteration are local</a:t>
            </a:r>
            <a:endParaRPr b="0" lang="en-IN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Sketch of algorithm: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with seed PRi values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page distributes PRi “credit” to all pages it links to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target page adds up “credit” from multiple in-bound links to compute PRi+1</a:t>
            </a:r>
            <a:endParaRPr b="0" lang="en-IN" sz="28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Iterate until values converge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82120" y="30492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Sample PageRank Iteration (1)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457640" y="312408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2905200" y="274320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1609920" y="449568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3667320" y="396252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2448000" y="373392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7"/>
          <p:cNvSpPr/>
          <p:nvPr/>
        </p:nvSpPr>
        <p:spPr>
          <a:xfrm flipV="1">
            <a:off x="1609920" y="2818080"/>
            <a:ext cx="129420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1" name="CustomShape 8"/>
          <p:cNvSpPr/>
          <p:nvPr/>
        </p:nvSpPr>
        <p:spPr>
          <a:xfrm flipV="1" rot="16200000">
            <a:off x="1779120" y="3062520"/>
            <a:ext cx="500760" cy="88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2" name="CustomShape 9"/>
          <p:cNvSpPr/>
          <p:nvPr/>
        </p:nvSpPr>
        <p:spPr>
          <a:xfrm flipH="1" rot="16200000">
            <a:off x="1000800" y="3810240"/>
            <a:ext cx="121824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3" name="CustomShape 10"/>
          <p:cNvSpPr/>
          <p:nvPr/>
        </p:nvSpPr>
        <p:spPr>
          <a:xfrm flipH="1" flipV="1" rot="5400000">
            <a:off x="1778400" y="3825000"/>
            <a:ext cx="653040" cy="72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4" name="CustomShape 11"/>
          <p:cNvSpPr/>
          <p:nvPr/>
        </p:nvSpPr>
        <p:spPr>
          <a:xfrm flipH="1" flipV="1" rot="5400000">
            <a:off x="2349360" y="3122640"/>
            <a:ext cx="85932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5" name="CustomShape 12"/>
          <p:cNvSpPr/>
          <p:nvPr/>
        </p:nvSpPr>
        <p:spPr>
          <a:xfrm flipH="1" rot="16200000">
            <a:off x="2807280" y="3101760"/>
            <a:ext cx="111024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6" name="CustomShape 13"/>
          <p:cNvSpPr/>
          <p:nvPr/>
        </p:nvSpPr>
        <p:spPr>
          <a:xfrm>
            <a:off x="2600640" y="3809880"/>
            <a:ext cx="106560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7" name="CustomShape 14"/>
          <p:cNvSpPr/>
          <p:nvPr/>
        </p:nvSpPr>
        <p:spPr>
          <a:xfrm rot="5400000">
            <a:off x="2487240" y="3368520"/>
            <a:ext cx="478440" cy="192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8" name="CustomShape 15"/>
          <p:cNvSpPr/>
          <p:nvPr/>
        </p:nvSpPr>
        <p:spPr>
          <a:xfrm>
            <a:off x="1084320" y="289548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79" name="CustomShape 16"/>
          <p:cNvSpPr/>
          <p:nvPr/>
        </p:nvSpPr>
        <p:spPr>
          <a:xfrm>
            <a:off x="1372320" y="459972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0" name="CustomShape 17"/>
          <p:cNvSpPr/>
          <p:nvPr/>
        </p:nvSpPr>
        <p:spPr>
          <a:xfrm>
            <a:off x="3765240" y="396252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1" name="CustomShape 18"/>
          <p:cNvSpPr/>
          <p:nvPr/>
        </p:nvSpPr>
        <p:spPr>
          <a:xfrm>
            <a:off x="2393640" y="383796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2" name="CustomShape 19"/>
          <p:cNvSpPr/>
          <p:nvPr/>
        </p:nvSpPr>
        <p:spPr>
          <a:xfrm>
            <a:off x="2889360" y="251460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3" name="CustomShape 20"/>
          <p:cNvSpPr/>
          <p:nvPr/>
        </p:nvSpPr>
        <p:spPr>
          <a:xfrm>
            <a:off x="1611360" y="289548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ff9933"/>
                </a:solidFill>
                <a:latin typeface="Arial"/>
                <a:ea typeface="DejaVu Sans"/>
              </a:rPr>
              <a:t>0.1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4" name="CustomShape 21"/>
          <p:cNvSpPr/>
          <p:nvPr/>
        </p:nvSpPr>
        <p:spPr>
          <a:xfrm>
            <a:off x="1230480" y="330444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ff9933"/>
                </a:solidFill>
                <a:latin typeface="Arial"/>
                <a:ea typeface="DejaVu Sans"/>
              </a:rPr>
              <a:t>0.1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5" name="CustomShape 22"/>
          <p:cNvSpPr/>
          <p:nvPr/>
        </p:nvSpPr>
        <p:spPr>
          <a:xfrm>
            <a:off x="1688400" y="411480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c0066"/>
                </a:solidFill>
                <a:latin typeface="Arial"/>
                <a:ea typeface="DejaVu Sans"/>
              </a:rPr>
              <a:t>0.2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6" name="CustomShape 23"/>
          <p:cNvSpPr/>
          <p:nvPr/>
        </p:nvSpPr>
        <p:spPr>
          <a:xfrm>
            <a:off x="3440880" y="411480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66cc00"/>
                </a:solidFill>
                <a:latin typeface="Arial"/>
                <a:ea typeface="DejaVu Sans"/>
              </a:rPr>
              <a:t>0.2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7" name="CustomShape 24"/>
          <p:cNvSpPr/>
          <p:nvPr/>
        </p:nvSpPr>
        <p:spPr>
          <a:xfrm rot="5400000">
            <a:off x="2296800" y="3101760"/>
            <a:ext cx="85932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8" name="CustomShape 25"/>
          <p:cNvSpPr/>
          <p:nvPr/>
        </p:nvSpPr>
        <p:spPr>
          <a:xfrm>
            <a:off x="2525760" y="289548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3399ff"/>
                </a:solidFill>
                <a:latin typeface="Arial"/>
                <a:ea typeface="DejaVu Sans"/>
              </a:rPr>
              <a:t>0.1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9" name="CustomShape 26"/>
          <p:cNvSpPr/>
          <p:nvPr/>
        </p:nvSpPr>
        <p:spPr>
          <a:xfrm>
            <a:off x="3060000" y="281952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3399ff"/>
                </a:solidFill>
                <a:latin typeface="Arial"/>
                <a:ea typeface="DejaVu Sans"/>
              </a:rPr>
              <a:t>0.1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0" name="CustomShape 27"/>
          <p:cNvSpPr/>
          <p:nvPr/>
        </p:nvSpPr>
        <p:spPr>
          <a:xfrm>
            <a:off x="1915920" y="360936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ccc00"/>
                </a:solidFill>
                <a:latin typeface="Arial"/>
                <a:ea typeface="DejaVu Sans"/>
              </a:rPr>
              <a:t>0.066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2750040" y="365760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ccc00"/>
                </a:solidFill>
                <a:latin typeface="Arial"/>
                <a:ea typeface="DejaVu Sans"/>
              </a:rPr>
              <a:t>0.066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2" name="CustomShape 29"/>
          <p:cNvSpPr/>
          <p:nvPr/>
        </p:nvSpPr>
        <p:spPr>
          <a:xfrm>
            <a:off x="2597760" y="35053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ccc00"/>
                </a:solidFill>
                <a:latin typeface="Arial"/>
                <a:ea typeface="DejaVu Sans"/>
              </a:rPr>
              <a:t>0.066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293" name="Group 30"/>
          <p:cNvGrpSpPr/>
          <p:nvPr/>
        </p:nvGrpSpPr>
        <p:grpSpPr>
          <a:xfrm>
            <a:off x="4704120" y="2057760"/>
            <a:ext cx="3516480" cy="2838240"/>
            <a:chOff x="4704120" y="2057760"/>
            <a:chExt cx="3516480" cy="2838240"/>
          </a:xfrm>
        </p:grpSpPr>
        <p:sp>
          <p:nvSpPr>
            <p:cNvPr id="294" name="CustomShape 31"/>
            <p:cNvSpPr/>
            <p:nvPr/>
          </p:nvSpPr>
          <p:spPr>
            <a:xfrm>
              <a:off x="5077800" y="312408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95" name="CustomShape 32"/>
            <p:cNvSpPr/>
            <p:nvPr/>
          </p:nvSpPr>
          <p:spPr>
            <a:xfrm>
              <a:off x="6525360" y="274320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296" name="CustomShape 33"/>
            <p:cNvSpPr/>
            <p:nvPr/>
          </p:nvSpPr>
          <p:spPr>
            <a:xfrm>
              <a:off x="5230080" y="449568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97" name="CustomShape 34"/>
            <p:cNvSpPr/>
            <p:nvPr/>
          </p:nvSpPr>
          <p:spPr>
            <a:xfrm>
              <a:off x="7287480" y="396252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98" name="CustomShape 35"/>
            <p:cNvSpPr/>
            <p:nvPr/>
          </p:nvSpPr>
          <p:spPr>
            <a:xfrm>
              <a:off x="6068160" y="373392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36"/>
            <p:cNvSpPr/>
            <p:nvPr/>
          </p:nvSpPr>
          <p:spPr>
            <a:xfrm flipV="1">
              <a:off x="5230080" y="1677600"/>
              <a:ext cx="1294200" cy="37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0" name="CustomShape 37"/>
            <p:cNvSpPr/>
            <p:nvPr/>
          </p:nvSpPr>
          <p:spPr>
            <a:xfrm flipV="1" rot="16200000">
              <a:off x="5399280" y="3062520"/>
              <a:ext cx="500760" cy="88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1" name="CustomShape 38"/>
            <p:cNvSpPr/>
            <p:nvPr/>
          </p:nvSpPr>
          <p:spPr>
            <a:xfrm flipH="1" rot="16200000">
              <a:off x="4620960" y="3810240"/>
              <a:ext cx="121824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2" name="CustomShape 39"/>
            <p:cNvSpPr/>
            <p:nvPr/>
          </p:nvSpPr>
          <p:spPr>
            <a:xfrm flipH="1" flipV="1" rot="5400000">
              <a:off x="5398560" y="3825000"/>
              <a:ext cx="653040" cy="72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3" name="CustomShape 40"/>
            <p:cNvSpPr/>
            <p:nvPr/>
          </p:nvSpPr>
          <p:spPr>
            <a:xfrm flipH="1" flipV="1" rot="5400000">
              <a:off x="5969520" y="3122640"/>
              <a:ext cx="859320" cy="40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4" name="CustomShape 41"/>
            <p:cNvSpPr/>
            <p:nvPr/>
          </p:nvSpPr>
          <p:spPr>
            <a:xfrm flipH="1" rot="16200000">
              <a:off x="6427440" y="3101760"/>
              <a:ext cx="1110240" cy="65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5" name="CustomShape 42"/>
            <p:cNvSpPr/>
            <p:nvPr/>
          </p:nvSpPr>
          <p:spPr>
            <a:xfrm>
              <a:off x="6220800" y="3809880"/>
              <a:ext cx="106560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6" name="CustomShape 43"/>
            <p:cNvSpPr/>
            <p:nvPr/>
          </p:nvSpPr>
          <p:spPr>
            <a:xfrm rot="5400000">
              <a:off x="6107400" y="3368520"/>
              <a:ext cx="478440" cy="192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7" name="CustomShape 44"/>
            <p:cNvSpPr/>
            <p:nvPr/>
          </p:nvSpPr>
          <p:spPr>
            <a:xfrm>
              <a:off x="4704120" y="289548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(0.066)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08" name="CustomShape 45"/>
            <p:cNvSpPr/>
            <p:nvPr/>
          </p:nvSpPr>
          <p:spPr>
            <a:xfrm>
              <a:off x="4992480" y="4599720"/>
              <a:ext cx="67860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(0.3)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09" name="CustomShape 46"/>
            <p:cNvSpPr/>
            <p:nvPr/>
          </p:nvSpPr>
          <p:spPr>
            <a:xfrm>
              <a:off x="7371360" y="396252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(0.166)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10" name="CustomShape 47"/>
            <p:cNvSpPr/>
            <p:nvPr/>
          </p:nvSpPr>
          <p:spPr>
            <a:xfrm>
              <a:off x="6013800" y="3837960"/>
              <a:ext cx="67860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(0.3)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11" name="CustomShape 48"/>
            <p:cNvSpPr/>
            <p:nvPr/>
          </p:nvSpPr>
          <p:spPr>
            <a:xfrm>
              <a:off x="6495480" y="251460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(0.166)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12" name="CustomShape 49"/>
            <p:cNvSpPr/>
            <p:nvPr/>
          </p:nvSpPr>
          <p:spPr>
            <a:xfrm rot="5400000">
              <a:off x="5916960" y="3101760"/>
              <a:ext cx="859320" cy="40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313" name="CustomShape 50"/>
          <p:cNvSpPr/>
          <p:nvPr/>
        </p:nvSpPr>
        <p:spPr>
          <a:xfrm>
            <a:off x="847080" y="2450160"/>
            <a:ext cx="1148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 1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Sample PageRank Iteration (2)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1447920" y="312408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2895480" y="274320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1600200" y="449568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18" name="CustomShape 5"/>
          <p:cNvSpPr/>
          <p:nvPr/>
        </p:nvSpPr>
        <p:spPr>
          <a:xfrm>
            <a:off x="3657600" y="396252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19" name="CustomShape 6"/>
          <p:cNvSpPr/>
          <p:nvPr/>
        </p:nvSpPr>
        <p:spPr>
          <a:xfrm>
            <a:off x="2438280" y="373392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7"/>
          <p:cNvSpPr/>
          <p:nvPr/>
        </p:nvSpPr>
        <p:spPr>
          <a:xfrm flipV="1">
            <a:off x="1600200" y="2818080"/>
            <a:ext cx="129420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1" name="CustomShape 8"/>
          <p:cNvSpPr/>
          <p:nvPr/>
        </p:nvSpPr>
        <p:spPr>
          <a:xfrm flipV="1" rot="16200000">
            <a:off x="1769400" y="3062520"/>
            <a:ext cx="500760" cy="88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2" name="CustomShape 9"/>
          <p:cNvSpPr/>
          <p:nvPr/>
        </p:nvSpPr>
        <p:spPr>
          <a:xfrm flipH="1" rot="16200000">
            <a:off x="991080" y="3810240"/>
            <a:ext cx="121824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3" name="CustomShape 10"/>
          <p:cNvSpPr/>
          <p:nvPr/>
        </p:nvSpPr>
        <p:spPr>
          <a:xfrm flipH="1" flipV="1" rot="5400000">
            <a:off x="1768680" y="3825000"/>
            <a:ext cx="653040" cy="72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4" name="CustomShape 11"/>
          <p:cNvSpPr/>
          <p:nvPr/>
        </p:nvSpPr>
        <p:spPr>
          <a:xfrm flipH="1" flipV="1" rot="5400000">
            <a:off x="2339640" y="3122640"/>
            <a:ext cx="85932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5" name="CustomShape 12"/>
          <p:cNvSpPr/>
          <p:nvPr/>
        </p:nvSpPr>
        <p:spPr>
          <a:xfrm flipH="1" rot="16200000">
            <a:off x="2797560" y="3101760"/>
            <a:ext cx="111024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6" name="CustomShape 13"/>
          <p:cNvSpPr/>
          <p:nvPr/>
        </p:nvSpPr>
        <p:spPr>
          <a:xfrm>
            <a:off x="2590920" y="3809880"/>
            <a:ext cx="106560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7" name="CustomShape 14"/>
          <p:cNvSpPr/>
          <p:nvPr/>
        </p:nvSpPr>
        <p:spPr>
          <a:xfrm rot="5400000">
            <a:off x="2477520" y="3368520"/>
            <a:ext cx="478440" cy="192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8" name="CustomShape 15"/>
          <p:cNvSpPr/>
          <p:nvPr/>
        </p:nvSpPr>
        <p:spPr>
          <a:xfrm>
            <a:off x="1074240" y="2895480"/>
            <a:ext cx="84924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(0.066)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9" name="CustomShape 16"/>
          <p:cNvSpPr/>
          <p:nvPr/>
        </p:nvSpPr>
        <p:spPr>
          <a:xfrm>
            <a:off x="1362600" y="459972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(0.3)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0" name="CustomShape 17"/>
          <p:cNvSpPr/>
          <p:nvPr/>
        </p:nvSpPr>
        <p:spPr>
          <a:xfrm>
            <a:off x="3741480" y="3962520"/>
            <a:ext cx="84924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(0.166)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1" name="CustomShape 18"/>
          <p:cNvSpPr/>
          <p:nvPr/>
        </p:nvSpPr>
        <p:spPr>
          <a:xfrm>
            <a:off x="2383920" y="383796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(0.3)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2" name="CustomShape 19"/>
          <p:cNvSpPr/>
          <p:nvPr/>
        </p:nvSpPr>
        <p:spPr>
          <a:xfrm>
            <a:off x="2865600" y="2514600"/>
            <a:ext cx="84924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(0.166)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3" name="CustomShape 20"/>
          <p:cNvSpPr/>
          <p:nvPr/>
        </p:nvSpPr>
        <p:spPr>
          <a:xfrm>
            <a:off x="1753560" y="28195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ff9933"/>
                </a:solidFill>
                <a:latin typeface="Arial"/>
                <a:ea typeface="DejaVu Sans"/>
              </a:rPr>
              <a:t>0.033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4" name="CustomShape 21"/>
          <p:cNvSpPr/>
          <p:nvPr/>
        </p:nvSpPr>
        <p:spPr>
          <a:xfrm>
            <a:off x="1063800" y="32767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ff9933"/>
                </a:solidFill>
                <a:latin typeface="Arial"/>
                <a:ea typeface="DejaVu Sans"/>
              </a:rPr>
              <a:t>0.033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5" name="CustomShape 22"/>
          <p:cNvSpPr/>
          <p:nvPr/>
        </p:nvSpPr>
        <p:spPr>
          <a:xfrm>
            <a:off x="1678680" y="411480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c0066"/>
                </a:solidFill>
                <a:latin typeface="Arial"/>
                <a:ea typeface="DejaVu Sans"/>
              </a:rPr>
              <a:t>0.3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6" name="CustomShape 23"/>
          <p:cNvSpPr/>
          <p:nvPr/>
        </p:nvSpPr>
        <p:spPr>
          <a:xfrm>
            <a:off x="3277800" y="41425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66cc00"/>
                </a:solidFill>
                <a:latin typeface="Arial"/>
                <a:ea typeface="DejaVu Sans"/>
              </a:rPr>
              <a:t>0.166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7" name="CustomShape 24"/>
          <p:cNvSpPr/>
          <p:nvPr/>
        </p:nvSpPr>
        <p:spPr>
          <a:xfrm rot="5400000">
            <a:off x="2287080" y="3101760"/>
            <a:ext cx="85932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8" name="CustomShape 25"/>
          <p:cNvSpPr/>
          <p:nvPr/>
        </p:nvSpPr>
        <p:spPr>
          <a:xfrm>
            <a:off x="2359440" y="289548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3399ff"/>
                </a:solidFill>
                <a:latin typeface="Arial"/>
                <a:ea typeface="DejaVu Sans"/>
              </a:rPr>
              <a:t>0.083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9" name="CustomShape 26"/>
          <p:cNvSpPr/>
          <p:nvPr/>
        </p:nvSpPr>
        <p:spPr>
          <a:xfrm>
            <a:off x="3049920" y="28195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3399ff"/>
                </a:solidFill>
                <a:latin typeface="Arial"/>
                <a:ea typeface="DejaVu Sans"/>
              </a:rPr>
              <a:t>0.083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40" name="CustomShape 27"/>
          <p:cNvSpPr/>
          <p:nvPr/>
        </p:nvSpPr>
        <p:spPr>
          <a:xfrm>
            <a:off x="1982520" y="360936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ccc00"/>
                </a:solidFill>
                <a:latin typeface="Arial"/>
                <a:ea typeface="DejaVu Sans"/>
              </a:rPr>
              <a:t>0.1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41" name="CustomShape 28"/>
          <p:cNvSpPr/>
          <p:nvPr/>
        </p:nvSpPr>
        <p:spPr>
          <a:xfrm>
            <a:off x="2740680" y="365760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ccc00"/>
                </a:solidFill>
                <a:latin typeface="Arial"/>
                <a:ea typeface="DejaVu Sans"/>
              </a:rPr>
              <a:t>0.1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42" name="CustomShape 29"/>
          <p:cNvSpPr/>
          <p:nvPr/>
        </p:nvSpPr>
        <p:spPr>
          <a:xfrm>
            <a:off x="2588400" y="350532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ccc00"/>
                </a:solidFill>
                <a:latin typeface="Arial"/>
                <a:ea typeface="DejaVu Sans"/>
              </a:rPr>
              <a:t>0.1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343" name="Group 30"/>
          <p:cNvGrpSpPr/>
          <p:nvPr/>
        </p:nvGrpSpPr>
        <p:grpSpPr>
          <a:xfrm>
            <a:off x="4694760" y="2057760"/>
            <a:ext cx="3516120" cy="2838240"/>
            <a:chOff x="4694760" y="2057760"/>
            <a:chExt cx="3516120" cy="2838240"/>
          </a:xfrm>
        </p:grpSpPr>
        <p:sp>
          <p:nvSpPr>
            <p:cNvPr id="344" name="CustomShape 31"/>
            <p:cNvSpPr/>
            <p:nvPr/>
          </p:nvSpPr>
          <p:spPr>
            <a:xfrm>
              <a:off x="5068080" y="312408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345" name="CustomShape 32"/>
            <p:cNvSpPr/>
            <p:nvPr/>
          </p:nvSpPr>
          <p:spPr>
            <a:xfrm>
              <a:off x="6515640" y="274320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346" name="CustomShape 33"/>
            <p:cNvSpPr/>
            <p:nvPr/>
          </p:nvSpPr>
          <p:spPr>
            <a:xfrm>
              <a:off x="5220360" y="449568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47" name="CustomShape 34"/>
            <p:cNvSpPr/>
            <p:nvPr/>
          </p:nvSpPr>
          <p:spPr>
            <a:xfrm>
              <a:off x="7277760" y="396252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48" name="CustomShape 35"/>
            <p:cNvSpPr/>
            <p:nvPr/>
          </p:nvSpPr>
          <p:spPr>
            <a:xfrm>
              <a:off x="6058440" y="373392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36"/>
            <p:cNvSpPr/>
            <p:nvPr/>
          </p:nvSpPr>
          <p:spPr>
            <a:xfrm flipV="1">
              <a:off x="5220360" y="1677600"/>
              <a:ext cx="1294200" cy="37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0" name="CustomShape 37"/>
            <p:cNvSpPr/>
            <p:nvPr/>
          </p:nvSpPr>
          <p:spPr>
            <a:xfrm flipV="1" rot="16200000">
              <a:off x="5389560" y="3062520"/>
              <a:ext cx="500760" cy="88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1" name="CustomShape 38"/>
            <p:cNvSpPr/>
            <p:nvPr/>
          </p:nvSpPr>
          <p:spPr>
            <a:xfrm flipH="1" rot="16200000">
              <a:off x="4611240" y="3810240"/>
              <a:ext cx="121824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2" name="CustomShape 39"/>
            <p:cNvSpPr/>
            <p:nvPr/>
          </p:nvSpPr>
          <p:spPr>
            <a:xfrm flipH="1" flipV="1" rot="5400000">
              <a:off x="5388840" y="3825000"/>
              <a:ext cx="653040" cy="72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3" name="CustomShape 40"/>
            <p:cNvSpPr/>
            <p:nvPr/>
          </p:nvSpPr>
          <p:spPr>
            <a:xfrm flipH="1" flipV="1" rot="5400000">
              <a:off x="5959800" y="3122640"/>
              <a:ext cx="859320" cy="40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4" name="CustomShape 41"/>
            <p:cNvSpPr/>
            <p:nvPr/>
          </p:nvSpPr>
          <p:spPr>
            <a:xfrm flipH="1" rot="16200000">
              <a:off x="6417720" y="3101760"/>
              <a:ext cx="1110240" cy="65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5" name="CustomShape 42"/>
            <p:cNvSpPr/>
            <p:nvPr/>
          </p:nvSpPr>
          <p:spPr>
            <a:xfrm>
              <a:off x="6211080" y="3809880"/>
              <a:ext cx="106560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6" name="CustomShape 43"/>
            <p:cNvSpPr/>
            <p:nvPr/>
          </p:nvSpPr>
          <p:spPr>
            <a:xfrm rot="5400000">
              <a:off x="6097680" y="3368520"/>
              <a:ext cx="478440" cy="192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7" name="CustomShape 44"/>
            <p:cNvSpPr/>
            <p:nvPr/>
          </p:nvSpPr>
          <p:spPr>
            <a:xfrm>
              <a:off x="4694760" y="2895480"/>
              <a:ext cx="67860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(0.1)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58" name="CustomShape 45"/>
            <p:cNvSpPr/>
            <p:nvPr/>
          </p:nvSpPr>
          <p:spPr>
            <a:xfrm>
              <a:off x="4982760" y="4599720"/>
              <a:ext cx="67860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(0.2)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59" name="CustomShape 46"/>
            <p:cNvSpPr/>
            <p:nvPr/>
          </p:nvSpPr>
          <p:spPr>
            <a:xfrm>
              <a:off x="7361640" y="396252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(0.183)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60" name="CustomShape 47"/>
            <p:cNvSpPr/>
            <p:nvPr/>
          </p:nvSpPr>
          <p:spPr>
            <a:xfrm>
              <a:off x="5990040" y="383796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(0.383)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61" name="CustomShape 48"/>
            <p:cNvSpPr/>
            <p:nvPr/>
          </p:nvSpPr>
          <p:spPr>
            <a:xfrm>
              <a:off x="6485760" y="251460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i="1" lang="en-IN" sz="12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b="1" lang="en-IN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(0.133)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62" name="CustomShape 49"/>
            <p:cNvSpPr/>
            <p:nvPr/>
          </p:nvSpPr>
          <p:spPr>
            <a:xfrm rot="5400000">
              <a:off x="5907240" y="3101760"/>
              <a:ext cx="859320" cy="40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363" name="CustomShape 50"/>
          <p:cNvSpPr/>
          <p:nvPr/>
        </p:nvSpPr>
        <p:spPr>
          <a:xfrm>
            <a:off x="847080" y="2438280"/>
            <a:ext cx="1148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 2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PageRank in MapReduce</a:t>
            </a:r>
            <a:endParaRPr b="0" lang="en-IN" sz="4400" spc="-1" strike="noStrike">
              <a:latin typeface="Arial"/>
            </a:endParaRPr>
          </a:p>
        </p:txBody>
      </p:sp>
      <p:graphicFrame>
        <p:nvGraphicFramePr>
          <p:cNvPr id="365" name="Table 2"/>
          <p:cNvGraphicFramePr/>
          <p:nvPr/>
        </p:nvGraphicFramePr>
        <p:xfrm>
          <a:off x="6781680" y="20574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366" name="Table 3"/>
          <p:cNvGraphicFramePr/>
          <p:nvPr/>
        </p:nvGraphicFramePr>
        <p:xfrm>
          <a:off x="1905120" y="20574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367" name="Table 4"/>
          <p:cNvGraphicFramePr/>
          <p:nvPr/>
        </p:nvGraphicFramePr>
        <p:xfrm>
          <a:off x="3124080" y="20574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" name="Table 5"/>
          <p:cNvGraphicFramePr/>
          <p:nvPr/>
        </p:nvGraphicFramePr>
        <p:xfrm>
          <a:off x="4343400" y="20574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" name="Table 6"/>
          <p:cNvGraphicFramePr/>
          <p:nvPr/>
        </p:nvGraphicFramePr>
        <p:xfrm>
          <a:off x="5562720" y="20574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370" name="CustomShape 7"/>
          <p:cNvSpPr/>
          <p:nvPr/>
        </p:nvSpPr>
        <p:spPr>
          <a:xfrm>
            <a:off x="190512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1" name="CustomShape 8"/>
          <p:cNvSpPr/>
          <p:nvPr/>
        </p:nvSpPr>
        <p:spPr>
          <a:xfrm>
            <a:off x="1828800" y="30351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2438280" y="30351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 flipH="1" rot="16200000">
            <a:off x="2400480" y="2768760"/>
            <a:ext cx="30384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4" name="CustomShape 11"/>
          <p:cNvSpPr/>
          <p:nvPr/>
        </p:nvSpPr>
        <p:spPr>
          <a:xfrm rot="5400000">
            <a:off x="2020320" y="2768760"/>
            <a:ext cx="30384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5" name="CustomShape 12"/>
          <p:cNvSpPr/>
          <p:nvPr/>
        </p:nvSpPr>
        <p:spPr>
          <a:xfrm>
            <a:off x="312408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76" name="CustomShape 13"/>
          <p:cNvSpPr/>
          <p:nvPr/>
        </p:nvSpPr>
        <p:spPr>
          <a:xfrm>
            <a:off x="3048120" y="30351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7" name="CustomShape 14"/>
          <p:cNvSpPr/>
          <p:nvPr/>
        </p:nvSpPr>
        <p:spPr>
          <a:xfrm>
            <a:off x="3657600" y="30351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8" name="CustomShape 15"/>
          <p:cNvSpPr/>
          <p:nvPr/>
        </p:nvSpPr>
        <p:spPr>
          <a:xfrm flipH="1" rot="16200000">
            <a:off x="3619800" y="2768760"/>
            <a:ext cx="30384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9" name="CustomShape 16"/>
          <p:cNvSpPr/>
          <p:nvPr/>
        </p:nvSpPr>
        <p:spPr>
          <a:xfrm rot="5400000">
            <a:off x="3239640" y="2768760"/>
            <a:ext cx="30384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0" name="CustomShape 17"/>
          <p:cNvSpPr/>
          <p:nvPr/>
        </p:nvSpPr>
        <p:spPr>
          <a:xfrm>
            <a:off x="678168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8"/>
          <p:cNvSpPr/>
          <p:nvPr/>
        </p:nvSpPr>
        <p:spPr>
          <a:xfrm flipH="1" rot="16200000">
            <a:off x="7429680" y="2768760"/>
            <a:ext cx="30384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2" name="CustomShape 19"/>
          <p:cNvSpPr/>
          <p:nvPr/>
        </p:nvSpPr>
        <p:spPr>
          <a:xfrm rot="5400000">
            <a:off x="6744600" y="2768760"/>
            <a:ext cx="30384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3" name="CustomShape 20"/>
          <p:cNvSpPr/>
          <p:nvPr/>
        </p:nvSpPr>
        <p:spPr>
          <a:xfrm>
            <a:off x="6629400" y="30351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4" name="CustomShape 21"/>
          <p:cNvSpPr/>
          <p:nvPr/>
        </p:nvSpPr>
        <p:spPr>
          <a:xfrm>
            <a:off x="7086600" y="30351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5" name="CustomShape 22"/>
          <p:cNvSpPr/>
          <p:nvPr/>
        </p:nvSpPr>
        <p:spPr>
          <a:xfrm>
            <a:off x="7543800" y="30351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6" name="CustomShape 23"/>
          <p:cNvSpPr/>
          <p:nvPr/>
        </p:nvSpPr>
        <p:spPr>
          <a:xfrm rot="5400000">
            <a:off x="7087680" y="2882880"/>
            <a:ext cx="30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7" name="CustomShape 24"/>
          <p:cNvSpPr/>
          <p:nvPr/>
        </p:nvSpPr>
        <p:spPr>
          <a:xfrm>
            <a:off x="434340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8" name="CustomShape 25"/>
          <p:cNvSpPr/>
          <p:nvPr/>
        </p:nvSpPr>
        <p:spPr>
          <a:xfrm>
            <a:off x="4343400" y="30351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9" name="CustomShape 26"/>
          <p:cNvSpPr/>
          <p:nvPr/>
        </p:nvSpPr>
        <p:spPr>
          <a:xfrm rot="5400000">
            <a:off x="4649040" y="2882880"/>
            <a:ext cx="30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90" name="CustomShape 27"/>
          <p:cNvSpPr/>
          <p:nvPr/>
        </p:nvSpPr>
        <p:spPr>
          <a:xfrm>
            <a:off x="556272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91" name="CustomShape 28"/>
          <p:cNvSpPr/>
          <p:nvPr/>
        </p:nvSpPr>
        <p:spPr>
          <a:xfrm>
            <a:off x="5562720" y="30351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92" name="CustomShape 29"/>
          <p:cNvSpPr/>
          <p:nvPr/>
        </p:nvSpPr>
        <p:spPr>
          <a:xfrm rot="5400000">
            <a:off x="5868360" y="2882880"/>
            <a:ext cx="30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93" name="CustomShape 30"/>
          <p:cNvSpPr/>
          <p:nvPr/>
        </p:nvSpPr>
        <p:spPr>
          <a:xfrm>
            <a:off x="2286000" y="39117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94" name="CustomShape 31"/>
          <p:cNvSpPr/>
          <p:nvPr/>
        </p:nvSpPr>
        <p:spPr>
          <a:xfrm>
            <a:off x="4724280" y="39117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95" name="CustomShape 32"/>
          <p:cNvSpPr/>
          <p:nvPr/>
        </p:nvSpPr>
        <p:spPr>
          <a:xfrm>
            <a:off x="3505320" y="39117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96" name="CustomShape 33"/>
          <p:cNvSpPr/>
          <p:nvPr/>
        </p:nvSpPr>
        <p:spPr>
          <a:xfrm>
            <a:off x="6553080" y="39117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97" name="CustomShape 34"/>
          <p:cNvSpPr/>
          <p:nvPr/>
        </p:nvSpPr>
        <p:spPr>
          <a:xfrm>
            <a:off x="1600200" y="39117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98" name="CustomShape 35"/>
          <p:cNvSpPr/>
          <p:nvPr/>
        </p:nvSpPr>
        <p:spPr>
          <a:xfrm>
            <a:off x="2895480" y="39117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99" name="CustomShape 36"/>
          <p:cNvSpPr/>
          <p:nvPr/>
        </p:nvSpPr>
        <p:spPr>
          <a:xfrm>
            <a:off x="4114800" y="39117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00" name="CustomShape 37"/>
          <p:cNvSpPr/>
          <p:nvPr/>
        </p:nvSpPr>
        <p:spPr>
          <a:xfrm>
            <a:off x="5334120" y="39117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01" name="CustomShape 38"/>
          <p:cNvSpPr/>
          <p:nvPr/>
        </p:nvSpPr>
        <p:spPr>
          <a:xfrm>
            <a:off x="7162920" y="39117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i="1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02" name="CustomShape 39"/>
          <p:cNvSpPr/>
          <p:nvPr/>
        </p:nvSpPr>
        <p:spPr>
          <a:xfrm>
            <a:off x="1600200" y="46353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3" name="CustomShape 40"/>
          <p:cNvSpPr/>
          <p:nvPr/>
        </p:nvSpPr>
        <p:spPr>
          <a:xfrm>
            <a:off x="2362320" y="4635360"/>
            <a:ext cx="76104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04" name="CustomShape 41"/>
          <p:cNvSpPr/>
          <p:nvPr/>
        </p:nvSpPr>
        <p:spPr>
          <a:xfrm>
            <a:off x="3581280" y="4635360"/>
            <a:ext cx="76104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5" name="CustomShape 42"/>
          <p:cNvSpPr/>
          <p:nvPr/>
        </p:nvSpPr>
        <p:spPr>
          <a:xfrm>
            <a:off x="4800600" y="4635360"/>
            <a:ext cx="13705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06" name="CustomShape 43"/>
          <p:cNvSpPr/>
          <p:nvPr/>
        </p:nvSpPr>
        <p:spPr>
          <a:xfrm>
            <a:off x="6629400" y="4635360"/>
            <a:ext cx="13705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44"/>
          <p:cNvSpPr/>
          <p:nvPr/>
        </p:nvSpPr>
        <p:spPr>
          <a:xfrm rot="5400000">
            <a:off x="1582200" y="4464000"/>
            <a:ext cx="34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8" name="CustomShape 45"/>
          <p:cNvSpPr/>
          <p:nvPr/>
        </p:nvSpPr>
        <p:spPr>
          <a:xfrm flipH="1" rot="16200000">
            <a:off x="2380680" y="4425840"/>
            <a:ext cx="342000" cy="7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9" name="CustomShape 46"/>
          <p:cNvSpPr/>
          <p:nvPr/>
        </p:nvSpPr>
        <p:spPr>
          <a:xfrm rot="5400000">
            <a:off x="2801520" y="4388040"/>
            <a:ext cx="34200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0" name="CustomShape 47"/>
          <p:cNvSpPr/>
          <p:nvPr/>
        </p:nvSpPr>
        <p:spPr>
          <a:xfrm flipH="1" rot="16200000">
            <a:off x="3599640" y="4425840"/>
            <a:ext cx="342000" cy="7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1" name="CustomShape 48"/>
          <p:cNvSpPr/>
          <p:nvPr/>
        </p:nvSpPr>
        <p:spPr>
          <a:xfrm rot="5400000">
            <a:off x="4020480" y="4388040"/>
            <a:ext cx="34200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2" name="CustomShape 49"/>
          <p:cNvSpPr/>
          <p:nvPr/>
        </p:nvSpPr>
        <p:spPr>
          <a:xfrm flipH="1" rot="16200000">
            <a:off x="4934160" y="4311720"/>
            <a:ext cx="342000" cy="3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3" name="CustomShape 50"/>
          <p:cNvSpPr/>
          <p:nvPr/>
        </p:nvSpPr>
        <p:spPr>
          <a:xfrm rot="5400000">
            <a:off x="5582520" y="4425840"/>
            <a:ext cx="342000" cy="7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4" name="CustomShape 51"/>
          <p:cNvSpPr/>
          <p:nvPr/>
        </p:nvSpPr>
        <p:spPr>
          <a:xfrm flipH="1" rot="16200000">
            <a:off x="6762960" y="4311720"/>
            <a:ext cx="342000" cy="3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5" name="CustomShape 52"/>
          <p:cNvSpPr/>
          <p:nvPr/>
        </p:nvSpPr>
        <p:spPr>
          <a:xfrm rot="5400000">
            <a:off x="7411320" y="4425840"/>
            <a:ext cx="342000" cy="7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aphicFrame>
        <p:nvGraphicFramePr>
          <p:cNvPr id="416" name="Table 53"/>
          <p:cNvGraphicFramePr/>
          <p:nvPr/>
        </p:nvGraphicFramePr>
        <p:xfrm>
          <a:off x="6553080" y="50418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" name="Table 54"/>
          <p:cNvGraphicFramePr/>
          <p:nvPr/>
        </p:nvGraphicFramePr>
        <p:xfrm>
          <a:off x="1523880" y="50418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18" name="Table 55"/>
          <p:cNvGraphicFramePr/>
          <p:nvPr/>
        </p:nvGraphicFramePr>
        <p:xfrm>
          <a:off x="2286000" y="50418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" name="Table 56"/>
          <p:cNvGraphicFramePr/>
          <p:nvPr/>
        </p:nvGraphicFramePr>
        <p:xfrm>
          <a:off x="3505320" y="50418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" name="Table 57"/>
          <p:cNvGraphicFramePr/>
          <p:nvPr/>
        </p:nvGraphicFramePr>
        <p:xfrm>
          <a:off x="4724280" y="5041800"/>
          <a:ext cx="1447200" cy="28620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421" name="CustomShape 58"/>
          <p:cNvSpPr/>
          <p:nvPr/>
        </p:nvSpPr>
        <p:spPr>
          <a:xfrm>
            <a:off x="884520" y="2730600"/>
            <a:ext cx="585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22" name="CustomShape 59"/>
          <p:cNvSpPr/>
          <p:nvPr/>
        </p:nvSpPr>
        <p:spPr>
          <a:xfrm>
            <a:off x="557280" y="4330800"/>
            <a:ext cx="9118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endParaRPr b="0" lang="en-IN" sz="1600" spc="-1" strike="noStrike">
              <a:latin typeface="Arial"/>
            </a:endParaRPr>
          </a:p>
        </p:txBody>
      </p:sp>
      <p:graphicFrame>
        <p:nvGraphicFramePr>
          <p:cNvPr id="423" name="Table 60"/>
          <p:cNvGraphicFramePr/>
          <p:nvPr/>
        </p:nvGraphicFramePr>
        <p:xfrm>
          <a:off x="6553080" y="1905120"/>
          <a:ext cx="144720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4" name="Table 61"/>
          <p:cNvGraphicFramePr/>
          <p:nvPr/>
        </p:nvGraphicFramePr>
        <p:xfrm>
          <a:off x="1676520" y="1905120"/>
          <a:ext cx="144720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5" name="Table 62"/>
          <p:cNvGraphicFramePr/>
          <p:nvPr/>
        </p:nvGraphicFramePr>
        <p:xfrm>
          <a:off x="2895480" y="1905120"/>
          <a:ext cx="144720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6" name="Table 63"/>
          <p:cNvGraphicFramePr/>
          <p:nvPr/>
        </p:nvGraphicFramePr>
        <p:xfrm>
          <a:off x="4114800" y="1905120"/>
          <a:ext cx="144720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7" name="Table 64"/>
          <p:cNvGraphicFramePr/>
          <p:nvPr/>
        </p:nvGraphicFramePr>
        <p:xfrm>
          <a:off x="5334120" y="1905120"/>
          <a:ext cx="144720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1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b="0" i="1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b="0" i="1" lang="en-IN" sz="1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 Pseudo Code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1" name="Content Placeholder 4" descr=""/>
          <p:cNvPicPr/>
          <p:nvPr/>
        </p:nvPicPr>
        <p:blipFill>
          <a:blip r:embed="rId1"/>
          <a:stretch/>
        </p:blipFill>
        <p:spPr>
          <a:xfrm>
            <a:off x="1152360" y="1600200"/>
            <a:ext cx="6914160" cy="45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(unethical people to fool search engines)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you were selling shirts on web, all you  care about was that people would see your webpage, regardless of what they are looking for.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Trick: add term “movie” in your page more than 1000 times.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When the user issued a search query with a term “movie” , the search engine would list your page first.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Problem: prevention of occurring of term “movie”</a:t>
            </a:r>
            <a:endParaRPr b="0" lang="en-IN" sz="2800" spc="-1" strike="noStrike">
              <a:latin typeface="Arial"/>
            </a:endParaRPr>
          </a:p>
          <a:p>
            <a:pPr lvl="2" marL="12574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background color  to characters font color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Term Spam: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Techniques for fooling search engines into believing your page is about something it is not.</a:t>
            </a: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ability of term spammers to operate so easily rendered early search engines almost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useless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 Idea: </a:t>
            </a:r>
            <a:r>
              <a:rPr b="0" i="1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Search engine believes what other pages say about you instead of what you say about yourself.</a:t>
            </a:r>
            <a:endParaRPr b="0" lang="en-IN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Google introduced two techniques to overcome that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 Page Rank</a:t>
            </a:r>
            <a:endParaRPr b="0" lang="en-IN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 The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content of a page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was judged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only by the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terms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appearing on that page, but by the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terms used in or near the links to that page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PageRank was used to simulate where Web surfers, starting at a random page, would tend to congregate if they followed randomly chosen outlinks from the page at which they were currently located, and this process were allowed to iterate many times. 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Pages that would have a large number of surfers were considered more “important” than pages that would rarely be visited.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Google prefers important pages to unimportant pages when deciding which pages to show first in response to a search query.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PageRank is a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 that assigns a real number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page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in the Web.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Higher the PageRank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more important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not a single fixed algorithm for assignment of PageRank.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 PageRank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Idealized PageRank.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Suppose Random surfer starts at A.</a:t>
            </a:r>
            <a:endParaRPr b="0" lang="en-IN" sz="28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links to B,C and D.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6530040" y="4495680"/>
            <a:ext cx="2431800" cy="195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Transition Matrix (M):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describe what happens to random surfers after one step.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matrix-M has n-rows and columns, if there are n-pages.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element m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ij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in row-i and column-j has value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1/k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if page-j has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k-arcs out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and one of them is to page-i. Otherwise, m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ij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= 0.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6858000" y="90360"/>
            <a:ext cx="1998000" cy="1508760"/>
          </a:xfrm>
          <a:prstGeom prst="rect">
            <a:avLst/>
          </a:prstGeom>
          <a:ln>
            <a:noFill/>
          </a:ln>
        </p:spPr>
      </p:pic>
      <p:pic>
        <p:nvPicPr>
          <p:cNvPr id="140" name="Picture 2" descr=""/>
          <p:cNvPicPr/>
          <p:nvPr/>
        </p:nvPicPr>
        <p:blipFill>
          <a:blip r:embed="rId2"/>
          <a:stretch/>
        </p:blipFill>
        <p:spPr>
          <a:xfrm>
            <a:off x="5405400" y="4811400"/>
            <a:ext cx="3265920" cy="131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Transition Matrix: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first column express that, a surfer has at A has 1/3 probability of next being at each other pages.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second column expresses the fact that a surfer at B has a 1/2 probability of being next at A and the same of being at D.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third column says a surfer at C is certain to be at A next.</a:t>
            </a:r>
            <a:endParaRPr b="0" lang="en-IN" sz="2800" spc="-1" strike="noStrike">
              <a:latin typeface="Arial"/>
            </a:endParaRPr>
          </a:p>
          <a:p>
            <a:pPr lvl="1" marL="8002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last column says a surfer at D has a 1/2 probability of being next at B and the same at C.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6095880" y="299520"/>
            <a:ext cx="2961360" cy="131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4710</TotalTime>
  <Application>LibreOffice/6.0.7.3.0$Linux_X86_64 LibreOffice_project/00$Build-3</Application>
  <Words>2016</Words>
  <Paragraphs>392</Paragraphs>
  <Company>CS@UIUC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2014-12-27T17:25:32Z</dcterms:created>
  <dc:creator>hongning wang</dc:creator>
  <dc:description/>
  <dc:language>en-IN</dc:language>
  <cp:lastModifiedBy/>
  <dcterms:modified xsi:type="dcterms:W3CDTF">2020-01-31T12:44:27Z</dcterms:modified>
  <cp:revision>324</cp:revision>
  <dc:subject/>
  <dc:title>Text Mining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CS@UIUC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</Properties>
</file>